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300" r:id="rId4"/>
    <p:sldId id="312" r:id="rId5"/>
    <p:sldId id="317" r:id="rId6"/>
    <p:sldId id="321" r:id="rId7"/>
    <p:sldId id="293" r:id="rId8"/>
    <p:sldId id="296" r:id="rId9"/>
    <p:sldId id="298" r:id="rId10"/>
    <p:sldId id="288" r:id="rId11"/>
    <p:sldId id="307" r:id="rId12"/>
    <p:sldId id="305" r:id="rId13"/>
    <p:sldId id="306" r:id="rId14"/>
    <p:sldId id="310" r:id="rId15"/>
    <p:sldId id="314" r:id="rId16"/>
    <p:sldId id="315" r:id="rId17"/>
    <p:sldId id="316" r:id="rId18"/>
    <p:sldId id="326" r:id="rId19"/>
    <p:sldId id="325" r:id="rId20"/>
    <p:sldId id="324" r:id="rId21"/>
    <p:sldId id="322" r:id="rId22"/>
    <p:sldId id="313" r:id="rId23"/>
    <p:sldId id="318" r:id="rId24"/>
    <p:sldId id="319" r:id="rId25"/>
    <p:sldId id="290" r:id="rId26"/>
    <p:sldId id="291" r:id="rId27"/>
    <p:sldId id="292" r:id="rId28"/>
    <p:sldId id="32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F41680-61B0-4778-8B82-95A1670DFB00}">
          <p14:sldIdLst>
            <p14:sldId id="256"/>
          </p14:sldIdLst>
        </p14:section>
        <p14:section name="Discussion item" id="{B9ACBC4A-5683-40AB-BDDE-C704187FB52F}">
          <p14:sldIdLst>
            <p14:sldId id="297"/>
            <p14:sldId id="300"/>
            <p14:sldId id="312"/>
            <p14:sldId id="317"/>
            <p14:sldId id="321"/>
          </p14:sldIdLst>
        </p14:section>
        <p14:section name="Requirement" id="{FA31B8F5-D0B5-4B32-A93B-0A9CC7AE875F}">
          <p14:sldIdLst>
            <p14:sldId id="293"/>
            <p14:sldId id="296"/>
            <p14:sldId id="298"/>
          </p14:sldIdLst>
        </p14:section>
        <p14:section name="N22 BIU Reference" id="{48B6E8E3-12F3-4106-BB36-185F5865AB49}">
          <p14:sldIdLst>
            <p14:sldId id="288"/>
            <p14:sldId id="307"/>
          </p14:sldIdLst>
        </p14:section>
        <p14:section name="AHB5 Reference" id="{7970CECF-C741-49FF-B4AF-51ACDEFB22A3}">
          <p14:sldIdLst>
            <p14:sldId id="305"/>
            <p14:sldId id="306"/>
            <p14:sldId id="310"/>
            <p14:sldId id="314"/>
            <p14:sldId id="315"/>
            <p14:sldId id="316"/>
            <p14:sldId id="326"/>
            <p14:sldId id="325"/>
            <p14:sldId id="324"/>
          </p14:sldIdLst>
        </p14:section>
        <p14:section name="block diagram" id="{CDD1E817-3F5F-43F5-B83F-828A39A75F86}">
          <p14:sldIdLst>
            <p14:sldId id="322"/>
            <p14:sldId id="313"/>
            <p14:sldId id="318"/>
            <p14:sldId id="319"/>
          </p14:sldIdLst>
        </p14:section>
        <p14:section name="PPI/LLP usage" id="{1E027F7A-49EA-49EA-95DB-DD622FF71D4D}">
          <p14:sldIdLst>
            <p14:sldId id="290"/>
            <p14:sldId id="291"/>
            <p14:sldId id="292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96C87-7085-4DF8-85BB-C76CC23B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E830D8-43CE-451D-9275-8046D7FF7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DB229-5968-4A4D-9AC2-1E742CF2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E35A4-0917-449E-B72C-D884AF6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C33A7-DCF0-4A26-A124-89AEB50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F5733-3DFD-4578-96F0-4EBFE787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96CC0D-697D-45B5-A457-8FA47320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47A80-8EDE-4E29-AA14-B4FA1B7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1480A-CFB5-4CBF-8DE7-72FEED2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382384-5CDD-41B7-890F-ACF5B8E8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17FC8B-A489-4D8E-A4BD-0F19482E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5508F-6E99-4557-9D80-08001C7C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20B3-F2F0-4953-B825-7B6D5E9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B9AC5-295E-44E1-BFE0-A9E675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FE282-1EBB-4E89-8768-ADAA0E9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0E755-80EF-4D8B-B9D6-972E6991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75BB9-CC58-40A2-822F-0ABFFABE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68CDF-446B-4857-A657-C82C2FA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0689E-A03F-4B5C-A977-4F94C925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5AE23-9D07-40F7-8BB9-3798EC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E9A61-831A-4DA8-8E98-D6408BE0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3CA4B-86BE-4CCD-9B48-6F08F683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64F12-FB99-416A-A167-80CD9461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4D5A2-16AD-4872-A1D4-A8EA1D3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9FDAD-5442-42D1-8F08-B221BCE1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5F5FC-51B5-430E-9624-B8C8EF6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1DB80-997F-4DBC-AA6F-DD7B70C98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99D5B0-FD50-45FF-A292-738F0F5E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B9F56E-DD51-4F5E-9553-4FE06F41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72F813-9AEF-4A64-B0A4-5DF1C24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04853-C96C-440C-A327-BD5216F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10E51-E1CE-4DC1-AA1A-2BD5F1E3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13D6A-4296-41FC-A026-30611904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1250F9-6F47-4AA3-8131-C6855A06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9E7F9-6081-43CB-89E2-78CBFE79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509912-D45C-4BFD-9A05-E5A30D4AF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63F70-E020-4BFF-ADC9-6F67F64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F66BDF-B2BF-4264-8166-A079037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009BE4-50F6-4473-8174-AFF8CCE8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06F93-5624-420C-8292-C3F16E3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30E2A6-E311-4510-99E9-417148D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923E71-E29E-420E-9174-AAACD06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4277EA-6BED-4ADA-968E-6888543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77B82E-1A0D-47FD-870A-189B51AF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02C40-8BE0-48AB-9DB9-DA56A15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2AE90-5334-4FF3-81E1-5F419E13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16A5B-683D-44AF-80EE-3CD4E0D6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73E98-B335-4978-8794-E7DA1E9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50A5D-6890-4390-B660-800A9384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F05E3-A3FD-44C9-92CC-C49AE2B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7D55E-8CD8-4DCD-A8D3-DB434A54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B2F63-6B42-40E4-A327-C518968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7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19B09-70EA-45C4-9AAD-B2F5DC3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DB5B6E-FEFB-4B6B-B8AD-74F6A0E0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AAE99B-20BB-4A33-B116-04C59D58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9F17C-08A2-4C81-8DFD-09BF0C9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EBD-A3FB-4CA4-8A32-1EA400D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9F9022-975C-4426-AA84-F1A02D4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7B9491-D122-4663-A5F3-7327DC1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B63F6C-868F-4F62-93B8-A2971127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C0CF-913C-442A-8CC8-18445E70A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0DF6-E85D-49EB-991F-D083C039E403}" type="datetimeFigureOut">
              <a:rPr lang="zh-TW" altLang="en-US" smtClean="0"/>
              <a:t>2022/5/13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4A3D2-10A0-4C35-B1F1-754FBB69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08D24-AD22-4E2B-B8D4-AE37BAEF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94CF7-4B7B-4260-A064-BFDEAAA58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D23 BIU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86942D-2B5B-43D1-BD51-A229C918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8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BIU Spec – AHB-L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55548-8F05-4BA8-B3BB-78969DFF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7159" cy="4351338"/>
          </a:xfrm>
        </p:spPr>
        <p:txBody>
          <a:bodyPr/>
          <a:lstStyle/>
          <a:p>
            <a:r>
              <a:rPr lang="en-US" altLang="zh-TW" dirty="0"/>
              <a:t>AHB-Lite:</a:t>
            </a:r>
          </a:p>
          <a:p>
            <a:pPr lvl="1"/>
            <a:r>
              <a:rPr lang="en-US" altLang="zh-TW" dirty="0"/>
              <a:t>Address Width: 24/32</a:t>
            </a:r>
          </a:p>
          <a:p>
            <a:pPr lvl="1"/>
            <a:r>
              <a:rPr lang="en-US" altLang="zh-TW" dirty="0"/>
              <a:t>Data Width: Fixed to 32</a:t>
            </a:r>
          </a:p>
          <a:p>
            <a:pPr lvl="1"/>
            <a:r>
              <a:rPr lang="en-US" altLang="zh-TW" dirty="0"/>
              <a:t>Configurable sync N:1 clock ratio</a:t>
            </a:r>
          </a:p>
          <a:p>
            <a:pPr lvl="1"/>
            <a:r>
              <a:rPr lang="en-US" altLang="zh-TW" dirty="0"/>
              <a:t>Type: SINGLE-BYTE/WORD/H-WORD, INCR8-WORD (Only when I$ is supported)</a:t>
            </a:r>
          </a:p>
          <a:p>
            <a:pPr lvl="1"/>
            <a:r>
              <a:rPr lang="en-US" altLang="zh-TW" dirty="0"/>
              <a:t>HMASTERLOCK is supported.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59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AMO by HMASTERLOCK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8B7C7B-9524-4A8D-ACD1-F50D5A81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 HMASTERLOCK is an address phase signal</a:t>
            </a:r>
          </a:p>
          <a:p>
            <a:r>
              <a:rPr lang="en-US" altLang="zh-TW" sz="2000" dirty="0"/>
              <a:t>The HMASTLOCK signal is asserted to lock the AHB-Lite bus once the LR instruction is executed. </a:t>
            </a:r>
          </a:p>
          <a:p>
            <a:r>
              <a:rPr lang="en-US" altLang="zh-TW" sz="2000" dirty="0"/>
              <a:t>BIU will hold the lock until it executes the SC instruction or the internal lock is cleared.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578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AHB5 interface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447322F-8DB6-4866-B867-113286366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892958"/>
              </p:ext>
            </p:extLst>
          </p:nvPr>
        </p:nvGraphicFramePr>
        <p:xfrm>
          <a:off x="838200" y="14827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132527663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3808743818"/>
                    </a:ext>
                  </a:extLst>
                </a:gridCol>
                <a:gridCol w="6294117">
                  <a:extLst>
                    <a:ext uri="{9D8B030D-6E8A-4147-A177-3AD203B41FA5}">
                      <a16:colId xmlns:a16="http://schemas.microsoft.com/office/drawing/2014/main" val="36298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52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HNONSEC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Slave and decoder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Indicates that the current transfer is either a Non-secure transfer or a Secure</a:t>
                      </a:r>
                    </a:p>
                    <a:p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transfer.</a:t>
                      </a:r>
                    </a:p>
                    <a:p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This signal is supported if the AHB5 </a:t>
                      </a:r>
                      <a:r>
                        <a:rPr lang="en-US" altLang="zh-TW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Secure_Transfers</a:t>
                      </a:r>
                      <a:r>
                        <a:rPr lang="en-US" altLang="zh-TW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property is True.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68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HEXCL</a:t>
                      </a:r>
                    </a:p>
                    <a:p>
                      <a:r>
                        <a:rPr lang="en-US" altLang="zh-TW" dirty="0"/>
                        <a:t>master 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Exclusive Access Monitor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Exclusive Transfer. Indicates that the transfer is part of an Exclusive access sequence.</a:t>
                      </a:r>
                    </a:p>
                    <a:p>
                      <a:r>
                        <a:rPr lang="en-US" altLang="zh-TW" dirty="0"/>
                        <a:t>This signal is supported if the AHB5 </a:t>
                      </a:r>
                      <a:r>
                        <a:rPr lang="en-US" altLang="zh-TW" dirty="0" err="1"/>
                        <a:t>Exclusive_Transfers</a:t>
                      </a:r>
                      <a:r>
                        <a:rPr lang="en-US" altLang="zh-TW" dirty="0"/>
                        <a:t> property is True.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6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HEXOKAY.</a:t>
                      </a:r>
                    </a:p>
                    <a:p>
                      <a:r>
                        <a:rPr lang="en-US" altLang="zh-TW" dirty="0" err="1"/>
                        <a:t>slv</a:t>
                      </a:r>
                      <a:r>
                        <a:rPr lang="en-US" altLang="zh-TW" dirty="0"/>
                        <a:t> -&gt; </a:t>
                      </a:r>
                      <a:r>
                        <a:rPr lang="en-US" altLang="zh-TW" dirty="0" err="1"/>
                        <a:t>mst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Exclusive Okay. Indicates the success or failure of an Exclusive Transfer.</a:t>
                      </a:r>
                    </a:p>
                    <a:p>
                      <a:r>
                        <a:rPr lang="en-US" altLang="zh-TW" dirty="0"/>
                        <a:t>This signal is supported if the AHB5 </a:t>
                      </a:r>
                      <a:r>
                        <a:rPr lang="en-US" altLang="zh-TW" dirty="0" err="1"/>
                        <a:t>Exclusive_Transfers</a:t>
                      </a:r>
                      <a:r>
                        <a:rPr lang="en-US" altLang="zh-TW" dirty="0"/>
                        <a:t> property is True.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8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AHB5 Exclusive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8B7C7B-9524-4A8D-ACD1-F50D5A81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6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/>
              <a:t>An Exclusive access sequence is a sequence of Exclusive Transfers from a single master that operate using the</a:t>
            </a:r>
          </a:p>
          <a:p>
            <a:pPr marL="0" indent="0">
              <a:buNone/>
            </a:pPr>
            <a:r>
              <a:rPr lang="en-US" altLang="zh-TW" sz="2000" dirty="0"/>
              <a:t>** The HEXCL is an address phase signal</a:t>
            </a:r>
          </a:p>
          <a:p>
            <a:pPr marL="0" indent="0">
              <a:buNone/>
            </a:pPr>
            <a:r>
              <a:rPr lang="en-US" altLang="zh-TW" sz="2000" dirty="0"/>
              <a:t>** The Transaction with HEXCL is expectedly to get the HEXOKAY</a:t>
            </a:r>
          </a:p>
          <a:p>
            <a:pPr marL="0" indent="0">
              <a:buNone/>
            </a:pPr>
            <a:r>
              <a:rPr lang="en-US" altLang="zh-TW" sz="2000" dirty="0"/>
              <a:t>following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Perform an Exclusive Read transfer from an address. (LR)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Calculate a new data value to store to that address that is based on the data value obtained from the Exclusive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Between the Exclusive Read and the Exclusive Write there can be other Non-exclusive transfers.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Perform an Exclusive Write transfer to the same address, with the new data value(SC)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600" dirty="0"/>
              <a:t>The response to the Exclusive Write transfer indicates if the transfer was successful or if it failed.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r>
              <a:rPr lang="en-US" altLang="zh-TW" sz="1600" dirty="0"/>
              <a:t>HEXOKAY must only be asserted in the same cycle as HREADY is asserted.</a:t>
            </a:r>
          </a:p>
          <a:p>
            <a:r>
              <a:rPr lang="en-US" altLang="zh-TW" sz="1600" dirty="0"/>
              <a:t>HEXOKAY must not be asserted in the same cycle as HRESP is asserted.</a:t>
            </a:r>
          </a:p>
          <a:p>
            <a:r>
              <a:rPr lang="en-US" altLang="zh-TW" sz="1600" dirty="0"/>
              <a:t>Can add an assertion.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095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7FEBF-C7E4-47F3-B1C3-4623359E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AHB5 HPROT 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1B2091C-4699-4272-9512-852CDC81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001216"/>
              </p:ext>
            </p:extLst>
          </p:nvPr>
        </p:nvGraphicFramePr>
        <p:xfrm>
          <a:off x="838200" y="1825625"/>
          <a:ext cx="1051559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125">
                  <a:extLst>
                    <a:ext uri="{9D8B030D-6E8A-4147-A177-3AD203B41FA5}">
                      <a16:colId xmlns:a16="http://schemas.microsoft.com/office/drawing/2014/main" val="1337062238"/>
                    </a:ext>
                  </a:extLst>
                </a:gridCol>
                <a:gridCol w="2639683">
                  <a:extLst>
                    <a:ext uri="{9D8B030D-6E8A-4147-A177-3AD203B41FA5}">
                      <a16:colId xmlns:a16="http://schemas.microsoft.com/office/drawing/2014/main" val="4219589826"/>
                    </a:ext>
                  </a:extLst>
                </a:gridCol>
                <a:gridCol w="5211789">
                  <a:extLst>
                    <a:ext uri="{9D8B030D-6E8A-4147-A177-3AD203B41FA5}">
                      <a16:colId xmlns:a16="http://schemas.microsoft.com/office/drawing/2014/main" val="381107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Desctipion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4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HPROT[0]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Data/Inst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0: Inst Fetch</a:t>
                      </a:r>
                    </a:p>
                    <a:p>
                      <a:r>
                        <a:rPr lang="en-US" altLang="zh-TW" dirty="0"/>
                        <a:t>1: Data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6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HPROT[1]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Privileged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0: Unprivileged</a:t>
                      </a:r>
                    </a:p>
                    <a:p>
                      <a:r>
                        <a:rPr lang="en-US" altLang="zh-TW" dirty="0"/>
                        <a:t>1: Privileged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7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HPROT[2]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Memory Type setting (Next page.)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21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HPROT[3]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Modifiable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4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HPROT[4]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Lookup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5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HPROT[5]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Allocate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8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HPROT[6]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Shareable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7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6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6C92E-FDF3-4891-89D2-0B723E79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AHB5 HPROT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E7F0DC-0D17-4CC5-B5ED-F8F2DFD7F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713" y="2141537"/>
            <a:ext cx="9366574" cy="4351338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74FFD714-445A-4943-870C-A17709F87D50}"/>
              </a:ext>
            </a:extLst>
          </p:cNvPr>
          <p:cNvSpPr txBox="1">
            <a:spLocks/>
          </p:cNvSpPr>
          <p:nvPr/>
        </p:nvSpPr>
        <p:spPr>
          <a:xfrm>
            <a:off x="838200" y="1383982"/>
            <a:ext cx="10515600" cy="97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Device-</a:t>
            </a:r>
            <a:r>
              <a:rPr lang="en-US" altLang="zh-TW" sz="1600" dirty="0" err="1"/>
              <a:t>nE</a:t>
            </a:r>
            <a:r>
              <a:rPr lang="en-US" altLang="zh-TW" sz="1600" dirty="0"/>
              <a:t> / E: indicates the early write is acceptable or not:</a:t>
            </a:r>
          </a:p>
          <a:p>
            <a:pPr marL="457200" lvl="1" indent="0">
              <a:buNone/>
            </a:pPr>
            <a:r>
              <a:rPr lang="en-US" altLang="zh-TW" sz="1400" dirty="0"/>
              <a:t>Early write: the write response should be issued by the final-destination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74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882C4-3AE4-463D-B9C1-D248DE3D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AHB5 HPROT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19F5EF-DE59-40BD-A523-3FD1F76B1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87" y="2318694"/>
            <a:ext cx="9771425" cy="4351338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B04146FE-FABC-42DF-B5D8-EE898CCA0FC1}"/>
              </a:ext>
            </a:extLst>
          </p:cNvPr>
          <p:cNvSpPr txBox="1">
            <a:spLocks/>
          </p:cNvSpPr>
          <p:nvPr/>
        </p:nvSpPr>
        <p:spPr>
          <a:xfrm>
            <a:off x="838200" y="1268083"/>
            <a:ext cx="10928230" cy="1050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HPROT mapping between AHB5 and AHB4				AHB5/4 will be selected by core config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400" dirty="0"/>
              <a:t>allocate/lookup means Cacheable:  AHB5-HPROT[6] mapping to AHB4-HPROT[3]	BIU will get MTYPE, use AHB4/5 decode</a:t>
            </a:r>
          </a:p>
          <a:p>
            <a:pPr marL="0" indent="0">
              <a:buNone/>
            </a:pPr>
            <a:r>
              <a:rPr lang="en-US" altLang="zh-TW" sz="1400" dirty="0" err="1"/>
              <a:t>Bufferable</a:t>
            </a:r>
            <a:r>
              <a:rPr lang="en-US" altLang="zh-TW" sz="1400" dirty="0"/>
              <a:t> has the same meaning: AHB5-HPROT[2] mapping to AHB4-HPROT[2]	Prepare MTYPE to AHB5/4, AXI, APB (use case)</a:t>
            </a:r>
          </a:p>
        </p:txBody>
      </p:sp>
    </p:spTree>
    <p:extLst>
      <p:ext uri="{BB962C8B-B14F-4D97-AF65-F5344CB8AC3E}">
        <p14:creationId xmlns:p14="http://schemas.microsoft.com/office/powerpoint/2010/main" val="48191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28A9B-F1CE-4ED9-B606-242EED8D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 HPROT in AHB4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1956FA-E6BE-4872-BD2B-ED327450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218" y="2038020"/>
            <a:ext cx="7959563" cy="4351338"/>
          </a:xfrm>
        </p:spPr>
      </p:pic>
    </p:spTree>
    <p:extLst>
      <p:ext uri="{BB962C8B-B14F-4D97-AF65-F5344CB8AC3E}">
        <p14:creationId xmlns:p14="http://schemas.microsoft.com/office/powerpoint/2010/main" val="60168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133A1-C565-778A-2F5E-38B81678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8111"/>
          </a:xfrm>
        </p:spPr>
        <p:txBody>
          <a:bodyPr>
            <a:normAutofit/>
          </a:bodyPr>
          <a:lstStyle/>
          <a:p>
            <a:r>
              <a:rPr lang="en-US" altLang="zh-TW" dirty="0"/>
              <a:t>HPROT [0], [1]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1EEAA08-C86C-93C8-1B21-878C788A0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HPROT[0]</a:t>
            </a:r>
          </a:p>
          <a:p>
            <a:pPr lvl="1"/>
            <a:r>
              <a:rPr lang="en-US" altLang="zh-TW" dirty="0"/>
              <a:t>0: Inst</a:t>
            </a:r>
          </a:p>
          <a:p>
            <a:pPr lvl="1"/>
            <a:r>
              <a:rPr lang="en-US" altLang="zh-TW" dirty="0"/>
              <a:t>1: Data</a:t>
            </a:r>
          </a:p>
          <a:p>
            <a:r>
              <a:rPr lang="en-US" altLang="zh-TW" dirty="0"/>
              <a:t>HPROT[1]</a:t>
            </a:r>
          </a:p>
          <a:p>
            <a:pPr lvl="1"/>
            <a:r>
              <a:rPr lang="en-US" altLang="zh-TW" dirty="0"/>
              <a:t>0: U-Mode</a:t>
            </a:r>
          </a:p>
          <a:p>
            <a:pPr lvl="1"/>
            <a:r>
              <a:rPr lang="en-US" altLang="zh-TW" dirty="0"/>
              <a:t>1: M-Mode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74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133A1-C565-778A-2F5E-38B81678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MTYPE to AHB4.HPROT</a:t>
            </a:r>
            <a:endParaRPr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7210380F-D071-DABF-49ED-A5FB981FB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835218"/>
              </p:ext>
            </p:extLst>
          </p:nvPr>
        </p:nvGraphicFramePr>
        <p:xfrm>
          <a:off x="1760678" y="1404562"/>
          <a:ext cx="836237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302">
                  <a:extLst>
                    <a:ext uri="{9D8B030D-6E8A-4147-A177-3AD203B41FA5}">
                      <a16:colId xmlns:a16="http://schemas.microsoft.com/office/drawing/2014/main" val="228508643"/>
                    </a:ext>
                  </a:extLst>
                </a:gridCol>
                <a:gridCol w="569650">
                  <a:extLst>
                    <a:ext uri="{9D8B030D-6E8A-4147-A177-3AD203B41FA5}">
                      <a16:colId xmlns:a16="http://schemas.microsoft.com/office/drawing/2014/main" val="3721544705"/>
                    </a:ext>
                  </a:extLst>
                </a:gridCol>
                <a:gridCol w="4541714">
                  <a:extLst>
                    <a:ext uri="{9D8B030D-6E8A-4147-A177-3AD203B41FA5}">
                      <a16:colId xmlns:a16="http://schemas.microsoft.com/office/drawing/2014/main" val="1531146213"/>
                    </a:ext>
                  </a:extLst>
                </a:gridCol>
                <a:gridCol w="1142304">
                  <a:extLst>
                    <a:ext uri="{9D8B030D-6E8A-4147-A177-3AD203B41FA5}">
                      <a16:colId xmlns:a16="http://schemas.microsoft.com/office/drawing/2014/main" val="4131757401"/>
                    </a:ext>
                  </a:extLst>
                </a:gridCol>
                <a:gridCol w="969405">
                  <a:extLst>
                    <a:ext uri="{9D8B030D-6E8A-4147-A177-3AD203B41FA5}">
                      <a16:colId xmlns:a16="http://schemas.microsoft.com/office/drawing/2014/main" val="1257817967"/>
                    </a:ext>
                  </a:extLst>
                </a:gridCol>
              </a:tblGrid>
              <a:tr h="325037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MYPE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HPROT[3]</a:t>
                      </a:r>
                    </a:p>
                    <a:p>
                      <a:pPr algn="ctr"/>
                      <a:r>
                        <a:rPr lang="en-US" altLang="zh-TW" sz="1400" dirty="0"/>
                        <a:t>Cacheable</a:t>
                      </a:r>
                      <a:endParaRPr lang="zh-TW" altLang="en-US" sz="1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HPROT[2]</a:t>
                      </a:r>
                    </a:p>
                    <a:p>
                      <a:pPr algn="ctr"/>
                      <a:r>
                        <a:rPr lang="en-US" altLang="zh-TW" sz="1400" dirty="0" err="1"/>
                        <a:t>Bufferable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3034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Device non-buffer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3868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Device 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6380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 Non-cacheable Non-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9690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4’b0011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 Non-cacheable 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56788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4’b0100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No-allocate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4989762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Read 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6371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4’b0111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Read and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4347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4’b1000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No-allocate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173528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Read-allocate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84544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52646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Read and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6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23BA-E2CB-4FBA-9306-62DE07F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BB040-5FE5-458A-92C5-7A317FBB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 Review</a:t>
            </a:r>
          </a:p>
          <a:p>
            <a:r>
              <a:rPr lang="en-US" altLang="zh-TW" dirty="0"/>
              <a:t>PPI data width</a:t>
            </a:r>
          </a:p>
          <a:p>
            <a:pPr lvl="1"/>
            <a:r>
              <a:rPr lang="en-US" altLang="zh-TW" dirty="0"/>
              <a:t>Fixed to 32 or not ?</a:t>
            </a:r>
          </a:p>
          <a:p>
            <a:r>
              <a:rPr lang="en-US" altLang="zh-TW" dirty="0"/>
              <a:t>FIO TYPE?</a:t>
            </a:r>
          </a:p>
          <a:p>
            <a:pPr lvl="1"/>
            <a:r>
              <a:rPr lang="en-US" altLang="zh-TW" dirty="0"/>
              <a:t>Should it be 1 cycle response?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8171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133A1-C565-778A-2F5E-38B81678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MTYPE to AHB5.HPROT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1407578-1356-C13E-CA4B-45D6D9923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750134"/>
              </p:ext>
            </p:extLst>
          </p:nvPr>
        </p:nvGraphicFramePr>
        <p:xfrm>
          <a:off x="513770" y="1413799"/>
          <a:ext cx="1116446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113">
                  <a:extLst>
                    <a:ext uri="{9D8B030D-6E8A-4147-A177-3AD203B41FA5}">
                      <a16:colId xmlns:a16="http://schemas.microsoft.com/office/drawing/2014/main" val="228508643"/>
                    </a:ext>
                  </a:extLst>
                </a:gridCol>
                <a:gridCol w="542056">
                  <a:extLst>
                    <a:ext uri="{9D8B030D-6E8A-4147-A177-3AD203B41FA5}">
                      <a16:colId xmlns:a16="http://schemas.microsoft.com/office/drawing/2014/main" val="3721544705"/>
                    </a:ext>
                  </a:extLst>
                </a:gridCol>
                <a:gridCol w="4321709">
                  <a:extLst>
                    <a:ext uri="{9D8B030D-6E8A-4147-A177-3AD203B41FA5}">
                      <a16:colId xmlns:a16="http://schemas.microsoft.com/office/drawing/2014/main" val="1531146213"/>
                    </a:ext>
                  </a:extLst>
                </a:gridCol>
                <a:gridCol w="1086970">
                  <a:extLst>
                    <a:ext uri="{9D8B030D-6E8A-4147-A177-3AD203B41FA5}">
                      <a16:colId xmlns:a16="http://schemas.microsoft.com/office/drawing/2014/main" val="4131757401"/>
                    </a:ext>
                  </a:extLst>
                </a:gridCol>
                <a:gridCol w="922446">
                  <a:extLst>
                    <a:ext uri="{9D8B030D-6E8A-4147-A177-3AD203B41FA5}">
                      <a16:colId xmlns:a16="http://schemas.microsoft.com/office/drawing/2014/main" val="1257817967"/>
                    </a:ext>
                  </a:extLst>
                </a:gridCol>
                <a:gridCol w="979506">
                  <a:extLst>
                    <a:ext uri="{9D8B030D-6E8A-4147-A177-3AD203B41FA5}">
                      <a16:colId xmlns:a16="http://schemas.microsoft.com/office/drawing/2014/main" val="2244243519"/>
                    </a:ext>
                  </a:extLst>
                </a:gridCol>
                <a:gridCol w="991387">
                  <a:extLst>
                    <a:ext uri="{9D8B030D-6E8A-4147-A177-3AD203B41FA5}">
                      <a16:colId xmlns:a16="http://schemas.microsoft.com/office/drawing/2014/main" val="547947564"/>
                    </a:ext>
                  </a:extLst>
                </a:gridCol>
                <a:gridCol w="1236273">
                  <a:extLst>
                    <a:ext uri="{9D8B030D-6E8A-4147-A177-3AD203B41FA5}">
                      <a16:colId xmlns:a16="http://schemas.microsoft.com/office/drawing/2014/main" val="2735500464"/>
                    </a:ext>
                  </a:extLst>
                </a:gridCol>
              </a:tblGrid>
              <a:tr h="325037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MYPE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HPROT[6]</a:t>
                      </a:r>
                    </a:p>
                    <a:p>
                      <a:pPr algn="ctr"/>
                      <a:r>
                        <a:rPr lang="en-US" altLang="zh-TW" sz="1400" dirty="0"/>
                        <a:t>Shareable</a:t>
                      </a:r>
                      <a:endParaRPr lang="zh-TW" altLang="en-US" sz="14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HPROT[5]</a:t>
                      </a:r>
                    </a:p>
                    <a:p>
                      <a:pPr algn="ctr"/>
                      <a:r>
                        <a:rPr lang="en-US" altLang="zh-TW" sz="1400" dirty="0"/>
                        <a:t>Allocate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HPROT[4]</a:t>
                      </a:r>
                    </a:p>
                    <a:p>
                      <a:pPr algn="ctr"/>
                      <a:r>
                        <a:rPr lang="en-US" altLang="zh-TW" sz="1400" dirty="0"/>
                        <a:t>Lookup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HPROT[3]</a:t>
                      </a:r>
                    </a:p>
                    <a:p>
                      <a:pPr algn="ctr"/>
                      <a:r>
                        <a:rPr lang="en-US" altLang="zh-TW" sz="1400" dirty="0"/>
                        <a:t>Modifiable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HPROT[2]</a:t>
                      </a:r>
                    </a:p>
                    <a:p>
                      <a:pPr algn="ctr"/>
                      <a:r>
                        <a:rPr lang="en-US" altLang="zh-TW" sz="1400" dirty="0" err="1"/>
                        <a:t>Bufferable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03034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Device non-buffer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3868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Device 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76380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 Non-cacheable Non-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9690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4’b0011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Normal Non-cacheable </a:t>
                      </a:r>
                      <a:r>
                        <a:rPr lang="en-US" altLang="zh-TW" dirty="0" err="1"/>
                        <a:t>Bufferable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856788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4’b0100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No-allocate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54989762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Read 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753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63715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4’b0111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Write-through Read and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94347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4’b1000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No-allocate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1735283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Read-allocate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84544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52646"/>
                  </a:ext>
                </a:extLst>
              </a:tr>
              <a:tr h="325037">
                <a:tc>
                  <a:txBody>
                    <a:bodyPr/>
                    <a:lstStyle/>
                    <a:p>
                      <a:r>
                        <a:rPr lang="en-US" altLang="zh-TW" dirty="0"/>
                        <a:t>4’b1011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Write-back Read and Write-allocate</a:t>
                      </a:r>
                      <a:endParaRPr lang="zh-TW" altLang="en-US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81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2B8D-1B96-47A9-BF67-3AEECC1D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– N22 and D23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EC2EEA-41CA-474F-B051-8E0C22B2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1" y="2024033"/>
            <a:ext cx="9661157" cy="4351338"/>
          </a:xfrm>
        </p:spPr>
      </p:pic>
    </p:spTree>
    <p:extLst>
      <p:ext uri="{BB962C8B-B14F-4D97-AF65-F5344CB8AC3E}">
        <p14:creationId xmlns:p14="http://schemas.microsoft.com/office/powerpoint/2010/main" val="50406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15A9DB6-7A51-4ECB-A4C2-810B88800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8" y="1613700"/>
            <a:ext cx="7374169" cy="4158021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29663AE-F722-4B8A-A00C-99092B99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BIU Block Diagram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33DB44-D1CE-4940-A99D-53E65267565E}"/>
              </a:ext>
            </a:extLst>
          </p:cNvPr>
          <p:cNvSpPr txBox="1">
            <a:spLocks/>
          </p:cNvSpPr>
          <p:nvPr/>
        </p:nvSpPr>
        <p:spPr>
          <a:xfrm>
            <a:off x="7272067" y="1427953"/>
            <a:ext cx="4919933" cy="460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System bus wrapper</a:t>
            </a:r>
          </a:p>
          <a:p>
            <a:pPr lvl="1"/>
            <a:r>
              <a:rPr lang="en-US" altLang="zh-TW" sz="1200" dirty="0"/>
              <a:t>AHB/AXI … etc.</a:t>
            </a:r>
          </a:p>
          <a:p>
            <a:r>
              <a:rPr lang="en-US" altLang="zh-TW" sz="1600" dirty="0"/>
              <a:t>Bus interfaces are flop-out </a:t>
            </a:r>
          </a:p>
          <a:p>
            <a:pPr lvl="1"/>
            <a:r>
              <a:rPr lang="en-US" altLang="zh-TW" sz="1200" dirty="0"/>
              <a:t>It can be treated as 1 CMD queue</a:t>
            </a:r>
          </a:p>
          <a:p>
            <a:pPr lvl="1"/>
            <a:r>
              <a:rPr lang="en-US" altLang="zh-TW" sz="1200" dirty="0"/>
              <a:t>CMD Queue should have 1 entry for back-to-back transaction</a:t>
            </a:r>
          </a:p>
          <a:p>
            <a:r>
              <a:rPr lang="en-US" altLang="zh-TW" sz="1600" dirty="0"/>
              <a:t>Resp Queue at least 2 entry since the RDATA should be flopped before using.</a:t>
            </a:r>
          </a:p>
          <a:p>
            <a:r>
              <a:rPr lang="en-US" altLang="zh-TW" sz="1600" strike="sngStrike" dirty="0"/>
              <a:t>BIU Path can reuse </a:t>
            </a:r>
            <a:r>
              <a:rPr lang="en-US" altLang="zh-TW" sz="1600" strike="sngStrike" dirty="0" err="1"/>
              <a:t>vc_biu_path.v</a:t>
            </a:r>
            <a:endParaRPr lang="en-US" altLang="zh-TW" sz="1600" strike="sngStrike" dirty="0"/>
          </a:p>
          <a:p>
            <a:r>
              <a:rPr lang="en-US" altLang="zh-TW" sz="1600" dirty="0" err="1"/>
              <a:t>Dest</a:t>
            </a:r>
            <a:r>
              <a:rPr lang="en-US" altLang="zh-TW" sz="1600" dirty="0"/>
              <a:t> Decode</a:t>
            </a:r>
          </a:p>
          <a:p>
            <a:pPr lvl="1"/>
            <a:r>
              <a:rPr lang="en-US" altLang="zh-TW" sz="1300" dirty="0"/>
              <a:t>Default port: </a:t>
            </a:r>
            <a:r>
              <a:rPr lang="en-US" altLang="zh-TW" sz="1300" dirty="0" err="1"/>
              <a:t>system_bus</a:t>
            </a:r>
            <a:endParaRPr lang="en-US" altLang="zh-TW" sz="1300" dirty="0"/>
          </a:p>
          <a:p>
            <a:pPr lvl="1"/>
            <a:r>
              <a:rPr lang="en-US" altLang="zh-TW" sz="1300" dirty="0"/>
              <a:t>Decode the </a:t>
            </a:r>
            <a:r>
              <a:rPr lang="en-US" altLang="zh-TW" sz="1300" dirty="0" err="1"/>
              <a:t>req_addr</a:t>
            </a:r>
            <a:r>
              <a:rPr lang="en-US" altLang="zh-TW" sz="1300" dirty="0"/>
              <a:t> and issue to different </a:t>
            </a:r>
            <a:r>
              <a:rPr lang="en-US" altLang="zh-TW" sz="1300" dirty="0" err="1"/>
              <a:t>biu_wrapper</a:t>
            </a:r>
            <a:endParaRPr lang="en-US" altLang="zh-TW" sz="1300" dirty="0"/>
          </a:p>
          <a:p>
            <a:pPr lvl="1"/>
            <a:r>
              <a:rPr lang="en-US" altLang="zh-TW" sz="1300" dirty="0"/>
              <a:t>(?) Keep each wrapper’s status, and block the different port req.</a:t>
            </a:r>
          </a:p>
          <a:p>
            <a:pPr marL="457200" lvl="1" indent="0">
              <a:buNone/>
            </a:pPr>
            <a:r>
              <a:rPr lang="en-US" altLang="zh-TW" sz="1300" dirty="0"/>
              <a:t>EX:  system bus is doing the translation from LSU, </a:t>
            </a:r>
            <a:r>
              <a:rPr lang="en-US" altLang="zh-TW" sz="1300" dirty="0" err="1"/>
              <a:t>Dest_dec</a:t>
            </a:r>
            <a:r>
              <a:rPr lang="en-US" altLang="zh-TW" sz="1300" dirty="0"/>
              <a:t> should block the LSU-to-PPI request. </a:t>
            </a:r>
          </a:p>
          <a:p>
            <a:r>
              <a:rPr lang="en-US" altLang="zh-TW" sz="1600" dirty="0"/>
              <a:t>CSR-BIU interface: indicates the PPI/LLP setting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0ED6F-E4FB-4889-AE02-86D4195857CF}"/>
              </a:ext>
            </a:extLst>
          </p:cNvPr>
          <p:cNvSpPr txBox="1"/>
          <p:nvPr/>
        </p:nvSpPr>
        <p:spPr>
          <a:xfrm>
            <a:off x="697304" y="6021228"/>
            <a:ext cx="8445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800" dirty="0"/>
              <a:t>Previous conclusion: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Different interface: No out-standing, Same interface: out-standing is acceptable.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9EE8450-062D-4ED6-BF52-89091D5E7F01}"/>
              </a:ext>
            </a:extLst>
          </p:cNvPr>
          <p:cNvCxnSpPr/>
          <p:nvPr/>
        </p:nvCxnSpPr>
        <p:spPr>
          <a:xfrm>
            <a:off x="310551" y="2242868"/>
            <a:ext cx="52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73F5D21-5802-4A2C-AF7E-F1A6D95D658D}"/>
              </a:ext>
            </a:extLst>
          </p:cNvPr>
          <p:cNvCxnSpPr>
            <a:cxnSpLocks/>
          </p:cNvCxnSpPr>
          <p:nvPr/>
        </p:nvCxnSpPr>
        <p:spPr>
          <a:xfrm>
            <a:off x="169655" y="2412521"/>
            <a:ext cx="744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4C95F70-84CA-498A-9C93-EB236E0223EF}"/>
              </a:ext>
            </a:extLst>
          </p:cNvPr>
          <p:cNvSpPr txBox="1"/>
          <p:nvPr/>
        </p:nvSpPr>
        <p:spPr>
          <a:xfrm>
            <a:off x="5710675" y="0"/>
            <a:ext cx="6186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800" dirty="0"/>
              <a:t>arbiter detail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decoder detail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Path = decoding + arbiter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Port crossing will not happen (define in interface)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PUSH/POP cross region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5BD1020-87B7-4630-985F-898975ED53C1}"/>
              </a:ext>
            </a:extLst>
          </p:cNvPr>
          <p:cNvCxnSpPr/>
          <p:nvPr/>
        </p:nvCxnSpPr>
        <p:spPr>
          <a:xfrm>
            <a:off x="6906883" y="4707147"/>
            <a:ext cx="527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940B3B-EC29-4EA0-BBC3-F34086BEA637}"/>
              </a:ext>
            </a:extLst>
          </p:cNvPr>
          <p:cNvSpPr txBox="1"/>
          <p:nvPr/>
        </p:nvSpPr>
        <p:spPr>
          <a:xfrm>
            <a:off x="328163" y="2227855"/>
            <a:ext cx="117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zh-TW" sz="1800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49332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FED58-9A74-4BD1-A691-B0924BBA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 (3/22)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DEE569-42BA-43DE-8501-E584FA2C0ACC}"/>
              </a:ext>
            </a:extLst>
          </p:cNvPr>
          <p:cNvSpPr txBox="1"/>
          <p:nvPr/>
        </p:nvSpPr>
        <p:spPr>
          <a:xfrm>
            <a:off x="941113" y="5371432"/>
            <a:ext cx="10093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/>
              <a:t>Req_Issue</a:t>
            </a:r>
            <a:r>
              <a:rPr lang="en-US" altLang="zh-TW" sz="1800" dirty="0"/>
              <a:t> block should block the IFU/LSU request when the destination port is out-standing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Ex. SYS_BUS is handling a IFU request, than the next IFU request to PPI/LLP will be blocked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Since the spec define the BPA must aligned size, the comparator can be implemented by AND/OR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ID will be issued by </a:t>
            </a:r>
            <a:r>
              <a:rPr lang="en-US" altLang="zh-TW" dirty="0" err="1"/>
              <a:t>Req_Issue</a:t>
            </a:r>
            <a:r>
              <a:rPr lang="en-US" altLang="zh-TW" dirty="0"/>
              <a:t> to indicate source, the </a:t>
            </a:r>
            <a:r>
              <a:rPr lang="en-US" altLang="zh-TW" dirty="0" err="1"/>
              <a:t>Resp_Gen</a:t>
            </a:r>
            <a:r>
              <a:rPr lang="en-US" altLang="zh-TW" dirty="0"/>
              <a:t> will generate the response by ID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2B8448-A478-4D5E-8174-55D0E5B5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13" y="1583992"/>
            <a:ext cx="8721721" cy="354797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0465A18-7E11-483C-9302-E5D08C0AB3EE}"/>
              </a:ext>
            </a:extLst>
          </p:cNvPr>
          <p:cNvSpPr txBox="1"/>
          <p:nvPr/>
        </p:nvSpPr>
        <p:spPr>
          <a:xfrm>
            <a:off x="6338656" y="286239"/>
            <a:ext cx="5212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biu_path</a:t>
            </a:r>
            <a:r>
              <a:rPr lang="en-US" altLang="zh-TW" dirty="0"/>
              <a:t> should record the out-standing request number for each 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bus error happens, the </a:t>
            </a:r>
            <a:r>
              <a:rPr lang="en-US" altLang="zh-TW" dirty="0" err="1"/>
              <a:t>addr</a:t>
            </a:r>
            <a:r>
              <a:rPr lang="en-US" altLang="zh-TW" dirty="0"/>
              <a:t> should be return to LSU (can reuse resp data)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Resp Data width should be the max value of BIU_DATA and BIU_ADDR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ID: use the IFU/LSU’s ID (extend 2bit or define not overlap)</a:t>
            </a:r>
          </a:p>
        </p:txBody>
      </p:sp>
    </p:spTree>
    <p:extLst>
      <p:ext uri="{BB962C8B-B14F-4D97-AF65-F5344CB8AC3E}">
        <p14:creationId xmlns:p14="http://schemas.microsoft.com/office/powerpoint/2010/main" val="14597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A39827F-D20E-4CFC-8A71-F86AE6144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6" y="2164394"/>
            <a:ext cx="10077450" cy="299085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FFE4AF6-729A-480E-81FE-B621AF38A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trike="sngStrike" dirty="0"/>
              <a:t>Block Diagram (3/22)</a:t>
            </a:r>
            <a:endParaRPr lang="zh-TW" altLang="en-US" strike="sngStrike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9AD945-5E0A-4778-AFC4-F0B9E9254B55}"/>
              </a:ext>
            </a:extLst>
          </p:cNvPr>
          <p:cNvSpPr txBox="1"/>
          <p:nvPr/>
        </p:nvSpPr>
        <p:spPr>
          <a:xfrm>
            <a:off x="941113" y="5371432"/>
            <a:ext cx="9010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Do the arbitration first than issue the request can reduce comparators (?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keep it as a reduce gate count version </a:t>
            </a:r>
          </a:p>
        </p:txBody>
      </p:sp>
    </p:spTree>
    <p:extLst>
      <p:ext uri="{BB962C8B-B14F-4D97-AF65-F5344CB8AC3E}">
        <p14:creationId xmlns:p14="http://schemas.microsoft.com/office/powerpoint/2010/main" val="43256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DFC705-F20C-4173-894C-E04F6946793E}"/>
              </a:ext>
            </a:extLst>
          </p:cNvPr>
          <p:cNvSpPr/>
          <p:nvPr/>
        </p:nvSpPr>
        <p:spPr>
          <a:xfrm>
            <a:off x="6390700" y="4635749"/>
            <a:ext cx="1849919" cy="374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BIU Spec – PPI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55548-8F05-4BA8-B3BB-78969DFF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7159" cy="265722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APB (PPI: private peripheral interface)</a:t>
            </a:r>
          </a:p>
          <a:p>
            <a:pPr lvl="1"/>
            <a:r>
              <a:rPr lang="en-US" altLang="zh-TW" dirty="0"/>
              <a:t>APB Bus interface</a:t>
            </a:r>
          </a:p>
          <a:p>
            <a:pPr lvl="1"/>
            <a:r>
              <a:rPr lang="en-US" altLang="zh-TW" dirty="0"/>
              <a:t>Data Width: Same as CPU data width</a:t>
            </a:r>
          </a:p>
          <a:p>
            <a:pPr lvl="1"/>
            <a:r>
              <a:rPr lang="en-US" altLang="zh-TW" dirty="0" err="1"/>
              <a:t>Addr</a:t>
            </a:r>
            <a:r>
              <a:rPr lang="en-US" altLang="zh-TW" dirty="0"/>
              <a:t> Width: Depends on PPI-SIZE</a:t>
            </a:r>
          </a:p>
          <a:p>
            <a:pPr lvl="1"/>
            <a:r>
              <a:rPr lang="en-US" altLang="zh-TW" dirty="0"/>
              <a:t>Config/Control CSR:</a:t>
            </a:r>
          </a:p>
          <a:p>
            <a:pPr lvl="2"/>
            <a:r>
              <a:rPr lang="en-US" altLang="zh-TW" dirty="0"/>
              <a:t>Config:  MMSC_CFG.PPI (Bit[25])</a:t>
            </a:r>
          </a:p>
          <a:p>
            <a:pPr lvl="2"/>
            <a:r>
              <a:rPr lang="en-US" altLang="zh-TW" dirty="0"/>
              <a:t>Control: MMPIB (0x7f0)</a:t>
            </a:r>
          </a:p>
          <a:p>
            <a:pPr lvl="1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85BF09-DEE3-4EB7-B9FD-E3BAF2EDB6FE}"/>
              </a:ext>
            </a:extLst>
          </p:cNvPr>
          <p:cNvSpPr/>
          <p:nvPr/>
        </p:nvSpPr>
        <p:spPr>
          <a:xfrm>
            <a:off x="1477178" y="4629440"/>
            <a:ext cx="4913523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E24552-EBC5-492F-A4D2-3F1AF62840A3}"/>
              </a:ext>
            </a:extLst>
          </p:cNvPr>
          <p:cNvSpPr txBox="1"/>
          <p:nvPr/>
        </p:nvSpPr>
        <p:spPr>
          <a:xfrm>
            <a:off x="1477178" y="4624198"/>
            <a:ext cx="49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BPA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5336C-7D6A-4B14-8FF9-86C5FB4D4B14}"/>
              </a:ext>
            </a:extLst>
          </p:cNvPr>
          <p:cNvSpPr txBox="1"/>
          <p:nvPr/>
        </p:nvSpPr>
        <p:spPr>
          <a:xfrm>
            <a:off x="6390700" y="4661957"/>
            <a:ext cx="18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C09E53-6489-4BA6-8E3D-4C71AAEDAD03}"/>
              </a:ext>
            </a:extLst>
          </p:cNvPr>
          <p:cNvSpPr/>
          <p:nvPr/>
        </p:nvSpPr>
        <p:spPr>
          <a:xfrm>
            <a:off x="8240619" y="4637835"/>
            <a:ext cx="1377107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5FAE1F-2830-4B9C-AEE2-72CB9C1EEEFC}"/>
              </a:ext>
            </a:extLst>
          </p:cNvPr>
          <p:cNvSpPr txBox="1"/>
          <p:nvPr/>
        </p:nvSpPr>
        <p:spPr>
          <a:xfrm>
            <a:off x="8240619" y="4644678"/>
            <a:ext cx="13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860D65-BDD5-478F-AD53-6F8B782FF706}"/>
              </a:ext>
            </a:extLst>
          </p:cNvPr>
          <p:cNvSpPr/>
          <p:nvPr/>
        </p:nvSpPr>
        <p:spPr>
          <a:xfrm>
            <a:off x="9617726" y="4632594"/>
            <a:ext cx="876758" cy="374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A1DCEC-1B57-4873-B4BA-717634019AC9}"/>
              </a:ext>
            </a:extLst>
          </p:cNvPr>
          <p:cNvSpPr txBox="1"/>
          <p:nvPr/>
        </p:nvSpPr>
        <p:spPr>
          <a:xfrm>
            <a:off x="9617726" y="4650940"/>
            <a:ext cx="9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</a:t>
            </a:r>
            <a:endParaRPr lang="zh-TW" altLang="en-US" dirty="0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72EA898C-4EF6-42B6-B9D7-7B149A64F1D7}"/>
              </a:ext>
            </a:extLst>
          </p:cNvPr>
          <p:cNvGraphicFramePr>
            <a:graphicFrameLocks noGrp="1"/>
          </p:cNvGraphicFramePr>
          <p:nvPr/>
        </p:nvGraphicFramePr>
        <p:xfrm>
          <a:off x="2020983" y="51637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8617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834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6661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642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Field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BPA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[31:10]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 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9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[5:1]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PPI Size (0~2G)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8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PPI 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9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BIU Spec – FIO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B55548-8F05-4BA8-B3BB-78969DFF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052"/>
            <a:ext cx="10747159" cy="30674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FIO (Fast I/O)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Self-define interface (</a:t>
            </a:r>
            <a:r>
              <a:rPr lang="en-US" altLang="zh-TW" dirty="0" err="1">
                <a:solidFill>
                  <a:srgbClr val="FF0000"/>
                </a:solidFill>
              </a:rPr>
              <a:t>cmd</a:t>
            </a:r>
            <a:r>
              <a:rPr lang="en-US" altLang="zh-TW" dirty="0">
                <a:solidFill>
                  <a:srgbClr val="FF0000"/>
                </a:solidFill>
              </a:rPr>
              <a:t> valid/ready)</a:t>
            </a:r>
          </a:p>
          <a:p>
            <a:pPr lvl="1"/>
            <a:r>
              <a:rPr lang="en-US" altLang="zh-TW" dirty="0"/>
              <a:t>Data Width: Same as CPU data width</a:t>
            </a:r>
          </a:p>
          <a:p>
            <a:pPr lvl="1"/>
            <a:r>
              <a:rPr lang="en-US" altLang="zh-TW" dirty="0" err="1"/>
              <a:t>Addr</a:t>
            </a:r>
            <a:r>
              <a:rPr lang="en-US" altLang="zh-TW" dirty="0"/>
              <a:t> Width: Depends on FIO size</a:t>
            </a:r>
          </a:p>
          <a:p>
            <a:pPr lvl="1"/>
            <a:r>
              <a:rPr lang="en-US" altLang="zh-TW" dirty="0"/>
              <a:t>Only Load/Store can access.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1 Cycle response.</a:t>
            </a:r>
          </a:p>
          <a:p>
            <a:pPr lvl="1"/>
            <a:r>
              <a:rPr lang="en-US" altLang="zh-TW" dirty="0"/>
              <a:t>Config/Control CSR:</a:t>
            </a:r>
          </a:p>
          <a:p>
            <a:pPr lvl="2"/>
            <a:r>
              <a:rPr lang="en-US" altLang="zh-TW" dirty="0"/>
              <a:t>Config:  MMSC_CFG.FIO (Bit[26])</a:t>
            </a:r>
          </a:p>
          <a:p>
            <a:pPr lvl="2"/>
            <a:r>
              <a:rPr lang="en-US" altLang="zh-TW" dirty="0"/>
              <a:t>Control: MFIOB (0x7f1)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BBB6ED-0185-4063-AAF1-75231366304F}"/>
              </a:ext>
            </a:extLst>
          </p:cNvPr>
          <p:cNvSpPr/>
          <p:nvPr/>
        </p:nvSpPr>
        <p:spPr>
          <a:xfrm>
            <a:off x="6390700" y="4635749"/>
            <a:ext cx="1849919" cy="374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47583-8E98-4549-8963-1E503A3B567D}"/>
              </a:ext>
            </a:extLst>
          </p:cNvPr>
          <p:cNvSpPr/>
          <p:nvPr/>
        </p:nvSpPr>
        <p:spPr>
          <a:xfrm>
            <a:off x="1477178" y="4629440"/>
            <a:ext cx="4913523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DECA21-83BA-487B-B2D5-EE2AB79F1462}"/>
              </a:ext>
            </a:extLst>
          </p:cNvPr>
          <p:cNvSpPr txBox="1"/>
          <p:nvPr/>
        </p:nvSpPr>
        <p:spPr>
          <a:xfrm>
            <a:off x="1477178" y="4624198"/>
            <a:ext cx="49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BPA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D18251-AAA5-4821-8F8F-275D7FC7FC94}"/>
              </a:ext>
            </a:extLst>
          </p:cNvPr>
          <p:cNvSpPr txBox="1"/>
          <p:nvPr/>
        </p:nvSpPr>
        <p:spPr>
          <a:xfrm>
            <a:off x="6390700" y="4661957"/>
            <a:ext cx="18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0323A0-4884-4859-9469-7ED8D9391976}"/>
              </a:ext>
            </a:extLst>
          </p:cNvPr>
          <p:cNvSpPr/>
          <p:nvPr/>
        </p:nvSpPr>
        <p:spPr>
          <a:xfrm>
            <a:off x="8240619" y="4637835"/>
            <a:ext cx="1377107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B29109-EC1E-473B-8E5B-6356D34D64C6}"/>
              </a:ext>
            </a:extLst>
          </p:cNvPr>
          <p:cNvSpPr txBox="1"/>
          <p:nvPr/>
        </p:nvSpPr>
        <p:spPr>
          <a:xfrm>
            <a:off x="8240619" y="4644678"/>
            <a:ext cx="13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723C43-7A5B-4CFE-94A7-64106EB77ECF}"/>
              </a:ext>
            </a:extLst>
          </p:cNvPr>
          <p:cNvSpPr/>
          <p:nvPr/>
        </p:nvSpPr>
        <p:spPr>
          <a:xfrm>
            <a:off x="9617726" y="4632594"/>
            <a:ext cx="876758" cy="374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932098-FEDF-48AB-8084-998AA2F1BFD3}"/>
              </a:ext>
            </a:extLst>
          </p:cNvPr>
          <p:cNvSpPr txBox="1"/>
          <p:nvPr/>
        </p:nvSpPr>
        <p:spPr>
          <a:xfrm>
            <a:off x="9617726" y="4650940"/>
            <a:ext cx="9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</a:t>
            </a:r>
            <a:endParaRPr lang="zh-TW" altLang="en-US" dirty="0"/>
          </a:p>
        </p:txBody>
      </p:sp>
      <p:graphicFrame>
        <p:nvGraphicFramePr>
          <p:cNvPr id="12" name="表格 14">
            <a:extLst>
              <a:ext uri="{FF2B5EF4-FFF2-40B4-BE49-F238E27FC236}">
                <a16:creationId xmlns:a16="http://schemas.microsoft.com/office/drawing/2014/main" id="{82518AAA-060E-4C9F-8B27-C1A3FB733DF9}"/>
              </a:ext>
            </a:extLst>
          </p:cNvPr>
          <p:cNvGraphicFramePr>
            <a:graphicFrameLocks noGrp="1"/>
          </p:cNvGraphicFramePr>
          <p:nvPr/>
        </p:nvGraphicFramePr>
        <p:xfrm>
          <a:off x="2020983" y="516375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8617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834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66619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642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Field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BPA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[31:10]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 Base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9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[5:1]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FIO Size (0~2G)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8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FIO 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Read-Only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0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 Define Interface in N22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00CF0B-0BB4-44AC-B728-603DBF5E5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715833"/>
              </p:ext>
            </p:extLst>
          </p:nvPr>
        </p:nvGraphicFramePr>
        <p:xfrm>
          <a:off x="838200" y="1825625"/>
          <a:ext cx="105155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523332958"/>
                    </a:ext>
                  </a:extLst>
                </a:gridCol>
                <a:gridCol w="1825337">
                  <a:extLst>
                    <a:ext uri="{9D8B030D-6E8A-4147-A177-3AD203B41FA5}">
                      <a16:colId xmlns:a16="http://schemas.microsoft.com/office/drawing/2014/main" val="1507774685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926213144"/>
                    </a:ext>
                  </a:extLst>
                </a:gridCol>
                <a:gridCol w="4260269">
                  <a:extLst>
                    <a:ext uri="{9D8B030D-6E8A-4147-A177-3AD203B41FA5}">
                      <a16:colId xmlns:a16="http://schemas.microsoft.com/office/drawing/2014/main" val="409682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Transfer valid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7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biu_dm_cmd_dmode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Transfer in Debug 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9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biu_dm_cmd_mmode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Transfer in M-mode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8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biu_dm_cmd_addr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8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biu_dm_cmd_wmask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data 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5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7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biu_dm_cmd_read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Transfer direction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dm_biu_resp_rdata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1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dm_biu_resp_err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response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83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6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E256F-C683-49F4-BE56-3378159C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PPI/LLP Usage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6FCDA7-BE98-44FD-8E18-C8686697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686" y="3226278"/>
            <a:ext cx="3785559" cy="29506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SIZE: PPI Region Size</a:t>
            </a:r>
          </a:p>
          <a:p>
            <a:pPr lvl="1"/>
            <a:r>
              <a:rPr lang="en-US" altLang="zh-TW" sz="1600" dirty="0"/>
              <a:t>0: 0Byte</a:t>
            </a:r>
          </a:p>
          <a:p>
            <a:pPr lvl="1"/>
            <a:r>
              <a:rPr lang="en-US" altLang="zh-TW" sz="1600" dirty="0"/>
              <a:t>1: 1K</a:t>
            </a:r>
          </a:p>
          <a:p>
            <a:pPr lvl="1"/>
            <a:r>
              <a:rPr lang="en-US" altLang="zh-TW" sz="1600" dirty="0"/>
              <a:t>2: 2K</a:t>
            </a:r>
          </a:p>
          <a:p>
            <a:pPr lvl="1"/>
            <a:r>
              <a:rPr lang="en-US" altLang="zh-TW" sz="1600" dirty="0"/>
              <a:t>…</a:t>
            </a:r>
          </a:p>
          <a:p>
            <a:pPr lvl="1"/>
            <a:r>
              <a:rPr lang="en-US" altLang="zh-TW" sz="1600" dirty="0"/>
              <a:t>22: 2G</a:t>
            </a:r>
          </a:p>
          <a:p>
            <a:pPr lvl="1"/>
            <a:r>
              <a:rPr lang="en-US" altLang="zh-TW" sz="1600" dirty="0"/>
              <a:t>23 -&gt; 31: reserved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PA = {BPA[31:10], 10’h0}</a:t>
            </a:r>
            <a:endParaRPr lang="zh-TW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04FEEE-045A-4C23-989F-112E27253AD3}"/>
              </a:ext>
            </a:extLst>
          </p:cNvPr>
          <p:cNvSpPr/>
          <p:nvPr/>
        </p:nvSpPr>
        <p:spPr>
          <a:xfrm>
            <a:off x="6095999" y="2047824"/>
            <a:ext cx="1849919" cy="3745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7DD1D6-B22B-4FCB-A7BC-B8528080C0D9}"/>
              </a:ext>
            </a:extLst>
          </p:cNvPr>
          <p:cNvSpPr/>
          <p:nvPr/>
        </p:nvSpPr>
        <p:spPr>
          <a:xfrm>
            <a:off x="1182477" y="2041515"/>
            <a:ext cx="4913523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2669AC-FF31-4297-A028-1FA88EA47718}"/>
              </a:ext>
            </a:extLst>
          </p:cNvPr>
          <p:cNvSpPr txBox="1"/>
          <p:nvPr/>
        </p:nvSpPr>
        <p:spPr>
          <a:xfrm>
            <a:off x="1182477" y="2036273"/>
            <a:ext cx="491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BPA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4655A0-0189-4B81-94D4-342793F9F5C9}"/>
              </a:ext>
            </a:extLst>
          </p:cNvPr>
          <p:cNvSpPr txBox="1"/>
          <p:nvPr/>
        </p:nvSpPr>
        <p:spPr>
          <a:xfrm>
            <a:off x="6095999" y="2074032"/>
            <a:ext cx="184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7B2F41-45E5-41A8-BAFF-287EA9914E2A}"/>
              </a:ext>
            </a:extLst>
          </p:cNvPr>
          <p:cNvSpPr/>
          <p:nvPr/>
        </p:nvSpPr>
        <p:spPr>
          <a:xfrm>
            <a:off x="7945918" y="2049910"/>
            <a:ext cx="1377107" cy="374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A1450E-4D8A-4FE1-B4DD-D95BCCF0A268}"/>
              </a:ext>
            </a:extLst>
          </p:cNvPr>
          <p:cNvSpPr txBox="1"/>
          <p:nvPr/>
        </p:nvSpPr>
        <p:spPr>
          <a:xfrm>
            <a:off x="7945918" y="2056753"/>
            <a:ext cx="13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SIZE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3FFBA-43AF-4205-A93B-5568B9E71632}"/>
              </a:ext>
            </a:extLst>
          </p:cNvPr>
          <p:cNvSpPr/>
          <p:nvPr/>
        </p:nvSpPr>
        <p:spPr>
          <a:xfrm>
            <a:off x="9323025" y="2044669"/>
            <a:ext cx="876758" cy="3745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693D74-85E0-4340-A28E-FE0008452B7D}"/>
              </a:ext>
            </a:extLst>
          </p:cNvPr>
          <p:cNvSpPr txBox="1"/>
          <p:nvPr/>
        </p:nvSpPr>
        <p:spPr>
          <a:xfrm>
            <a:off x="9323025" y="2063015"/>
            <a:ext cx="93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EN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9B67E89-96F2-42F5-8B57-7D5ED3B94A18}"/>
              </a:ext>
            </a:extLst>
          </p:cNvPr>
          <p:cNvSpPr txBox="1">
            <a:spLocks/>
          </p:cNvSpPr>
          <p:nvPr/>
        </p:nvSpPr>
        <p:spPr>
          <a:xfrm>
            <a:off x="5871581" y="3226278"/>
            <a:ext cx="5667555" cy="341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BPA: Base Physical Address</a:t>
            </a:r>
          </a:p>
          <a:p>
            <a:pPr lvl="1"/>
            <a:r>
              <a:rPr lang="en-US" altLang="zh-TW" sz="1600" dirty="0"/>
              <a:t>The BPA should be aligned to SIZE</a:t>
            </a:r>
          </a:p>
          <a:p>
            <a:pPr lvl="1"/>
            <a:r>
              <a:rPr lang="en-US" altLang="zh-TW" sz="1600" dirty="0"/>
              <a:t>The Config tool should check the alignment.</a:t>
            </a:r>
          </a:p>
          <a:p>
            <a:pPr lvl="1"/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The Config tool will check the LLP/PPI region will not cross the max value of BIU_ADDR</a:t>
            </a:r>
          </a:p>
          <a:p>
            <a:pPr lvl="1"/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the LLP and PPI region will not overlap.</a:t>
            </a:r>
          </a:p>
          <a:p>
            <a:pPr lvl="1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Priority</a:t>
            </a:r>
          </a:p>
          <a:p>
            <a:pPr lvl="2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 size has the higher priority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282D1A3-3FCF-48A6-835C-80F444A1901F}"/>
              </a:ext>
            </a:extLst>
          </p:cNvPr>
          <p:cNvSpPr txBox="1">
            <a:spLocks/>
          </p:cNvSpPr>
          <p:nvPr/>
        </p:nvSpPr>
        <p:spPr>
          <a:xfrm>
            <a:off x="3279804" y="1728830"/>
            <a:ext cx="718868" cy="37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[31:10]</a:t>
            </a:r>
            <a:endParaRPr lang="zh-TW" altLang="en-US" sz="1400" dirty="0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6390ED11-DB5C-49B5-89FC-362344B7586B}"/>
              </a:ext>
            </a:extLst>
          </p:cNvPr>
          <p:cNvSpPr txBox="1">
            <a:spLocks/>
          </p:cNvSpPr>
          <p:nvPr/>
        </p:nvSpPr>
        <p:spPr>
          <a:xfrm>
            <a:off x="8345925" y="1728830"/>
            <a:ext cx="718868" cy="37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400" dirty="0"/>
              <a:t>[5:1]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988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23BA-E2CB-4FBA-9306-62DE07F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BB040-5FE5-458A-92C5-7A317FBB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Requirement Review (Requirement - 3)</a:t>
            </a:r>
          </a:p>
          <a:p>
            <a:r>
              <a:rPr lang="en-US" altLang="zh-TW" dirty="0"/>
              <a:t>CHECK APB related IP for AE350 (SIZEDN … etc.)</a:t>
            </a:r>
          </a:p>
          <a:p>
            <a:r>
              <a:rPr lang="en-US" altLang="zh-TW" dirty="0"/>
              <a:t>Low Latency Port (LLP) in AE350</a:t>
            </a:r>
          </a:p>
          <a:p>
            <a:r>
              <a:rPr lang="en-US" altLang="zh-TW" dirty="0"/>
              <a:t>HEXCL in AHB5</a:t>
            </a:r>
          </a:p>
          <a:p>
            <a:r>
              <a:rPr lang="en-US" altLang="zh-TW" dirty="0"/>
              <a:t>HMASTERLOCK in N22</a:t>
            </a:r>
          </a:p>
        </p:txBody>
      </p:sp>
    </p:spTree>
    <p:extLst>
      <p:ext uri="{BB962C8B-B14F-4D97-AF65-F5344CB8AC3E}">
        <p14:creationId xmlns:p14="http://schemas.microsoft.com/office/powerpoint/2010/main" val="4948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A23BA-E2CB-4FBA-9306-62DE07F9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(3/16)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BB040-5FE5-458A-92C5-7A317FBB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</a:p>
          <a:p>
            <a:pPr lvl="1"/>
            <a:r>
              <a:rPr lang="en-US" altLang="zh-TW" dirty="0"/>
              <a:t>CMD/RESP Queue: configurable or remove</a:t>
            </a:r>
          </a:p>
          <a:p>
            <a:r>
              <a:rPr lang="en-US" altLang="zh-TW" dirty="0"/>
              <a:t>AHB5 – HPORT changes </a:t>
            </a:r>
          </a:p>
          <a:p>
            <a:pPr lvl="1"/>
            <a:r>
              <a:rPr lang="en-US" altLang="zh-TW" dirty="0"/>
              <a:t>Spec: AHB5 + AHB4 compatible? </a:t>
            </a:r>
          </a:p>
          <a:p>
            <a:r>
              <a:rPr lang="en-US" altLang="zh-TW" dirty="0"/>
              <a:t>AE350</a:t>
            </a:r>
          </a:p>
          <a:p>
            <a:pPr lvl="1"/>
            <a:r>
              <a:rPr lang="en-US" altLang="zh-TW" dirty="0"/>
              <a:t>Demo PPI and LLP usage on AE350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51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663E0-030F-4087-A3F9-A8EF9DB6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A4A3E-9AF7-43B9-92D0-D58D93C7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 Diagram Detail</a:t>
            </a:r>
          </a:p>
          <a:p>
            <a:pPr lvl="1"/>
            <a:r>
              <a:rPr lang="en-US" altLang="zh-TW" dirty="0"/>
              <a:t>Arbiters</a:t>
            </a:r>
          </a:p>
          <a:p>
            <a:pPr lvl="1"/>
            <a:r>
              <a:rPr lang="en-US" altLang="zh-TW" dirty="0"/>
              <a:t>Decode </a:t>
            </a:r>
          </a:p>
          <a:p>
            <a:pPr lvl="1"/>
            <a:r>
              <a:rPr lang="en-US" altLang="zh-TW" dirty="0"/>
              <a:t>PPI/LLP Base + Size (Aligned)</a:t>
            </a:r>
          </a:p>
          <a:p>
            <a:pPr lvl="1"/>
            <a:r>
              <a:rPr lang="en-US" altLang="zh-TW" dirty="0"/>
              <a:t>Path function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2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128E3-1C55-450C-8D1A-2A199F2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(3/29) - TODO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9C6AB-FB92-479C-ABA1-0338D123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BIU</a:t>
            </a:r>
            <a:r>
              <a:rPr lang="zh-TW" altLang="en-US" dirty="0"/>
              <a:t> </a:t>
            </a:r>
            <a:r>
              <a:rPr lang="en-US" altLang="zh-TW" dirty="0"/>
              <a:t>discussion is temporary done in 3/22</a:t>
            </a:r>
          </a:p>
          <a:p>
            <a:r>
              <a:rPr lang="en-US" altLang="zh-TW" dirty="0"/>
              <a:t>Start PMP/other discussion on 3/29</a:t>
            </a:r>
          </a:p>
          <a:p>
            <a:pPr lvl="1"/>
            <a:r>
              <a:rPr lang="en-US" altLang="zh-TW" dirty="0" err="1"/>
              <a:t>ePMP</a:t>
            </a:r>
            <a:endParaRPr lang="en-US" altLang="zh-TW" dirty="0"/>
          </a:p>
          <a:p>
            <a:pPr lvl="2"/>
            <a:r>
              <a:rPr lang="en-US" altLang="zh-TW" dirty="0" err="1"/>
              <a:t>ePMP</a:t>
            </a:r>
            <a:endParaRPr lang="en-US" altLang="zh-TW" dirty="0"/>
          </a:p>
          <a:p>
            <a:pPr lvl="2"/>
            <a:r>
              <a:rPr lang="en-US" altLang="zh-TW" dirty="0" err="1"/>
              <a:t>utlb</a:t>
            </a:r>
            <a:r>
              <a:rPr lang="en-US" altLang="zh-TW" dirty="0"/>
              <a:t>(?)</a:t>
            </a:r>
            <a:endParaRPr lang="zh-TW" altLang="en-US" dirty="0"/>
          </a:p>
          <a:p>
            <a:pPr lvl="1"/>
            <a:r>
              <a:rPr lang="en-US" altLang="zh-TW" dirty="0"/>
              <a:t>CLIC or PLIC / PLMT (embedded) / PLDM (embedded)</a:t>
            </a:r>
          </a:p>
        </p:txBody>
      </p:sp>
    </p:spTree>
    <p:extLst>
      <p:ext uri="{BB962C8B-B14F-4D97-AF65-F5344CB8AC3E}">
        <p14:creationId xmlns:p14="http://schemas.microsoft.com/office/powerpoint/2010/main" val="25225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EC7C0-400F-4CF7-A8B7-83DB191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D23 BIU Requirement - 1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23205-F1DE-491C-88FC-40D9FC2D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501661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Interface:</a:t>
            </a:r>
          </a:p>
          <a:p>
            <a:pPr lvl="1"/>
            <a:r>
              <a:rPr lang="en-US" altLang="zh-TW" sz="2000" dirty="0"/>
              <a:t>CPU internal:</a:t>
            </a:r>
          </a:p>
          <a:p>
            <a:pPr lvl="2"/>
            <a:r>
              <a:rPr lang="en-US" altLang="zh-TW" sz="1800" dirty="0"/>
              <a:t>IFU/LSU Load/LSU Store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/MMU</a:t>
            </a:r>
          </a:p>
          <a:p>
            <a:pPr lvl="2"/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Extendable to 4 </a:t>
            </a:r>
          </a:p>
          <a:p>
            <a:pPr lvl="1"/>
            <a:r>
              <a:rPr lang="en-US" altLang="zh-TW" sz="2000" dirty="0"/>
              <a:t>CPU out: </a:t>
            </a:r>
            <a:r>
              <a:rPr lang="en-US" altLang="zh-TW" sz="1800" dirty="0"/>
              <a:t>(Flop-Out) / (Input timing should be block at bus-wrapper) / (Bus protocol configurable)</a:t>
            </a:r>
          </a:p>
          <a:p>
            <a:pPr lvl="2"/>
            <a:r>
              <a:rPr lang="en-US" altLang="zh-TW" sz="1800" dirty="0"/>
              <a:t>System Bus (AHB-Lite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or AXI</a:t>
            </a:r>
            <a:r>
              <a:rPr lang="en-US" altLang="zh-TW" sz="1800" dirty="0"/>
              <a:t>)		</a:t>
            </a:r>
            <a:r>
              <a:rPr lang="en-US" altLang="zh-TW" sz="1800" dirty="0">
                <a:sym typeface="Wingdings" panose="05000000000000000000" pitchFamily="2" charset="2"/>
              </a:rPr>
              <a:t> Ref. to N22 BIU</a:t>
            </a:r>
            <a:endParaRPr lang="en-US" altLang="zh-TW" sz="1800" dirty="0"/>
          </a:p>
          <a:p>
            <a:pPr lvl="2"/>
            <a:r>
              <a:rPr lang="en-US" altLang="zh-TW" sz="1800" dirty="0"/>
              <a:t>Peripheral Port (APB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or AHB</a:t>
            </a:r>
            <a:r>
              <a:rPr lang="en-US" altLang="zh-TW" sz="1800" dirty="0"/>
              <a:t>)		</a:t>
            </a:r>
            <a:r>
              <a:rPr lang="en-US" altLang="zh-TW" sz="1800" dirty="0">
                <a:sym typeface="Wingdings" panose="05000000000000000000" pitchFamily="2" charset="2"/>
              </a:rPr>
              <a:t> Ref. to N22 PPI</a:t>
            </a:r>
            <a:endParaRPr lang="en-US" altLang="zh-TW" sz="1800" dirty="0"/>
          </a:p>
          <a:p>
            <a:pPr lvl="2"/>
            <a:r>
              <a:rPr lang="en-US" altLang="zh-TW" sz="1800" dirty="0"/>
              <a:t>Low Latency Port (AHB </a:t>
            </a:r>
            <a:r>
              <a:rPr lang="en-US" altLang="zh-TW" sz="1800" dirty="0">
                <a:solidFill>
                  <a:schemeClr val="bg1">
                    <a:lumMod val="50000"/>
                  </a:schemeClr>
                </a:solidFill>
              </a:rPr>
              <a:t>or AHB</a:t>
            </a:r>
            <a:r>
              <a:rPr lang="en-US" altLang="zh-TW" sz="1800" dirty="0"/>
              <a:t>)		</a:t>
            </a:r>
            <a:r>
              <a:rPr lang="en-US" altLang="zh-TW" sz="1800" strike="sngStrike" dirty="0">
                <a:sym typeface="Wingdings" panose="05000000000000000000" pitchFamily="2" charset="2"/>
              </a:rPr>
              <a:t> Ref. to N22 FIO</a:t>
            </a:r>
            <a:endParaRPr lang="en-US" altLang="zh-TW" sz="1800" strike="sngStrike" dirty="0"/>
          </a:p>
          <a:p>
            <a:r>
              <a:rPr lang="en-US" altLang="zh-TW" sz="2400" dirty="0"/>
              <a:t>Spec - System Bus AHB </a:t>
            </a:r>
          </a:p>
          <a:p>
            <a:pPr lvl="1"/>
            <a:r>
              <a:rPr lang="en-US" altLang="zh-TW" sz="2000" dirty="0"/>
              <a:t>Data Width: 32/64 (power of 2, &gt;32)</a:t>
            </a:r>
          </a:p>
          <a:p>
            <a:pPr lvl="1"/>
            <a:r>
              <a:rPr lang="en-US" altLang="zh-TW" sz="2000" dirty="0"/>
              <a:t>Address Width: 24 – 64  (parameter)</a:t>
            </a:r>
          </a:p>
          <a:p>
            <a:pPr lvl="1"/>
            <a:r>
              <a:rPr lang="en-US" altLang="zh-TW" sz="2000" dirty="0"/>
              <a:t>Type: SINGLE-BYTE/WORD/H-WORD/D-WORD, WRAP4/8/16-WORD, INCR4/8/16-WORD</a:t>
            </a:r>
          </a:p>
          <a:p>
            <a:pPr lvl="2"/>
            <a:r>
              <a:rPr lang="en-US" altLang="zh-TW" sz="1600" dirty="0"/>
              <a:t>WRAP and INCR support depends on Cache Config.</a:t>
            </a:r>
          </a:p>
          <a:p>
            <a:pPr lvl="1"/>
            <a:r>
              <a:rPr lang="en-US" altLang="zh-TW" sz="2000" dirty="0"/>
              <a:t>Always support sync N:1 clock ratio</a:t>
            </a:r>
          </a:p>
          <a:p>
            <a:pPr lvl="1"/>
            <a:r>
              <a:rPr lang="en-US" altLang="zh-TW" sz="2000" dirty="0"/>
              <a:t>HMASTERLOCK is supported. </a:t>
            </a:r>
          </a:p>
          <a:p>
            <a:pPr lvl="2"/>
            <a:r>
              <a:rPr lang="en-US" altLang="zh-TW" sz="1600" dirty="0"/>
              <a:t>(TODO: Detail) (HL2H support LOCK?) (How to support LOCK in AHB-L)</a:t>
            </a:r>
          </a:p>
        </p:txBody>
      </p:sp>
    </p:spTree>
    <p:extLst>
      <p:ext uri="{BB962C8B-B14F-4D97-AF65-F5344CB8AC3E}">
        <p14:creationId xmlns:p14="http://schemas.microsoft.com/office/powerpoint/2010/main" val="56564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EC7C0-400F-4CF7-A8B7-83DB191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D23 BIU Requirement - 2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23205-F1DE-491C-88FC-40D9FC2D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50166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Spec – Peripheral Port APB</a:t>
            </a:r>
          </a:p>
          <a:p>
            <a:pPr lvl="1"/>
            <a:r>
              <a:rPr lang="en-US" altLang="zh-TW" sz="1800" dirty="0"/>
              <a:t>Data Width: </a:t>
            </a:r>
            <a:r>
              <a:rPr lang="en-US" altLang="zh-TW" sz="1800" dirty="0">
                <a:solidFill>
                  <a:srgbClr val="C00000"/>
                </a:solidFill>
              </a:rPr>
              <a:t>Same as CPU data width</a:t>
            </a:r>
          </a:p>
          <a:p>
            <a:pPr lvl="2"/>
            <a:r>
              <a:rPr lang="en-US" altLang="zh-TW" sz="1400" dirty="0"/>
              <a:t>Depends on CPU data width =&gt; Add SIZEDN on platform when CPU data width is 64</a:t>
            </a:r>
          </a:p>
          <a:p>
            <a:pPr lvl="1"/>
            <a:r>
              <a:rPr lang="en-US" altLang="zh-TW" sz="1800" dirty="0"/>
              <a:t>Address Width: Depends on Peripheral Port SIZE</a:t>
            </a:r>
          </a:p>
          <a:p>
            <a:pPr lvl="1"/>
            <a:r>
              <a:rPr lang="en-US" altLang="zh-TW" sz="1800" dirty="0"/>
              <a:t>Type: SINGLE-BYTE/WORD/H-WORD/D-WORD</a:t>
            </a:r>
          </a:p>
          <a:p>
            <a:pPr lvl="1"/>
            <a:r>
              <a:rPr lang="en-US" altLang="zh-TW" sz="1900" dirty="0"/>
              <a:t>Handle Burst transaction from Internal request</a:t>
            </a:r>
          </a:p>
          <a:p>
            <a:pPr lvl="1"/>
            <a:r>
              <a:rPr lang="en-US" altLang="zh-TW" sz="1800" dirty="0"/>
              <a:t>Always sync N:1 clock ratio</a:t>
            </a:r>
          </a:p>
          <a:p>
            <a:pPr lvl="1"/>
            <a:r>
              <a:rPr lang="en-US" altLang="zh-TW" sz="1800" dirty="0"/>
              <a:t>Config/Control CSR support</a:t>
            </a:r>
          </a:p>
          <a:p>
            <a:pPr lvl="1"/>
            <a:r>
              <a:rPr lang="en-US" altLang="zh-TW" sz="1800" dirty="0"/>
              <a:t>Connect to APB-Subsystem in AE350</a:t>
            </a:r>
          </a:p>
          <a:p>
            <a:pPr lvl="1"/>
            <a:r>
              <a:rPr lang="en-US" altLang="zh-TW" sz="1800" dirty="0">
                <a:solidFill>
                  <a:srgbClr val="C00000"/>
                </a:solidFill>
              </a:rPr>
              <a:t>Outstanding request:  AHB/APB/AHB-Low-Latency</a:t>
            </a:r>
            <a:endParaRPr lang="en-US" altLang="zh-TW" sz="2000" dirty="0"/>
          </a:p>
          <a:p>
            <a:r>
              <a:rPr lang="en-US" altLang="zh-TW" sz="2000" dirty="0"/>
              <a:t>Spec – Low Latency Port AHB </a:t>
            </a:r>
          </a:p>
          <a:p>
            <a:pPr lvl="1"/>
            <a:r>
              <a:rPr lang="en-US" altLang="zh-TW" sz="1800" dirty="0"/>
              <a:t>Configurable</a:t>
            </a:r>
          </a:p>
          <a:p>
            <a:pPr lvl="1"/>
            <a:r>
              <a:rPr lang="en-US" altLang="zh-TW" sz="1800" dirty="0"/>
              <a:t>Data Width: Same as CPU data width</a:t>
            </a:r>
          </a:p>
          <a:p>
            <a:pPr lvl="1"/>
            <a:r>
              <a:rPr lang="en-US" altLang="zh-TW" sz="1800" dirty="0"/>
              <a:t>Address Width: </a:t>
            </a:r>
            <a:r>
              <a:rPr lang="en-US" altLang="zh-TW" sz="1800" strike="sngStrike" dirty="0"/>
              <a:t>Depends on Low Latency Port SIZE</a:t>
            </a:r>
            <a:r>
              <a:rPr lang="en-US" altLang="zh-TW" sz="1800" dirty="0"/>
              <a:t> Same as CPU address width</a:t>
            </a:r>
          </a:p>
          <a:p>
            <a:pPr lvl="1"/>
            <a:r>
              <a:rPr lang="en-US" altLang="zh-TW" sz="1800" dirty="0"/>
              <a:t>Type: Same as system port</a:t>
            </a:r>
            <a:endParaRPr lang="en-US" altLang="zh-TW" sz="1400" dirty="0"/>
          </a:p>
          <a:p>
            <a:pPr lvl="1"/>
            <a:r>
              <a:rPr lang="en-US" altLang="zh-TW" sz="1800" dirty="0"/>
              <a:t>Always support sync N:1 clock ratio</a:t>
            </a:r>
          </a:p>
          <a:p>
            <a:pPr lvl="1"/>
            <a:r>
              <a:rPr lang="en-US" altLang="zh-TW" sz="1800" dirty="0"/>
              <a:t>Connect to each bus slave (?)</a:t>
            </a:r>
          </a:p>
          <a:p>
            <a:pPr marL="457200" lvl="1" indent="0">
              <a:buNone/>
            </a:pP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75830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EC7C0-400F-4CF7-A8B7-83DB1910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D23 BIU Requirement - 3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C23205-F1DE-491C-88FC-40D9FC2D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260"/>
            <a:ext cx="10515600" cy="51553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/>
              <a:t>Spec – Internal request support</a:t>
            </a:r>
          </a:p>
          <a:p>
            <a:pPr lvl="1"/>
            <a:r>
              <a:rPr lang="en-US" altLang="zh-TW" sz="1600" dirty="0"/>
              <a:t>Outstanding request to multiple destination port (response outstanding or in sequence?)</a:t>
            </a:r>
          </a:p>
          <a:p>
            <a:pPr lvl="2"/>
            <a:r>
              <a:rPr lang="en-US" altLang="zh-TW" sz="1600" dirty="0"/>
              <a:t>LSU is ID-based implementation =&gt; out-of-order response is acceptable</a:t>
            </a:r>
          </a:p>
          <a:p>
            <a:pPr lvl="2"/>
            <a:r>
              <a:rPr lang="en-US" altLang="zh-TW" sz="1600" dirty="0"/>
              <a:t>IFU is not ID-based now =&gt; the response should be in sequence now.</a:t>
            </a:r>
          </a:p>
          <a:p>
            <a:pPr lvl="1"/>
            <a:r>
              <a:rPr lang="en-US" altLang="zh-TW" sz="1800" i="1" dirty="0"/>
              <a:t>Different interface: No out-standing, Same interface: out-standing is acceptable.</a:t>
            </a:r>
          </a:p>
          <a:p>
            <a:pPr lvl="1"/>
            <a:endParaRPr lang="en-US" altLang="zh-TW" sz="1600" i="1" dirty="0"/>
          </a:p>
          <a:p>
            <a:pPr lvl="1"/>
            <a:r>
              <a:rPr lang="en-US" altLang="zh-TW" sz="1600" dirty="0"/>
              <a:t>*** consider no response buffer in BIU</a:t>
            </a:r>
          </a:p>
          <a:p>
            <a:pPr lvl="1"/>
            <a:r>
              <a:rPr lang="en-US" altLang="zh-TW" sz="1600" dirty="0"/>
              <a:t>*** 1. back-to-back 2. reduce gate-count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I/D Cache Support – burst transaction</a:t>
            </a:r>
          </a:p>
          <a:p>
            <a:pPr lvl="2"/>
            <a:r>
              <a:rPr lang="en-US" altLang="zh-TW" sz="1600" dirty="0"/>
              <a:t>The I/D Cache only issues WRAP burst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400" dirty="0"/>
          </a:p>
          <a:p>
            <a:r>
              <a:rPr lang="en-US" altLang="zh-TW" sz="1800" dirty="0"/>
              <a:t>Spec – MISC.</a:t>
            </a:r>
          </a:p>
          <a:p>
            <a:pPr lvl="1"/>
            <a:r>
              <a:rPr lang="en-US" altLang="zh-TW" sz="1600" dirty="0"/>
              <a:t>Different Port region can not overlap</a:t>
            </a:r>
          </a:p>
          <a:p>
            <a:pPr lvl="1"/>
            <a:r>
              <a:rPr lang="en-US" altLang="zh-TW" sz="1600" dirty="0"/>
              <a:t>CPU-out Interface can issue back-to-back transfer.</a:t>
            </a:r>
          </a:p>
          <a:p>
            <a:pPr lvl="1"/>
            <a:r>
              <a:rPr lang="en-US" altLang="zh-TW" sz="1600" dirty="0"/>
              <a:t>AHB: should burst be early terminated when error response happen. (?)</a:t>
            </a:r>
          </a:p>
          <a:p>
            <a:pPr lvl="2"/>
            <a:r>
              <a:rPr lang="en-US" altLang="zh-TW" sz="1400" dirty="0"/>
              <a:t>In N22, the burst transaction is not be early terminated by error response now.</a:t>
            </a:r>
          </a:p>
          <a:p>
            <a:pPr lvl="1"/>
            <a:r>
              <a:rPr lang="en-US" altLang="zh-TW" sz="1800" dirty="0"/>
              <a:t>Report address when error response happens</a:t>
            </a:r>
          </a:p>
          <a:p>
            <a:pPr lvl="1"/>
            <a:endParaRPr lang="en-US" altLang="zh-TW" sz="1400" dirty="0"/>
          </a:p>
          <a:p>
            <a:pPr marL="457200" lvl="1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59920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173045</TotalTime>
  <Words>2151</Words>
  <Application>Microsoft Office PowerPoint</Application>
  <PresentationFormat>寬螢幕</PresentationFormat>
  <Paragraphs>509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佈景主題</vt:lpstr>
      <vt:lpstr>D23 BIU</vt:lpstr>
      <vt:lpstr>Discussion (3/2)</vt:lpstr>
      <vt:lpstr>Discussion (3/9)</vt:lpstr>
      <vt:lpstr>Discussion (3/16)</vt:lpstr>
      <vt:lpstr>Discussion (3/22)</vt:lpstr>
      <vt:lpstr>Discussion (3/29) - TODO</vt:lpstr>
      <vt:lpstr>D23 BIU Requirement - 1</vt:lpstr>
      <vt:lpstr>D23 BIU Requirement - 2</vt:lpstr>
      <vt:lpstr>D23 BIU Requirement - 3</vt:lpstr>
      <vt:lpstr>Reference: N22 BIU Spec – AHB-L</vt:lpstr>
      <vt:lpstr>Reference: N22 AMO by HMASTERLOCK</vt:lpstr>
      <vt:lpstr>Reference: AHB5 interface</vt:lpstr>
      <vt:lpstr>Reference: AHB5 Exclusive</vt:lpstr>
      <vt:lpstr>Reference: AHB5 HPROT </vt:lpstr>
      <vt:lpstr>Reference: AHB5 HPROT </vt:lpstr>
      <vt:lpstr>Reference: AHB5 HPROT </vt:lpstr>
      <vt:lpstr>REF: HPROT in AHB4</vt:lpstr>
      <vt:lpstr>HPROT [0], [1]</vt:lpstr>
      <vt:lpstr>MTYPE to AHB4.HPROT</vt:lpstr>
      <vt:lpstr>MTYPE to AHB5.HPROT</vt:lpstr>
      <vt:lpstr>Reference – N22 and D23</vt:lpstr>
      <vt:lpstr>BIU Block Diagram</vt:lpstr>
      <vt:lpstr>Block Diagram (3/22)</vt:lpstr>
      <vt:lpstr>Block Diagram (3/22)</vt:lpstr>
      <vt:lpstr>Reference: N22 BIU Spec – PPI </vt:lpstr>
      <vt:lpstr>Reference: N22 BIU Spec – FIO </vt:lpstr>
      <vt:lpstr>Self Define Interface in N22</vt:lpstr>
      <vt:lpstr>PPI/LLP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Bugs Review</dc:title>
  <dc:creator>Yun-Chi Lee(李昀齊)</dc:creator>
  <cp:lastModifiedBy>Yun-Chi Lee(李昀齊)</cp:lastModifiedBy>
  <cp:revision>39</cp:revision>
  <dcterms:created xsi:type="dcterms:W3CDTF">2021-10-06T05:51:02Z</dcterms:created>
  <dcterms:modified xsi:type="dcterms:W3CDTF">2022-06-07T05:28:49Z</dcterms:modified>
</cp:coreProperties>
</file>