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1" r:id="rId3"/>
    <p:sldId id="307" r:id="rId4"/>
    <p:sldId id="322" r:id="rId5"/>
    <p:sldId id="324" r:id="rId6"/>
    <p:sldId id="326" r:id="rId7"/>
    <p:sldId id="339" r:id="rId8"/>
    <p:sldId id="337" r:id="rId9"/>
    <p:sldId id="338" r:id="rId10"/>
    <p:sldId id="328" r:id="rId11"/>
    <p:sldId id="329" r:id="rId12"/>
    <p:sldId id="332" r:id="rId13"/>
    <p:sldId id="330" r:id="rId14"/>
    <p:sldId id="331" r:id="rId15"/>
    <p:sldId id="333" r:id="rId16"/>
    <p:sldId id="334" r:id="rId17"/>
    <p:sldId id="335" r:id="rId18"/>
    <p:sldId id="323" r:id="rId19"/>
    <p:sldId id="336" r:id="rId20"/>
    <p:sldId id="325" r:id="rId21"/>
    <p:sldId id="327" r:id="rId22"/>
    <p:sldId id="294" r:id="rId23"/>
    <p:sldId id="344" r:id="rId24"/>
    <p:sldId id="345" r:id="rId25"/>
    <p:sldId id="341" r:id="rId26"/>
    <p:sldId id="342" r:id="rId27"/>
    <p:sldId id="346" r:id="rId28"/>
    <p:sldId id="340" r:id="rId29"/>
    <p:sldId id="347" r:id="rId30"/>
    <p:sldId id="343" r:id="rId3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69F41680-61B0-4778-8B82-95A1670DFB00}">
          <p14:sldIdLst>
            <p14:sldId id="256"/>
          </p14:sldIdLst>
        </p14:section>
        <p14:section name="Discussion item" id="{B9ACBC4A-5683-40AB-BDDE-C704187FB52F}">
          <p14:sldIdLst>
            <p14:sldId id="321"/>
          </p14:sldIdLst>
        </p14:section>
        <p14:section name="Requirement" id="{FA31B8F5-D0B5-4B32-A93B-0A9CC7AE875F}">
          <p14:sldIdLst>
            <p14:sldId id="307"/>
          </p14:sldIdLst>
        </p14:section>
        <p14:section name="uTLB" id="{CDD1E817-3F5F-43F5-B83F-828A39A75F86}">
          <p14:sldIdLst>
            <p14:sldId id="322"/>
            <p14:sldId id="324"/>
            <p14:sldId id="326"/>
            <p14:sldId id="339"/>
            <p14:sldId id="337"/>
            <p14:sldId id="338"/>
            <p14:sldId id="328"/>
            <p14:sldId id="329"/>
            <p14:sldId id="332"/>
            <p14:sldId id="330"/>
            <p14:sldId id="331"/>
            <p14:sldId id="333"/>
            <p14:sldId id="334"/>
            <p14:sldId id="335"/>
            <p14:sldId id="323"/>
            <p14:sldId id="336"/>
            <p14:sldId id="325"/>
            <p14:sldId id="327"/>
          </p14:sldIdLst>
        </p14:section>
        <p14:section name="Kill Handling" id="{23526F2E-2C84-4273-82A6-01281B9699C5}">
          <p14:sldIdLst>
            <p14:sldId id="294"/>
            <p14:sldId id="344"/>
            <p14:sldId id="345"/>
            <p14:sldId id="341"/>
            <p14:sldId id="342"/>
            <p14:sldId id="346"/>
            <p14:sldId id="340"/>
            <p14:sldId id="347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C1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696C87-7085-4DF8-85BB-C76CC23B01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FE830D8-43CE-451D-9275-8046D7FF74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B9DB229-5968-4A4D-9AC2-1E742CF2A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3E35A4-0917-449E-B72C-D884AF60E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01C33A7-DCF0-4A26-A124-89AEB5028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8594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9F5733-3DFD-4578-96F0-4EBFE7873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796CC0D-697D-45B5-A457-8FA4732079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047A80-8EDE-4E29-AA14-B4FA1B72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DA1480A-CFB5-4CBF-8DE7-72FEED29E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382384-5CDD-41B7-890F-ACF5B8E83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2437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E517FC8B-A489-4D8E-A4BD-0F19482E43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F45508F-6E99-4557-9D80-08001C7CA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1A920B3-F2F0-4953-B825-7B6D5E9D5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C0B9AC5-295E-44E1-BFE0-A9E675EDB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B8FE282-1EBB-4E89-8768-ADAA0E9E7C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093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D0E755-80EF-4D8B-B9D6-972E69910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CA75BB9-CC58-40A2-822F-0ABFFABE0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7E68CDF-446B-4857-A657-C82C2FA63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9F0689E-A03F-4B5C-A977-4F94C9258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95AE23-9D07-40F7-8BB9-3798EC707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0580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B4E9A61-831A-4DA8-8E98-D6408BE0C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3F3CA4B-86BE-4CCD-9B48-6F08F6831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3C64F12-FB99-416A-A167-80CD94613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7E4D5A2-16AD-4872-A1D4-A8EA1D3023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9E9FDAD-5442-42D1-8F08-B221BCE13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0692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E5F5FC-51B5-430E-9624-B8C8EF6CF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5F1DB80-997F-4DBC-AA6F-DD7B70C98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199D5B0-FD50-45FF-A292-738F0F5EA9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BB9F56E-DD51-4F5E-9553-4FE06F41A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872F813-9AEF-4A64-B0A4-5DF1C2403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E704853-C96C-440C-A327-BD5216F5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39104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B10E51-E1CE-4DC1-AA1A-2BD5F1E34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113D6A-4296-41FC-A026-306119042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11250F9-6F47-4AA3-8131-C6855A06C0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F239E7F9-6081-43CB-89E2-78CBFE7904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8509912-D45C-4BFD-9A05-E5A30D4AFC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D0163F70-E020-4BFF-ADC9-6F67F646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F66BDF-B2BF-4264-8166-A079037A0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009BE4-50F6-4473-8174-AFF8CCE88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913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A06F93-5624-420C-8292-C3F16E3F9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530E2A6-E311-4510-99E9-417148DF6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78923E71-E29E-420E-9174-AAACD06993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34277EA-6BED-4ADA-968E-6888543A2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3945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1177B82E-1A0D-47FD-870A-189B51AF4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5402C40-8BE0-48AB-9DB9-DA56A152F7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42AE90-5334-4FF3-81E1-5F419E130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9991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516A5B-683D-44AF-80EE-3CD4E0D6A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F773E98-B335-4978-8794-E7DA1E903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CA50A5D-6890-4390-B660-800A9384C3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B4F05E3-A3FD-44C9-92CC-C49AE2BDB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8B7D55E-8CD8-4DCD-A8D3-DB434A540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5BB2F63-6B42-40E4-A327-C51896890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1370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A19B09-70EA-45C4-9AAD-B2F5DC37B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35DB5B6E-FEFB-4B6B-B8AD-74F6A0E0D6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BAAE99B-20BB-4A33-B116-04C59D5828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EA49F17C-08A2-4C81-8DFD-09BF0C98C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3F9CEBD-A3FB-4CA4-8A32-1EA400DCB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9F9022-975C-4426-AA84-F1A02D4BC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917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3F7B9491-D122-4663-A5F3-7327DC14A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8B63F6C-868F-4F62-93B8-A2971127B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27FC0CF-913C-442A-8CC8-18445E70A0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9E0DF6-E85D-49EB-991F-D083C039E403}" type="datetimeFigureOut">
              <a:rPr lang="zh-TW" altLang="en-US" smtClean="0"/>
              <a:t>2022/5/10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494A3D2-10A0-4C35-B1F1-754FBB69C4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0808D24-AD22-4E2B-B8D4-AE37BAEF3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1FC84-32F0-4DC3-BFB7-4B4B9F2E98D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4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494CF7-4B7B-4260-A064-BFDEAAA58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D23 Study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086942D-2B5B-43D1-BD51-A229C918C3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56885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(Hit After Miss)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8810715"/>
              </p:ext>
            </p:extLst>
          </p:nvPr>
        </p:nvGraphicFramePr>
        <p:xfrm>
          <a:off x="559295" y="1414503"/>
          <a:ext cx="10298095" cy="524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3787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993602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993602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993602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2073502">
                  <a:extLst>
                    <a:ext uri="{9D8B030D-6E8A-4147-A177-3AD203B41FA5}">
                      <a16:colId xmlns:a16="http://schemas.microsoft.com/office/drawing/2014/main" val="20979249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CYCLE3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CYCLE4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Req  (IFU to 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Status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Look-Up (ITLB to PMP)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ITLB-Req1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Request granted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granted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Resp (PMP to ITLB)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err="1"/>
                        <a:t>Attr</a:t>
                      </a:r>
                      <a:r>
                        <a:rPr lang="en-US" altLang="zh-TW" dirty="0"/>
                        <a:t> (PMP combi)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PMP resp 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Valid (flop)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 to IFU)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(Fetch2)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Queue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4208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 2 (Valid)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33557F2A-B7FE-44FD-90B3-6D2BDC4FE0C5}"/>
              </a:ext>
            </a:extLst>
          </p:cNvPr>
          <p:cNvCxnSpPr/>
          <p:nvPr/>
        </p:nvCxnSpPr>
        <p:spPr>
          <a:xfrm>
            <a:off x="4350058" y="3429000"/>
            <a:ext cx="488272" cy="3795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接點: 肘形 6">
            <a:extLst>
              <a:ext uri="{FF2B5EF4-FFF2-40B4-BE49-F238E27FC236}">
                <a16:creationId xmlns:a16="http://schemas.microsoft.com/office/drawing/2014/main" id="{7B4AFF5F-F62F-4652-8899-7CFC6383ECCD}"/>
              </a:ext>
            </a:extLst>
          </p:cNvPr>
          <p:cNvCxnSpPr/>
          <p:nvPr/>
        </p:nvCxnSpPr>
        <p:spPr>
          <a:xfrm rot="16200000" flipH="1">
            <a:off x="3346882" y="2432481"/>
            <a:ext cx="1198485" cy="2041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43B50E7E-470A-4232-B812-812C4B2F9059}"/>
              </a:ext>
            </a:extLst>
          </p:cNvPr>
          <p:cNvCxnSpPr/>
          <p:nvPr/>
        </p:nvCxnSpPr>
        <p:spPr>
          <a:xfrm rot="5400000" flipH="1" flipV="1">
            <a:off x="4674093" y="3883981"/>
            <a:ext cx="3382392" cy="266330"/>
          </a:xfrm>
          <a:prstGeom prst="bentConnector3">
            <a:avLst>
              <a:gd name="adj1" fmla="val 984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接點: 肘形 11">
            <a:extLst>
              <a:ext uri="{FF2B5EF4-FFF2-40B4-BE49-F238E27FC236}">
                <a16:creationId xmlns:a16="http://schemas.microsoft.com/office/drawing/2014/main" id="{9BA8F7EE-9179-4995-97E1-374865D26DB2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26349" y="3138255"/>
            <a:ext cx="4065973" cy="185543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0173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(Hit After Miss)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704748"/>
              </p:ext>
            </p:extLst>
          </p:nvPr>
        </p:nvGraphicFramePr>
        <p:xfrm>
          <a:off x="559295" y="1414503"/>
          <a:ext cx="892028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477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2228390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2013344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2230071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Req  (IFU to 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 2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Status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Miss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HIT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Look-Up (ITLB to PMP)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ITLB-Req1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Request granted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granted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Resp (PMP to ITLB)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PMP resp 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 to IFU)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Resp (Fetch2)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Queue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chemeClr val="tx1"/>
                          </a:solidFill>
                        </a:rPr>
                        <a:t>Empty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0070C0"/>
                          </a:solidFill>
                        </a:rPr>
                        <a:t>Empty</a:t>
                      </a:r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8905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(Hit)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7194063"/>
              </p:ext>
            </p:extLst>
          </p:nvPr>
        </p:nvGraphicFramePr>
        <p:xfrm>
          <a:off x="559295" y="1414503"/>
          <a:ext cx="8635604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7033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2157274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949091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2158901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CYCLE3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Req  (IFU to 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Fetch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Status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Hit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Look-Up (ITLB to PMP)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Request granted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Resp (PMP to ITLB)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dirty="0"/>
                        <a:t>PMP resp valid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</a:t>
                      </a:r>
                      <a:r>
                        <a:rPr lang="en-US" altLang="zh-TW" dirty="0" err="1"/>
                        <a:t>uTLB</a:t>
                      </a:r>
                      <a:r>
                        <a:rPr lang="en-US" altLang="zh-TW" dirty="0"/>
                        <a:t> to IFU)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(Fetch1)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(Fetch2)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/>
                        <a:t>Resp Queue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Empty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dirty="0"/>
                        <a:t>Entry 2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0964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uTLB</a:t>
            </a:r>
            <a:r>
              <a:rPr lang="en-US" altLang="zh-TW" sz="3600" dirty="0"/>
              <a:t> to IFU response (Waiting Grant + Miss Pending)</a:t>
            </a:r>
            <a:endParaRPr lang="zh-TW" altLang="en-US" sz="3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95773397"/>
              </p:ext>
            </p:extLst>
          </p:nvPr>
        </p:nvGraphicFramePr>
        <p:xfrm>
          <a:off x="328475" y="1366322"/>
          <a:ext cx="10884023" cy="5339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44209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489969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 </a:t>
                      </a:r>
                    </a:p>
                    <a:p>
                      <a:r>
                        <a:rPr lang="en-US" altLang="zh-TW" sz="1400" dirty="0"/>
                        <a:t>(REQ GEN)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(REQ FIFO)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(REQ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FIFO)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Resp (Fetch2)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7314AEED-EC8B-4330-A162-F4C718202BF4}"/>
              </a:ext>
            </a:extLst>
          </p:cNvPr>
          <p:cNvSpPr txBox="1">
            <a:spLocks/>
          </p:cNvSpPr>
          <p:nvPr/>
        </p:nvSpPr>
        <p:spPr>
          <a:xfrm>
            <a:off x="5768602" y="217076"/>
            <a:ext cx="6313907" cy="113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 dirty="0"/>
              <a:t>Assertion: FULL &amp; ~REQ</a:t>
            </a:r>
          </a:p>
        </p:txBody>
      </p:sp>
    </p:spTree>
    <p:extLst>
      <p:ext uri="{BB962C8B-B14F-4D97-AF65-F5344CB8AC3E}">
        <p14:creationId xmlns:p14="http://schemas.microsoft.com/office/powerpoint/2010/main" val="4024099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 sz="3600" dirty="0" err="1"/>
              <a:t>uTLB</a:t>
            </a:r>
            <a:r>
              <a:rPr lang="en-US" altLang="zh-TW" sz="3600" dirty="0"/>
              <a:t> to IFU response  (Waiting Grant + no pending Miss)</a:t>
            </a:r>
            <a:endParaRPr lang="zh-TW" altLang="en-US" sz="3600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7642249"/>
              </p:ext>
            </p:extLst>
          </p:nvPr>
        </p:nvGraphicFramePr>
        <p:xfrm>
          <a:off x="337353" y="1242035"/>
          <a:ext cx="10884022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0842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485530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(Fetch1)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Resp (Fetch2)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7071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(3 Req: miss, miss, hit)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288382"/>
              </p:ext>
            </p:extLst>
          </p:nvPr>
        </p:nvGraphicFramePr>
        <p:xfrm>
          <a:off x="328474" y="1366322"/>
          <a:ext cx="11549849" cy="5220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9961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Resp (Fetch2)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5062558C-B8AC-4BA3-912D-3F0481ED17A2}"/>
              </a:ext>
            </a:extLst>
          </p:cNvPr>
          <p:cNvCxnSpPr/>
          <p:nvPr/>
        </p:nvCxnSpPr>
        <p:spPr>
          <a:xfrm>
            <a:off x="8543925" y="1800225"/>
            <a:ext cx="857250" cy="4067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638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(3 Req: miss, miss, miss)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10180505"/>
              </p:ext>
            </p:extLst>
          </p:nvPr>
        </p:nvGraphicFramePr>
        <p:xfrm>
          <a:off x="328474" y="1366322"/>
          <a:ext cx="1154984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Resp (Fetch2)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(Invalid)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9716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to IFU response (3 Req: miss, hit, miss)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4617311"/>
              </p:ext>
            </p:extLst>
          </p:nvPr>
        </p:nvGraphicFramePr>
        <p:xfrm>
          <a:off x="328474" y="1366322"/>
          <a:ext cx="1154984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Resp (Fetch2)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Fetch 2 (Valid)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(Invalid)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407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BE1C65-E6A2-4264-AC7B-1309036F4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status and PMA/PMP Response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A147899-B5FC-4B20-A000-FD96242B8C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62325106"/>
              </p:ext>
            </p:extLst>
          </p:nvPr>
        </p:nvGraphicFramePr>
        <p:xfrm>
          <a:off x="1125680" y="2304473"/>
          <a:ext cx="9688948" cy="3571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6809">
                  <a:extLst>
                    <a:ext uri="{9D8B030D-6E8A-4147-A177-3AD203B41FA5}">
                      <a16:colId xmlns:a16="http://schemas.microsoft.com/office/drawing/2014/main" val="907585722"/>
                    </a:ext>
                  </a:extLst>
                </a:gridCol>
                <a:gridCol w="1443020">
                  <a:extLst>
                    <a:ext uri="{9D8B030D-6E8A-4147-A177-3AD203B41FA5}">
                      <a16:colId xmlns:a16="http://schemas.microsoft.com/office/drawing/2014/main" val="3953269203"/>
                    </a:ext>
                  </a:extLst>
                </a:gridCol>
                <a:gridCol w="1408327">
                  <a:extLst>
                    <a:ext uri="{9D8B030D-6E8A-4147-A177-3AD203B41FA5}">
                      <a16:colId xmlns:a16="http://schemas.microsoft.com/office/drawing/2014/main" val="1364457741"/>
                    </a:ext>
                  </a:extLst>
                </a:gridCol>
                <a:gridCol w="2148527">
                  <a:extLst>
                    <a:ext uri="{9D8B030D-6E8A-4147-A177-3AD203B41FA5}">
                      <a16:colId xmlns:a16="http://schemas.microsoft.com/office/drawing/2014/main" val="2266903162"/>
                    </a:ext>
                  </a:extLst>
                </a:gridCol>
                <a:gridCol w="3072265">
                  <a:extLst>
                    <a:ext uri="{9D8B030D-6E8A-4147-A177-3AD203B41FA5}">
                      <a16:colId xmlns:a16="http://schemas.microsoft.com/office/drawing/2014/main" val="1608341421"/>
                    </a:ext>
                  </a:extLst>
                </a:gridCol>
              </a:tblGrid>
              <a:tr h="649738">
                <a:tc gridSpan="3"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u-TLB Status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Response Channel Action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0285656"/>
                  </a:ext>
                </a:extLst>
              </a:tr>
              <a:tr h="756728"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altLang="zh-TW" sz="2000" kern="100" dirty="0">
                          <a:effectLst/>
                        </a:rPr>
                        <a:t>Field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PMA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PMP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PMA_CH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1800" kern="100" dirty="0">
                          <a:effectLst/>
                        </a:rPr>
                        <a:t>PMP_CH (delay 1~N cycle)</a:t>
                      </a:r>
                      <a:endParaRPr lang="zh-TW" sz="28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70449430"/>
                  </a:ext>
                </a:extLst>
              </a:tr>
              <a:tr h="649738">
                <a:tc rowSpan="3">
                  <a:txBody>
                    <a:bodyPr/>
                    <a:lstStyle/>
                    <a:p>
                      <a:pPr marL="15875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kern="100" dirty="0">
                          <a:effectLst/>
                        </a:rPr>
                        <a:t>Status</a:t>
                      </a:r>
                      <a:endParaRPr lang="zh-TW" alt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Miss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Miss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Return Miss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x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1426540"/>
                  </a:ext>
                </a:extLst>
              </a:tr>
              <a:tr h="649738">
                <a:tc vMerge="1"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Hit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Miss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Return Hit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Return Hit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25971476"/>
                  </a:ext>
                </a:extLst>
              </a:tr>
              <a:tr h="840822">
                <a:tc vMerge="1"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 dirty="0">
                          <a:effectLst/>
                        </a:rPr>
                        <a:t>Hit</a:t>
                      </a:r>
                      <a:endParaRPr lang="zh-TW" sz="2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Hit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kern="100">
                          <a:effectLst/>
                        </a:rPr>
                        <a:t>Return Hit</a:t>
                      </a:r>
                      <a:endParaRPr lang="zh-TW" sz="20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158750" fontAlgn="base">
                        <a:lnSpc>
                          <a:spcPct val="150000"/>
                        </a:lnSpc>
                      </a:pPr>
                      <a:r>
                        <a:rPr lang="en-US" sz="2000" strike="sngStrike" kern="100" dirty="0">
                          <a:effectLst/>
                        </a:rPr>
                        <a:t>Return Hit  </a:t>
                      </a:r>
                      <a:r>
                        <a:rPr lang="en-US" sz="2000" strike="noStrike" kern="100" dirty="0">
                          <a:solidFill>
                            <a:srgbClr val="C00000"/>
                          </a:solidFill>
                          <a:effectLst/>
                        </a:rPr>
                        <a:t>(should be same cycle)</a:t>
                      </a:r>
                      <a:endParaRPr lang="zh-TW" sz="2000" strike="noStrike" kern="100" dirty="0">
                        <a:solidFill>
                          <a:srgbClr val="C00000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585595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240073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1954B-B3E5-4373-A376-81E3FD9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 </a:t>
            </a:r>
            <a:r>
              <a:rPr lang="en-US" altLang="zh-TW" dirty="0"/>
              <a:t>– IFU to ITLB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77B374-1C79-4518-8D8B-428B4FC38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56596"/>
              </p:ext>
            </p:extLst>
          </p:nvPr>
        </p:nvGraphicFramePr>
        <p:xfrm>
          <a:off x="424862" y="1495380"/>
          <a:ext cx="11100389" cy="44188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48831">
                  <a:extLst>
                    <a:ext uri="{9D8B030D-6E8A-4147-A177-3AD203B41FA5}">
                      <a16:colId xmlns:a16="http://schemas.microsoft.com/office/drawing/2014/main" val="1542197925"/>
                    </a:ext>
                  </a:extLst>
                </a:gridCol>
                <a:gridCol w="2769833">
                  <a:extLst>
                    <a:ext uri="{9D8B030D-6E8A-4147-A177-3AD203B41FA5}">
                      <a16:colId xmlns:a16="http://schemas.microsoft.com/office/drawing/2014/main" val="751299854"/>
                    </a:ext>
                  </a:extLst>
                </a:gridCol>
                <a:gridCol w="1340528">
                  <a:extLst>
                    <a:ext uri="{9D8B030D-6E8A-4147-A177-3AD203B41FA5}">
                      <a16:colId xmlns:a16="http://schemas.microsoft.com/office/drawing/2014/main" val="2058655659"/>
                    </a:ext>
                  </a:extLst>
                </a:gridCol>
                <a:gridCol w="1518082">
                  <a:extLst>
                    <a:ext uri="{9D8B030D-6E8A-4147-A177-3AD203B41FA5}">
                      <a16:colId xmlns:a16="http://schemas.microsoft.com/office/drawing/2014/main" val="2563148714"/>
                    </a:ext>
                  </a:extLst>
                </a:gridCol>
                <a:gridCol w="4423115">
                  <a:extLst>
                    <a:ext uri="{9D8B030D-6E8A-4147-A177-3AD203B41FA5}">
                      <a16:colId xmlns:a16="http://schemas.microsoft.com/office/drawing/2014/main" val="3850738020"/>
                    </a:ext>
                  </a:extLst>
                </a:gridCol>
              </a:tblGrid>
              <a:tr h="25993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Group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Signal Name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Destination 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b="1" kern="1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bits</a:t>
                      </a:r>
                      <a:endParaRPr lang="zh-TW" altLang="en-US" sz="1200" b="1" kern="1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024764992"/>
                  </a:ext>
                </a:extLst>
              </a:tr>
              <a:tr h="25993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GLOBAL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ifu_tlb_kill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017968792"/>
                  </a:ext>
                </a:extLst>
              </a:tr>
              <a:tr h="259932">
                <a:tc rowSpan="3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IFU_TLB_REQ</a:t>
                      </a:r>
                      <a:endParaRPr lang="zh-TW" sz="1200" kern="1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ifu_tlb_req_valid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61857518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tlb_ifu_req_ready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1522258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ifu_tlb_req_va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(VALEN-1)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295258231"/>
                  </a:ext>
                </a:extLst>
              </a:tr>
              <a:tr h="259932">
                <a:tc rowSpan="7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TLB_</a:t>
                      </a:r>
                      <a:r>
                        <a:rPr lang="en-US" altLang="zh-TW" sz="1200" kern="100" dirty="0">
                          <a:effectLst/>
                        </a:rPr>
                        <a:t>IFU</a:t>
                      </a:r>
                      <a:r>
                        <a:rPr lang="en-US" sz="1200" kern="100" dirty="0">
                          <a:effectLst/>
                        </a:rPr>
                        <a:t>_RESP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b="0" kern="100" dirty="0" err="1">
                          <a:solidFill>
                            <a:schemeClr val="tx1"/>
                          </a:solidFill>
                          <a:effectLst/>
                        </a:rPr>
                        <a:t>tlb_ifu_resp_valid</a:t>
                      </a:r>
                      <a:endParaRPr lang="zh-TW" sz="1200" b="0" kern="100" dirty="0">
                        <a:solidFill>
                          <a:schemeClr val="tx1"/>
                        </a:solidFill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541979632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ifu_tlb_resp_ready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60645348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tlb_ifu_resp_hit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990155165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tlb_ifu_resp_pma_fault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99180024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</a:t>
                      </a:r>
                      <a:r>
                        <a:rPr lang="en-US" altLang="zh-TW" sz="1200" kern="100" dirty="0" err="1">
                          <a:effectLst/>
                        </a:rPr>
                        <a:t>ifu</a:t>
                      </a:r>
                      <a:r>
                        <a:rPr lang="en-US" sz="1200" kern="100" dirty="0" err="1">
                          <a:effectLst/>
                        </a:rPr>
                        <a:t>_resp_pma_mtype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46180493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</a:t>
                      </a:r>
                      <a:r>
                        <a:rPr lang="en-US" altLang="zh-TW" sz="1200" kern="100" dirty="0" err="1">
                          <a:effectLst/>
                        </a:rPr>
                        <a:t>ifu</a:t>
                      </a:r>
                      <a:r>
                        <a:rPr lang="en-US" sz="1200" kern="100" dirty="0" err="1">
                          <a:effectLst/>
                        </a:rPr>
                        <a:t>_resp_pma_cause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551140007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tlb_ifu_resp_pma_dcause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119112173"/>
                  </a:ext>
                </a:extLst>
              </a:tr>
              <a:tr h="25993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TLB_IFU_PMP_RESP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</a:t>
                      </a:r>
                      <a:r>
                        <a:rPr lang="en-US" altLang="zh-TW" sz="1200" kern="100" dirty="0" err="1">
                          <a:effectLst/>
                        </a:rPr>
                        <a:t>ifu</a:t>
                      </a:r>
                      <a:r>
                        <a:rPr lang="en-US" sz="1200" kern="100" dirty="0" err="1">
                          <a:effectLst/>
                        </a:rPr>
                        <a:t>_pmp_resp_valid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noProof="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091117381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ifu</a:t>
                      </a:r>
                      <a:r>
                        <a:rPr lang="en-US" sz="1200" kern="100" dirty="0" err="1">
                          <a:effectLst/>
                        </a:rPr>
                        <a:t>_tlb_pmp_resp_ready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77308033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</a:t>
                      </a:r>
                      <a:r>
                        <a:rPr lang="en-US" altLang="zh-TW" sz="1200" kern="100" dirty="0" err="1">
                          <a:effectLst/>
                        </a:rPr>
                        <a:t>ifu</a:t>
                      </a:r>
                      <a:r>
                        <a:rPr lang="en-US" sz="1200" kern="100" dirty="0" err="1">
                          <a:effectLst/>
                        </a:rPr>
                        <a:t>_</a:t>
                      </a:r>
                      <a:r>
                        <a:rPr lang="en-US" altLang="zh-TW" sz="1200" kern="100" dirty="0" err="1">
                          <a:effectLst/>
                        </a:rPr>
                        <a:t>pmp_</a:t>
                      </a:r>
                      <a:r>
                        <a:rPr lang="en-US" sz="1200" kern="100" dirty="0" err="1">
                          <a:effectLst/>
                        </a:rPr>
                        <a:t>resp_pmp_fault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zh-TW" altLang="en-US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97438429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tlb_ifu_pmp_resp_cause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21877926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tlb_ifu_pmp_resp_dcause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utlb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ifu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algn="l" defTabSz="914400" rtl="0" eaLnBrk="1" fontAlgn="base" latinLnBrk="0" hangingPunct="1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zh-TW" altLang="zh-TW" sz="1200" kern="1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387193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930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8128E3-1C55-450C-8D1A-2A199F267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Discussion (3/29)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089C6AB-FB92-479C-ABA1-0338D1233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PMP</a:t>
            </a:r>
          </a:p>
          <a:p>
            <a:pPr lvl="1"/>
            <a:r>
              <a:rPr lang="en-US" altLang="zh-TW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ePMP</a:t>
            </a:r>
            <a:endParaRPr lang="en-US" altLang="zh-TW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1"/>
            <a:r>
              <a:rPr lang="en-US" altLang="zh-TW" dirty="0" err="1"/>
              <a:t>utlb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225009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1954B-B3E5-4373-A376-81E3FD9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 </a:t>
            </a:r>
            <a:r>
              <a:rPr lang="en-US" altLang="zh-TW" dirty="0"/>
              <a:t>– LSU to </a:t>
            </a:r>
            <a:r>
              <a:rPr lang="en-US" altLang="zh-TW" dirty="0" err="1"/>
              <a:t>uTLB</a:t>
            </a:r>
            <a:r>
              <a:rPr lang="en-US" altLang="zh-TW" dirty="0"/>
              <a:t> 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77B374-1C79-4518-8D8B-428B4FC38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1172022"/>
              </p:ext>
            </p:extLst>
          </p:nvPr>
        </p:nvGraphicFramePr>
        <p:xfrm>
          <a:off x="469250" y="1690689"/>
          <a:ext cx="11100391" cy="493870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963">
                  <a:extLst>
                    <a:ext uri="{9D8B030D-6E8A-4147-A177-3AD203B41FA5}">
                      <a16:colId xmlns:a16="http://schemas.microsoft.com/office/drawing/2014/main" val="1542197925"/>
                    </a:ext>
                  </a:extLst>
                </a:gridCol>
                <a:gridCol w="6935397">
                  <a:extLst>
                    <a:ext uri="{9D8B030D-6E8A-4147-A177-3AD203B41FA5}">
                      <a16:colId xmlns:a16="http://schemas.microsoft.com/office/drawing/2014/main" val="751299854"/>
                    </a:ext>
                  </a:extLst>
                </a:gridCol>
                <a:gridCol w="2283031">
                  <a:extLst>
                    <a:ext uri="{9D8B030D-6E8A-4147-A177-3AD203B41FA5}">
                      <a16:colId xmlns:a16="http://schemas.microsoft.com/office/drawing/2014/main" val="2058655659"/>
                    </a:ext>
                  </a:extLst>
                </a:gridCol>
              </a:tblGrid>
              <a:tr h="25993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Group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Signal Name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Direction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024764992"/>
                  </a:ext>
                </a:extLst>
              </a:tr>
              <a:tr h="25993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GLOBAL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xxx_tlb_kill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017968792"/>
                  </a:ext>
                </a:extLst>
              </a:tr>
              <a:tr h="259932">
                <a:tc rowSpan="5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</a:rPr>
                        <a:t>LSU</a:t>
                      </a:r>
                      <a:r>
                        <a:rPr lang="en-US" sz="1200" kern="100" dirty="0">
                          <a:effectLst/>
                        </a:rPr>
                        <a:t>_TLB_REQ</a:t>
                      </a:r>
                      <a:endParaRPr lang="zh-TW" sz="1200" kern="100" dirty="0">
                        <a:effectLst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 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lsu_tlb_req_valid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61857518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tlb_xxx_req_ready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1522258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xxx_tlb_req_va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295258231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xxx_tlb_req_store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</a:rPr>
                        <a:t>input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4194926208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xxx_tlb_req_id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input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749566734"/>
                  </a:ext>
                </a:extLst>
              </a:tr>
              <a:tr h="259932">
                <a:tc rowSpan="7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TLB_</a:t>
                      </a:r>
                      <a:r>
                        <a:rPr lang="en-US" altLang="zh-TW" sz="1200" kern="100" dirty="0">
                          <a:effectLst/>
                        </a:rPr>
                        <a:t>LSU</a:t>
                      </a:r>
                      <a:r>
                        <a:rPr lang="en-US" sz="1200" kern="100" dirty="0">
                          <a:effectLst/>
                        </a:rPr>
                        <a:t>_RESP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tlb_xxx_resp_valid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541979632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xxx_tlb_resp_ready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input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60645348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tlb_xxx_resp_hit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990155165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tlb_xxx_resp_pma_fault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99180024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tlb_xxx_resp_pma_mtype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</a:rPr>
                        <a:t>output</a:t>
                      </a:r>
                      <a:endParaRPr lang="zh-TW" sz="1200" kern="10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46180493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tlb_xxx_resp_pma_namo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551140007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tlb_xxx_resp_id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output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3119112173"/>
                  </a:ext>
                </a:extLst>
              </a:tr>
              <a:tr h="259932">
                <a:tc row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kern="100" dirty="0">
                          <a:effectLst/>
                        </a:rPr>
                        <a:t>TLB_LSU_PMP_RESP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tlb_xxx_pmp_resp_valid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091117381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xxx_tlb_pmp_resp_ready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input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77308033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</a:t>
                      </a:r>
                      <a:r>
                        <a:rPr lang="en-US" altLang="zh-TW" sz="1200" kern="100" dirty="0" err="1">
                          <a:effectLst/>
                        </a:rPr>
                        <a:t>pmp_</a:t>
                      </a:r>
                      <a:r>
                        <a:rPr lang="en-US" sz="1200" kern="100" dirty="0" err="1">
                          <a:effectLst/>
                        </a:rPr>
                        <a:t>resp_hit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1870543919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0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</a:rPr>
                        <a:t>tlb_xxx_</a:t>
                      </a:r>
                      <a:r>
                        <a:rPr lang="en-US" altLang="zh-TW" sz="1200" kern="100" dirty="0" err="1">
                          <a:effectLst/>
                        </a:rPr>
                        <a:t>pmp_</a:t>
                      </a:r>
                      <a:r>
                        <a:rPr lang="en-US" sz="1200" kern="100" dirty="0" err="1">
                          <a:effectLst/>
                        </a:rPr>
                        <a:t>resp_pmp_fault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output</a:t>
                      </a: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97438429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</a:rPr>
                        <a:t>tlb_xxx_pmp_resp_id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</a:rPr>
                        <a:t>output</a:t>
                      </a:r>
                      <a:endParaRPr lang="zh-TW" altLang="zh-TW" sz="1200" kern="100" dirty="0">
                        <a:effectLst/>
                        <a:latin typeface="Georgia" panose="02040502050405020303" pitchFamily="18" charset="0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218779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14168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11954B-B3E5-4373-A376-81E3FD9AF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Interface</a:t>
            </a:r>
            <a:r>
              <a:rPr lang="zh-TW" altLang="en-US" dirty="0"/>
              <a:t> </a:t>
            </a:r>
            <a:r>
              <a:rPr lang="en-US" altLang="zh-TW" dirty="0"/>
              <a:t>–</a:t>
            </a:r>
            <a:r>
              <a:rPr lang="en-US" altLang="zh-TW" dirty="0" err="1"/>
              <a:t>uTLB</a:t>
            </a:r>
            <a:r>
              <a:rPr lang="en-US" altLang="zh-TW" dirty="0"/>
              <a:t> to PMP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0577B374-1C79-4518-8D8B-428B4FC388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72805459"/>
              </p:ext>
            </p:extLst>
          </p:nvPr>
        </p:nvGraphicFramePr>
        <p:xfrm>
          <a:off x="469250" y="1690689"/>
          <a:ext cx="11100391" cy="347336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81963">
                  <a:extLst>
                    <a:ext uri="{9D8B030D-6E8A-4147-A177-3AD203B41FA5}">
                      <a16:colId xmlns:a16="http://schemas.microsoft.com/office/drawing/2014/main" val="1542197925"/>
                    </a:ext>
                  </a:extLst>
                </a:gridCol>
                <a:gridCol w="6935397">
                  <a:extLst>
                    <a:ext uri="{9D8B030D-6E8A-4147-A177-3AD203B41FA5}">
                      <a16:colId xmlns:a16="http://schemas.microsoft.com/office/drawing/2014/main" val="751299854"/>
                    </a:ext>
                  </a:extLst>
                </a:gridCol>
                <a:gridCol w="2283031">
                  <a:extLst>
                    <a:ext uri="{9D8B030D-6E8A-4147-A177-3AD203B41FA5}">
                      <a16:colId xmlns:a16="http://schemas.microsoft.com/office/drawing/2014/main" val="2058655659"/>
                    </a:ext>
                  </a:extLst>
                </a:gridCol>
              </a:tblGrid>
              <a:tr h="259932"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Group</a:t>
                      </a:r>
                      <a:endParaRPr lang="zh-TW" altLang="en-US" sz="12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Signal Name</a:t>
                      </a:r>
                      <a:endParaRPr lang="zh-TW" altLang="en-US" sz="12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Direction</a:t>
                      </a:r>
                      <a:endParaRPr lang="zh-TW" altLang="en-US" sz="1200" kern="100" dirty="0">
                        <a:solidFill>
                          <a:schemeClr val="bg1"/>
                        </a:solidFill>
                        <a:effectLst/>
                        <a:latin typeface="+mn-lt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21177" marR="21177" marT="0" marB="0"/>
                </a:tc>
                <a:extLst>
                  <a:ext uri="{0D108BD9-81ED-4DB2-BD59-A6C34878D82A}">
                    <a16:rowId xmlns:a16="http://schemas.microsoft.com/office/drawing/2014/main" val="2024764992"/>
                  </a:ext>
                </a:extLst>
              </a:tr>
              <a:tr h="259932">
                <a:tc rowSpan="4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TLB_PMP_REQ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tlb_pmp_req_valid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output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9956523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pmp_tlb_req_ready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87385563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tlb_pmp_req_va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output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34772945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 err="1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tlb_pmp_req_dest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altLang="zh-TW" sz="1200" kern="100" dirty="0">
                          <a:effectLst/>
                          <a:latin typeface="+mn-lt"/>
                          <a:ea typeface="Georgia" panose="02040502050405020303" pitchFamily="18" charset="0"/>
                          <a:cs typeface="Calibri" panose="020F0502020204030204" pitchFamily="34" charset="0"/>
                        </a:rPr>
                        <a:t>output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13754427"/>
                  </a:ext>
                </a:extLst>
              </a:tr>
              <a:tr h="259932">
                <a:tc rowSpan="8"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PMP_TLB_WE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pmp_tlb_we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17968792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pmp_tlb_dest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857518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pmp_tlb_resp_x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222586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pmp_tlb_resp_l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5258231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pmp_tlb_resp_r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94926208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pmp_tlb_resp_w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9566734"/>
                  </a:ext>
                </a:extLst>
              </a:tr>
              <a:tr h="259932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pmp_tlb_resp_4k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541979632"/>
                  </a:ext>
                </a:extLst>
              </a:tr>
              <a:tr h="354180">
                <a:tc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pmp_tlb_resp_vec_fault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 (</a:t>
                      </a:r>
                      <a:r>
                        <a:rPr lang="en-US" sz="1200" kern="100" dirty="0" err="1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no_all_match</a:t>
                      </a: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)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fontAlgn="base">
                        <a:lnSpc>
                          <a:spcPct val="150000"/>
                        </a:lnSpc>
                      </a:pPr>
                      <a:r>
                        <a:rPr lang="en-US" sz="1200" kern="100" dirty="0">
                          <a:effectLst/>
                          <a:latin typeface="+mn-lt"/>
                          <a:ea typeface="新細明體" panose="02020500000000000000" pitchFamily="18" charset="-120"/>
                          <a:cs typeface="Calibri" panose="020F0502020204030204" pitchFamily="34" charset="0"/>
                        </a:rPr>
                        <a:t>input</a:t>
                      </a:r>
                      <a:endParaRPr lang="zh-TW" sz="1200" kern="100" dirty="0">
                        <a:effectLst/>
                        <a:latin typeface="+mn-lt"/>
                        <a:ea typeface="Georgia" panose="02040502050405020303" pitchFamily="18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064534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4744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7D88092-6A16-43C1-8B67-36888B878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Kill from IFU/LSU to </a:t>
            </a:r>
            <a:r>
              <a:rPr lang="en-US" altLang="zh-TW" dirty="0" err="1"/>
              <a:t>uTLB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12F906A-094E-4E37-BAF9-18CDB7AD6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99618" cy="4667250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dirty="0"/>
              <a:t>The kill signal from LSU and IFU</a:t>
            </a:r>
          </a:p>
          <a:p>
            <a:pPr lvl="1"/>
            <a:r>
              <a:rPr lang="en-US" altLang="zh-TW" dirty="0" err="1"/>
              <a:t>lsu_utlb_kill</a:t>
            </a:r>
            <a:endParaRPr lang="en-US" altLang="zh-TW" dirty="0"/>
          </a:p>
          <a:p>
            <a:pPr lvl="1"/>
            <a:r>
              <a:rPr lang="en-US" altLang="zh-TW" dirty="0" err="1"/>
              <a:t>ifu_utlb_kill</a:t>
            </a:r>
            <a:endParaRPr lang="en-US" altLang="zh-TW" dirty="0"/>
          </a:p>
          <a:p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The kill signal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is</a:t>
            </a:r>
            <a:r>
              <a:rPr lang="zh-TW" alt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an </a:t>
            </a:r>
            <a:r>
              <a:rPr lang="en-US" altLang="zh-TW" b="0" i="0" dirty="0">
                <a:solidFill>
                  <a:schemeClr val="bg1">
                    <a:lumMod val="50000"/>
                  </a:schemeClr>
                </a:solidFill>
                <a:effectLst/>
                <a:latin typeface="system-ui-zh-tw"/>
              </a:rPr>
              <a:t>independent</a:t>
            </a:r>
            <a:r>
              <a:rPr lang="en-US" altLang="zh-TW" dirty="0">
                <a:solidFill>
                  <a:schemeClr val="bg1">
                    <a:lumMod val="50000"/>
                  </a:schemeClr>
                </a:solidFill>
              </a:rPr>
              <a:t> signal (not included in req or resp channel)</a:t>
            </a:r>
          </a:p>
          <a:p>
            <a:endParaRPr lang="en-US" altLang="zh-TW" dirty="0"/>
          </a:p>
          <a:p>
            <a:r>
              <a:rPr lang="en-US" altLang="zh-TW" dirty="0"/>
              <a:t>The response should not include kill</a:t>
            </a:r>
          </a:p>
          <a:p>
            <a:r>
              <a:rPr lang="en-US" altLang="zh-TW" dirty="0"/>
              <a:t>The pending request before kill signal:</a:t>
            </a:r>
          </a:p>
          <a:p>
            <a:pPr lvl="1"/>
            <a:r>
              <a:rPr lang="en-US" altLang="zh-TW" dirty="0"/>
              <a:t>Should be flushed in request/response queue (ITLB)</a:t>
            </a:r>
          </a:p>
          <a:p>
            <a:r>
              <a:rPr lang="en-US" altLang="zh-TW" dirty="0"/>
              <a:t>The request with kill signal is missed in </a:t>
            </a:r>
            <a:r>
              <a:rPr lang="en-US" altLang="zh-TW" dirty="0" err="1"/>
              <a:t>uTLB</a:t>
            </a:r>
            <a:endParaRPr lang="en-US" altLang="zh-TW" dirty="0"/>
          </a:p>
          <a:p>
            <a:pPr lvl="1"/>
            <a:r>
              <a:rPr lang="en-US" altLang="zh-TW" dirty="0"/>
              <a:t>Will not response</a:t>
            </a:r>
          </a:p>
          <a:p>
            <a:pPr lvl="1"/>
            <a:r>
              <a:rPr lang="en-US" altLang="zh-TW" dirty="0"/>
              <a:t>For ITLB: PMA hit + PMP miss </a:t>
            </a:r>
            <a:r>
              <a:rPr lang="en-US" altLang="zh-TW" dirty="0">
                <a:sym typeface="Wingdings" panose="05000000000000000000" pitchFamily="2" charset="2"/>
              </a:rPr>
              <a:t> same cycle PMA response + no PMP response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51748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IFU KILL (Hit/Miss with Kill)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986846"/>
              </p:ext>
            </p:extLst>
          </p:nvPr>
        </p:nvGraphicFramePr>
        <p:xfrm>
          <a:off x="559295" y="1414503"/>
          <a:ext cx="11355613" cy="524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22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097924999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90972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 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sngStrike" dirty="0"/>
                        <a:t>PMP_RESP2</a:t>
                      </a:r>
                      <a:endParaRPr lang="zh-TW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(Fetch1)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(Fetch3)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4208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Fetch2 (Blocked)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85458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IFU KILL (Hit/Miss with Kill)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3480476"/>
              </p:ext>
            </p:extLst>
          </p:nvPr>
        </p:nvGraphicFramePr>
        <p:xfrm>
          <a:off x="559295" y="1414503"/>
          <a:ext cx="11355613" cy="524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22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097924999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90972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 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sngStrike" dirty="0"/>
                        <a:t>granted</a:t>
                      </a:r>
                      <a:endParaRPr lang="zh-TW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strike="sngStrike" dirty="0"/>
                        <a:t>PMP_RESP2</a:t>
                      </a:r>
                      <a:endParaRPr lang="zh-TW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PMP_RESP3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(Fetch1)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RESP (Fetch3)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4208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Fetch2 (Blocked)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(Invalid)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402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IFU KILL (Fetch 3 hit + Fetch2-PMP-Valid)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6512843"/>
              </p:ext>
            </p:extLst>
          </p:nvPr>
        </p:nvGraphicFramePr>
        <p:xfrm>
          <a:off x="559295" y="1414503"/>
          <a:ext cx="11355613" cy="524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22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097924999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90972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Req  (IFU to </a:t>
                      </a:r>
                      <a:r>
                        <a:rPr lang="en-US" altLang="zh-TW" sz="1400" b="1" dirty="0" err="1"/>
                        <a:t>uTLB</a:t>
                      </a:r>
                      <a:r>
                        <a:rPr lang="en-US" altLang="zh-TW" sz="1400" b="1" dirty="0"/>
                        <a:t>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Fetch1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Fetch 2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Fetch 3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Resp (</a:t>
                      </a:r>
                      <a:r>
                        <a:rPr lang="en-US" altLang="zh-TW" sz="1400" b="1" dirty="0" err="1"/>
                        <a:t>uTLB</a:t>
                      </a:r>
                      <a:r>
                        <a:rPr lang="en-US" altLang="zh-TW" sz="1400" b="1" dirty="0"/>
                        <a:t> to IFU)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RESP</a:t>
                      </a:r>
                      <a:r>
                        <a:rPr lang="zh-TW" altLang="en-US" sz="1400" b="1" dirty="0"/>
                        <a:t> </a:t>
                      </a:r>
                      <a:r>
                        <a:rPr lang="en-US" altLang="zh-TW" sz="1400" b="1" dirty="0"/>
                        <a:t>(Fetch1)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1" dirty="0"/>
                        <a:t>RESP (Fetch3)</a:t>
                      </a:r>
                      <a:endParaRPr lang="zh-TW" alt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4208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Fetch2 (Invalid)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Fetch2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709396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IFU KILL (Fetch 3 with kill) ()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525795"/>
              </p:ext>
            </p:extLst>
          </p:nvPr>
        </p:nvGraphicFramePr>
        <p:xfrm>
          <a:off x="559295" y="1414503"/>
          <a:ext cx="11355613" cy="5241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9522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82988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097924999"/>
                    </a:ext>
                  </a:extLst>
                </a:gridCol>
                <a:gridCol w="1903221">
                  <a:extLst>
                    <a:ext uri="{9D8B030D-6E8A-4147-A177-3AD203B41FA5}">
                      <a16:colId xmlns:a16="http://schemas.microsoft.com/office/drawing/2014/main" val="29097271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C00000"/>
                          </a:solidFill>
                        </a:rPr>
                        <a:t>Fetch 3</a:t>
                      </a:r>
                      <a:endParaRPr lang="zh-TW" altLang="en-US" sz="1400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Hit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</a:t>
                      </a:r>
                      <a:r>
                        <a:rPr lang="zh-TW" altLang="en-US" sz="1400" dirty="0"/>
                        <a:t> </a:t>
                      </a:r>
                      <a:r>
                        <a:rPr lang="en-US" altLang="zh-TW" sz="1400" dirty="0"/>
                        <a:t>(Fetch1)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420807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Fetch2 (Invalid)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Fetch2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Fetch3 (blocked)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4947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IFU KILL (Fetch 3 with kill) (Should be return?)</a:t>
            </a:r>
            <a:endParaRPr lang="zh-TW" altLang="en-US" dirty="0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6DD634EE-884B-B52F-681A-88AD890098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Return Resp(Fetch3) at CYCLE3</a:t>
            </a:r>
          </a:p>
          <a:p>
            <a:pPr lvl="1"/>
            <a:r>
              <a:rPr lang="en-US" altLang="zh-TW" dirty="0"/>
              <a:t>Same as HIT + KILL case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Return Resp(Fetch3) at CYCLE4</a:t>
            </a:r>
          </a:p>
          <a:p>
            <a:pPr lvl="1"/>
            <a:r>
              <a:rPr lang="en-US" altLang="zh-TW" dirty="0"/>
              <a:t>Keep ordering handler’s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 dirty="0"/>
              <a:t>No Response for Fetch3</a:t>
            </a:r>
          </a:p>
          <a:p>
            <a:pPr lvl="1"/>
            <a:r>
              <a:rPr lang="en-US" altLang="zh-TW" dirty="0"/>
              <a:t>Easier to implement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0973921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/>
              <a:t>IFU KILL (Kill during ITLB-PMP req pending)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8449196"/>
              </p:ext>
            </p:extLst>
          </p:nvPr>
        </p:nvGraphicFramePr>
        <p:xfrm>
          <a:off x="328474" y="1366322"/>
          <a:ext cx="11549849" cy="519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sngStrike" dirty="0"/>
                        <a:t>ITLB-Req2 </a:t>
                      </a:r>
                      <a:endParaRPr lang="zh-TW" altLang="en-US" sz="1400" strike="sng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Valid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Empty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Empty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Fetch1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(Invalid)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Fetch2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9280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/>
              <a:t>IFU KILL (KILL when </a:t>
            </a:r>
            <a:r>
              <a:rPr lang="en-US" altLang="zh-TW" dirty="0" err="1"/>
              <a:t>ReqQ</a:t>
            </a:r>
            <a:r>
              <a:rPr lang="en-US" altLang="zh-TW" dirty="0"/>
              <a:t> Popped)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6279389"/>
              </p:ext>
            </p:extLst>
          </p:nvPr>
        </p:nvGraphicFramePr>
        <p:xfrm>
          <a:off x="328474" y="1366322"/>
          <a:ext cx="11549849" cy="526307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dirty="0"/>
                        <a:t>ITLB-Req3</a:t>
                      </a:r>
                      <a:endParaRPr lang="zh-TW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70C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44215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Empty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 2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(Invalid)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3156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FAB753-F79F-4651-94A8-E622571C7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PMP Requirement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E88B7C7B-9524-4A8D-ACD1-F50D5A8100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844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PMP response should be blocked by </a:t>
            </a:r>
            <a:r>
              <a:rPr lang="en-US" altLang="zh-TW" sz="2000" dirty="0" err="1"/>
              <a:t>utlb</a:t>
            </a:r>
            <a:endParaRPr lang="en-US" altLang="zh-TW" sz="2000" dirty="0"/>
          </a:p>
          <a:p>
            <a:r>
              <a:rPr lang="en-US" altLang="zh-TW" sz="2000" dirty="0"/>
              <a:t>PMP/</a:t>
            </a:r>
            <a:r>
              <a:rPr lang="en-US" altLang="zh-TW" sz="2000" dirty="0" err="1"/>
              <a:t>ePMP</a:t>
            </a:r>
            <a:r>
              <a:rPr lang="en-US" altLang="zh-TW" sz="2000" dirty="0"/>
              <a:t> should be configurable.</a:t>
            </a:r>
          </a:p>
          <a:p>
            <a:r>
              <a:rPr lang="en-US" altLang="zh-TW" sz="2000" dirty="0"/>
              <a:t>PMP_ENTRIES:</a:t>
            </a:r>
          </a:p>
          <a:p>
            <a:pPr lvl="1"/>
            <a:r>
              <a:rPr lang="en-US" altLang="zh-TW" sz="1600" dirty="0"/>
              <a:t>Support: 0~16 entries</a:t>
            </a:r>
          </a:p>
          <a:p>
            <a:pPr lvl="1"/>
            <a:r>
              <a:rPr lang="en-US" altLang="zh-TW" sz="1600" dirty="0"/>
              <a:t>(PMP_ENTRIES == 0) means no PMP supported.</a:t>
            </a:r>
          </a:p>
          <a:p>
            <a:r>
              <a:rPr lang="en-US" altLang="zh-TW" sz="2000" dirty="0"/>
              <a:t>PMP_GRANULARITY:</a:t>
            </a:r>
          </a:p>
          <a:p>
            <a:pPr lvl="1"/>
            <a:r>
              <a:rPr lang="en-US" altLang="zh-TW" sz="1600" dirty="0"/>
              <a:t>Support: 8, 16, 32, 64, 128, 256, 512, 1K, 2K, 4K (Byte)</a:t>
            </a:r>
          </a:p>
          <a:p>
            <a:r>
              <a:rPr lang="en-US" altLang="zh-TW" sz="2000" dirty="0"/>
              <a:t>Match Mode: NAPOT, TOR (optional)</a:t>
            </a:r>
          </a:p>
          <a:p>
            <a:r>
              <a:rPr lang="en-US" altLang="zh-TW" sz="2000" dirty="0" err="1"/>
              <a:t>uTLB</a:t>
            </a:r>
            <a:r>
              <a:rPr lang="en-US" altLang="zh-TW" sz="2000" dirty="0"/>
              <a:t> entry will be 2 or 4 or 8   (</a:t>
            </a:r>
            <a:r>
              <a:rPr lang="en-US" altLang="zh-TW" sz="2000" dirty="0" err="1"/>
              <a:t>pLRU</a:t>
            </a:r>
            <a:r>
              <a:rPr lang="en-US" altLang="zh-TW" sz="2000" dirty="0"/>
              <a:t>)</a:t>
            </a:r>
          </a:p>
          <a:p>
            <a:r>
              <a:rPr lang="en-US" altLang="zh-TW" sz="2000" dirty="0"/>
              <a:t>In order response to IFU</a:t>
            </a:r>
          </a:p>
          <a:p>
            <a:r>
              <a:rPr lang="en-US" altLang="zh-TW" sz="2000" b="1" dirty="0"/>
              <a:t>Same cycle PMP response when hit </a:t>
            </a:r>
            <a:r>
              <a:rPr lang="en-US" altLang="zh-TW" sz="2000" b="1" dirty="0" err="1"/>
              <a:t>uTLB</a:t>
            </a:r>
            <a:endParaRPr lang="en-US" altLang="zh-TW" sz="2000" b="1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6457818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260C47A-BF6D-48FC-8B1F-15017ECB3E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043"/>
            <a:ext cx="10515600" cy="1325563"/>
          </a:xfrm>
        </p:spPr>
        <p:txBody>
          <a:bodyPr/>
          <a:lstStyle/>
          <a:p>
            <a:r>
              <a:rPr lang="en-US" altLang="zh-TW" dirty="0"/>
              <a:t>IFU KILL (CYCLE5: ITLB-REQ-ADDR Change)</a:t>
            </a:r>
            <a:endParaRPr lang="zh-TW" altLang="en-US" dirty="0"/>
          </a:p>
        </p:txBody>
      </p:sp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120577CC-D770-4AA0-9544-C63CEF05A1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81655206"/>
              </p:ext>
            </p:extLst>
          </p:nvPr>
        </p:nvGraphicFramePr>
        <p:xfrm>
          <a:off x="328474" y="1366322"/>
          <a:ext cx="11549849" cy="5410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4718">
                  <a:extLst>
                    <a:ext uri="{9D8B030D-6E8A-4147-A177-3AD203B41FA5}">
                      <a16:colId xmlns:a16="http://schemas.microsoft.com/office/drawing/2014/main" val="1866188003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960098259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576059591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1940848934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72889106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10608373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685250578"/>
                    </a:ext>
                  </a:extLst>
                </a:gridCol>
                <a:gridCol w="1390733">
                  <a:extLst>
                    <a:ext uri="{9D8B030D-6E8A-4147-A177-3AD203B41FA5}">
                      <a16:colId xmlns:a16="http://schemas.microsoft.com/office/drawing/2014/main" val="28287184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CYCLE7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207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Req  (IFU to 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Fetch3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384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Status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Miss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7174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IFU 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KILL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65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Look-Up (ITLB to PMP)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ITLB-Req2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sngStrike" dirty="0"/>
                        <a:t>ITLB-Req2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strike="noStrike" dirty="0"/>
                        <a:t>ITLB-Req3</a:t>
                      </a:r>
                      <a:endParaRPr lang="zh-TW" altLang="en-US" sz="1400" strike="noStrik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87075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Request 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/>
                        <a:t>granted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5065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Resp (PMP to ITLB)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Resp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7373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TW" sz="1400" dirty="0"/>
                        <a:t>PMP resp valid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Valid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4450372"/>
                  </a:ext>
                </a:extLst>
              </a:tr>
              <a:tr h="442158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0121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(</a:t>
                      </a:r>
                      <a:r>
                        <a:rPr lang="en-US" altLang="zh-TW" sz="1400" dirty="0" err="1"/>
                        <a:t>uTLB</a:t>
                      </a:r>
                      <a:r>
                        <a:rPr lang="en-US" altLang="zh-TW" sz="1400" dirty="0"/>
                        <a:t> to IFU)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Resp (Fetch1)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Resp (Fetch3)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044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70C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6861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Resp Queue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Full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Full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</a:rPr>
                        <a:t>Empty</a:t>
                      </a:r>
                      <a:endParaRPr lang="zh-TW" altLang="en-US" sz="1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Empty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089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rgbClr val="FF0000"/>
                          </a:solidFill>
                        </a:rPr>
                        <a:t>Fetch 1 (Invalid)</a:t>
                      </a:r>
                      <a:endParaRPr lang="zh-TW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Fetch 2 (Flushed)</a:t>
                      </a:r>
                      <a:endParaRPr lang="zh-TW" alt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400" dirty="0">
                          <a:solidFill>
                            <a:srgbClr val="00B050"/>
                          </a:solidFill>
                        </a:rPr>
                        <a:t>Fetch 3 (Invalid)</a:t>
                      </a:r>
                      <a:endParaRPr lang="zh-TW" altLang="en-US" sz="140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645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altLang="zh-TW" sz="1400" dirty="0"/>
                        <a:t>Entry 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>
                          <a:solidFill>
                            <a:schemeClr val="tx1"/>
                          </a:solidFill>
                        </a:rPr>
                        <a:t>Fetch 2 (Invalid)</a:t>
                      </a:r>
                      <a:endParaRPr lang="zh-TW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63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6233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F0A52-1C47-4CA7-A99F-D7E0F10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3"/>
            <a:ext cx="10515600" cy="1325563"/>
          </a:xfrm>
        </p:spPr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and PMP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BCB2E4F-D491-4BB8-B2E1-43DE7EAE5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40993"/>
            <a:ext cx="7443969" cy="3343815"/>
          </a:xfrm>
          <a:prstGeom prst="rect">
            <a:avLst/>
          </a:prstGeo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BC464B3-F20E-4662-95CB-9EFC9C82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958" y="1477992"/>
            <a:ext cx="4825042" cy="5199899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The PMP CFG is the PMP hardware, it can be configured to PMP/</a:t>
            </a:r>
            <a:r>
              <a:rPr lang="en-US" altLang="zh-TW" sz="2000" dirty="0" err="1"/>
              <a:t>ePMP</a:t>
            </a:r>
            <a:endParaRPr lang="en-US" altLang="zh-TW" sz="2000" dirty="0"/>
          </a:p>
          <a:p>
            <a:r>
              <a:rPr lang="en-US" altLang="zh-TW" sz="2000" dirty="0"/>
              <a:t>DTLB always has higher priority than ITLB</a:t>
            </a:r>
          </a:p>
          <a:p>
            <a:r>
              <a:rPr lang="en-US" altLang="zh-TW" sz="2000" dirty="0"/>
              <a:t>If the PMP granularity &lt; 4K, the PMP response will be returned from PMP_CFG</a:t>
            </a:r>
          </a:p>
          <a:p>
            <a:endParaRPr lang="en-US" altLang="zh-TW" sz="2000" dirty="0"/>
          </a:p>
          <a:p>
            <a:r>
              <a:rPr lang="en-US" altLang="zh-TW" sz="2000" dirty="0"/>
              <a:t>Gate Count: (PMP-16 / uTLB-4 / no PMA)</a:t>
            </a:r>
          </a:p>
          <a:p>
            <a:pPr lvl="1"/>
            <a:r>
              <a:rPr lang="en-US" altLang="zh-TW" sz="1600" dirty="0"/>
              <a:t>Total: 12.7k</a:t>
            </a:r>
          </a:p>
          <a:p>
            <a:pPr lvl="1"/>
            <a:r>
              <a:rPr lang="en-US" altLang="zh-TW" sz="1600" dirty="0" err="1"/>
              <a:t>uTLB</a:t>
            </a:r>
            <a:r>
              <a:rPr lang="en-US" altLang="zh-TW" sz="1600" dirty="0"/>
              <a:t> and related control: 3.4K</a:t>
            </a:r>
          </a:p>
          <a:p>
            <a:pPr lvl="1"/>
            <a:r>
              <a:rPr lang="en-US" altLang="zh-TW" sz="1600" dirty="0"/>
              <a:t>PMP_CFG: 9.3k</a:t>
            </a:r>
          </a:p>
          <a:p>
            <a:r>
              <a:rPr lang="en-US" altLang="zh-TW" sz="2000" dirty="0"/>
              <a:t>Queue list:</a:t>
            </a:r>
          </a:p>
          <a:p>
            <a:pPr lvl="1"/>
            <a:r>
              <a:rPr lang="en-US" altLang="zh-TW" sz="1600" dirty="0" err="1"/>
              <a:t>uTLB</a:t>
            </a:r>
            <a:r>
              <a:rPr lang="en-US" altLang="zh-TW" sz="1600" dirty="0"/>
              <a:t>:  entry 2 or 4 or 8</a:t>
            </a:r>
          </a:p>
          <a:p>
            <a:pPr lvl="1"/>
            <a:r>
              <a:rPr lang="en-US" altLang="zh-TW" sz="1600" dirty="0">
                <a:solidFill>
                  <a:srgbClr val="C00000"/>
                </a:solidFill>
              </a:rPr>
              <a:t>PMP Req queue: 2 </a:t>
            </a:r>
          </a:p>
          <a:p>
            <a:pPr lvl="1"/>
            <a:r>
              <a:rPr lang="en-US" altLang="zh-TW" sz="1600" dirty="0">
                <a:solidFill>
                  <a:srgbClr val="C00000"/>
                </a:solidFill>
              </a:rPr>
              <a:t>PMP Resp queue 2</a:t>
            </a:r>
          </a:p>
          <a:p>
            <a:pPr lvl="2"/>
            <a:r>
              <a:rPr lang="en-US" altLang="zh-TW" sz="1200" dirty="0"/>
              <a:t>The resp queue was used in refactor to handle MMU response and PMP response ordering.</a:t>
            </a:r>
          </a:p>
          <a:p>
            <a:endParaRPr lang="en-US" altLang="zh-TW" sz="2000" dirty="0"/>
          </a:p>
          <a:p>
            <a:pPr lvl="1"/>
            <a:endParaRPr lang="en-US" altLang="zh-TW" sz="1600" dirty="0"/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70F3320-C9C5-4B27-B188-D610FA23702A}"/>
              </a:ext>
            </a:extLst>
          </p:cNvPr>
          <p:cNvSpPr txBox="1">
            <a:spLocks/>
          </p:cNvSpPr>
          <p:nvPr/>
        </p:nvSpPr>
        <p:spPr>
          <a:xfrm>
            <a:off x="5209309" y="197900"/>
            <a:ext cx="6871855" cy="1280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PMP Req entry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/>
              <a:t>2</a:t>
            </a:r>
          </a:p>
          <a:p>
            <a:r>
              <a:rPr lang="en-US" altLang="zh-TW" sz="2000" dirty="0"/>
              <a:t>Always keep resp queue to solve hit/miss conflict</a:t>
            </a:r>
          </a:p>
          <a:p>
            <a:r>
              <a:rPr lang="en-US" altLang="zh-TW" sz="2000" dirty="0"/>
              <a:t>Prepare Interface to IFU/LSU/CSR</a:t>
            </a:r>
          </a:p>
          <a:p>
            <a:r>
              <a:rPr lang="en-US" altLang="zh-TW" sz="2000" dirty="0"/>
              <a:t>Select VA by </a:t>
            </a:r>
            <a:r>
              <a:rPr lang="en-US" altLang="zh-TW" sz="2000" dirty="0" err="1"/>
              <a:t>PMP_Arb</a:t>
            </a:r>
            <a:endParaRPr lang="en-US" altLang="zh-TW" sz="2000" dirty="0"/>
          </a:p>
          <a:p>
            <a:r>
              <a:rPr lang="en-US" altLang="zh-TW" sz="2000" dirty="0"/>
              <a:t>IFU/LSU_KILL</a:t>
            </a:r>
          </a:p>
        </p:txBody>
      </p:sp>
    </p:spTree>
    <p:extLst>
      <p:ext uri="{BB962C8B-B14F-4D97-AF65-F5344CB8AC3E}">
        <p14:creationId xmlns:p14="http://schemas.microsoft.com/office/powerpoint/2010/main" val="2533425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BF0A52-1C47-4CA7-A99F-D7E0F10E6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7873"/>
            <a:ext cx="10515600" cy="1325563"/>
          </a:xfrm>
        </p:spPr>
        <p:txBody>
          <a:bodyPr/>
          <a:lstStyle/>
          <a:p>
            <a:r>
              <a:rPr lang="en-US" altLang="zh-TW" dirty="0" err="1"/>
              <a:t>uTLB</a:t>
            </a:r>
            <a:r>
              <a:rPr lang="en-US" altLang="zh-TW" dirty="0"/>
              <a:t> and PMP</a:t>
            </a:r>
            <a:endParaRPr lang="zh-TW" altLang="en-US" dirty="0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EBC464B3-F20E-4662-95CB-9EFC9C8291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3574" y="5592793"/>
            <a:ext cx="8101642" cy="1150908"/>
          </a:xfrm>
        </p:spPr>
        <p:txBody>
          <a:bodyPr>
            <a:normAutofit/>
          </a:bodyPr>
          <a:lstStyle/>
          <a:p>
            <a:r>
              <a:rPr lang="en-US" altLang="zh-TW" sz="1400" dirty="0"/>
              <a:t>The </a:t>
            </a:r>
            <a:r>
              <a:rPr lang="en-US" altLang="zh-TW" sz="1400" dirty="0" err="1"/>
              <a:t>chh_pmp</a:t>
            </a:r>
            <a:r>
              <a:rPr lang="en-US" altLang="zh-TW" sz="1400" dirty="0"/>
              <a:t> module includes:</a:t>
            </a:r>
          </a:p>
          <a:p>
            <a:pPr lvl="1"/>
            <a:r>
              <a:rPr lang="en-US" altLang="zh-TW" sz="1400" dirty="0" err="1"/>
              <a:t>itlb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chh_utlb.v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 err="1"/>
              <a:t>dtlb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chh_utlb.v</a:t>
            </a:r>
            <a:r>
              <a:rPr lang="en-US" altLang="zh-TW" sz="1400" dirty="0"/>
              <a:t>)</a:t>
            </a:r>
          </a:p>
          <a:p>
            <a:pPr lvl="1"/>
            <a:r>
              <a:rPr lang="en-US" altLang="zh-TW" sz="1400" dirty="0" err="1"/>
              <a:t>pmp_cfg</a:t>
            </a:r>
            <a:r>
              <a:rPr lang="en-US" altLang="zh-TW" sz="1400" dirty="0"/>
              <a:t> (</a:t>
            </a:r>
            <a:r>
              <a:rPr lang="en-US" altLang="zh-TW" sz="1400" dirty="0" err="1"/>
              <a:t>chh_pmp_cfg.v</a:t>
            </a:r>
            <a:r>
              <a:rPr lang="en-US" altLang="zh-TW" sz="1400" dirty="0"/>
              <a:t>)</a:t>
            </a:r>
          </a:p>
        </p:txBody>
      </p:sp>
      <p:sp>
        <p:nvSpPr>
          <p:cNvPr id="7" name="內容版面配置區 4">
            <a:extLst>
              <a:ext uri="{FF2B5EF4-FFF2-40B4-BE49-F238E27FC236}">
                <a16:creationId xmlns:a16="http://schemas.microsoft.com/office/drawing/2014/main" id="{C70F3320-C9C5-4B27-B188-D610FA23702A}"/>
              </a:ext>
            </a:extLst>
          </p:cNvPr>
          <p:cNvSpPr txBox="1">
            <a:spLocks/>
          </p:cNvSpPr>
          <p:nvPr/>
        </p:nvSpPr>
        <p:spPr>
          <a:xfrm>
            <a:off x="5209309" y="197900"/>
            <a:ext cx="6871855" cy="12800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PMP Req entry </a:t>
            </a:r>
            <a:r>
              <a:rPr lang="en-US" altLang="zh-TW" sz="2000" dirty="0">
                <a:sym typeface="Wingdings" panose="05000000000000000000" pitchFamily="2" charset="2"/>
              </a:rPr>
              <a:t> </a:t>
            </a:r>
            <a:r>
              <a:rPr lang="en-US" altLang="zh-TW" sz="2000" dirty="0"/>
              <a:t>2</a:t>
            </a:r>
          </a:p>
          <a:p>
            <a:r>
              <a:rPr lang="en-US" altLang="zh-TW" sz="2000" dirty="0"/>
              <a:t>Always keep resp queue to solve hit/miss conflict</a:t>
            </a:r>
          </a:p>
          <a:p>
            <a:r>
              <a:rPr lang="en-US" altLang="zh-TW" sz="2000" dirty="0"/>
              <a:t>Prepare Interface to IFU/LSU/CSR</a:t>
            </a:r>
          </a:p>
          <a:p>
            <a:r>
              <a:rPr lang="en-US" altLang="zh-TW" sz="2000" dirty="0"/>
              <a:t>Select VA by </a:t>
            </a:r>
            <a:r>
              <a:rPr lang="en-US" altLang="zh-TW" sz="2000" dirty="0" err="1"/>
              <a:t>PMP_Arb</a:t>
            </a:r>
            <a:endParaRPr lang="en-US" altLang="zh-TW" sz="2000" dirty="0"/>
          </a:p>
          <a:p>
            <a:r>
              <a:rPr lang="en-US" altLang="zh-TW" sz="2000" dirty="0"/>
              <a:t>IFU/LSU_KILL</a:t>
            </a: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0A4839E3-E9CB-45A6-B98A-ADC446D496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049" y="1823409"/>
            <a:ext cx="8020051" cy="3482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182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E777E0-744A-4B04-BC0A-63BB1173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5100"/>
            <a:ext cx="10515600" cy="1254125"/>
          </a:xfrm>
        </p:spPr>
        <p:txBody>
          <a:bodyPr/>
          <a:lstStyle/>
          <a:p>
            <a:r>
              <a:rPr lang="en-US" altLang="zh-TW" dirty="0"/>
              <a:t>PMP response sequence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5E07B78-473F-4EA0-AD0B-0733B0E983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63" y="1181518"/>
            <a:ext cx="4595362" cy="5511382"/>
          </a:xfrm>
        </p:spPr>
      </p:pic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9CE034C3-F809-4BBA-A494-058F5B9DF31B}"/>
              </a:ext>
            </a:extLst>
          </p:cNvPr>
          <p:cNvSpPr txBox="1">
            <a:spLocks/>
          </p:cNvSpPr>
          <p:nvPr/>
        </p:nvSpPr>
        <p:spPr>
          <a:xfrm>
            <a:off x="6886576" y="1031461"/>
            <a:ext cx="4743450" cy="55113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800" dirty="0"/>
              <a:t>If </a:t>
            </a:r>
            <a:r>
              <a:rPr lang="en-US" altLang="zh-TW" sz="1800" dirty="0" err="1"/>
              <a:t>utlb</a:t>
            </a:r>
            <a:r>
              <a:rPr lang="en-US" altLang="zh-TW" sz="1800" dirty="0"/>
              <a:t> hit, the PMP response will be returned in the same cycle </a:t>
            </a:r>
          </a:p>
          <a:p>
            <a:r>
              <a:rPr lang="en-US" altLang="zh-TW" sz="1800" dirty="0"/>
              <a:t>If </a:t>
            </a:r>
            <a:r>
              <a:rPr lang="en-US" altLang="zh-TW" sz="1800" dirty="0" err="1"/>
              <a:t>utlb</a:t>
            </a:r>
            <a:r>
              <a:rPr lang="en-US" altLang="zh-TW" sz="1800" dirty="0"/>
              <a:t> miss, the PMP response will be returned at least 1 cycle delay.</a:t>
            </a:r>
          </a:p>
          <a:p>
            <a:endParaRPr lang="en-US" altLang="zh-TW" sz="1800" dirty="0"/>
          </a:p>
          <a:p>
            <a:r>
              <a:rPr lang="en-US" altLang="zh-TW" sz="1800" dirty="0"/>
              <a:t>The response from </a:t>
            </a:r>
            <a:r>
              <a:rPr lang="en-US" altLang="zh-TW" sz="1800" dirty="0" err="1"/>
              <a:t>utlb</a:t>
            </a:r>
            <a:r>
              <a:rPr lang="en-US" altLang="zh-TW" sz="1800" dirty="0"/>
              <a:t> will always be returned first</a:t>
            </a:r>
          </a:p>
          <a:p>
            <a:r>
              <a:rPr lang="en-US" altLang="zh-TW" sz="1800" dirty="0"/>
              <a:t>The PMP response will be out-of-order for IFU/LSU</a:t>
            </a:r>
          </a:p>
          <a:p>
            <a:pPr lvl="1"/>
            <a:r>
              <a:rPr lang="en-US" altLang="zh-TW" sz="1600" dirty="0"/>
              <a:t>The ID form IFU/LSU is needed.</a:t>
            </a:r>
          </a:p>
          <a:p>
            <a:pPr lvl="1"/>
            <a:endParaRPr lang="en-US" altLang="zh-TW" sz="1600" dirty="0"/>
          </a:p>
          <a:p>
            <a:pPr lvl="1"/>
            <a:endParaRPr lang="en-US" altLang="zh-TW" sz="1600" dirty="0"/>
          </a:p>
        </p:txBody>
      </p:sp>
    </p:spTree>
    <p:extLst>
      <p:ext uri="{BB962C8B-B14F-4D97-AF65-F5344CB8AC3E}">
        <p14:creationId xmlns:p14="http://schemas.microsoft.com/office/powerpoint/2010/main" val="542894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2A9F4B-8650-4AD8-9849-DFBAF111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PMP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(DTLB Only)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2E9AF8C-1E8F-48D6-A6A1-4D28625BB4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463" y="2150669"/>
            <a:ext cx="8401050" cy="4038600"/>
          </a:xfrm>
        </p:spPr>
      </p:pic>
    </p:spTree>
    <p:extLst>
      <p:ext uri="{BB962C8B-B14F-4D97-AF65-F5344CB8AC3E}">
        <p14:creationId xmlns:p14="http://schemas.microsoft.com/office/powerpoint/2010/main" val="14834668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7A0DEE-A949-45E9-B791-C83A54DC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PMP</a:t>
            </a:r>
            <a:r>
              <a:rPr lang="zh-TW" altLang="en-US" dirty="0"/>
              <a:t> </a:t>
            </a:r>
            <a:r>
              <a:rPr lang="en-US" altLang="zh-TW" dirty="0"/>
              <a:t>Response</a:t>
            </a:r>
            <a:r>
              <a:rPr lang="zh-TW" altLang="en-US" dirty="0"/>
              <a:t> </a:t>
            </a:r>
            <a:r>
              <a:rPr lang="en-US" altLang="zh-TW" dirty="0"/>
              <a:t>Queue (ITLB Only)</a:t>
            </a:r>
            <a:endParaRPr lang="zh-TW" altLang="en-US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F6C7A2F0-52A9-49C5-A9DE-D9382D95C01C}"/>
              </a:ext>
            </a:extLst>
          </p:cNvPr>
          <p:cNvSpPr txBox="1"/>
          <p:nvPr/>
        </p:nvSpPr>
        <p:spPr>
          <a:xfrm>
            <a:off x="7989453" y="1937443"/>
            <a:ext cx="4202547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TW" sz="1600" dirty="0"/>
              <a:t>Response queue: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write_en</a:t>
            </a:r>
            <a:r>
              <a:rPr lang="en-US" altLang="zh-TW" sz="1600" dirty="0"/>
              <a:t>: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HIT &amp; ~</a:t>
            </a:r>
            <a:r>
              <a:rPr lang="en-US" altLang="zh-TW" sz="1600" dirty="0" err="1"/>
              <a:t>Q_empty</a:t>
            </a:r>
            <a:endParaRPr lang="en-US" altLang="zh-TW" sz="16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Miss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read_en</a:t>
            </a:r>
            <a:r>
              <a:rPr lang="en-US" altLang="zh-TW" sz="1600" dirty="0"/>
              <a:t> : IFU take PMP</a:t>
            </a:r>
            <a:r>
              <a:rPr lang="zh-TW" altLang="en-US" sz="1600" dirty="0"/>
              <a:t> </a:t>
            </a:r>
            <a:r>
              <a:rPr lang="en-US" altLang="zh-TW" sz="1600" dirty="0"/>
              <a:t>Resp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Queue Contain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PMP </a:t>
            </a:r>
            <a:r>
              <a:rPr lang="en-US" altLang="zh-TW" sz="1600" dirty="0" err="1"/>
              <a:t>Attr</a:t>
            </a:r>
            <a:r>
              <a:rPr lang="en-US" altLang="zh-TW" sz="1600" dirty="0"/>
              <a:t>: attribute, 5bits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Resp Valid: PMP </a:t>
            </a:r>
            <a:r>
              <a:rPr lang="en-US" altLang="zh-TW" sz="1600" dirty="0" err="1"/>
              <a:t>Attr</a:t>
            </a:r>
            <a:r>
              <a:rPr lang="en-US" altLang="zh-TW" sz="1600" dirty="0"/>
              <a:t> is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Entry Valid: Queue Entry is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TW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IFU Interface wrapper returns the PMP response when: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 err="1"/>
              <a:t>QResp</a:t>
            </a:r>
            <a:r>
              <a:rPr lang="en-US" altLang="zh-TW" sz="1600" dirty="0"/>
              <a:t> Valid + Entry Valid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sz="1600" dirty="0"/>
              <a:t>Entry Valid + PMP Resp Valid</a:t>
            </a:r>
          </a:p>
        </p:txBody>
      </p:sp>
      <p:pic>
        <p:nvPicPr>
          <p:cNvPr id="11" name="內容版面配置區 10">
            <a:extLst>
              <a:ext uri="{FF2B5EF4-FFF2-40B4-BE49-F238E27FC236}">
                <a16:creationId xmlns:a16="http://schemas.microsoft.com/office/drawing/2014/main" id="{C9D09DC6-20A3-418F-A21B-716FF07B38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854" y="1690688"/>
            <a:ext cx="7397584" cy="4525385"/>
          </a:xfrm>
        </p:spPr>
      </p:pic>
      <p:sp>
        <p:nvSpPr>
          <p:cNvPr id="3" name="矩形 2">
            <a:extLst>
              <a:ext uri="{FF2B5EF4-FFF2-40B4-BE49-F238E27FC236}">
                <a16:creationId xmlns:a16="http://schemas.microsoft.com/office/drawing/2014/main" id="{80A398D8-944D-4E7E-B684-71A476148CE9}"/>
              </a:ext>
            </a:extLst>
          </p:cNvPr>
          <p:cNvSpPr/>
          <p:nvPr/>
        </p:nvSpPr>
        <p:spPr>
          <a:xfrm>
            <a:off x="1837678" y="5335480"/>
            <a:ext cx="4258322" cy="88059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內容版面配置區 4">
            <a:extLst>
              <a:ext uri="{FF2B5EF4-FFF2-40B4-BE49-F238E27FC236}">
                <a16:creationId xmlns:a16="http://schemas.microsoft.com/office/drawing/2014/main" id="{5AC196C1-37E5-4932-AE11-DE590EBFF958}"/>
              </a:ext>
            </a:extLst>
          </p:cNvPr>
          <p:cNvSpPr txBox="1">
            <a:spLocks/>
          </p:cNvSpPr>
          <p:nvPr/>
        </p:nvSpPr>
        <p:spPr>
          <a:xfrm>
            <a:off x="5768602" y="217076"/>
            <a:ext cx="6313907" cy="11323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1100" dirty="0"/>
              <a:t>show look-up TLB behavior in block diagram</a:t>
            </a:r>
          </a:p>
          <a:p>
            <a:r>
              <a:rPr lang="en-US" altLang="zh-TW" sz="1100" dirty="0"/>
              <a:t>Change red block to ordering-handle</a:t>
            </a:r>
          </a:p>
          <a:p>
            <a:r>
              <a:rPr lang="en-US" altLang="zh-TW" sz="1100" dirty="0"/>
              <a:t>Req queue behavior </a:t>
            </a:r>
            <a:r>
              <a:rPr lang="en-US" altLang="zh-TW" sz="1100" dirty="0">
                <a:sym typeface="Wingdings" panose="05000000000000000000" pitchFamily="2" charset="2"/>
              </a:rPr>
              <a:t> bypass FIFO</a:t>
            </a:r>
            <a:endParaRPr lang="en-US" altLang="zh-TW" sz="11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8434C92-5FE3-42A6-96A0-5CB25B9AE130}"/>
              </a:ext>
            </a:extLst>
          </p:cNvPr>
          <p:cNvSpPr/>
          <p:nvPr/>
        </p:nvSpPr>
        <p:spPr>
          <a:xfrm>
            <a:off x="2721334" y="4315511"/>
            <a:ext cx="2490623" cy="76448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282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88461F4-4BB5-439E-8D77-128E7D20FA3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4964" y="1419225"/>
            <a:ext cx="6909856" cy="4965907"/>
          </a:xfrm>
        </p:spPr>
      </p:pic>
      <p:sp>
        <p:nvSpPr>
          <p:cNvPr id="6" name="標題 1">
            <a:extLst>
              <a:ext uri="{FF2B5EF4-FFF2-40B4-BE49-F238E27FC236}">
                <a16:creationId xmlns:a16="http://schemas.microsoft.com/office/drawing/2014/main" id="{95FA484E-EFA9-4B20-AB18-75E6F60E6417}"/>
              </a:ext>
            </a:extLst>
          </p:cNvPr>
          <p:cNvSpPr txBox="1">
            <a:spLocks/>
          </p:cNvSpPr>
          <p:nvPr/>
        </p:nvSpPr>
        <p:spPr>
          <a:xfrm>
            <a:off x="838200" y="165100"/>
            <a:ext cx="10515600" cy="1254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dirty="0"/>
              <a:t>PMP response sequence (4/26)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986870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187426</TotalTime>
  <Words>2696</Words>
  <Application>Microsoft Office PowerPoint</Application>
  <PresentationFormat>寬螢幕</PresentationFormat>
  <Paragraphs>883</Paragraphs>
  <Slides>30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30</vt:i4>
      </vt:variant>
    </vt:vector>
  </HeadingPairs>
  <TitlesOfParts>
    <vt:vector size="36" baseType="lpstr">
      <vt:lpstr>system-ui-zh-tw</vt:lpstr>
      <vt:lpstr>Arial</vt:lpstr>
      <vt:lpstr>Calibri</vt:lpstr>
      <vt:lpstr>Calibri Light</vt:lpstr>
      <vt:lpstr>Georgia</vt:lpstr>
      <vt:lpstr>Office 佈景主題</vt:lpstr>
      <vt:lpstr>D23 Study</vt:lpstr>
      <vt:lpstr>Discussion (3/29)</vt:lpstr>
      <vt:lpstr>PMP Requirement</vt:lpstr>
      <vt:lpstr>uTLB and PMP</vt:lpstr>
      <vt:lpstr>uTLB and PMP</vt:lpstr>
      <vt:lpstr>PMP response sequence</vt:lpstr>
      <vt:lpstr>PMP Response (DTLB Only)</vt:lpstr>
      <vt:lpstr>PMP Response Queue (ITLB Only)</vt:lpstr>
      <vt:lpstr>PowerPoint 簡報</vt:lpstr>
      <vt:lpstr>uTLB to IFU response (Hit After Miss)</vt:lpstr>
      <vt:lpstr>uTLB to IFU response (Hit After Miss)</vt:lpstr>
      <vt:lpstr>uTLB to IFU response (Hit)</vt:lpstr>
      <vt:lpstr>uTLB to IFU response (Waiting Grant + Miss Pending)</vt:lpstr>
      <vt:lpstr>uTLB to IFU response  (Waiting Grant + no pending Miss)</vt:lpstr>
      <vt:lpstr>uTLB to IFU response (3 Req: miss, miss, hit)</vt:lpstr>
      <vt:lpstr>uTLB to IFU response (3 Req: miss, miss, miss)</vt:lpstr>
      <vt:lpstr>uTLB to IFU response (3 Req: miss, hit, miss)</vt:lpstr>
      <vt:lpstr>uTLB status and PMA/PMP Response</vt:lpstr>
      <vt:lpstr>Interface – IFU to ITLB </vt:lpstr>
      <vt:lpstr>Interface – LSU to uTLB </vt:lpstr>
      <vt:lpstr>Interface –uTLB to PMP</vt:lpstr>
      <vt:lpstr>Kill from IFU/LSU to uTLB</vt:lpstr>
      <vt:lpstr>IFU KILL (Hit/Miss with Kill)</vt:lpstr>
      <vt:lpstr>IFU KILL (Hit/Miss with Kill)</vt:lpstr>
      <vt:lpstr>IFU KILL (Fetch 3 hit + Fetch2-PMP-Valid)</vt:lpstr>
      <vt:lpstr>IFU KILL (Fetch 3 with kill) ()</vt:lpstr>
      <vt:lpstr>IFU KILL (Fetch 3 with kill) (Should be return?)</vt:lpstr>
      <vt:lpstr>IFU KILL (Kill during ITLB-PMP req pending)</vt:lpstr>
      <vt:lpstr>IFU KILL (KILL when ReqQ Popped)</vt:lpstr>
      <vt:lpstr>IFU KILL (CYCLE5: ITLB-REQ-ADDR Change)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Pending Bugs Review</dc:title>
  <dc:creator>Yun-Chi Lee(李昀齊)</dc:creator>
  <cp:lastModifiedBy>Yun-Chi Lee(李昀齊)</cp:lastModifiedBy>
  <cp:revision>50</cp:revision>
  <dcterms:created xsi:type="dcterms:W3CDTF">2021-10-06T05:51:02Z</dcterms:created>
  <dcterms:modified xsi:type="dcterms:W3CDTF">2022-05-11T07:51:47Z</dcterms:modified>
</cp:coreProperties>
</file>