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7" r:id="rId9"/>
    <p:sldId id="262" r:id="rId10"/>
    <p:sldId id="282" r:id="rId11"/>
    <p:sldId id="263" r:id="rId12"/>
    <p:sldId id="277" r:id="rId13"/>
    <p:sldId id="279" r:id="rId14"/>
    <p:sldId id="283" r:id="rId15"/>
    <p:sldId id="264" r:id="rId16"/>
    <p:sldId id="266" r:id="rId17"/>
    <p:sldId id="284" r:id="rId18"/>
    <p:sldId id="265" r:id="rId19"/>
    <p:sldId id="274" r:id="rId20"/>
    <p:sldId id="268" r:id="rId21"/>
    <p:sldId id="269" r:id="rId22"/>
    <p:sldId id="271" r:id="rId23"/>
    <p:sldId id="280" r:id="rId24"/>
    <p:sldId id="273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2" autoAdjust="0"/>
  </p:normalViewPr>
  <p:slideViewPr>
    <p:cSldViewPr>
      <p:cViewPr varScale="1">
        <p:scale>
          <a:sx n="65" d="100"/>
          <a:sy n="65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8DBC7-CA7D-486A-BCBA-46445B7317A1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833C8-C939-4DD9-B79C-0DDA6899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Geothermal - is thermal energy generated and stored in the Earth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Hydroelectric – is energy generated from falling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water or running water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Biodiesel - a form of diesel fuel manufactured from vegetable oils, animal fats, or recycled restaurant greases. It is safe, biodegradable, and produces less air pollutants than petroleum-based diesel.</a:t>
            </a:r>
            <a:endParaRPr lang="en-US" dirty="0" smtClean="0"/>
          </a:p>
          <a:p>
            <a:r>
              <a:rPr lang="en-US" dirty="0" smtClean="0"/>
              <a:t>Biomass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energy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from combustion of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biological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 from living, or recently living organisms. It most often refers to plants or plant-based materials</a:t>
            </a:r>
          </a:p>
          <a:p>
            <a:r>
              <a:rPr lang="en-US" dirty="0" smtClean="0"/>
              <a:t>Ethanol - is a renewable fuel made from corn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8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Biodiesel Percent</a:t>
            </a:r>
            <a:r>
              <a:rPr lang="en-US" baseline="0" dirty="0" smtClean="0"/>
              <a:t>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 concepts</a:t>
            </a:r>
          </a:p>
          <a:p>
            <a:r>
              <a:rPr lang="en-US" dirty="0" smtClean="0"/>
              <a:t>The distance from the center of a normal distribution indicates how typical a given</a:t>
            </a:r>
          </a:p>
          <a:p>
            <a:r>
              <a:rPr lang="en-US" dirty="0" smtClean="0"/>
              <a:t>point is with respect to the distribution of the data. Each case can be ranked according</a:t>
            </a:r>
          </a:p>
          <a:p>
            <a:r>
              <a:rPr lang="en-US" dirty="0" smtClean="0"/>
              <a:t>to the probability that it is either typical or atypical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SVM – Support Vector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Hydro</a:t>
            </a:r>
            <a:r>
              <a:rPr lang="en-US" baseline="0" dirty="0" smtClean="0"/>
              <a:t> percent change not that drastic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6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1994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0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1994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0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</a:t>
            </a:r>
            <a:r>
              <a:rPr lang="en-US" dirty="0" smtClean="0"/>
              <a:t>about percent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 concepts</a:t>
            </a:r>
          </a:p>
          <a:p>
            <a:r>
              <a:rPr lang="en-US" dirty="0" smtClean="0"/>
              <a:t>The distance from the center of a normal distribution indicates how typical a given</a:t>
            </a:r>
          </a:p>
          <a:p>
            <a:r>
              <a:rPr lang="en-US" dirty="0" smtClean="0"/>
              <a:t>point is with respect to the distribution of the data. Each case can be ranked according</a:t>
            </a:r>
          </a:p>
          <a:p>
            <a:r>
              <a:rPr lang="en-US" dirty="0" smtClean="0"/>
              <a:t>to the probability that it is either typical or atypical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SVM – Support Vector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 concepts</a:t>
            </a:r>
          </a:p>
          <a:p>
            <a:r>
              <a:rPr lang="en-US" dirty="0" smtClean="0"/>
              <a:t>The distance from the center of a normal distribution indicates how typical a given</a:t>
            </a:r>
          </a:p>
          <a:p>
            <a:r>
              <a:rPr lang="en-US" dirty="0" smtClean="0"/>
              <a:t>point is with respect to the distribution of the data. Each case can be ranked according</a:t>
            </a:r>
          </a:p>
          <a:p>
            <a:r>
              <a:rPr lang="en-US" dirty="0" smtClean="0"/>
              <a:t>to the probability that it is either typical or atypical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SVM – Support Vector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Ethanol Percent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 concepts</a:t>
            </a:r>
          </a:p>
          <a:p>
            <a:r>
              <a:rPr lang="en-US" dirty="0" smtClean="0"/>
              <a:t>The distance from the center of a normal distribution indicates how typical a given</a:t>
            </a:r>
          </a:p>
          <a:p>
            <a:r>
              <a:rPr lang="en-US" dirty="0" smtClean="0"/>
              <a:t>point is with respect to the distribution of the data. Each case can be ranked according</a:t>
            </a:r>
          </a:p>
          <a:p>
            <a:r>
              <a:rPr lang="en-US" dirty="0" smtClean="0"/>
              <a:t>to the probability that it is either typical or atypical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SVM – Support Vector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</a:t>
            </a:r>
            <a:r>
              <a:rPr lang="en-US" baseline="0" dirty="0" smtClean="0"/>
              <a:t> at Solar and Wind anomalies will show interesting things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1994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 concepts</a:t>
            </a:r>
          </a:p>
          <a:p>
            <a:r>
              <a:rPr lang="en-US" dirty="0" smtClean="0"/>
              <a:t>The distance from the center of a normal distribution indicates how typical a given</a:t>
            </a:r>
          </a:p>
          <a:p>
            <a:r>
              <a:rPr lang="en-US" dirty="0" smtClean="0"/>
              <a:t>point is with respect to the distribution of the data. Each case can be ranked according</a:t>
            </a:r>
          </a:p>
          <a:p>
            <a:r>
              <a:rPr lang="en-US" dirty="0" smtClean="0"/>
              <a:t>to the probability that it is either typical or atypical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SVM – Support Vector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33C8-C939-4DD9-B79C-0DDA6899C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B309FEA-6486-4BF3-B085-FA0F912B24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9ABCFF1-1843-448A-84C0-80B921DF05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 </a:t>
            </a:r>
            <a:r>
              <a:rPr lang="en-US" dirty="0" err="1" smtClean="0"/>
              <a:t>Khine</a:t>
            </a:r>
            <a:endParaRPr lang="en-US" dirty="0" smtClean="0"/>
          </a:p>
          <a:p>
            <a:r>
              <a:rPr lang="en-US" dirty="0" smtClean="0"/>
              <a:t>William Huang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U.S. ENERGY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16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Tableau: Anomalies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600200"/>
            <a:ext cx="8877164" cy="51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Solar and Wind Percent Growth</a:t>
            </a:r>
          </a:p>
          <a:p>
            <a:r>
              <a:rPr lang="en-US" dirty="0"/>
              <a:t>Chart of 1981 Energy Production (All Sources)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1989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82575"/>
            <a:ext cx="8305800" cy="40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1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of </a:t>
            </a:r>
            <a:r>
              <a:rPr lang="en-US" dirty="0" smtClean="0"/>
              <a:t>Solar Percent </a:t>
            </a:r>
            <a:r>
              <a:rPr lang="en-US" dirty="0" smtClean="0"/>
              <a:t>Change with </a:t>
            </a:r>
            <a:r>
              <a:rPr lang="en-US" dirty="0"/>
              <a:t>Anomalies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1989 Solar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4740"/>
            <a:ext cx="8382000" cy="433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9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of </a:t>
            </a:r>
            <a:r>
              <a:rPr lang="en-US" dirty="0" smtClean="0"/>
              <a:t>Wind Percent </a:t>
            </a:r>
            <a:r>
              <a:rPr lang="en-US" dirty="0"/>
              <a:t>Change </a:t>
            </a:r>
            <a:r>
              <a:rPr lang="en-US" dirty="0" smtClean="0"/>
              <a:t>with Anomalies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1989 Wind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5914"/>
            <a:ext cx="8382000" cy="4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Tableau: Anomalies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600200"/>
            <a:ext cx="8877164" cy="51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of 2010 Energy Production (All Sources)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305800" cy="448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Biodiesel First Recorded </a:t>
            </a:r>
            <a:r>
              <a:rPr lang="en-US" dirty="0" smtClean="0"/>
              <a:t>2001</a:t>
            </a:r>
          </a:p>
          <a:p>
            <a:r>
              <a:rPr lang="en-US" dirty="0" smtClean="0"/>
              <a:t>Chart of Biodiesel Percent Change </a:t>
            </a:r>
            <a:r>
              <a:rPr lang="en-US" dirty="0" smtClean="0"/>
              <a:t>with Anomalies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2010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3058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2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Tableau: Anomalies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600200"/>
            <a:ext cx="8877164" cy="51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Data</a:t>
            </a:r>
          </a:p>
          <a:p>
            <a:r>
              <a:rPr lang="en-US" dirty="0"/>
              <a:t>Chart of </a:t>
            </a:r>
            <a:r>
              <a:rPr lang="en-US" dirty="0" smtClean="0"/>
              <a:t>2014 </a:t>
            </a:r>
            <a:r>
              <a:rPr lang="en-US" dirty="0"/>
              <a:t>Energy Production (All Sources)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305800" cy="411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of </a:t>
            </a:r>
            <a:r>
              <a:rPr lang="en-US" dirty="0" smtClean="0"/>
              <a:t>Hydroelectric </a:t>
            </a:r>
            <a:r>
              <a:rPr lang="en-US" dirty="0"/>
              <a:t>Percent </a:t>
            </a:r>
            <a:r>
              <a:rPr lang="en-US" dirty="0" smtClean="0"/>
              <a:t>Change with </a:t>
            </a:r>
            <a:r>
              <a:rPr lang="en-US" dirty="0"/>
              <a:t>Anomalies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HYDROELECTRIC ANOMALIES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305800" cy="446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2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U.S. ENERGY INFORMATION ADMINISTRATION</a:t>
            </a:r>
          </a:p>
          <a:p>
            <a:r>
              <a:rPr lang="en-US" dirty="0" smtClean="0"/>
              <a:t>Monthly Energy Review</a:t>
            </a:r>
          </a:p>
          <a:p>
            <a:pPr lvl="1"/>
            <a:r>
              <a:rPr lang="en-US" dirty="0" smtClean="0"/>
              <a:t>1976-2014</a:t>
            </a:r>
          </a:p>
          <a:p>
            <a:r>
              <a:rPr lang="en-US" dirty="0" smtClean="0"/>
              <a:t>Renewable Energy</a:t>
            </a:r>
          </a:p>
          <a:p>
            <a:pPr lvl="1"/>
            <a:r>
              <a:rPr lang="en-US" dirty="0" smtClean="0"/>
              <a:t>Solar</a:t>
            </a:r>
          </a:p>
          <a:p>
            <a:pPr lvl="1"/>
            <a:r>
              <a:rPr lang="en-US" dirty="0" smtClean="0"/>
              <a:t>Geothermal</a:t>
            </a:r>
          </a:p>
          <a:p>
            <a:pPr lvl="1"/>
            <a:r>
              <a:rPr lang="en-US" dirty="0" smtClean="0"/>
              <a:t>Hydroelectric</a:t>
            </a:r>
          </a:p>
          <a:p>
            <a:pPr lvl="1"/>
            <a:r>
              <a:rPr lang="en-US" dirty="0" smtClean="0"/>
              <a:t>Wind</a:t>
            </a:r>
          </a:p>
          <a:p>
            <a:pPr lvl="1"/>
            <a:r>
              <a:rPr lang="en-US" dirty="0" smtClean="0"/>
              <a:t>Biodiesel</a:t>
            </a:r>
            <a:endParaRPr lang="en-US" dirty="0" smtClean="0"/>
          </a:p>
          <a:p>
            <a:pPr lvl="1"/>
            <a:r>
              <a:rPr lang="en-US" dirty="0" smtClean="0"/>
              <a:t>Biomass</a:t>
            </a:r>
          </a:p>
          <a:p>
            <a:pPr lvl="1"/>
            <a:r>
              <a:rPr lang="en-US" dirty="0" smtClean="0"/>
              <a:t>Ethanol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EIA.gov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5" y="330381"/>
            <a:ext cx="3755825" cy="104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84620"/>
            <a:ext cx="5029200" cy="414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6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Skewed with 1989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Anomalies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14740"/>
            <a:ext cx="8382000" cy="433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2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2014 Relatively High Percentage Growth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ANOMALIES(FILTERED)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305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3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 ANOMALY 1994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600200"/>
            <a:ext cx="8877164" cy="51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of </a:t>
            </a:r>
            <a:r>
              <a:rPr lang="en-US" dirty="0" smtClean="0"/>
              <a:t>Wind Percent </a:t>
            </a:r>
            <a:r>
              <a:rPr lang="en-US" dirty="0"/>
              <a:t>Change </a:t>
            </a:r>
            <a:r>
              <a:rPr lang="en-US" dirty="0" smtClean="0"/>
              <a:t>with Anomalies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1994 Wind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5914"/>
            <a:ext cx="8382000" cy="4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3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of </a:t>
            </a:r>
            <a:r>
              <a:rPr lang="en-US" dirty="0" smtClean="0"/>
              <a:t>1994 </a:t>
            </a:r>
            <a:r>
              <a:rPr lang="en-US" dirty="0"/>
              <a:t>Energy Production (All Sources)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Anomaly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133600"/>
            <a:ext cx="83819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6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Tableau: Anomalies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600200"/>
            <a:ext cx="8877164" cy="51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1981: Ethanol Growth (17.64%)</a:t>
            </a:r>
          </a:p>
          <a:p>
            <a:r>
              <a:rPr lang="en-US" dirty="0" smtClean="0"/>
              <a:t>1989: Solar Growth (73.21%) &amp; Wind Growth (44.09%)</a:t>
            </a:r>
          </a:p>
          <a:p>
            <a:r>
              <a:rPr lang="en-US" dirty="0" smtClean="0"/>
              <a:t>1994: Wind Growth (116.31%)</a:t>
            </a:r>
          </a:p>
          <a:p>
            <a:r>
              <a:rPr lang="en-US" dirty="0" smtClean="0"/>
              <a:t>2010: Biodiesel Growth (20.21%)</a:t>
            </a:r>
          </a:p>
          <a:p>
            <a:endParaRPr lang="en-US" dirty="0"/>
          </a:p>
          <a:p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Energy Prices</a:t>
            </a:r>
          </a:p>
          <a:p>
            <a:pPr lvl="1"/>
            <a:r>
              <a:rPr lang="en-US" dirty="0" smtClean="0"/>
              <a:t>Energy Subsidies</a:t>
            </a:r>
          </a:p>
          <a:p>
            <a:pPr lvl="1"/>
            <a:r>
              <a:rPr lang="en-US" dirty="0" smtClean="0"/>
              <a:t>World Events</a:t>
            </a:r>
          </a:p>
          <a:p>
            <a:pPr lvl="1"/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Workflow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76400"/>
            <a:ext cx="8001001" cy="494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7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8077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8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Tableau: Anomalies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600200"/>
            <a:ext cx="8877164" cy="51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5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First year recorded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1976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86000"/>
            <a:ext cx="7825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005137"/>
            <a:ext cx="7825563" cy="58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3810000"/>
            <a:ext cx="7816037" cy="63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4572000"/>
            <a:ext cx="7816038" cy="54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5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Tableau: Anomalies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600200"/>
            <a:ext cx="8877164" cy="51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2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of 1981 Energy Production (All Sources)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305800" cy="436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0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Ethanol First Recorded 1976</a:t>
            </a:r>
          </a:p>
          <a:p>
            <a:r>
              <a:rPr lang="en-US" dirty="0" smtClean="0"/>
              <a:t>Chart </a:t>
            </a:r>
            <a:r>
              <a:rPr lang="en-US" dirty="0"/>
              <a:t>of </a:t>
            </a:r>
            <a:r>
              <a:rPr lang="en-US" dirty="0" smtClean="0"/>
              <a:t>Ethanol Percent </a:t>
            </a:r>
            <a:r>
              <a:rPr lang="en-US" dirty="0"/>
              <a:t>Change </a:t>
            </a:r>
            <a:r>
              <a:rPr lang="en-US" dirty="0" smtClean="0"/>
              <a:t>with Anomalies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515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339</TotalTime>
  <Words>596</Words>
  <Application>Microsoft Office PowerPoint</Application>
  <PresentationFormat>On-screen Show (4:3)</PresentationFormat>
  <Paragraphs>127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Grid</vt:lpstr>
      <vt:lpstr>U.S. ENERGY</vt:lpstr>
      <vt:lpstr>EIA.gov</vt:lpstr>
      <vt:lpstr>Anomaly Detection Workflow</vt:lpstr>
      <vt:lpstr>Anomaly detection</vt:lpstr>
      <vt:lpstr>Tableau: Anomalies</vt:lpstr>
      <vt:lpstr>1976</vt:lpstr>
      <vt:lpstr>Tableau: Anomalies</vt:lpstr>
      <vt:lpstr>1981</vt:lpstr>
      <vt:lpstr>1981</vt:lpstr>
      <vt:lpstr>Tableau: Anomalies</vt:lpstr>
      <vt:lpstr>1989</vt:lpstr>
      <vt:lpstr>1989 Solar</vt:lpstr>
      <vt:lpstr>1989 Wind</vt:lpstr>
      <vt:lpstr>Tableau: Anomalies</vt:lpstr>
      <vt:lpstr>2010</vt:lpstr>
      <vt:lpstr>2010</vt:lpstr>
      <vt:lpstr>Tableau: Anomalies</vt:lpstr>
      <vt:lpstr>2014</vt:lpstr>
      <vt:lpstr>HYDROELECTRIC ANOMALIES</vt:lpstr>
      <vt:lpstr>Solar Anomalies</vt:lpstr>
      <vt:lpstr>Solar ANOMALIES(FILTERED)</vt:lpstr>
      <vt:lpstr>WIND ANOMALY 1994</vt:lpstr>
      <vt:lpstr>1994 Wind</vt:lpstr>
      <vt:lpstr>Wind Anomaly</vt:lpstr>
      <vt:lpstr>Tableau: Anomalies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</dc:creator>
  <cp:lastModifiedBy>Jess</cp:lastModifiedBy>
  <cp:revision>142</cp:revision>
  <dcterms:created xsi:type="dcterms:W3CDTF">2014-11-25T00:56:25Z</dcterms:created>
  <dcterms:modified xsi:type="dcterms:W3CDTF">2014-11-25T22:20:35Z</dcterms:modified>
</cp:coreProperties>
</file>