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a59c160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a59c160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59c160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59c160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a59c1607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a59c1607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59c1607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a59c1607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a59c160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a59c160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a59c160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a59c160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a59c160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a59c160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59c1607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a59c1607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a59c1607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a59c1607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59c1607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59c1607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a59c1607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a59c1607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a59c1607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a59c160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PYD411</a:t>
            </a:r>
            <a:endParaRPr/>
          </a:p>
        </p:txBody>
      </p:sp>
      <p:sp>
        <p:nvSpPr>
          <p:cNvPr id="55" name="Google Shape;55;p13"/>
          <p:cNvSpPr txBox="1"/>
          <p:nvPr>
            <p:ph idx="1" type="subTitle"/>
          </p:nvPr>
        </p:nvSpPr>
        <p:spPr>
          <a:xfrm>
            <a:off x="311700" y="2834125"/>
            <a:ext cx="8520600" cy="230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GMR structure for ultra high phase sensitivity</a:t>
            </a:r>
            <a:endParaRPr b="1" sz="3000"/>
          </a:p>
          <a:p>
            <a:pPr indent="0" lvl="0" marL="0" rtl="0" algn="ctr">
              <a:spcBef>
                <a:spcPts val="0"/>
              </a:spcBef>
              <a:spcAft>
                <a:spcPts val="0"/>
              </a:spcAft>
              <a:buNone/>
            </a:pPr>
            <a:r>
              <a:t/>
            </a:r>
            <a:endParaRPr/>
          </a:p>
          <a:p>
            <a:pPr indent="0" lvl="0" marL="0" rtl="0" algn="ctr">
              <a:spcBef>
                <a:spcPts val="0"/>
              </a:spcBef>
              <a:spcAft>
                <a:spcPts val="0"/>
              </a:spcAft>
              <a:buNone/>
            </a:pPr>
            <a:r>
              <a:rPr lang="en"/>
              <a:t>Navneet Singh 2017PH0832</a:t>
            </a:r>
            <a:endParaRPr/>
          </a:p>
          <a:p>
            <a:pPr indent="0" lvl="0" marL="0" rtl="0" algn="ctr">
              <a:spcBef>
                <a:spcPts val="0"/>
              </a:spcBef>
              <a:spcAft>
                <a:spcPts val="0"/>
              </a:spcAft>
              <a:buNone/>
            </a:pPr>
            <a:r>
              <a:rPr lang="en"/>
              <a:t>Manmeet Kumar Kundal 2017PH10828</a:t>
            </a:r>
            <a:endParaRPr/>
          </a:p>
        </p:txBody>
      </p:sp>
      <p:pic>
        <p:nvPicPr>
          <p:cNvPr id="56" name="Google Shape;56;p13"/>
          <p:cNvPicPr preferRelativeResize="0"/>
          <p:nvPr/>
        </p:nvPicPr>
        <p:blipFill>
          <a:blip r:embed="rId3">
            <a:alphaModFix/>
          </a:blip>
          <a:stretch>
            <a:fillRect/>
          </a:stretch>
        </p:blipFill>
        <p:spPr>
          <a:xfrm>
            <a:off x="3672188" y="0"/>
            <a:ext cx="1799625" cy="183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272300"/>
            <a:ext cx="8520600" cy="47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    </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Refractive index of equivalent waveguide for TM mode:</a:t>
            </a:r>
            <a:endParaRPr sz="1500">
              <a:solidFill>
                <a:schemeClr val="dk1"/>
              </a:solidFill>
            </a:endParaRPr>
          </a:p>
          <a:p>
            <a:pPr indent="0" lvl="0" marL="0" rtl="0" algn="l">
              <a:spcBef>
                <a:spcPts val="1200"/>
              </a:spcBef>
              <a:spcAft>
                <a:spcPts val="0"/>
              </a:spcAft>
              <a:buNone/>
            </a:pPr>
            <a:r>
              <a:rPr lang="en" sz="1500">
                <a:solidFill>
                  <a:schemeClr val="dk1"/>
                </a:solidFill>
              </a:rPr>
              <a:t>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Number of round trips(N):</a:t>
            </a:r>
            <a:endParaRPr sz="1500">
              <a:solidFill>
                <a:schemeClr val="dk1"/>
              </a:solidFill>
            </a:endParaRPr>
          </a:p>
          <a:p>
            <a:pPr indent="0" lvl="0" marL="0" rtl="0" algn="l">
              <a:spcBef>
                <a:spcPts val="1200"/>
              </a:spcBef>
              <a:spcAft>
                <a:spcPts val="1200"/>
              </a:spcAft>
              <a:buClr>
                <a:srgbClr val="000000"/>
              </a:buClr>
              <a:buSzPts val="1500"/>
              <a:buFont typeface="Arial"/>
              <a:buNone/>
            </a:pPr>
            <a:r>
              <a:t/>
            </a:r>
            <a:endParaRPr sz="1500"/>
          </a:p>
        </p:txBody>
      </p:sp>
      <p:pic>
        <p:nvPicPr>
          <p:cNvPr id="140" name="Google Shape;140;p22"/>
          <p:cNvPicPr preferRelativeResize="0"/>
          <p:nvPr/>
        </p:nvPicPr>
        <p:blipFill rotWithShape="1">
          <a:blip r:embed="rId3">
            <a:alphaModFix/>
          </a:blip>
          <a:srcRect b="11079" l="0" r="0" t="0"/>
          <a:stretch/>
        </p:blipFill>
        <p:spPr>
          <a:xfrm>
            <a:off x="657575" y="2456725"/>
            <a:ext cx="5784376" cy="2576876"/>
          </a:xfrm>
          <a:prstGeom prst="rect">
            <a:avLst/>
          </a:prstGeom>
          <a:noFill/>
          <a:ln>
            <a:noFill/>
          </a:ln>
        </p:spPr>
      </p:pic>
      <p:pic>
        <p:nvPicPr>
          <p:cNvPr id="141" name="Google Shape;141;p22"/>
          <p:cNvPicPr preferRelativeResize="0"/>
          <p:nvPr/>
        </p:nvPicPr>
        <p:blipFill rotWithShape="1">
          <a:blip r:embed="rId4">
            <a:alphaModFix/>
          </a:blip>
          <a:srcRect b="8675" l="3857" r="12109" t="9558"/>
          <a:stretch/>
        </p:blipFill>
        <p:spPr>
          <a:xfrm>
            <a:off x="1893425" y="1087625"/>
            <a:ext cx="2299750" cy="965900"/>
          </a:xfrm>
          <a:prstGeom prst="rect">
            <a:avLst/>
          </a:prstGeom>
          <a:noFill/>
          <a:ln>
            <a:noFill/>
          </a:ln>
        </p:spPr>
      </p:pic>
      <p:sp>
        <p:nvSpPr>
          <p:cNvPr id="142" name="Google Shape;142;p22"/>
          <p:cNvSpPr txBox="1"/>
          <p:nvPr/>
        </p:nvSpPr>
        <p:spPr>
          <a:xfrm>
            <a:off x="0" y="0"/>
            <a:ext cx="869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a:t>
            </a:r>
            <a:r>
              <a:rPr lang="en" sz="2500">
                <a:solidFill>
                  <a:schemeClr val="dk1"/>
                </a:solidFill>
              </a:rPr>
              <a:t>Analytical model : Sample and its parameters</a:t>
            </a:r>
            <a:endParaRPr sz="2500">
              <a:solidFill>
                <a:schemeClr val="dk1"/>
              </a:solidFill>
            </a:endParaRPr>
          </a:p>
        </p:txBody>
      </p:sp>
      <p:pic>
        <p:nvPicPr>
          <p:cNvPr id="143" name="Google Shape;143;p22"/>
          <p:cNvPicPr preferRelativeResize="0"/>
          <p:nvPr/>
        </p:nvPicPr>
        <p:blipFill>
          <a:blip r:embed="rId5">
            <a:alphaModFix/>
          </a:blip>
          <a:stretch>
            <a:fillRect/>
          </a:stretch>
        </p:blipFill>
        <p:spPr>
          <a:xfrm>
            <a:off x="4193175" y="1313300"/>
            <a:ext cx="685800" cy="323850"/>
          </a:xfrm>
          <a:prstGeom prst="rect">
            <a:avLst/>
          </a:prstGeom>
          <a:noFill/>
          <a:ln>
            <a:noFill/>
          </a:ln>
        </p:spPr>
      </p:pic>
      <p:pic>
        <p:nvPicPr>
          <p:cNvPr id="144" name="Google Shape;144;p22"/>
          <p:cNvPicPr preferRelativeResize="0"/>
          <p:nvPr/>
        </p:nvPicPr>
        <p:blipFill>
          <a:blip r:embed="rId6">
            <a:alphaModFix/>
          </a:blip>
          <a:stretch>
            <a:fillRect/>
          </a:stretch>
        </p:blipFill>
        <p:spPr>
          <a:xfrm>
            <a:off x="6359900" y="2053525"/>
            <a:ext cx="1988400" cy="2852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311700" y="272300"/>
            <a:ext cx="8520600" cy="47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50" name="Google Shape;150;p23"/>
          <p:cNvPicPr preferRelativeResize="0"/>
          <p:nvPr/>
        </p:nvPicPr>
        <p:blipFill>
          <a:blip r:embed="rId3">
            <a:alphaModFix/>
          </a:blip>
          <a:stretch>
            <a:fillRect/>
          </a:stretch>
        </p:blipFill>
        <p:spPr>
          <a:xfrm>
            <a:off x="0" y="512100"/>
            <a:ext cx="6908101" cy="4254225"/>
          </a:xfrm>
          <a:prstGeom prst="rect">
            <a:avLst/>
          </a:prstGeom>
          <a:noFill/>
          <a:ln>
            <a:noFill/>
          </a:ln>
        </p:spPr>
      </p:pic>
      <p:pic>
        <p:nvPicPr>
          <p:cNvPr id="151" name="Google Shape;151;p23"/>
          <p:cNvPicPr preferRelativeResize="0"/>
          <p:nvPr/>
        </p:nvPicPr>
        <p:blipFill>
          <a:blip r:embed="rId4">
            <a:alphaModFix/>
          </a:blip>
          <a:stretch>
            <a:fillRect/>
          </a:stretch>
        </p:blipFill>
        <p:spPr>
          <a:xfrm>
            <a:off x="4654175" y="1167024"/>
            <a:ext cx="1897325" cy="408363"/>
          </a:xfrm>
          <a:prstGeom prst="rect">
            <a:avLst/>
          </a:prstGeom>
          <a:noFill/>
          <a:ln cap="flat" cmpd="sng" w="9525">
            <a:solidFill>
              <a:schemeClr val="dk1"/>
            </a:solidFill>
            <a:prstDash val="solid"/>
            <a:round/>
            <a:headEnd len="sm" w="sm" type="none"/>
            <a:tailEnd len="sm" w="sm" type="none"/>
          </a:ln>
        </p:spPr>
      </p:pic>
      <p:sp>
        <p:nvSpPr>
          <p:cNvPr id="152" name="Google Shape;152;p23"/>
          <p:cNvSpPr txBox="1"/>
          <p:nvPr/>
        </p:nvSpPr>
        <p:spPr>
          <a:xfrm>
            <a:off x="0" y="0"/>
            <a:ext cx="895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Analytical model : solving n</a:t>
            </a:r>
            <a:r>
              <a:rPr baseline="-25000" lang="en" sz="2500">
                <a:solidFill>
                  <a:schemeClr val="dk1"/>
                </a:solidFill>
              </a:rPr>
              <a:t>e</a:t>
            </a:r>
            <a:r>
              <a:rPr baseline="-25000" lang="en" sz="2500">
                <a:solidFill>
                  <a:schemeClr val="dk1"/>
                </a:solidFill>
              </a:rPr>
              <a:t>ff</a:t>
            </a:r>
            <a:r>
              <a:rPr baseline="-25000" lang="en" sz="2500">
                <a:solidFill>
                  <a:schemeClr val="dk1"/>
                </a:solidFill>
              </a:rPr>
              <a:t> </a:t>
            </a:r>
            <a:r>
              <a:rPr lang="en" sz="2500">
                <a:solidFill>
                  <a:schemeClr val="dk1"/>
                </a:solidFill>
              </a:rPr>
              <a:t>inequality</a:t>
            </a:r>
            <a:endParaRPr sz="2500">
              <a:solidFill>
                <a:schemeClr val="dk1"/>
              </a:solidFill>
            </a:endParaRPr>
          </a:p>
        </p:txBody>
      </p:sp>
      <p:sp>
        <p:nvSpPr>
          <p:cNvPr id="153" name="Google Shape;153;p23"/>
          <p:cNvSpPr txBox="1"/>
          <p:nvPr/>
        </p:nvSpPr>
        <p:spPr>
          <a:xfrm>
            <a:off x="6951400" y="733775"/>
            <a:ext cx="2004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Solving the inequality gives us the possible wavelength regimes at different angle of incidence.(azimuthal angle is zero).</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For a</a:t>
            </a:r>
            <a:endParaRPr sz="1500">
              <a:solidFill>
                <a:schemeClr val="dk1"/>
              </a:solidFill>
            </a:endParaRPr>
          </a:p>
          <a:p>
            <a:pPr indent="0" lvl="0" marL="0" rtl="0" algn="l">
              <a:spcBef>
                <a:spcPts val="0"/>
              </a:spcBef>
              <a:spcAft>
                <a:spcPts val="0"/>
              </a:spcAft>
              <a:buNone/>
            </a:pPr>
            <a:r>
              <a:rPr lang="en" sz="1500">
                <a:solidFill>
                  <a:schemeClr val="dk1"/>
                </a:solidFill>
              </a:rPr>
              <a:t>wavelength</a:t>
            </a:r>
            <a:r>
              <a:rPr lang="en" sz="1500">
                <a:solidFill>
                  <a:schemeClr val="dk1"/>
                </a:solidFill>
              </a:rPr>
              <a:t> = </a:t>
            </a:r>
            <a:r>
              <a:rPr lang="en" sz="1500">
                <a:solidFill>
                  <a:schemeClr val="dk1"/>
                </a:solidFill>
              </a:rPr>
              <a:t>855 nm</a:t>
            </a:r>
            <a:r>
              <a:rPr lang="en" sz="1500">
                <a:solidFill>
                  <a:schemeClr val="dk1"/>
                </a:solidFill>
              </a:rPr>
              <a:t> resonance conditions can be </a:t>
            </a:r>
            <a:r>
              <a:rPr lang="en" sz="1500">
                <a:solidFill>
                  <a:schemeClr val="dk1"/>
                </a:solidFill>
              </a:rPr>
              <a:t>achieved</a:t>
            </a:r>
            <a:r>
              <a:rPr lang="en" sz="1500">
                <a:solidFill>
                  <a:schemeClr val="dk1"/>
                </a:solidFill>
              </a:rPr>
              <a:t> at</a:t>
            </a:r>
            <a:endParaRPr sz="1500">
              <a:solidFill>
                <a:schemeClr val="dk1"/>
              </a:solidFill>
            </a:endParaRPr>
          </a:p>
          <a:p>
            <a:pPr indent="0" lvl="0" marL="0" rtl="0" algn="l">
              <a:spcBef>
                <a:spcPts val="0"/>
              </a:spcBef>
              <a:spcAft>
                <a:spcPts val="0"/>
              </a:spcAft>
              <a:buNone/>
            </a:pPr>
            <a:r>
              <a:rPr lang="en" sz="1500">
                <a:solidFill>
                  <a:schemeClr val="dk1"/>
                </a:solidFill>
              </a:rPr>
              <a:t> θ = 0.</a:t>
            </a:r>
            <a:endParaRPr sz="1500">
              <a:solidFill>
                <a:schemeClr val="dk1"/>
              </a:solidFill>
            </a:endParaRPr>
          </a:p>
        </p:txBody>
      </p:sp>
      <p:sp>
        <p:nvSpPr>
          <p:cNvPr id="154" name="Google Shape;154;p23"/>
          <p:cNvSpPr txBox="1"/>
          <p:nvPr/>
        </p:nvSpPr>
        <p:spPr>
          <a:xfrm>
            <a:off x="5697100" y="3689075"/>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m=1</a:t>
            </a:r>
            <a:endParaRPr>
              <a:solidFill>
                <a:schemeClr val="lt1"/>
              </a:solidFill>
            </a:endParaRPr>
          </a:p>
        </p:txBody>
      </p:sp>
      <p:sp>
        <p:nvSpPr>
          <p:cNvPr id="155" name="Google Shape;155;p23"/>
          <p:cNvSpPr txBox="1"/>
          <p:nvPr/>
        </p:nvSpPr>
        <p:spPr>
          <a:xfrm>
            <a:off x="2891600" y="3689075"/>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 -1</a:t>
            </a:r>
            <a:endParaRPr>
              <a:solidFill>
                <a:schemeClr val="lt1"/>
              </a:solidFill>
            </a:endParaRPr>
          </a:p>
        </p:txBody>
      </p:sp>
      <p:sp>
        <p:nvSpPr>
          <p:cNvPr id="156" name="Google Shape;156;p23"/>
          <p:cNvSpPr txBox="1"/>
          <p:nvPr/>
        </p:nvSpPr>
        <p:spPr>
          <a:xfrm>
            <a:off x="3269525" y="1575375"/>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m=2</a:t>
            </a:r>
            <a:endParaRPr>
              <a:solidFill>
                <a:schemeClr val="lt1"/>
              </a:solidFill>
            </a:endParaRPr>
          </a:p>
        </p:txBody>
      </p:sp>
      <p:sp>
        <p:nvSpPr>
          <p:cNvPr id="157" name="Google Shape;157;p23"/>
          <p:cNvSpPr txBox="1"/>
          <p:nvPr/>
        </p:nvSpPr>
        <p:spPr>
          <a:xfrm>
            <a:off x="1154200" y="1298875"/>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m=3</a:t>
            </a:r>
            <a:endParaRPr>
              <a:solidFill>
                <a:schemeClr val="lt1"/>
              </a:solidFill>
            </a:endParaRPr>
          </a:p>
        </p:txBody>
      </p:sp>
      <p:sp>
        <p:nvSpPr>
          <p:cNvPr id="158" name="Google Shape;158;p23"/>
          <p:cNvSpPr txBox="1"/>
          <p:nvPr/>
        </p:nvSpPr>
        <p:spPr>
          <a:xfrm>
            <a:off x="6154300" y="4146275"/>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m=1</a:t>
            </a:r>
            <a:endParaRPr>
              <a:solidFill>
                <a:schemeClr val="lt1"/>
              </a:solidFill>
            </a:endParaRPr>
          </a:p>
        </p:txBody>
      </p:sp>
      <p:sp>
        <p:nvSpPr>
          <p:cNvPr id="159" name="Google Shape;159;p23"/>
          <p:cNvSpPr txBox="1"/>
          <p:nvPr/>
        </p:nvSpPr>
        <p:spPr>
          <a:xfrm>
            <a:off x="311700" y="3932650"/>
            <a:ext cx="8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m=-2</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 type="body"/>
          </p:nvPr>
        </p:nvSpPr>
        <p:spPr>
          <a:xfrm>
            <a:off x="311700" y="736200"/>
            <a:ext cx="8520600" cy="4605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Using wavelength= 855nm and the conditions for normal incidence, phase for a one round trip was determined.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Using the above phase, the total phase was calculated at different refractive index values of cover. The plot is as shown</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65" name="Google Shape;165;p24"/>
          <p:cNvPicPr preferRelativeResize="0"/>
          <p:nvPr/>
        </p:nvPicPr>
        <p:blipFill>
          <a:blip r:embed="rId3">
            <a:alphaModFix/>
          </a:blip>
          <a:stretch>
            <a:fillRect/>
          </a:stretch>
        </p:blipFill>
        <p:spPr>
          <a:xfrm>
            <a:off x="0" y="1857000"/>
            <a:ext cx="4913450" cy="3188650"/>
          </a:xfrm>
          <a:prstGeom prst="rect">
            <a:avLst/>
          </a:prstGeom>
          <a:noFill/>
          <a:ln>
            <a:noFill/>
          </a:ln>
        </p:spPr>
      </p:pic>
      <p:sp>
        <p:nvSpPr>
          <p:cNvPr id="166" name="Google Shape;166;p24"/>
          <p:cNvSpPr txBox="1"/>
          <p:nvPr/>
        </p:nvSpPr>
        <p:spPr>
          <a:xfrm>
            <a:off x="0" y="0"/>
            <a:ext cx="8832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Analytical model : Phase observations  </a:t>
            </a:r>
            <a:endParaRPr sz="2500">
              <a:solidFill>
                <a:schemeClr val="dk1"/>
              </a:solidFill>
            </a:endParaRPr>
          </a:p>
        </p:txBody>
      </p:sp>
      <p:pic>
        <p:nvPicPr>
          <p:cNvPr id="167" name="Google Shape;167;p24"/>
          <p:cNvPicPr preferRelativeResize="0"/>
          <p:nvPr/>
        </p:nvPicPr>
        <p:blipFill>
          <a:blip r:embed="rId4">
            <a:alphaModFix/>
          </a:blip>
          <a:stretch>
            <a:fillRect/>
          </a:stretch>
        </p:blipFill>
        <p:spPr>
          <a:xfrm>
            <a:off x="5012325" y="1972725"/>
            <a:ext cx="4131675" cy="307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311700" y="1014800"/>
            <a:ext cx="8520600" cy="5019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In this project we presented an</a:t>
            </a:r>
            <a:r>
              <a:rPr lang="en" sz="1500">
                <a:solidFill>
                  <a:schemeClr val="dk1"/>
                </a:solidFill>
              </a:rPr>
              <a:t> analytical model employing phase detection mechanism for GMR sample.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this model we solved the conditions under which GMR is allowed,for different wavelengths corresponding to different spatial orientations.</a:t>
            </a:r>
            <a:endParaRPr/>
          </a:p>
          <a:p>
            <a:pPr indent="-323850" lvl="0" marL="457200" rtl="0" algn="l">
              <a:spcBef>
                <a:spcPts val="0"/>
              </a:spcBef>
              <a:spcAft>
                <a:spcPts val="0"/>
              </a:spcAft>
              <a:buClr>
                <a:schemeClr val="dk1"/>
              </a:buClr>
              <a:buSzPts val="1500"/>
              <a:buChar char="●"/>
            </a:pPr>
            <a:r>
              <a:rPr lang="en" sz="1500">
                <a:solidFill>
                  <a:schemeClr val="dk1"/>
                </a:solidFill>
              </a:rPr>
              <a:t>For our sample between the RI ranges from 1.336 to 1.337 the phase sensitivity is observed to be maximum and its value is nearly S=922 π per unit RI.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173" name="Google Shape;173;p25"/>
          <p:cNvSpPr txBox="1"/>
          <p:nvPr/>
        </p:nvSpPr>
        <p:spPr>
          <a:xfrm>
            <a:off x="0" y="295800"/>
            <a:ext cx="8923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Conclusion  </a:t>
            </a: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Guided Mode Resonance (GMR)</a:t>
            </a:r>
            <a:endParaRPr/>
          </a:p>
        </p:txBody>
      </p:sp>
      <p:sp>
        <p:nvSpPr>
          <p:cNvPr id="62" name="Google Shape;62;p14"/>
          <p:cNvSpPr txBox="1"/>
          <p:nvPr>
            <p:ph idx="1" type="body"/>
          </p:nvPr>
        </p:nvSpPr>
        <p:spPr>
          <a:xfrm>
            <a:off x="311700" y="1136025"/>
            <a:ext cx="8520600" cy="40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Guided Mode Resonance (GMR) is a resonance phenomenon where, after diffraction from grating, a particular diffracted order, couples into waveguide and excites a guided mode in the waveguide.</a:t>
            </a:r>
            <a:endParaRPr sz="1500"/>
          </a:p>
        </p:txBody>
      </p:sp>
      <p:pic>
        <p:nvPicPr>
          <p:cNvPr id="63" name="Google Shape;63;p14"/>
          <p:cNvPicPr preferRelativeResize="0"/>
          <p:nvPr/>
        </p:nvPicPr>
        <p:blipFill>
          <a:blip r:embed="rId3">
            <a:alphaModFix/>
          </a:blip>
          <a:stretch>
            <a:fillRect/>
          </a:stretch>
        </p:blipFill>
        <p:spPr>
          <a:xfrm>
            <a:off x="1607200" y="1989150"/>
            <a:ext cx="5114151" cy="3074450"/>
          </a:xfrm>
          <a:prstGeom prst="rect">
            <a:avLst/>
          </a:prstGeom>
          <a:noFill/>
          <a:ln>
            <a:noFill/>
          </a:ln>
        </p:spPr>
      </p:pic>
      <p:cxnSp>
        <p:nvCxnSpPr>
          <p:cNvPr id="64" name="Google Shape;64;p14"/>
          <p:cNvCxnSpPr/>
          <p:nvPr/>
        </p:nvCxnSpPr>
        <p:spPr>
          <a:xfrm rot="10800000">
            <a:off x="6249400" y="4486975"/>
            <a:ext cx="1002300" cy="0"/>
          </a:xfrm>
          <a:prstGeom prst="straightConnector1">
            <a:avLst/>
          </a:prstGeom>
          <a:noFill/>
          <a:ln cap="flat" cmpd="sng" w="28575">
            <a:solidFill>
              <a:srgbClr val="4A86E8"/>
            </a:solidFill>
            <a:prstDash val="solid"/>
            <a:round/>
            <a:headEnd len="med" w="med" type="none"/>
            <a:tailEnd len="med" w="med" type="triangle"/>
          </a:ln>
        </p:spPr>
      </p:cxnSp>
      <p:cxnSp>
        <p:nvCxnSpPr>
          <p:cNvPr id="65" name="Google Shape;65;p14"/>
          <p:cNvCxnSpPr/>
          <p:nvPr/>
        </p:nvCxnSpPr>
        <p:spPr>
          <a:xfrm rot="10800000">
            <a:off x="6249400" y="3526375"/>
            <a:ext cx="1002300" cy="0"/>
          </a:xfrm>
          <a:prstGeom prst="straightConnector1">
            <a:avLst/>
          </a:prstGeom>
          <a:noFill/>
          <a:ln cap="flat" cmpd="sng" w="28575">
            <a:solidFill>
              <a:srgbClr val="4A86E8"/>
            </a:solidFill>
            <a:prstDash val="solid"/>
            <a:round/>
            <a:headEnd len="med" w="med" type="none"/>
            <a:tailEnd len="med" w="med" type="triangle"/>
          </a:ln>
        </p:spPr>
      </p:cxnSp>
      <p:cxnSp>
        <p:nvCxnSpPr>
          <p:cNvPr id="66" name="Google Shape;66;p14"/>
          <p:cNvCxnSpPr/>
          <p:nvPr/>
        </p:nvCxnSpPr>
        <p:spPr>
          <a:xfrm rot="10800000">
            <a:off x="6249400" y="3181275"/>
            <a:ext cx="1002300" cy="0"/>
          </a:xfrm>
          <a:prstGeom prst="straightConnector1">
            <a:avLst/>
          </a:prstGeom>
          <a:noFill/>
          <a:ln cap="flat" cmpd="sng" w="28575">
            <a:solidFill>
              <a:srgbClr val="4A86E8"/>
            </a:solidFill>
            <a:prstDash val="solid"/>
            <a:round/>
            <a:headEnd len="med" w="med" type="none"/>
            <a:tailEnd len="med" w="med" type="triangle"/>
          </a:ln>
        </p:spPr>
      </p:cxnSp>
      <p:cxnSp>
        <p:nvCxnSpPr>
          <p:cNvPr id="67" name="Google Shape;67;p14"/>
          <p:cNvCxnSpPr/>
          <p:nvPr/>
        </p:nvCxnSpPr>
        <p:spPr>
          <a:xfrm rot="10800000">
            <a:off x="6249400" y="2565775"/>
            <a:ext cx="1002300" cy="0"/>
          </a:xfrm>
          <a:prstGeom prst="straightConnector1">
            <a:avLst/>
          </a:prstGeom>
          <a:noFill/>
          <a:ln cap="flat" cmpd="sng" w="28575">
            <a:solidFill>
              <a:srgbClr val="4A86E8"/>
            </a:solidFill>
            <a:prstDash val="solid"/>
            <a:round/>
            <a:headEnd len="med" w="med" type="none"/>
            <a:tailEnd len="med" w="med" type="triangle"/>
          </a:ln>
        </p:spPr>
      </p:cxnSp>
      <p:sp>
        <p:nvSpPr>
          <p:cNvPr id="68" name="Google Shape;68;p14"/>
          <p:cNvSpPr txBox="1"/>
          <p:nvPr/>
        </p:nvSpPr>
        <p:spPr>
          <a:xfrm>
            <a:off x="7169525" y="2365675"/>
            <a:ext cx="128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cover</a:t>
            </a:r>
            <a:endParaRPr sz="1500"/>
          </a:p>
        </p:txBody>
      </p:sp>
      <p:sp>
        <p:nvSpPr>
          <p:cNvPr id="69" name="Google Shape;69;p14"/>
          <p:cNvSpPr txBox="1"/>
          <p:nvPr/>
        </p:nvSpPr>
        <p:spPr>
          <a:xfrm>
            <a:off x="7169525" y="2946025"/>
            <a:ext cx="128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grating</a:t>
            </a:r>
            <a:endParaRPr sz="1500"/>
          </a:p>
        </p:txBody>
      </p:sp>
      <p:sp>
        <p:nvSpPr>
          <p:cNvPr id="70" name="Google Shape;70;p14"/>
          <p:cNvSpPr txBox="1"/>
          <p:nvPr/>
        </p:nvSpPr>
        <p:spPr>
          <a:xfrm>
            <a:off x="7169525" y="3318625"/>
            <a:ext cx="128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waveguide</a:t>
            </a:r>
            <a:endParaRPr sz="1500"/>
          </a:p>
        </p:txBody>
      </p:sp>
      <p:sp>
        <p:nvSpPr>
          <p:cNvPr id="71" name="Google Shape;71;p14"/>
          <p:cNvSpPr txBox="1"/>
          <p:nvPr/>
        </p:nvSpPr>
        <p:spPr>
          <a:xfrm>
            <a:off x="7251700" y="4271575"/>
            <a:ext cx="128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substrate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1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Mechanism: Schematic Diagram</a:t>
            </a:r>
            <a:endParaRPr/>
          </a:p>
        </p:txBody>
      </p:sp>
      <p:sp>
        <p:nvSpPr>
          <p:cNvPr id="77" name="Google Shape;77;p15"/>
          <p:cNvSpPr txBox="1"/>
          <p:nvPr>
            <p:ph idx="1" type="body"/>
          </p:nvPr>
        </p:nvSpPr>
        <p:spPr>
          <a:xfrm>
            <a:off x="6458425" y="1486950"/>
            <a:ext cx="261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Azimuthal angle (φ</a:t>
            </a:r>
            <a:r>
              <a:rPr b="1" baseline="-25000" lang="en" sz="1500"/>
              <a:t>inc</a:t>
            </a:r>
            <a:r>
              <a:rPr b="1" lang="en" sz="1500"/>
              <a:t>)</a:t>
            </a:r>
            <a:endParaRPr sz="1500"/>
          </a:p>
          <a:p>
            <a:pPr indent="0" lvl="0" marL="0" rtl="0" algn="l">
              <a:spcBef>
                <a:spcPts val="1200"/>
              </a:spcBef>
              <a:spcAft>
                <a:spcPts val="0"/>
              </a:spcAft>
              <a:buNone/>
            </a:pPr>
            <a:r>
              <a:rPr b="1" lang="en" sz="1500"/>
              <a:t>Incidence angle (θ</a:t>
            </a:r>
            <a:r>
              <a:rPr b="1" baseline="-25000" lang="en" sz="1500"/>
              <a:t>inc</a:t>
            </a:r>
            <a:r>
              <a:rPr b="1" lang="en" sz="1500"/>
              <a:t>)</a:t>
            </a:r>
            <a:endParaRPr sz="1500"/>
          </a:p>
          <a:p>
            <a:pPr indent="0" lvl="0" marL="0" rtl="0" algn="l">
              <a:spcBef>
                <a:spcPts val="1200"/>
              </a:spcBef>
              <a:spcAft>
                <a:spcPts val="0"/>
              </a:spcAft>
              <a:buNone/>
            </a:pPr>
            <a:r>
              <a:rPr b="1" lang="en" sz="1500"/>
              <a:t>Incident wave vector (k</a:t>
            </a:r>
            <a:r>
              <a:rPr b="1" baseline="-25000" lang="en" sz="1500"/>
              <a:t>inc</a:t>
            </a:r>
            <a:r>
              <a:rPr b="1" lang="en" sz="1500"/>
              <a:t>)</a:t>
            </a:r>
            <a:endParaRPr b="1" sz="1500"/>
          </a:p>
          <a:p>
            <a:pPr indent="0" lvl="0" marL="0" rtl="0" algn="l">
              <a:spcBef>
                <a:spcPts val="1200"/>
              </a:spcBef>
              <a:spcAft>
                <a:spcPts val="0"/>
              </a:spcAft>
              <a:buNone/>
            </a:pPr>
            <a:r>
              <a:rPr b="1" lang="en" sz="1500"/>
              <a:t>Grating period (Λ)</a:t>
            </a:r>
            <a:endParaRPr b="1" sz="1500"/>
          </a:p>
          <a:p>
            <a:pPr indent="0" lvl="0" marL="0" rtl="0" algn="l">
              <a:spcBef>
                <a:spcPts val="1200"/>
              </a:spcBef>
              <a:spcAft>
                <a:spcPts val="0"/>
              </a:spcAft>
              <a:buNone/>
            </a:pPr>
            <a:r>
              <a:rPr b="1" lang="en" sz="1500"/>
              <a:t>mth order diffracted </a:t>
            </a:r>
            <a:r>
              <a:rPr b="1" baseline="30000" lang="en" sz="1500"/>
              <a:t> </a:t>
            </a:r>
            <a:r>
              <a:rPr b="1" lang="en" sz="1500"/>
              <a:t>wave vector (k</a:t>
            </a:r>
            <a:r>
              <a:rPr b="1" baseline="-25000" lang="en" sz="1500"/>
              <a:t>m</a:t>
            </a:r>
            <a:r>
              <a:rPr b="1" lang="en" sz="1500"/>
              <a:t>)</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0" y="972460"/>
            <a:ext cx="6529150" cy="4089665"/>
          </a:xfrm>
          <a:prstGeom prst="rect">
            <a:avLst/>
          </a:prstGeom>
          <a:noFill/>
          <a:ln>
            <a:noFill/>
          </a:ln>
        </p:spPr>
      </p:pic>
      <p:sp>
        <p:nvSpPr>
          <p:cNvPr id="79" name="Google Shape;79;p15"/>
          <p:cNvSpPr/>
          <p:nvPr/>
        </p:nvSpPr>
        <p:spPr>
          <a:xfrm>
            <a:off x="361800" y="1183950"/>
            <a:ext cx="394500" cy="303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311700" y="615175"/>
            <a:ext cx="875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Using the previously mentioned setup, formula for n</a:t>
            </a:r>
            <a:r>
              <a:rPr baseline="-25000" lang="en" sz="1800"/>
              <a:t>eff</a:t>
            </a:r>
            <a:r>
              <a:rPr lang="en" sz="1800"/>
              <a:t> is derived by equating the propagation constant with surface component of diffracted wave vector.</a:t>
            </a:r>
            <a:endParaRPr sz="1800"/>
          </a:p>
        </p:txBody>
      </p:sp>
      <p:sp>
        <p:nvSpPr>
          <p:cNvPr id="85" name="Google Shape;85;p16"/>
          <p:cNvSpPr txBox="1"/>
          <p:nvPr/>
        </p:nvSpPr>
        <p:spPr>
          <a:xfrm>
            <a:off x="311700" y="2418000"/>
            <a:ext cx="875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For resonance to occur, the condition for n</a:t>
            </a:r>
            <a:r>
              <a:rPr b="1" baseline="-25000" lang="en" sz="1800"/>
              <a:t>eff</a:t>
            </a:r>
            <a:r>
              <a:rPr b="1" lang="en" sz="1800"/>
              <a:t> is :</a:t>
            </a:r>
            <a:endParaRPr sz="1800"/>
          </a:p>
        </p:txBody>
      </p:sp>
      <p:sp>
        <p:nvSpPr>
          <p:cNvPr id="86" name="Google Shape;86;p16"/>
          <p:cNvSpPr/>
          <p:nvPr/>
        </p:nvSpPr>
        <p:spPr>
          <a:xfrm>
            <a:off x="4034625" y="3480200"/>
            <a:ext cx="197100" cy="461700"/>
          </a:xfrm>
          <a:prstGeom prst="up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3500475" y="3943625"/>
            <a:ext cx="1265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Total internal</a:t>
            </a:r>
            <a:endParaRPr>
              <a:solidFill>
                <a:schemeClr val="dk1"/>
              </a:solidFill>
            </a:endParaRPr>
          </a:p>
          <a:p>
            <a:pPr indent="0" lvl="0" marL="0" rtl="0" algn="ctr">
              <a:spcBef>
                <a:spcPts val="0"/>
              </a:spcBef>
              <a:spcAft>
                <a:spcPts val="0"/>
              </a:spcAft>
              <a:buNone/>
            </a:pPr>
            <a:r>
              <a:rPr lang="en">
                <a:solidFill>
                  <a:schemeClr val="dk1"/>
                </a:solidFill>
              </a:rPr>
              <a:t>reflection</a:t>
            </a:r>
            <a:endParaRPr>
              <a:solidFill>
                <a:schemeClr val="dk1"/>
              </a:solidFill>
            </a:endParaRPr>
          </a:p>
          <a:p>
            <a:pPr indent="0" lvl="0" marL="0" rtl="0" algn="ctr">
              <a:spcBef>
                <a:spcPts val="0"/>
              </a:spcBef>
              <a:spcAft>
                <a:spcPts val="0"/>
              </a:spcAft>
              <a:buNone/>
            </a:pPr>
            <a:r>
              <a:rPr lang="en">
                <a:solidFill>
                  <a:schemeClr val="dk1"/>
                </a:solidFill>
              </a:rPr>
              <a:t>condition</a:t>
            </a:r>
            <a:endParaRPr>
              <a:solidFill>
                <a:schemeClr val="dk1"/>
              </a:solidFill>
            </a:endParaRPr>
          </a:p>
        </p:txBody>
      </p:sp>
      <p:sp>
        <p:nvSpPr>
          <p:cNvPr id="88" name="Google Shape;88;p16"/>
          <p:cNvSpPr/>
          <p:nvPr/>
        </p:nvSpPr>
        <p:spPr>
          <a:xfrm>
            <a:off x="5879600" y="3464788"/>
            <a:ext cx="197100" cy="461700"/>
          </a:xfrm>
          <a:prstGeom prst="up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5406700" y="3849650"/>
            <a:ext cx="221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r>
              <a:rPr baseline="-25000" lang="en"/>
              <a:t>eff</a:t>
            </a:r>
            <a:r>
              <a:rPr lang="en"/>
              <a:t> = n</a:t>
            </a:r>
            <a:r>
              <a:rPr baseline="-25000" lang="en"/>
              <a:t>w</a:t>
            </a:r>
            <a:r>
              <a:rPr lang="en"/>
              <a:t>sinθ</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solidFill>
                  <a:schemeClr val="dk1"/>
                </a:solidFill>
              </a:rPr>
              <a:t>θ = propagation angle)</a:t>
            </a:r>
            <a:endParaRPr/>
          </a:p>
        </p:txBody>
      </p:sp>
      <p:sp>
        <p:nvSpPr>
          <p:cNvPr id="90" name="Google Shape;90;p16"/>
          <p:cNvSpPr txBox="1"/>
          <p:nvPr>
            <p:ph type="title"/>
          </p:nvPr>
        </p:nvSpPr>
        <p:spPr>
          <a:xfrm>
            <a:off x="311700" y="11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Mechanism: Effective waveguide index</a:t>
            </a:r>
            <a:endParaRPr/>
          </a:p>
        </p:txBody>
      </p:sp>
      <p:pic>
        <p:nvPicPr>
          <p:cNvPr id="91" name="Google Shape;91;p16"/>
          <p:cNvPicPr preferRelativeResize="0"/>
          <p:nvPr/>
        </p:nvPicPr>
        <p:blipFill>
          <a:blip r:embed="rId3">
            <a:alphaModFix/>
          </a:blip>
          <a:stretch>
            <a:fillRect/>
          </a:stretch>
        </p:blipFill>
        <p:spPr>
          <a:xfrm>
            <a:off x="2850913" y="2982588"/>
            <a:ext cx="3442175" cy="394703"/>
          </a:xfrm>
          <a:prstGeom prst="rect">
            <a:avLst/>
          </a:prstGeom>
          <a:noFill/>
          <a:ln>
            <a:noFill/>
          </a:ln>
        </p:spPr>
      </p:pic>
      <p:pic>
        <p:nvPicPr>
          <p:cNvPr id="92" name="Google Shape;92;p16"/>
          <p:cNvPicPr preferRelativeResize="0"/>
          <p:nvPr/>
        </p:nvPicPr>
        <p:blipFill>
          <a:blip r:embed="rId4">
            <a:alphaModFix/>
          </a:blip>
          <a:stretch>
            <a:fillRect/>
          </a:stretch>
        </p:blipFill>
        <p:spPr>
          <a:xfrm>
            <a:off x="180775" y="1366750"/>
            <a:ext cx="8135418" cy="9885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155850" y="615600"/>
            <a:ext cx="8520600" cy="4124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total phase for one round trip is given as: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1st term: phase acquired due to optical distance traversed by the diffracted light while propagating inside the waveguide.Here </a:t>
            </a:r>
            <a:r>
              <a:rPr i="1" lang="en">
                <a:solidFill>
                  <a:schemeClr val="dk1"/>
                </a:solidFill>
              </a:rPr>
              <a:t>k</a:t>
            </a:r>
            <a:r>
              <a:rPr baseline="-25000" i="1" lang="en">
                <a:solidFill>
                  <a:schemeClr val="dk1"/>
                </a:solidFill>
              </a:rPr>
              <a:t>c,w</a:t>
            </a:r>
            <a:r>
              <a:rPr i="1" lang="en">
                <a:solidFill>
                  <a:schemeClr val="dk1"/>
                </a:solidFill>
              </a:rPr>
              <a:t> </a:t>
            </a:r>
            <a:r>
              <a:rPr lang="en">
                <a:solidFill>
                  <a:schemeClr val="dk1"/>
                </a:solidFill>
              </a:rPr>
              <a:t>is given as: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Φ</a:t>
            </a:r>
            <a:r>
              <a:rPr baseline="-25000" lang="en">
                <a:solidFill>
                  <a:schemeClr val="dk1"/>
                </a:solidFill>
              </a:rPr>
              <a:t>w,s</a:t>
            </a:r>
            <a:r>
              <a:rPr lang="en">
                <a:solidFill>
                  <a:schemeClr val="dk1"/>
                </a:solidFill>
              </a:rPr>
              <a:t> and Φ</a:t>
            </a:r>
            <a:r>
              <a:rPr baseline="-25000" lang="en">
                <a:solidFill>
                  <a:schemeClr val="dk1"/>
                </a:solidFill>
              </a:rPr>
              <a:t>w,f </a:t>
            </a:r>
            <a:r>
              <a:rPr lang="en">
                <a:solidFill>
                  <a:schemeClr val="dk1"/>
                </a:solidFill>
              </a:rPr>
              <a:t>are the phase shifts due to total internal reflection at the waveguide-substrate and waveguide-flm interface respectively.</a:t>
            </a:r>
            <a:endParaRPr>
              <a:solidFill>
                <a:schemeClr val="dk1"/>
              </a:solidFill>
            </a:endParaRPr>
          </a:p>
        </p:txBody>
      </p:sp>
      <p:pic>
        <p:nvPicPr>
          <p:cNvPr id="98" name="Google Shape;98;p17"/>
          <p:cNvPicPr preferRelativeResize="0"/>
          <p:nvPr/>
        </p:nvPicPr>
        <p:blipFill>
          <a:blip r:embed="rId3">
            <a:alphaModFix/>
          </a:blip>
          <a:stretch>
            <a:fillRect/>
          </a:stretch>
        </p:blipFill>
        <p:spPr>
          <a:xfrm>
            <a:off x="2759000" y="1143325"/>
            <a:ext cx="2952750" cy="409575"/>
          </a:xfrm>
          <a:prstGeom prst="rect">
            <a:avLst/>
          </a:prstGeom>
          <a:noFill/>
          <a:ln>
            <a:noFill/>
          </a:ln>
        </p:spPr>
      </p:pic>
      <p:sp>
        <p:nvSpPr>
          <p:cNvPr id="99" name="Google Shape;99;p17"/>
          <p:cNvSpPr txBox="1"/>
          <p:nvPr/>
        </p:nvSpPr>
        <p:spPr>
          <a:xfrm>
            <a:off x="82150" y="0"/>
            <a:ext cx="8832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a:t>
            </a:r>
            <a:r>
              <a:rPr lang="en" sz="2500">
                <a:solidFill>
                  <a:schemeClr val="dk1"/>
                </a:solidFill>
              </a:rPr>
              <a:t>General Mechanism: Phase for one </a:t>
            </a:r>
            <a:r>
              <a:rPr lang="en" sz="2500">
                <a:solidFill>
                  <a:schemeClr val="dk1"/>
                </a:solidFill>
              </a:rPr>
              <a:t>round trip</a:t>
            </a:r>
            <a:endParaRPr sz="2500">
              <a:solidFill>
                <a:schemeClr val="dk1"/>
              </a:solidFill>
            </a:endParaRPr>
          </a:p>
        </p:txBody>
      </p:sp>
      <p:pic>
        <p:nvPicPr>
          <p:cNvPr id="100" name="Google Shape;100;p17"/>
          <p:cNvPicPr preferRelativeResize="0"/>
          <p:nvPr/>
        </p:nvPicPr>
        <p:blipFill>
          <a:blip r:embed="rId4">
            <a:alphaModFix/>
          </a:blip>
          <a:stretch>
            <a:fillRect/>
          </a:stretch>
        </p:blipFill>
        <p:spPr>
          <a:xfrm>
            <a:off x="2651225" y="2324100"/>
            <a:ext cx="2724150" cy="49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345100" y="-12"/>
            <a:ext cx="6943725" cy="4410075"/>
          </a:xfrm>
          <a:prstGeom prst="rect">
            <a:avLst/>
          </a:prstGeom>
          <a:noFill/>
          <a:ln>
            <a:noFill/>
          </a:ln>
        </p:spPr>
      </p:pic>
      <p:cxnSp>
        <p:nvCxnSpPr>
          <p:cNvPr id="106" name="Google Shape;106;p18"/>
          <p:cNvCxnSpPr/>
          <p:nvPr/>
        </p:nvCxnSpPr>
        <p:spPr>
          <a:xfrm rot="10800000">
            <a:off x="2793825" y="3533875"/>
            <a:ext cx="16500" cy="591600"/>
          </a:xfrm>
          <a:prstGeom prst="straightConnector1">
            <a:avLst/>
          </a:prstGeom>
          <a:noFill/>
          <a:ln cap="flat" cmpd="sng" w="38100">
            <a:solidFill>
              <a:srgbClr val="FF0000"/>
            </a:solidFill>
            <a:prstDash val="solid"/>
            <a:round/>
            <a:headEnd len="med" w="med" type="none"/>
            <a:tailEnd len="med" w="med" type="triangle"/>
          </a:ln>
        </p:spPr>
      </p:cxnSp>
      <p:cxnSp>
        <p:nvCxnSpPr>
          <p:cNvPr id="107" name="Google Shape;107;p18"/>
          <p:cNvCxnSpPr/>
          <p:nvPr/>
        </p:nvCxnSpPr>
        <p:spPr>
          <a:xfrm rot="10800000">
            <a:off x="3307725" y="3160375"/>
            <a:ext cx="16500" cy="591600"/>
          </a:xfrm>
          <a:prstGeom prst="straightConnector1">
            <a:avLst/>
          </a:prstGeom>
          <a:noFill/>
          <a:ln cap="flat" cmpd="sng" w="38100">
            <a:solidFill>
              <a:srgbClr val="FF0000"/>
            </a:solidFill>
            <a:prstDash val="solid"/>
            <a:round/>
            <a:headEnd len="med" w="med" type="none"/>
            <a:tailEnd len="med" w="med" type="triangle"/>
          </a:ln>
        </p:spPr>
      </p:cxnSp>
      <p:sp>
        <p:nvSpPr>
          <p:cNvPr id="108" name="Google Shape;108;p18"/>
          <p:cNvSpPr txBox="1"/>
          <p:nvPr/>
        </p:nvSpPr>
        <p:spPr>
          <a:xfrm>
            <a:off x="821925" y="4339050"/>
            <a:ext cx="718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Φ</a:t>
            </a:r>
            <a:r>
              <a:rPr b="1" baseline="-25000" lang="en" sz="1800"/>
              <a:t>w,s</a:t>
            </a:r>
            <a:r>
              <a:rPr b="1" lang="en" sz="1800"/>
              <a:t> </a:t>
            </a:r>
            <a:r>
              <a:rPr lang="en" sz="1800"/>
              <a:t>and </a:t>
            </a:r>
            <a:r>
              <a:rPr b="1" lang="en" sz="1800">
                <a:solidFill>
                  <a:schemeClr val="dk1"/>
                </a:solidFill>
              </a:rPr>
              <a:t>Φ</a:t>
            </a:r>
            <a:r>
              <a:rPr b="1" baseline="-25000" lang="en" sz="1800">
                <a:solidFill>
                  <a:schemeClr val="dk1"/>
                </a:solidFill>
              </a:rPr>
              <a:t>w,f</a:t>
            </a:r>
            <a:r>
              <a:rPr b="1" lang="en" sz="1800">
                <a:solidFill>
                  <a:schemeClr val="dk1"/>
                </a:solidFill>
              </a:rPr>
              <a:t> </a:t>
            </a:r>
            <a:r>
              <a:rPr lang="en" sz="1800">
                <a:solidFill>
                  <a:schemeClr val="dk1"/>
                </a:solidFill>
              </a:rPr>
              <a:t>shown for one round trip</a:t>
            </a:r>
            <a:endParaRPr sz="1800"/>
          </a:p>
        </p:txBody>
      </p:sp>
      <p:sp>
        <p:nvSpPr>
          <p:cNvPr id="109" name="Google Shape;109;p18"/>
          <p:cNvSpPr/>
          <p:nvPr/>
        </p:nvSpPr>
        <p:spPr>
          <a:xfrm>
            <a:off x="5488875" y="806000"/>
            <a:ext cx="936600" cy="80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8"/>
          <p:cNvCxnSpPr>
            <a:endCxn id="109" idx="6"/>
          </p:cNvCxnSpPr>
          <p:nvPr/>
        </p:nvCxnSpPr>
        <p:spPr>
          <a:xfrm flipH="1">
            <a:off x="6425475" y="1200500"/>
            <a:ext cx="756000" cy="8100"/>
          </a:xfrm>
          <a:prstGeom prst="straightConnector1">
            <a:avLst/>
          </a:prstGeom>
          <a:noFill/>
          <a:ln cap="flat" cmpd="sng" w="28575">
            <a:solidFill>
              <a:schemeClr val="dk2"/>
            </a:solidFill>
            <a:prstDash val="solid"/>
            <a:round/>
            <a:headEnd len="med" w="med" type="none"/>
            <a:tailEnd len="med" w="med" type="triangle"/>
          </a:ln>
        </p:spPr>
      </p:cxnSp>
      <p:sp>
        <p:nvSpPr>
          <p:cNvPr id="111" name="Google Shape;111;p18"/>
          <p:cNvSpPr txBox="1"/>
          <p:nvPr/>
        </p:nvSpPr>
        <p:spPr>
          <a:xfrm>
            <a:off x="7181450" y="788775"/>
            <a:ext cx="93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Total </a:t>
            </a:r>
            <a:endParaRPr/>
          </a:p>
          <a:p>
            <a:pPr indent="0" lvl="0" marL="0" rtl="0" algn="l">
              <a:spcBef>
                <a:spcPts val="0"/>
              </a:spcBef>
              <a:spcAft>
                <a:spcPts val="0"/>
              </a:spcAft>
              <a:buNone/>
            </a:pPr>
            <a:r>
              <a:rPr lang="en"/>
              <a:t>resultant phase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311700" y="904925"/>
            <a:ext cx="8520600" cy="4124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Final resultant phase is calculated by solving the field equation of the final resultant complex wave which is formed by the interaction of all the waves with different phase coming out of the waveguide and the 0th order reflected wave.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Here N is the total number of round trips. It is given as: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pic>
        <p:nvPicPr>
          <p:cNvPr id="117" name="Google Shape;117;p19"/>
          <p:cNvPicPr preferRelativeResize="0"/>
          <p:nvPr/>
        </p:nvPicPr>
        <p:blipFill>
          <a:blip r:embed="rId3">
            <a:alphaModFix/>
          </a:blip>
          <a:stretch>
            <a:fillRect/>
          </a:stretch>
        </p:blipFill>
        <p:spPr>
          <a:xfrm>
            <a:off x="1757363" y="2309800"/>
            <a:ext cx="5629275" cy="523875"/>
          </a:xfrm>
          <a:prstGeom prst="rect">
            <a:avLst/>
          </a:prstGeom>
          <a:noFill/>
          <a:ln>
            <a:noFill/>
          </a:ln>
        </p:spPr>
      </p:pic>
      <p:sp>
        <p:nvSpPr>
          <p:cNvPr id="118" name="Google Shape;118;p19"/>
          <p:cNvSpPr txBox="1"/>
          <p:nvPr/>
        </p:nvSpPr>
        <p:spPr>
          <a:xfrm>
            <a:off x="0" y="0"/>
            <a:ext cx="892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 </a:t>
            </a:r>
            <a:r>
              <a:rPr lang="en" sz="2500">
                <a:solidFill>
                  <a:schemeClr val="dk1"/>
                </a:solidFill>
              </a:rPr>
              <a:t>  General Mechanism: </a:t>
            </a:r>
            <a:r>
              <a:rPr lang="en" sz="2500">
                <a:solidFill>
                  <a:schemeClr val="dk1"/>
                </a:solidFill>
              </a:rPr>
              <a:t>Total resultant phase</a:t>
            </a:r>
            <a:endParaRPr sz="3500">
              <a:solidFill>
                <a:schemeClr val="dk1"/>
              </a:solidFill>
            </a:endParaRPr>
          </a:p>
        </p:txBody>
      </p:sp>
      <p:pic>
        <p:nvPicPr>
          <p:cNvPr id="119" name="Google Shape;119;p19"/>
          <p:cNvPicPr preferRelativeResize="0"/>
          <p:nvPr/>
        </p:nvPicPr>
        <p:blipFill>
          <a:blip r:embed="rId4">
            <a:alphaModFix/>
          </a:blip>
          <a:stretch>
            <a:fillRect/>
          </a:stretch>
        </p:blipFill>
        <p:spPr>
          <a:xfrm>
            <a:off x="1161025" y="3607450"/>
            <a:ext cx="6963351" cy="76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957600"/>
            <a:ext cx="8520600" cy="322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Referring to the configuration with dominant field parallel to grating grooves as TE mode and perpendicular one as TM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Rigorous coupled wave analysis simulations show that the comparatively sharper phase response of TM mode higher than that of TE.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a:t>
            </a:r>
            <a:r>
              <a:rPr b="1" lang="en" sz="1500">
                <a:solidFill>
                  <a:schemeClr val="dk1"/>
                </a:solidFill>
              </a:rPr>
              <a:t>Phase shifts </a:t>
            </a:r>
            <a:r>
              <a:rPr lang="en" sz="1500">
                <a:solidFill>
                  <a:schemeClr val="dk1"/>
                </a:solidFill>
              </a:rPr>
              <a:t>acquired from TIR at respective medium junctions for TM mode are:</a:t>
            </a:r>
            <a:endParaRPr sz="1500">
              <a:solidFill>
                <a:schemeClr val="dk1"/>
              </a:solidFill>
            </a:endParaRPr>
          </a:p>
        </p:txBody>
      </p:sp>
      <p:pic>
        <p:nvPicPr>
          <p:cNvPr id="125" name="Google Shape;125;p20"/>
          <p:cNvPicPr preferRelativeResize="0"/>
          <p:nvPr/>
        </p:nvPicPr>
        <p:blipFill>
          <a:blip r:embed="rId3">
            <a:alphaModFix/>
          </a:blip>
          <a:stretch>
            <a:fillRect/>
          </a:stretch>
        </p:blipFill>
        <p:spPr>
          <a:xfrm>
            <a:off x="594875" y="2571738"/>
            <a:ext cx="3496651" cy="1186125"/>
          </a:xfrm>
          <a:prstGeom prst="rect">
            <a:avLst/>
          </a:prstGeom>
          <a:noFill/>
          <a:ln>
            <a:noFill/>
          </a:ln>
        </p:spPr>
      </p:pic>
      <p:pic>
        <p:nvPicPr>
          <p:cNvPr id="126" name="Google Shape;126;p20"/>
          <p:cNvPicPr preferRelativeResize="0"/>
          <p:nvPr/>
        </p:nvPicPr>
        <p:blipFill>
          <a:blip r:embed="rId4">
            <a:alphaModFix/>
          </a:blip>
          <a:stretch>
            <a:fillRect/>
          </a:stretch>
        </p:blipFill>
        <p:spPr>
          <a:xfrm>
            <a:off x="4920025" y="2571750"/>
            <a:ext cx="3804263" cy="1309200"/>
          </a:xfrm>
          <a:prstGeom prst="rect">
            <a:avLst/>
          </a:prstGeom>
          <a:noFill/>
          <a:ln>
            <a:noFill/>
          </a:ln>
        </p:spPr>
      </p:pic>
      <p:sp>
        <p:nvSpPr>
          <p:cNvPr id="127" name="Google Shape;127;p20"/>
          <p:cNvSpPr txBox="1"/>
          <p:nvPr/>
        </p:nvSpPr>
        <p:spPr>
          <a:xfrm>
            <a:off x="85650" y="202500"/>
            <a:ext cx="897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     Polarization sensitivity</a:t>
            </a:r>
            <a:endParaRPr sz="3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242925" y="371300"/>
            <a:ext cx="8520600" cy="54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chemeClr val="dk1"/>
              </a:solidFill>
            </a:endParaRPr>
          </a:p>
          <a:p>
            <a:pPr indent="0" lvl="0" marL="0" rtl="0" algn="l">
              <a:spcBef>
                <a:spcPts val="1200"/>
              </a:spcBef>
              <a:spcAft>
                <a:spcPts val="0"/>
              </a:spcAft>
              <a:buNone/>
            </a:pPr>
            <a:r>
              <a:rPr lang="en" sz="1500">
                <a:solidFill>
                  <a:schemeClr val="dk1"/>
                </a:solidFill>
              </a:rPr>
              <a:t>Parameters:</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Grating Thickness = 150 nm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Grating period = 572 nm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Fill factor = 75%</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Grating length = 500 um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Grating material is Si</a:t>
            </a:r>
            <a:r>
              <a:rPr baseline="-25000" lang="en" sz="1500">
                <a:solidFill>
                  <a:schemeClr val="dk1"/>
                </a:solidFill>
              </a:rPr>
              <a:t>3</a:t>
            </a:r>
            <a:r>
              <a:rPr lang="en" sz="1500">
                <a:solidFill>
                  <a:schemeClr val="dk1"/>
                </a:solidFill>
              </a:rPr>
              <a:t>N</a:t>
            </a:r>
            <a:r>
              <a:rPr baseline="-25000" lang="en" sz="1500">
                <a:solidFill>
                  <a:schemeClr val="dk1"/>
                </a:solidFill>
              </a:rPr>
              <a:t>4</a:t>
            </a:r>
            <a:r>
              <a:rPr lang="en" sz="1500">
                <a:solidFill>
                  <a:schemeClr val="dk1"/>
                </a:solidFill>
              </a:rPr>
              <a:t>, RI = 2</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Glass substrate RI = 1.45</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Water Cover RI = 1.331</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Azimuthal angle = 0</a:t>
            </a:r>
            <a:endParaRPr sz="1500">
              <a:solidFill>
                <a:schemeClr val="dk1"/>
              </a:solidFill>
            </a:endParaRPr>
          </a:p>
          <a:p>
            <a:pPr indent="0" lvl="0" marL="45720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en" sz="1500">
                <a:solidFill>
                  <a:schemeClr val="dk1"/>
                </a:solidFill>
              </a:rPr>
              <a:t>In our sample we did not used any waveguide. A grating when surrounded with lower refractive index  medium materials can also behave as a waveguide, having a certain equivalent refractive index.</a:t>
            </a:r>
            <a:endParaRPr sz="1500">
              <a:solidFill>
                <a:schemeClr val="dk1"/>
              </a:solidFill>
            </a:endParaRPr>
          </a:p>
          <a:p>
            <a:pPr indent="0" lvl="0" marL="0" rtl="0" algn="l">
              <a:spcBef>
                <a:spcPts val="1200"/>
              </a:spcBef>
              <a:spcAft>
                <a:spcPts val="1200"/>
              </a:spcAft>
              <a:buNone/>
            </a:pPr>
            <a:r>
              <a:t/>
            </a:r>
            <a:endParaRPr b="1" sz="1500"/>
          </a:p>
        </p:txBody>
      </p:sp>
      <p:sp>
        <p:nvSpPr>
          <p:cNvPr id="133" name="Google Shape;133;p21"/>
          <p:cNvSpPr txBox="1"/>
          <p:nvPr/>
        </p:nvSpPr>
        <p:spPr>
          <a:xfrm>
            <a:off x="242925" y="65750"/>
            <a:ext cx="876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Analytical model : </a:t>
            </a:r>
            <a:r>
              <a:rPr lang="en" sz="2500">
                <a:solidFill>
                  <a:schemeClr val="dk1"/>
                </a:solidFill>
              </a:rPr>
              <a:t>Sample and its parameters</a:t>
            </a:r>
            <a:endParaRPr sz="2500">
              <a:solidFill>
                <a:schemeClr val="dk1"/>
              </a:solidFill>
            </a:endParaRPr>
          </a:p>
        </p:txBody>
      </p:sp>
      <p:pic>
        <p:nvPicPr>
          <p:cNvPr id="134" name="Google Shape;134;p21"/>
          <p:cNvPicPr preferRelativeResize="0"/>
          <p:nvPr/>
        </p:nvPicPr>
        <p:blipFill>
          <a:blip r:embed="rId3">
            <a:alphaModFix/>
          </a:blip>
          <a:stretch>
            <a:fillRect/>
          </a:stretch>
        </p:blipFill>
        <p:spPr>
          <a:xfrm>
            <a:off x="3467625" y="756700"/>
            <a:ext cx="5676375" cy="289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