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5" r:id="rId5"/>
    <p:sldId id="258" r:id="rId6"/>
    <p:sldId id="259" r:id="rId7"/>
    <p:sldId id="260" r:id="rId8"/>
    <p:sldId id="261" r:id="rId9"/>
    <p:sldId id="262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64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A1795-B1EC-FE6E-0643-6E6522031C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51420A-F249-A04D-048A-CB9BDF2001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CAEFE7-D671-54BA-9654-B9D84278F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489FC-562F-4DFF-BC88-47E3E334CE55}" type="datetimeFigureOut">
              <a:rPr lang="en-IN" smtClean="0"/>
              <a:t>14-12-2022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28D6A-D5C7-B7EA-64E6-FDA5C64F2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BA2107-99D3-CE46-3FAD-E81EDD3A5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1048-8B44-4288-AB6E-A2CAEEA9FD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2654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D6E84-3E4D-690F-C3A3-1E7A4DD5D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BD9779-6BE7-D356-1240-CD5B3D06C8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232DE7-CE18-8D55-264F-A815D3417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489FC-562F-4DFF-BC88-47E3E334CE55}" type="datetimeFigureOut">
              <a:rPr lang="en-IN" smtClean="0"/>
              <a:t>14-12-2022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ABEF25-BEEF-A30E-227B-CD3E701B1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F4DEE-5C90-6867-7E38-64396E217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1048-8B44-4288-AB6E-A2CAEEA9FD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5441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B219A8-AFE1-99CE-A457-0D11C7FB99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12F827-4EA2-327A-53B4-C0997A84C8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444188-2C7A-E9DB-7B85-3EA0DC1C8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489FC-562F-4DFF-BC88-47E3E334CE55}" type="datetimeFigureOut">
              <a:rPr lang="en-IN" smtClean="0"/>
              <a:t>14-12-2022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99B453-A9CF-7F0D-1AE9-1897BB82C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5E0F5-4434-CA4B-9080-7CAA2D8A8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1048-8B44-4288-AB6E-A2CAEEA9FD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4465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AE428-B6D0-5F2B-BFE2-44B3078D9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C8F0B2-BDF4-D113-73F5-08D5E742B7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A40449-551A-8D07-6CB0-DB2248704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489FC-562F-4DFF-BC88-47E3E334CE55}" type="datetimeFigureOut">
              <a:rPr lang="en-IN" smtClean="0"/>
              <a:t>14-12-2022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059C1-887C-31DF-D2D9-F7E04BB6F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1E3017-06B6-619A-3B31-CB8FEA258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1048-8B44-4288-AB6E-A2CAEEA9FD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5432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90F17-00EB-BA4E-56DC-540174CD1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929A68-4979-6BC8-8A57-67DEB55FA0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ED105F-F8AA-9907-C364-3E2805F22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489FC-562F-4DFF-BC88-47E3E334CE55}" type="datetimeFigureOut">
              <a:rPr lang="en-IN" smtClean="0"/>
              <a:t>14-12-2022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6B4CC-D427-B94F-66C1-0BBBF7D0D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06BD2-AD5E-39C3-0382-1D1682FB3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1048-8B44-4288-AB6E-A2CAEEA9FD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7452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15B7D-EC9D-1ECF-6221-9F203005B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32F5D-41C5-CA6D-5D6A-DC436E1B4B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39AE42-1A0C-A3C0-0CE9-050153C42D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51A53A-E5C5-77DC-1382-33E14E440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489FC-562F-4DFF-BC88-47E3E334CE55}" type="datetimeFigureOut">
              <a:rPr lang="en-IN" smtClean="0"/>
              <a:t>14-12-2022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E3C90A-C332-2E4D-A5A1-41530447F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077F74-2A1B-8487-B6A7-7C7BAD386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1048-8B44-4288-AB6E-A2CAEEA9FD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6818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ED214-27EE-D374-A664-C60D5ADC9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314253-CBCF-C5CA-3E01-7BA1DF24B0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305280-D56C-C8AB-0DE4-1E3B18FE6B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92A90A-443A-2256-9D29-6CF0249A32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F36548-91FB-2FF5-A91F-9EB4F9AAC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C189BB-5C88-B5C1-7C8B-FCBF1C66F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489FC-562F-4DFF-BC88-47E3E334CE55}" type="datetimeFigureOut">
              <a:rPr lang="en-IN" smtClean="0"/>
              <a:t>14-12-2022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76A0EB-A795-3CD1-47CD-C6B286A73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93AF81-3651-514D-E08C-75FE135E9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1048-8B44-4288-AB6E-A2CAEEA9FD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1002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67343-5EB5-2843-BECF-BE9B1B2B1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04E041-0E2C-1E33-80BF-07BCB3820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489FC-562F-4DFF-BC88-47E3E334CE55}" type="datetimeFigureOut">
              <a:rPr lang="en-IN" smtClean="0"/>
              <a:t>14-12-2022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15BEE5-B6F5-4918-94C9-9914A5BAA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4F6E60-383A-73C0-2EA2-BBA128727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1048-8B44-4288-AB6E-A2CAEEA9FD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6083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16A5D6-62F6-F9A4-9BA1-A9921E8C3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489FC-562F-4DFF-BC88-47E3E334CE55}" type="datetimeFigureOut">
              <a:rPr lang="en-IN" smtClean="0"/>
              <a:t>14-12-2022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23EBB0-3BFB-C37D-1A7C-684D4BCBE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2DA4B8-C74B-DB85-7F16-774F79FA9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1048-8B44-4288-AB6E-A2CAEEA9FD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1622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D866C-2D77-5860-56D3-AF7B20BE5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253151-F678-EAE3-5E6D-D697B37281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0059B2-F3BD-EB6E-A270-4050F37D97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77EE3A-4D34-63AE-1FAD-30353D2FD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489FC-562F-4DFF-BC88-47E3E334CE55}" type="datetimeFigureOut">
              <a:rPr lang="en-IN" smtClean="0"/>
              <a:t>14-12-2022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30BA8F-2EA0-F1C0-3589-2B1F56878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C16DD8-214B-53B4-D95B-5A24D9E97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1048-8B44-4288-AB6E-A2CAEEA9FD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2502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533F8-E223-590F-1D26-7F3936794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82F8E3-61EB-E8BC-919A-98FD052298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8293E6-6957-F4EA-8D0F-39041641C6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CBFA64-B03F-63B4-EA8E-296CD67F3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489FC-562F-4DFF-BC88-47E3E334CE55}" type="datetimeFigureOut">
              <a:rPr lang="en-IN" smtClean="0"/>
              <a:t>14-12-2022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BA2F1B-2ECD-6582-4D32-9241698E5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DE6DCB-CF08-C6EE-B200-52FB33BCA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1048-8B44-4288-AB6E-A2CAEEA9FD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3693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D68468-5777-2296-E0E7-E673A4FA8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B99A15-A84C-3717-4C70-CE96DAD35E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38C00C-F550-4E78-F598-4E0357CD54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9489FC-562F-4DFF-BC88-47E3E334CE55}" type="datetimeFigureOut">
              <a:rPr lang="en-IN" smtClean="0"/>
              <a:t>14-12-2022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2B6763-891A-4F29-4B3C-0857CF1D16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18EFFD-9374-64B9-8AA3-FAB50B000C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1E1048-8B44-4288-AB6E-A2CAEEA9FD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0130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F597F-DCF7-B99A-C030-DBE16EAABE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i="0" dirty="0">
                <a:solidFill>
                  <a:schemeClr val="accent4">
                    <a:lumMod val="75000"/>
                  </a:schemeClr>
                </a:solidFill>
                <a:effectLst/>
                <a:latin typeface="Neue Haas Grotesk Text Pro" panose="020B0504020202020204" pitchFamily="34" charset="0"/>
              </a:rPr>
              <a:t> Bill Pay Application</a:t>
            </a:r>
            <a:endParaRPr lang="en-IN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19205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F597F-DCF7-B99A-C030-DBE16EAABE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i="0" dirty="0">
                <a:solidFill>
                  <a:schemeClr val="accent4">
                    <a:lumMod val="75000"/>
                  </a:schemeClr>
                </a:solidFill>
                <a:effectLst/>
                <a:latin typeface="Neue Haas Grotesk Text Pro" panose="020B0504020202020204" pitchFamily="34" charset="0"/>
              </a:rPr>
              <a:t>Thank You</a:t>
            </a:r>
            <a:endParaRPr lang="en-IN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3990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2CA29-A181-0119-1A27-3EE197C62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97904"/>
          </a:xfrm>
        </p:spPr>
        <p:txBody>
          <a:bodyPr>
            <a:noAutofit/>
          </a:bodyPr>
          <a:lstStyle/>
          <a:p>
            <a:r>
              <a:rPr lang="en-IN" sz="2800" b="1" dirty="0">
                <a:solidFill>
                  <a:schemeClr val="accent4">
                    <a:lumMod val="75000"/>
                  </a:schemeClr>
                </a:solidFill>
              </a:rPr>
              <a:t>Architecture Diagram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99848B9-6696-AEAC-F11F-02BB61AF5B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720" y="914126"/>
            <a:ext cx="8150944" cy="594387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FA91807-2EB6-28E6-11CD-3C6B3A07FDA0}"/>
              </a:ext>
            </a:extLst>
          </p:cNvPr>
          <p:cNvSpPr txBox="1"/>
          <p:nvPr/>
        </p:nvSpPr>
        <p:spPr>
          <a:xfrm>
            <a:off x="9095874" y="1771048"/>
            <a:ext cx="290682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Tech Stack:</a:t>
            </a:r>
          </a:p>
          <a:p>
            <a:pPr marL="342900" indent="-342900">
              <a:buAutoNum type="arabicPeriod"/>
            </a:pPr>
            <a:r>
              <a:rPr lang="en-IN" dirty="0"/>
              <a:t>Java, </a:t>
            </a:r>
            <a:r>
              <a:rPr lang="en-IN" dirty="0" err="1"/>
              <a:t>SpringBoot</a:t>
            </a:r>
            <a:endParaRPr lang="en-IN" dirty="0"/>
          </a:p>
          <a:p>
            <a:pPr marL="342900" indent="-342900">
              <a:buAutoNum type="arabicPeriod"/>
            </a:pPr>
            <a:r>
              <a:rPr lang="en-IN" dirty="0"/>
              <a:t>ReactJS - UI</a:t>
            </a:r>
          </a:p>
          <a:p>
            <a:pPr marL="342900" indent="-342900">
              <a:buAutoNum type="arabicPeriod"/>
            </a:pPr>
            <a:r>
              <a:rPr lang="en-IN" dirty="0"/>
              <a:t>Mobile App</a:t>
            </a:r>
          </a:p>
          <a:p>
            <a:pPr marL="342900" indent="-342900">
              <a:buAutoNum type="arabicPeriod"/>
            </a:pPr>
            <a:r>
              <a:rPr lang="en-IN" dirty="0"/>
              <a:t>Jenkins</a:t>
            </a:r>
          </a:p>
          <a:p>
            <a:pPr marL="342900" indent="-342900">
              <a:buAutoNum type="arabicPeriod"/>
            </a:pPr>
            <a:r>
              <a:rPr lang="en-IN" dirty="0"/>
              <a:t>API Gateway </a:t>
            </a:r>
          </a:p>
          <a:p>
            <a:pPr marL="342900" indent="-342900">
              <a:buAutoNum type="arabicPeriod"/>
            </a:pPr>
            <a:r>
              <a:rPr lang="en-IN" dirty="0"/>
              <a:t>Oracle (RDS)</a:t>
            </a:r>
          </a:p>
          <a:p>
            <a:pPr marL="342900" indent="-342900">
              <a:buAutoNum type="arabicPeriod"/>
            </a:pPr>
            <a:r>
              <a:rPr lang="en-IN" dirty="0"/>
              <a:t>Load Balancer</a:t>
            </a:r>
          </a:p>
          <a:p>
            <a:pPr marL="342900" indent="-342900">
              <a:buAutoNum type="arabicPeriod"/>
            </a:pPr>
            <a:r>
              <a:rPr lang="en-IN" dirty="0"/>
              <a:t>ECS</a:t>
            </a:r>
          </a:p>
          <a:p>
            <a:pPr marL="342900" indent="-342900">
              <a:buAutoNum type="arabicPeriod"/>
            </a:pPr>
            <a:r>
              <a:rPr lang="en-IN" dirty="0"/>
              <a:t>AppDynamics / Kibana / Grafana</a:t>
            </a:r>
          </a:p>
          <a:p>
            <a:pPr marL="342900" indent="-342900">
              <a:buAutoNum type="arabicPeriod"/>
            </a:pPr>
            <a:r>
              <a:rPr lang="en-IN" dirty="0"/>
              <a:t>FTP</a:t>
            </a:r>
          </a:p>
          <a:p>
            <a:pPr marL="342900" indent="-342900">
              <a:buAutoNum type="arabicPeriod"/>
            </a:pPr>
            <a:r>
              <a:rPr lang="en-IN" dirty="0"/>
              <a:t>Kafka</a:t>
            </a:r>
          </a:p>
          <a:p>
            <a:pPr marL="342900" indent="-342900">
              <a:buAutoNum type="arabicPeriod"/>
            </a:pPr>
            <a:r>
              <a:rPr lang="en-IN" dirty="0"/>
              <a:t>GitHub</a:t>
            </a:r>
          </a:p>
          <a:p>
            <a:pPr marL="342900" indent="-342900">
              <a:buAutoNum type="arabicPeriod"/>
            </a:pPr>
            <a:r>
              <a:rPr lang="en-IN" dirty="0"/>
              <a:t>Sonar Cube</a:t>
            </a:r>
          </a:p>
          <a:p>
            <a:pPr marL="342900" indent="-342900">
              <a:buAutoNum type="arabicPeriod"/>
            </a:pPr>
            <a:endParaRPr lang="en-IN" dirty="0"/>
          </a:p>
          <a:p>
            <a:pPr marL="342900" indent="-342900"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63843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2CA29-A181-0119-1A27-3EE197C62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97904"/>
          </a:xfrm>
        </p:spPr>
        <p:txBody>
          <a:bodyPr>
            <a:noAutofit/>
          </a:bodyPr>
          <a:lstStyle/>
          <a:p>
            <a:r>
              <a:rPr lang="en-IN" sz="2800" b="1" dirty="0">
                <a:solidFill>
                  <a:schemeClr val="accent4">
                    <a:lumMod val="75000"/>
                  </a:schemeClr>
                </a:solidFill>
              </a:rPr>
              <a:t>Microservice Details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11877E-FBD6-3A9C-3859-E255127E44A5}"/>
              </a:ext>
            </a:extLst>
          </p:cNvPr>
          <p:cNvSpPr txBox="1"/>
          <p:nvPr/>
        </p:nvSpPr>
        <p:spPr>
          <a:xfrm>
            <a:off x="838200" y="972151"/>
            <a:ext cx="923062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dirty="0"/>
              <a:t>Wallet Service : Wallet service will responsible for maintaining wallet related transactions.</a:t>
            </a:r>
          </a:p>
          <a:p>
            <a:pPr marL="342900" indent="-342900">
              <a:buAutoNum type="arabicPeriod"/>
            </a:pPr>
            <a:r>
              <a:rPr lang="en-IN" dirty="0"/>
              <a:t>Registration Service : Registration service will handle registration process of Users</a:t>
            </a:r>
          </a:p>
          <a:p>
            <a:pPr marL="342900" indent="-342900">
              <a:buAutoNum type="arabicPeriod"/>
            </a:pPr>
            <a:r>
              <a:rPr lang="en-IN" dirty="0" err="1"/>
              <a:t>BillerInfo</a:t>
            </a:r>
            <a:r>
              <a:rPr lang="en-IN" dirty="0"/>
              <a:t> Service : </a:t>
            </a:r>
            <a:r>
              <a:rPr lang="en-IN" dirty="0" err="1"/>
              <a:t>BillerInfo</a:t>
            </a:r>
            <a:r>
              <a:rPr lang="en-IN" dirty="0"/>
              <a:t> service will maintain billing information of application users from different Biller clients.</a:t>
            </a:r>
          </a:p>
          <a:p>
            <a:pPr marL="342900" indent="-342900">
              <a:buAutoNum type="arabicPeriod"/>
            </a:pPr>
            <a:r>
              <a:rPr lang="en-IN" dirty="0"/>
              <a:t>MQ Payment Service : MQ service will run on Kafka service which will take care of events on for payments to 3</a:t>
            </a:r>
            <a:r>
              <a:rPr lang="en-IN" baseline="30000" dirty="0"/>
              <a:t>rd</a:t>
            </a:r>
            <a:r>
              <a:rPr lang="en-IN" dirty="0"/>
              <a:t> party service and receive acknowledge of payments.</a:t>
            </a:r>
          </a:p>
          <a:p>
            <a:pPr marL="342900" indent="-342900">
              <a:buAutoNum type="arabicPeriod"/>
            </a:pPr>
            <a:r>
              <a:rPr lang="en-IN" dirty="0"/>
              <a:t>FTP Service : Physical FTP location to receive files from corporate clients. </a:t>
            </a:r>
          </a:p>
          <a:p>
            <a:pPr marL="342900" indent="-342900">
              <a:buAutoNum type="arabicPeriod"/>
            </a:pPr>
            <a:r>
              <a:rPr lang="en-IN" dirty="0"/>
              <a:t>FTP Polling Service : Polling service will poll data from FTP to process further file processing.</a:t>
            </a:r>
          </a:p>
          <a:p>
            <a:pPr marL="342900" indent="-342900">
              <a:buAutoNum type="arabicPeriod"/>
            </a:pPr>
            <a:r>
              <a:rPr lang="en-IN" dirty="0"/>
              <a:t>MQ File Service : MQ File service will run on Kafka service to receive files over defined queue from corporate clients. </a:t>
            </a:r>
          </a:p>
          <a:p>
            <a:pPr marL="342900" indent="-342900">
              <a:buAutoNum type="arabicPeriod"/>
            </a:pPr>
            <a:r>
              <a:rPr lang="en-IN" dirty="0"/>
              <a:t>Propriety File Conversion Service : File conversion service will convert all type of files to propriety file format to avoid changes in downstream systems to handle multiple files format. </a:t>
            </a:r>
          </a:p>
          <a:p>
            <a:pPr marL="342900" indent="-342900">
              <a:buAutoNum type="arabicPeriod"/>
            </a:pPr>
            <a:r>
              <a:rPr lang="en-IN" dirty="0"/>
              <a:t>Biller Notification Service : Notification service will push notification to client Application.</a:t>
            </a:r>
          </a:p>
          <a:p>
            <a:pPr marL="342900" indent="-342900"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70485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2CA29-A181-0119-1A27-3EE197C62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97904"/>
          </a:xfrm>
        </p:spPr>
        <p:txBody>
          <a:bodyPr>
            <a:noAutofit/>
          </a:bodyPr>
          <a:lstStyle/>
          <a:p>
            <a:r>
              <a:rPr lang="en-IN" sz="2800" b="1" dirty="0">
                <a:solidFill>
                  <a:schemeClr val="accent4">
                    <a:lumMod val="75000"/>
                  </a:schemeClr>
                </a:solidFill>
              </a:rPr>
              <a:t>Registration Context Diagram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8F7465-D596-4F21-2A4D-1BA5C74D75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145" y="1114799"/>
            <a:ext cx="9734550" cy="37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032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2CA29-A181-0119-1A27-3EE197C62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97904"/>
          </a:xfrm>
        </p:spPr>
        <p:txBody>
          <a:bodyPr>
            <a:noAutofit/>
          </a:bodyPr>
          <a:lstStyle/>
          <a:p>
            <a:r>
              <a:rPr lang="en-IN" sz="2800" b="1" dirty="0">
                <a:solidFill>
                  <a:schemeClr val="accent4">
                    <a:lumMod val="75000"/>
                  </a:schemeClr>
                </a:solidFill>
              </a:rPr>
              <a:t>Registration Sequence Diagram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586282-EBD4-22D8-0C17-E71563D358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014948"/>
            <a:ext cx="8922249" cy="5676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801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2CA29-A181-0119-1A27-3EE197C62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97904"/>
          </a:xfrm>
        </p:spPr>
        <p:txBody>
          <a:bodyPr>
            <a:noAutofit/>
          </a:bodyPr>
          <a:lstStyle/>
          <a:p>
            <a:r>
              <a:rPr lang="en-IN" sz="2800" b="1" dirty="0">
                <a:solidFill>
                  <a:schemeClr val="accent4">
                    <a:lumMod val="75000"/>
                  </a:schemeClr>
                </a:solidFill>
              </a:rPr>
              <a:t>Pay Biller Context Diagram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EA0663-2D52-3657-44E8-3BED1AF52F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863031"/>
            <a:ext cx="6959885" cy="535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176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2CA29-A181-0119-1A27-3EE197C62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97904"/>
          </a:xfrm>
        </p:spPr>
        <p:txBody>
          <a:bodyPr>
            <a:noAutofit/>
          </a:bodyPr>
          <a:lstStyle/>
          <a:p>
            <a:r>
              <a:rPr lang="en-IN" sz="2800" b="1" dirty="0">
                <a:solidFill>
                  <a:schemeClr val="accent4">
                    <a:lumMod val="75000"/>
                  </a:schemeClr>
                </a:solidFill>
              </a:rPr>
              <a:t>Pay Biller Sequence Diagram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C0254B-9F67-9C68-9E67-63CA12E961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005708"/>
            <a:ext cx="6930895" cy="5852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1732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2CA29-A181-0119-1A27-3EE197C62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97904"/>
          </a:xfrm>
        </p:spPr>
        <p:txBody>
          <a:bodyPr>
            <a:noAutofit/>
          </a:bodyPr>
          <a:lstStyle/>
          <a:p>
            <a:r>
              <a:rPr lang="en-IN" sz="2800" b="1" dirty="0">
                <a:solidFill>
                  <a:schemeClr val="accent4">
                    <a:lumMod val="75000"/>
                  </a:schemeClr>
                </a:solidFill>
              </a:rPr>
              <a:t>Bulk Upload Biller Data Context Diagram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DACFCF-961B-C054-1F28-D6C4976AFF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659" y="934949"/>
            <a:ext cx="8184276" cy="5438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2171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2CA29-A181-0119-1A27-3EE197C62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272" y="365126"/>
            <a:ext cx="10564528" cy="497904"/>
          </a:xfrm>
        </p:spPr>
        <p:txBody>
          <a:bodyPr>
            <a:noAutofit/>
          </a:bodyPr>
          <a:lstStyle/>
          <a:p>
            <a:r>
              <a:rPr lang="en-IN" sz="2800" b="1" dirty="0">
                <a:solidFill>
                  <a:schemeClr val="accent4">
                    <a:lumMod val="75000"/>
                  </a:schemeClr>
                </a:solidFill>
              </a:rPr>
              <a:t>Bulk Upload Biller Data Sequence Diagram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21BA7C-12F6-79AA-CD95-4FBC1B619A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863030"/>
            <a:ext cx="8908019" cy="5994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9938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233</Words>
  <Application>Microsoft Office PowerPoint</Application>
  <PresentationFormat>Widescreen</PresentationFormat>
  <Paragraphs>33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Neue Haas Grotesk Text Pro</vt:lpstr>
      <vt:lpstr>Office Theme</vt:lpstr>
      <vt:lpstr> Bill Pay Application</vt:lpstr>
      <vt:lpstr>Architecture Diagram</vt:lpstr>
      <vt:lpstr>Microservice Details</vt:lpstr>
      <vt:lpstr>Registration Context Diagram</vt:lpstr>
      <vt:lpstr>Registration Sequence Diagram</vt:lpstr>
      <vt:lpstr>Pay Biller Context Diagram</vt:lpstr>
      <vt:lpstr>Pay Biller Sequence Diagram</vt:lpstr>
      <vt:lpstr>Bulk Upload Biller Data Context Diagram</vt:lpstr>
      <vt:lpstr>Bulk Upload Biller Data Sequence Diagram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 Bill Pay Application</dc:title>
  <dc:creator>Janak Rana</dc:creator>
  <cp:lastModifiedBy>Janak Rana</cp:lastModifiedBy>
  <cp:revision>15</cp:revision>
  <dcterms:created xsi:type="dcterms:W3CDTF">2022-12-14T13:21:24Z</dcterms:created>
  <dcterms:modified xsi:type="dcterms:W3CDTF">2022-12-14T13:44:05Z</dcterms:modified>
</cp:coreProperties>
</file>