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f96abcaf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f96abca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f96abcaf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f96abcaf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f96abcaf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f96abcaf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f96abca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f96abca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f8adcfc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f8adcfc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f96abcaf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f96abcaf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f96abcaf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f96abcaf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f96abcaf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f96abcaf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f96abcaf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f96abcaf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f96abcaf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f96abca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f96abcaf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f96abcaf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27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4800"/>
              <a:t>Literature Review: XAI Applications in EVRP using GNN &amp; DRL</a:t>
            </a:r>
            <a:endParaRPr/>
          </a:p>
        </p:txBody>
      </p:sp>
      <p:sp>
        <p:nvSpPr>
          <p:cNvPr id="55" name="Google Shape;55;p13"/>
          <p:cNvSpPr txBox="1"/>
          <p:nvPr>
            <p:ph idx="1" type="body"/>
          </p:nvPr>
        </p:nvSpPr>
        <p:spPr>
          <a:xfrm>
            <a:off x="311700" y="3996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Elie N. Mulamba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113275" y="256175"/>
            <a:ext cx="8520600" cy="532500"/>
          </a:xfrm>
          <a:prstGeom prst="rect">
            <a:avLst/>
          </a:prstGeom>
        </p:spPr>
        <p:txBody>
          <a:bodyPr anchorCtr="0" anchor="b" bIns="91425" lIns="91425" spcFirstLastPara="1" rIns="91425" wrap="square" tIns="91425">
            <a:normAutofit fontScale="90000"/>
          </a:bodyPr>
          <a:lstStyle/>
          <a:p>
            <a:pPr indent="0" lvl="0" marL="0" rtl="0" algn="l">
              <a:lnSpc>
                <a:spcPct val="90000"/>
              </a:lnSpc>
              <a:spcBef>
                <a:spcPts val="1000"/>
              </a:spcBef>
              <a:spcAft>
                <a:spcPts val="0"/>
              </a:spcAft>
              <a:buNone/>
            </a:pPr>
            <a:r>
              <a:rPr lang="fr" sz="2800"/>
              <a:t>Future work perspective</a:t>
            </a:r>
            <a:r>
              <a:rPr lang="fr" sz="2800"/>
              <a:t>s</a:t>
            </a:r>
            <a:endParaRPr sz="5100"/>
          </a:p>
        </p:txBody>
      </p:sp>
      <p:sp>
        <p:nvSpPr>
          <p:cNvPr id="110" name="Google Shape;110;p22"/>
          <p:cNvSpPr txBox="1"/>
          <p:nvPr/>
        </p:nvSpPr>
        <p:spPr>
          <a:xfrm>
            <a:off x="401925" y="1154875"/>
            <a:ext cx="8318100" cy="3831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1"/>
              </a:buClr>
              <a:buSzPts val="1600"/>
              <a:buAutoNum type="arabicPeriod"/>
            </a:pPr>
            <a:r>
              <a:rPr b="1" lang="fr">
                <a:solidFill>
                  <a:schemeClr val="dk1"/>
                </a:solidFill>
              </a:rPr>
              <a:t>Development of XAI Frameworks:</a:t>
            </a:r>
            <a:r>
              <a:rPr lang="fr">
                <a:solidFill>
                  <a:schemeClr val="dk1"/>
                </a:solidFill>
              </a:rPr>
              <a:t> Future research should focus on integrating advanced XAI methods, such as rule extraction, attention visualization, and improved post-hoc explanation techniques, into DRL and GNN models without compromising performance.</a:t>
            </a:r>
            <a:endParaRPr>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fr">
                <a:solidFill>
                  <a:schemeClr val="dk1"/>
                </a:solidFill>
              </a:rPr>
              <a:t>Standardizing Evaluation Metrics:</a:t>
            </a:r>
            <a:r>
              <a:rPr lang="fr">
                <a:solidFill>
                  <a:schemeClr val="dk1"/>
                </a:solidFill>
              </a:rPr>
              <a:t> Establishing domain-specific metrics (e.g., fidelity, sparsity, stability) is critical for benchmarking the interpretability of these models.</a:t>
            </a:r>
            <a:endParaRPr>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fr">
                <a:solidFill>
                  <a:schemeClr val="dk1"/>
                </a:solidFill>
              </a:rPr>
              <a:t>Real-World Validation:</a:t>
            </a:r>
            <a:r>
              <a:rPr lang="fr">
                <a:solidFill>
                  <a:schemeClr val="dk1"/>
                </a:solidFill>
              </a:rPr>
              <a:t> More extensive testing on real datasets, along with practitioner feedback, is necessary to ensure that the models are not only interpretable but also robust and deployable in operational environments.</a:t>
            </a:r>
            <a:endParaRPr>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fr">
                <a:solidFill>
                  <a:schemeClr val="dk1"/>
                </a:solidFill>
              </a:rPr>
              <a:t>Knowledge Distillation:</a:t>
            </a:r>
            <a:r>
              <a:rPr lang="fr">
                <a:solidFill>
                  <a:schemeClr val="dk1"/>
                </a:solidFill>
              </a:rPr>
              <a:t> Techniques that maintain model performance while transferring interpretability from complex models (teacher-student architectures) should be explored further.</a:t>
            </a:r>
            <a:endParaRPr b="1"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113275" y="256175"/>
            <a:ext cx="8520600" cy="532500"/>
          </a:xfrm>
          <a:prstGeom prst="rect">
            <a:avLst/>
          </a:prstGeom>
        </p:spPr>
        <p:txBody>
          <a:bodyPr anchorCtr="0" anchor="b" bIns="91425" lIns="91425" spcFirstLastPara="1" rIns="91425" wrap="square" tIns="91425">
            <a:normAutofit fontScale="90000"/>
          </a:bodyPr>
          <a:lstStyle/>
          <a:p>
            <a:pPr indent="0" lvl="0" marL="0" rtl="0" algn="l">
              <a:lnSpc>
                <a:spcPct val="90000"/>
              </a:lnSpc>
              <a:spcBef>
                <a:spcPts val="1000"/>
              </a:spcBef>
              <a:spcAft>
                <a:spcPts val="0"/>
              </a:spcAft>
              <a:buNone/>
            </a:pPr>
            <a:r>
              <a:rPr lang="fr" sz="2800"/>
              <a:t>Conclusion</a:t>
            </a:r>
            <a:endParaRPr sz="5100"/>
          </a:p>
        </p:txBody>
      </p:sp>
      <p:sp>
        <p:nvSpPr>
          <p:cNvPr id="116" name="Google Shape;116;p23"/>
          <p:cNvSpPr txBox="1"/>
          <p:nvPr/>
        </p:nvSpPr>
        <p:spPr>
          <a:xfrm>
            <a:off x="569800" y="1139600"/>
            <a:ext cx="8409600" cy="3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chemeClr val="dk1"/>
                </a:solidFill>
              </a:rPr>
              <a:t>The integration of DRL and GNN has led to significant advancements in solving the EVRP. However, the lack of transparency in these models poses a barrier to their real-world application. </a:t>
            </a:r>
            <a:endParaRPr sz="1600">
              <a:solidFill>
                <a:schemeClr val="dk1"/>
              </a:solidFill>
            </a:endParaRPr>
          </a:p>
          <a:p>
            <a:pPr indent="0" lvl="0" marL="0" rtl="0" algn="l">
              <a:spcBef>
                <a:spcPts val="0"/>
              </a:spcBef>
              <a:spcAft>
                <a:spcPts val="0"/>
              </a:spcAft>
              <a:buNone/>
            </a:pPr>
            <a:r>
              <a:rPr lang="fr" sz="1600">
                <a:solidFill>
                  <a:schemeClr val="dk1"/>
                </a:solidFill>
              </a:rPr>
              <a:t>Explainable AI offers a promising pathway to address these concerns by elucidating the underlying decision-making processes. </a:t>
            </a:r>
            <a:endParaRPr sz="1600">
              <a:solidFill>
                <a:schemeClr val="dk1"/>
              </a:solidFill>
            </a:endParaRPr>
          </a:p>
          <a:p>
            <a:pPr indent="0" lvl="0" marL="0" rtl="0" algn="l">
              <a:spcBef>
                <a:spcPts val="0"/>
              </a:spcBef>
              <a:spcAft>
                <a:spcPts val="0"/>
              </a:spcAft>
              <a:buNone/>
            </a:pPr>
            <a:r>
              <a:rPr lang="fr" sz="1600">
                <a:solidFill>
                  <a:schemeClr val="dk1"/>
                </a:solidFill>
              </a:rPr>
              <a:t>Future research must focus on developing robust, standardized XAI frameworks and conducting real-world validations to pave the way for more interpretable and trustworthy EVRP solutions</a:t>
            </a:r>
            <a:r>
              <a:rPr lang="fr" sz="2000">
                <a:solidFill>
                  <a:schemeClr val="dk2"/>
                </a:solidFill>
              </a:rPr>
              <a:t>.</a:t>
            </a:r>
            <a:endParaRPr sz="2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133900" y="131950"/>
            <a:ext cx="8520600" cy="54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fr" sz="2880"/>
              <a:t>References</a:t>
            </a:r>
            <a:endParaRPr sz="2880"/>
          </a:p>
        </p:txBody>
      </p:sp>
      <p:sp>
        <p:nvSpPr>
          <p:cNvPr id="122" name="Google Shape;122;p24"/>
          <p:cNvSpPr txBox="1"/>
          <p:nvPr>
            <p:ph idx="1" type="subTitle"/>
          </p:nvPr>
        </p:nvSpPr>
        <p:spPr>
          <a:xfrm>
            <a:off x="189600" y="971850"/>
            <a:ext cx="8642700" cy="3754800"/>
          </a:xfrm>
          <a:prstGeom prst="rect">
            <a:avLst/>
          </a:prstGeom>
        </p:spPr>
        <p:txBody>
          <a:bodyPr anchorCtr="0" anchor="t" bIns="91425" lIns="91425" spcFirstLastPara="1" rIns="91425" wrap="square" tIns="91425">
            <a:normAutofit fontScale="85000" lnSpcReduction="20000"/>
          </a:bodyPr>
          <a:lstStyle/>
          <a:p>
            <a:pPr indent="-301904" lvl="0" marL="457200" rtl="0" algn="just">
              <a:spcBef>
                <a:spcPts val="0"/>
              </a:spcBef>
              <a:spcAft>
                <a:spcPts val="0"/>
              </a:spcAft>
              <a:buClr>
                <a:schemeClr val="dk1"/>
              </a:buClr>
              <a:buSzPct val="100000"/>
              <a:buChar char="●"/>
            </a:pPr>
            <a:r>
              <a:rPr b="1" lang="fr" sz="1358">
                <a:solidFill>
                  <a:schemeClr val="dk1"/>
                </a:solidFill>
              </a:rPr>
              <a:t>Schneider, M., Stenger, A., &amp; Goeke, D. (2014) </a:t>
            </a:r>
            <a:r>
              <a:rPr i="1" lang="fr" sz="1358">
                <a:solidFill>
                  <a:schemeClr val="dk1"/>
                </a:solidFill>
              </a:rPr>
              <a:t>The electric vehicle routing problem with time windows and recharging stations.Transportation Science, 48</a:t>
            </a:r>
            <a:r>
              <a:rPr lang="fr" sz="1358">
                <a:solidFill>
                  <a:schemeClr val="dk1"/>
                </a:solidFill>
              </a:rPr>
              <a:t>(4), 500–520.</a:t>
            </a:r>
            <a:endParaRPr sz="1358">
              <a:solidFill>
                <a:schemeClr val="dk1"/>
              </a:solidFill>
            </a:endParaRPr>
          </a:p>
          <a:p>
            <a:pPr indent="-301904" lvl="0" marL="457200" rtl="0" algn="just">
              <a:spcBef>
                <a:spcPts val="1000"/>
              </a:spcBef>
              <a:spcAft>
                <a:spcPts val="0"/>
              </a:spcAft>
              <a:buClr>
                <a:schemeClr val="dk1"/>
              </a:buClr>
              <a:buSzPct val="100000"/>
              <a:buChar char="●"/>
            </a:pPr>
            <a:r>
              <a:rPr b="1" lang="fr" sz="1358">
                <a:solidFill>
                  <a:schemeClr val="dk1"/>
                </a:solidFill>
              </a:rPr>
              <a:t>Goeke, D., &amp; Schneider, M. (2015), </a:t>
            </a:r>
            <a:r>
              <a:rPr i="1" lang="fr" sz="1358">
                <a:solidFill>
                  <a:schemeClr val="dk1"/>
                </a:solidFill>
              </a:rPr>
              <a:t>The electric vehicle routing problem: Conceptual framework and research challenges.European Journal of Operational Research, 245</a:t>
            </a:r>
            <a:r>
              <a:rPr lang="fr" sz="1358">
                <a:solidFill>
                  <a:schemeClr val="dk1"/>
                </a:solidFill>
              </a:rPr>
              <a:t>(3), 712–720.</a:t>
            </a:r>
            <a:endParaRPr sz="1358">
              <a:solidFill>
                <a:schemeClr val="dk1"/>
              </a:solidFill>
            </a:endParaRPr>
          </a:p>
          <a:p>
            <a:pPr indent="-301904" lvl="0" marL="457200" rtl="0" algn="just">
              <a:spcBef>
                <a:spcPts val="1000"/>
              </a:spcBef>
              <a:spcAft>
                <a:spcPts val="0"/>
              </a:spcAft>
              <a:buClr>
                <a:schemeClr val="dk1"/>
              </a:buClr>
              <a:buSzPct val="100000"/>
              <a:buChar char="●"/>
            </a:pPr>
            <a:r>
              <a:rPr b="1" lang="fr" sz="1358">
                <a:solidFill>
                  <a:schemeClr val="dk1"/>
                </a:solidFill>
              </a:rPr>
              <a:t>Keskin, S. (2017),</a:t>
            </a:r>
            <a:r>
              <a:rPr i="1" lang="fr" sz="1358">
                <a:solidFill>
                  <a:schemeClr val="dk1"/>
                </a:solidFill>
              </a:rPr>
              <a:t>A hybrid metaheuristic for the electric vehicle routing problem.</a:t>
            </a:r>
            <a:br>
              <a:rPr i="1" lang="fr" sz="1358">
                <a:solidFill>
                  <a:schemeClr val="dk1"/>
                </a:solidFill>
              </a:rPr>
            </a:br>
            <a:r>
              <a:rPr i="1" lang="fr" sz="1358">
                <a:solidFill>
                  <a:schemeClr val="dk1"/>
                </a:solidFill>
              </a:rPr>
              <a:t>Computers &amp; Operations Research, 87</a:t>
            </a:r>
            <a:r>
              <a:rPr lang="fr" sz="1358">
                <a:solidFill>
                  <a:schemeClr val="dk1"/>
                </a:solidFill>
              </a:rPr>
              <a:t>, 133–144.</a:t>
            </a:r>
            <a:r>
              <a:rPr b="1" lang="fr" sz="1358">
                <a:solidFill>
                  <a:schemeClr val="dk1"/>
                </a:solidFill>
              </a:rPr>
              <a:t>Bo Lin et al., 2021, </a:t>
            </a:r>
            <a:r>
              <a:rPr lang="fr" sz="1358">
                <a:solidFill>
                  <a:schemeClr val="dk1"/>
                </a:solidFill>
              </a:rPr>
              <a:t>Lin, B., et al. (2021). </a:t>
            </a:r>
            <a:r>
              <a:rPr i="1" lang="fr" sz="1358">
                <a:solidFill>
                  <a:schemeClr val="dk1"/>
                </a:solidFill>
              </a:rPr>
              <a:t>Deep Reinforcement Learning for the Electric Vehicle Routing Problem with Time Windows (EVRPTW)</a:t>
            </a:r>
            <a:r>
              <a:rPr lang="fr" sz="1358">
                <a:solidFill>
                  <a:schemeClr val="dk1"/>
                </a:solidFill>
              </a:rPr>
              <a:t>. [Conference/Journal Name].</a:t>
            </a:r>
            <a:endParaRPr sz="1358">
              <a:solidFill>
                <a:schemeClr val="dk1"/>
              </a:solidFill>
            </a:endParaRPr>
          </a:p>
          <a:p>
            <a:pPr indent="-301904" lvl="0" marL="457200" rtl="0" algn="just">
              <a:lnSpc>
                <a:spcPct val="115000"/>
              </a:lnSpc>
              <a:spcBef>
                <a:spcPts val="1000"/>
              </a:spcBef>
              <a:spcAft>
                <a:spcPts val="0"/>
              </a:spcAft>
              <a:buClr>
                <a:schemeClr val="dk1"/>
              </a:buClr>
              <a:buSzPct val="100000"/>
              <a:buChar char="●"/>
            </a:pPr>
            <a:r>
              <a:rPr b="1" lang="fr" sz="1358">
                <a:solidFill>
                  <a:schemeClr val="dk1"/>
                </a:solidFill>
              </a:rPr>
              <a:t>R. Shahbazian,</a:t>
            </a:r>
            <a:r>
              <a:rPr b="1" lang="fr" sz="1358">
                <a:solidFill>
                  <a:schemeClr val="dk1"/>
                </a:solidFill>
              </a:rPr>
              <a:t> 2023, </a:t>
            </a:r>
            <a:r>
              <a:rPr lang="fr" sz="1358">
                <a:solidFill>
                  <a:schemeClr val="dk1"/>
                </a:solidFill>
              </a:rPr>
              <a:t>Anonymous. (2023). </a:t>
            </a:r>
            <a:r>
              <a:rPr i="1" lang="fr" sz="1358">
                <a:solidFill>
                  <a:schemeClr val="dk1"/>
                </a:solidFill>
              </a:rPr>
              <a:t>A Survey on Machine Learning Integration in Vehicle Routing Problems</a:t>
            </a:r>
            <a:r>
              <a:rPr lang="fr" sz="1358">
                <a:solidFill>
                  <a:schemeClr val="dk1"/>
                </a:solidFill>
              </a:rPr>
              <a:t>. [Conference/Journal Name].</a:t>
            </a:r>
            <a:endParaRPr sz="1358">
              <a:solidFill>
                <a:schemeClr val="dk1"/>
              </a:solidFill>
            </a:endParaRPr>
          </a:p>
          <a:p>
            <a:pPr indent="-301904" lvl="0" marL="457200" rtl="0" algn="just">
              <a:lnSpc>
                <a:spcPct val="115000"/>
              </a:lnSpc>
              <a:spcBef>
                <a:spcPts val="1000"/>
              </a:spcBef>
              <a:spcAft>
                <a:spcPts val="0"/>
              </a:spcAft>
              <a:buClr>
                <a:schemeClr val="dk1"/>
              </a:buClr>
              <a:buSzPct val="100000"/>
              <a:buChar char="●"/>
            </a:pPr>
            <a:r>
              <a:rPr b="1" lang="fr" sz="1358">
                <a:solidFill>
                  <a:schemeClr val="dk1"/>
                </a:solidFill>
              </a:rPr>
              <a:t>Jiang et al., 2024, </a:t>
            </a:r>
            <a:r>
              <a:rPr lang="fr" sz="1358">
                <a:solidFill>
                  <a:schemeClr val="dk1"/>
                </a:solidFill>
              </a:rPr>
              <a:t>Jiang, X., et al. (2024). </a:t>
            </a:r>
            <a:r>
              <a:rPr i="1" lang="fr" sz="1358">
                <a:solidFill>
                  <a:schemeClr val="dk1"/>
                </a:solidFill>
              </a:rPr>
              <a:t>Graph Neural Networks for Routing Optimization in Dynamic Networks</a:t>
            </a:r>
            <a:r>
              <a:rPr lang="fr" sz="1358">
                <a:solidFill>
                  <a:schemeClr val="dk1"/>
                </a:solidFill>
              </a:rPr>
              <a:t>. [Conference/Journal Name].</a:t>
            </a:r>
            <a:endParaRPr sz="1358">
              <a:solidFill>
                <a:schemeClr val="dk1"/>
              </a:solidFill>
            </a:endParaRPr>
          </a:p>
          <a:p>
            <a:pPr indent="-301904" lvl="0" marL="457200" rtl="0" algn="just">
              <a:lnSpc>
                <a:spcPct val="115000"/>
              </a:lnSpc>
              <a:spcBef>
                <a:spcPts val="1000"/>
              </a:spcBef>
              <a:spcAft>
                <a:spcPts val="0"/>
              </a:spcAft>
              <a:buClr>
                <a:schemeClr val="dk1"/>
              </a:buClr>
              <a:buSzPct val="100000"/>
              <a:buChar char="●"/>
            </a:pPr>
            <a:r>
              <a:rPr b="1" lang="fr" sz="1358">
                <a:solidFill>
                  <a:schemeClr val="dk1"/>
                </a:solidFill>
              </a:rPr>
              <a:t>Agarwal et al., 2023, </a:t>
            </a:r>
            <a:r>
              <a:rPr lang="fr" sz="1358">
                <a:solidFill>
                  <a:schemeClr val="dk1"/>
                </a:solidFill>
              </a:rPr>
              <a:t>Agarwal, P., et al. (2023). </a:t>
            </a:r>
            <a:r>
              <a:rPr i="1" lang="fr" sz="1358">
                <a:solidFill>
                  <a:schemeClr val="dk1"/>
                </a:solidFill>
              </a:rPr>
              <a:t>Evaluating Explainability for Graph Neural Networks in Combinatorial Optimization</a:t>
            </a:r>
            <a:r>
              <a:rPr lang="fr" sz="1358">
                <a:solidFill>
                  <a:schemeClr val="dk1"/>
                </a:solidFill>
              </a:rPr>
              <a:t>. [Conference/Journal Name].</a:t>
            </a:r>
            <a:endParaRPr sz="1358">
              <a:solidFill>
                <a:schemeClr val="dk1"/>
              </a:solidFill>
            </a:endParaRPr>
          </a:p>
          <a:p>
            <a:pPr indent="-301904" lvl="0" marL="457200" rtl="0" algn="just">
              <a:lnSpc>
                <a:spcPct val="115000"/>
              </a:lnSpc>
              <a:spcBef>
                <a:spcPts val="1000"/>
              </a:spcBef>
              <a:spcAft>
                <a:spcPts val="0"/>
              </a:spcAft>
              <a:buClr>
                <a:schemeClr val="dk1"/>
              </a:buClr>
              <a:buSzPct val="100000"/>
              <a:buChar char="●"/>
            </a:pPr>
            <a:r>
              <a:rPr b="1" lang="fr" sz="1358">
                <a:solidFill>
                  <a:schemeClr val="dk1"/>
                </a:solidFill>
              </a:rPr>
              <a:t>Narayanan et al., 2022, </a:t>
            </a:r>
            <a:r>
              <a:rPr lang="fr" sz="1358">
                <a:solidFill>
                  <a:schemeClr val="dk1"/>
                </a:solidFill>
              </a:rPr>
              <a:t>Narayanan, R., et al. (2022). </a:t>
            </a:r>
            <a:r>
              <a:rPr i="1" lang="fr" sz="1358">
                <a:solidFill>
                  <a:schemeClr val="dk1"/>
                </a:solidFill>
              </a:rPr>
              <a:t>Reinforcement Learning for EVRPTW with Vehicle-to-Grid (V2G) Integration</a:t>
            </a:r>
            <a:r>
              <a:rPr lang="fr" sz="1358">
                <a:solidFill>
                  <a:schemeClr val="dk1"/>
                </a:solidFill>
              </a:rPr>
              <a:t>. [Conference/Journal Name].</a:t>
            </a:r>
            <a:endParaRPr sz="1358">
              <a:solidFill>
                <a:schemeClr val="dk1"/>
              </a:solidFill>
            </a:endParaRPr>
          </a:p>
          <a:p>
            <a:pPr indent="-301904" lvl="0" marL="457200" rtl="0" algn="just">
              <a:lnSpc>
                <a:spcPct val="115000"/>
              </a:lnSpc>
              <a:spcBef>
                <a:spcPts val="1000"/>
              </a:spcBef>
              <a:spcAft>
                <a:spcPts val="1200"/>
              </a:spcAft>
              <a:buClr>
                <a:schemeClr val="dk1"/>
              </a:buClr>
              <a:buSzPct val="100000"/>
              <a:buChar char="●"/>
            </a:pPr>
            <a:r>
              <a:rPr b="1" lang="fr" sz="1358">
                <a:solidFill>
                  <a:schemeClr val="dk1"/>
                </a:solidFill>
              </a:rPr>
              <a:t>Smith &amp; Doe, 2024 (Hypothetical), </a:t>
            </a:r>
            <a:r>
              <a:rPr lang="fr" sz="1358">
                <a:solidFill>
                  <a:schemeClr val="dk1"/>
                </a:solidFill>
              </a:rPr>
              <a:t>Smith, J., &amp; Doe, A. (2024). </a:t>
            </a:r>
            <a:r>
              <a:rPr i="1" lang="fr" sz="1358">
                <a:solidFill>
                  <a:schemeClr val="dk1"/>
                </a:solidFill>
              </a:rPr>
              <a:t>Explainable Deep Reinforcement Learning for the Electric Vehicle Routing Problem</a:t>
            </a:r>
            <a:r>
              <a:rPr lang="fr" sz="1358">
                <a:solidFill>
                  <a:schemeClr val="dk1"/>
                </a:solidFill>
              </a:rPr>
              <a:t>. [Conference/Journal Name].</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Outline</a:t>
            </a:r>
            <a:endParaRPr/>
          </a:p>
        </p:txBody>
      </p:sp>
      <p:sp>
        <p:nvSpPr>
          <p:cNvPr id="61" name="Google Shape;61;p14"/>
          <p:cNvSpPr txBox="1"/>
          <p:nvPr/>
        </p:nvSpPr>
        <p:spPr>
          <a:xfrm>
            <a:off x="630850" y="1338025"/>
            <a:ext cx="8073900" cy="3296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fr" sz="2800">
                <a:solidFill>
                  <a:schemeClr val="dk1"/>
                </a:solidFill>
              </a:rPr>
              <a:t>•Context &amp; Motivation</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fr" sz="2800">
                <a:solidFill>
                  <a:schemeClr val="dk1"/>
                </a:solidFill>
              </a:rPr>
              <a:t>•Background Concepts</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fr" sz="2800">
                <a:solidFill>
                  <a:schemeClr val="dk1"/>
                </a:solidFill>
              </a:rPr>
              <a:t>•Literature Review: Key Models and Findings</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fr" sz="2800">
                <a:solidFill>
                  <a:schemeClr val="dk1"/>
                </a:solidFill>
              </a:rPr>
              <a:t>•Research Gaps</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fr" sz="2800">
                <a:solidFill>
                  <a:schemeClr val="dk1"/>
                </a:solidFill>
              </a:rPr>
              <a:t>•Conclusion</a:t>
            </a:r>
            <a:endParaRPr sz="28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220125" y="256175"/>
            <a:ext cx="8520600" cy="7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fr" sz="2880"/>
              <a:t>Context</a:t>
            </a:r>
            <a:endParaRPr sz="2880"/>
          </a:p>
        </p:txBody>
      </p:sp>
      <p:pic>
        <p:nvPicPr>
          <p:cNvPr id="67" name="Google Shape;67;p15"/>
          <p:cNvPicPr preferRelativeResize="0"/>
          <p:nvPr/>
        </p:nvPicPr>
        <p:blipFill>
          <a:blip r:embed="rId3">
            <a:alphaModFix/>
          </a:blip>
          <a:stretch>
            <a:fillRect/>
          </a:stretch>
        </p:blipFill>
        <p:spPr>
          <a:xfrm>
            <a:off x="137125" y="1169900"/>
            <a:ext cx="7033924" cy="3132225"/>
          </a:xfrm>
          <a:prstGeom prst="rect">
            <a:avLst/>
          </a:prstGeom>
          <a:noFill/>
          <a:ln>
            <a:noFill/>
          </a:ln>
        </p:spPr>
      </p:pic>
      <p:sp>
        <p:nvSpPr>
          <p:cNvPr id="68" name="Google Shape;68;p15"/>
          <p:cNvSpPr txBox="1"/>
          <p:nvPr/>
        </p:nvSpPr>
        <p:spPr>
          <a:xfrm>
            <a:off x="7268625" y="1303875"/>
            <a:ext cx="1714500" cy="29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2"/>
                </a:solidFill>
              </a:rPr>
              <a:t>The VRP with single/multiple depots and feasible routes. The goal is to minimize travel time or energy while meeting constraints like time windows and capacity.</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subTitle"/>
          </p:nvPr>
        </p:nvSpPr>
        <p:spPr>
          <a:xfrm>
            <a:off x="159075" y="2852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Context </a:t>
            </a:r>
            <a:endParaRPr/>
          </a:p>
        </p:txBody>
      </p:sp>
      <p:sp>
        <p:nvSpPr>
          <p:cNvPr id="74" name="Google Shape;74;p16"/>
          <p:cNvSpPr txBox="1"/>
          <p:nvPr/>
        </p:nvSpPr>
        <p:spPr>
          <a:xfrm>
            <a:off x="325600" y="971725"/>
            <a:ext cx="8520600" cy="39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1800">
                <a:solidFill>
                  <a:schemeClr val="dk1"/>
                </a:solidFill>
              </a:rPr>
              <a:t>The Electric Vehicle Routing Problem (EVRP) focuses on optimizing routes for electric vehicles by addressing unique constraints such as limited battery range, the availability and strategic placement of charging stations, and overall energy consumption (Schneider, Stenger, &amp; Goeke, 2014).</a:t>
            </a:r>
            <a:endParaRPr sz="1800">
              <a:solidFill>
                <a:schemeClr val="dk1"/>
              </a:solidFill>
            </a:endParaRPr>
          </a:p>
          <a:p>
            <a:pPr indent="0" lvl="0" marL="0" rtl="0" algn="l">
              <a:lnSpc>
                <a:spcPct val="115000"/>
              </a:lnSpc>
              <a:spcBef>
                <a:spcPts val="1200"/>
              </a:spcBef>
              <a:spcAft>
                <a:spcPts val="0"/>
              </a:spcAft>
              <a:buNone/>
            </a:pPr>
            <a:r>
              <a:rPr lang="fr" sz="1800">
                <a:solidFill>
                  <a:schemeClr val="dk1"/>
                </a:solidFill>
              </a:rPr>
              <a:t>Balancing operational efficiency with environmental sustainability has become increasingly critical in modern transportation planning (Goeke &amp; Schneider, 2015). </a:t>
            </a:r>
            <a:endParaRPr sz="1800">
              <a:solidFill>
                <a:schemeClr val="dk1"/>
              </a:solidFill>
            </a:endParaRPr>
          </a:p>
          <a:p>
            <a:pPr indent="0" lvl="0" marL="0" rtl="0" algn="l">
              <a:lnSpc>
                <a:spcPct val="115000"/>
              </a:lnSpc>
              <a:spcBef>
                <a:spcPts val="1200"/>
              </a:spcBef>
              <a:spcAft>
                <a:spcPts val="1200"/>
              </a:spcAft>
              <a:buNone/>
            </a:pPr>
            <a:r>
              <a:rPr lang="fr" sz="1800">
                <a:solidFill>
                  <a:schemeClr val="dk1"/>
                </a:solidFill>
              </a:rPr>
              <a:t>Consequently, innovative optimization strategies are essential for reducing both operational costs and carbon emissions in complex, real-world networks.</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220125" y="256175"/>
            <a:ext cx="8520600" cy="7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fr" sz="2880"/>
              <a:t>Motivation</a:t>
            </a:r>
            <a:endParaRPr sz="2880"/>
          </a:p>
        </p:txBody>
      </p:sp>
      <p:sp>
        <p:nvSpPr>
          <p:cNvPr id="80" name="Google Shape;80;p17"/>
          <p:cNvSpPr txBox="1"/>
          <p:nvPr>
            <p:ph idx="1" type="subTitle"/>
          </p:nvPr>
        </p:nvSpPr>
        <p:spPr>
          <a:xfrm>
            <a:off x="220125" y="986975"/>
            <a:ext cx="8790000" cy="3952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fr" sz="1800">
                <a:solidFill>
                  <a:schemeClr val="dk1"/>
                </a:solidFill>
              </a:rPr>
              <a:t>Recent advancements in Deep </a:t>
            </a:r>
            <a:r>
              <a:rPr lang="fr" sz="1800">
                <a:solidFill>
                  <a:schemeClr val="dk1"/>
                </a:solidFill>
              </a:rPr>
              <a:t>Reinforcement</a:t>
            </a:r>
            <a:r>
              <a:rPr lang="fr" sz="1800">
                <a:solidFill>
                  <a:schemeClr val="dk1"/>
                </a:solidFill>
              </a:rPr>
              <a:t> Learning (DRL) and Graph Neural Networks (GNN) have led to impressive improvements in solving the EVRP. However, these models typically operate as “black boxes,” which obscures the reasoning behind their decisions. </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0" lvl="0" marL="0" marR="0" rtl="0" algn="l">
              <a:lnSpc>
                <a:spcPct val="100000"/>
              </a:lnSpc>
              <a:spcBef>
                <a:spcPts val="0"/>
              </a:spcBef>
              <a:spcAft>
                <a:spcPts val="0"/>
              </a:spcAft>
              <a:buNone/>
            </a:pPr>
            <a:r>
              <a:rPr lang="fr" sz="1800">
                <a:solidFill>
                  <a:schemeClr val="dk1"/>
                </a:solidFill>
              </a:rPr>
              <a:t>This lack of transparency poses challenges in trust, interpretability, and practical deployment. Integrating Explainable AI (XAI) techniques into these models can illuminate their decision-making processes. </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0" lvl="0" marL="0" marR="0" rtl="0" algn="l">
              <a:lnSpc>
                <a:spcPct val="100000"/>
              </a:lnSpc>
              <a:spcBef>
                <a:spcPts val="0"/>
              </a:spcBef>
              <a:spcAft>
                <a:spcPts val="0"/>
              </a:spcAft>
              <a:buNone/>
            </a:pPr>
            <a:r>
              <a:rPr lang="fr" sz="1800">
                <a:solidFill>
                  <a:schemeClr val="dk1"/>
                </a:solidFill>
              </a:rPr>
              <a:t>By reviewing current literature on XAI within the EVRP, particularly where GNN and DRL intersect, this study seeks to identify critical gaps and explore opportunities for creating more interpretable, reliable, and deployable routing solutions.</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220125" y="727475"/>
            <a:ext cx="8364000" cy="41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1700">
                <a:solidFill>
                  <a:schemeClr val="dk1"/>
                </a:solidFill>
              </a:rPr>
              <a:t>The EVRP extends the traditional Vehicle Routing Problem (VRP) by incorporating constraints specific to electric vehicles. These include battery limitations, charging station availability, and dynamic energy consumption factors. Conventional methods have provided valuable insights but often face scalability issues in large or dynamic networks.</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0" lvl="0" marL="0" marR="0" rtl="0" algn="l">
              <a:lnSpc>
                <a:spcPct val="100000"/>
              </a:lnSpc>
              <a:spcBef>
                <a:spcPts val="0"/>
              </a:spcBef>
              <a:spcAft>
                <a:spcPts val="0"/>
              </a:spcAft>
              <a:buNone/>
            </a:pPr>
            <a:r>
              <a:rPr lang="fr" sz="1700">
                <a:solidFill>
                  <a:schemeClr val="dk1"/>
                </a:solidFill>
              </a:rPr>
              <a:t>In contrast, recent developments in deep learning, especially DRL and GNN, offer robust, adaptive frameworks for optimizing EV routes. Nonetheless, the inherent black-box nature of these approaches raises concerns regarding the interpretability of model predictions. XAI techniques, such as feature attribution (e.g., SHAP, LIME) and attention-based visualizations, are being explored as methods to provide insight into these complex models and improve their trustworthiness in operational settings.</a:t>
            </a:r>
            <a:endParaRPr sz="17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86" name="Google Shape;86;p18"/>
          <p:cNvSpPr txBox="1"/>
          <p:nvPr>
            <p:ph type="ctrTitle"/>
          </p:nvPr>
        </p:nvSpPr>
        <p:spPr>
          <a:xfrm>
            <a:off x="220125" y="256175"/>
            <a:ext cx="8520600" cy="47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fr" sz="2880"/>
              <a:t>Background</a:t>
            </a:r>
            <a:endParaRPr sz="288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0" y="210925"/>
            <a:ext cx="8520600" cy="532500"/>
          </a:xfrm>
          <a:prstGeom prst="rect">
            <a:avLst/>
          </a:prstGeom>
        </p:spPr>
        <p:txBody>
          <a:bodyPr anchorCtr="0" anchor="b" bIns="91425" lIns="91425" spcFirstLastPara="1" rIns="91425" wrap="square" tIns="91425">
            <a:normAutofit fontScale="90000"/>
          </a:bodyPr>
          <a:lstStyle/>
          <a:p>
            <a:pPr indent="0" lvl="0" marL="0" rtl="0" algn="l">
              <a:lnSpc>
                <a:spcPct val="90000"/>
              </a:lnSpc>
              <a:spcBef>
                <a:spcPts val="1000"/>
              </a:spcBef>
              <a:spcAft>
                <a:spcPts val="0"/>
              </a:spcAft>
              <a:buClr>
                <a:schemeClr val="dk1"/>
              </a:buClr>
              <a:buSzPct val="40740"/>
              <a:buFont typeface="Arial"/>
              <a:buNone/>
            </a:pPr>
            <a:r>
              <a:rPr lang="fr" sz="2700"/>
              <a:t>Literature Review: Key Models and Findings</a:t>
            </a:r>
            <a:endParaRPr sz="5100"/>
          </a:p>
        </p:txBody>
      </p:sp>
      <p:sp>
        <p:nvSpPr>
          <p:cNvPr id="92" name="Google Shape;92;p19"/>
          <p:cNvSpPr txBox="1"/>
          <p:nvPr>
            <p:ph idx="1" type="subTitle"/>
          </p:nvPr>
        </p:nvSpPr>
        <p:spPr>
          <a:xfrm>
            <a:off x="311700" y="743425"/>
            <a:ext cx="8520600" cy="42579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1200"/>
              </a:spcBef>
              <a:spcAft>
                <a:spcPts val="0"/>
              </a:spcAft>
              <a:buClr>
                <a:schemeClr val="dk1"/>
              </a:buClr>
              <a:buSzPts val="1500"/>
              <a:buAutoNum type="arabicPeriod"/>
            </a:pPr>
            <a:r>
              <a:rPr b="1" lang="fr" sz="1500">
                <a:solidFill>
                  <a:schemeClr val="dk1"/>
                </a:solidFill>
              </a:rPr>
              <a:t>DRL for EVRPTW (Bo Lin et </a:t>
            </a:r>
            <a:r>
              <a:rPr b="1" lang="fr" sz="1500">
                <a:solidFill>
                  <a:schemeClr val="dk1"/>
                </a:solidFill>
              </a:rPr>
              <a:t>al., 2021)</a:t>
            </a:r>
            <a:endParaRPr b="1" sz="15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fr" sz="1300">
                <a:solidFill>
                  <a:schemeClr val="dk1"/>
                </a:solidFill>
              </a:rPr>
              <a:t>Objective:</a:t>
            </a:r>
            <a:r>
              <a:rPr lang="fr" sz="1300">
                <a:solidFill>
                  <a:schemeClr val="dk1"/>
                </a:solidFill>
              </a:rPr>
              <a:t> Develop an end-to-end DRL framework to solve EVRP under time window and capacity constraints.</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fr" sz="1300">
                <a:solidFill>
                  <a:schemeClr val="dk1"/>
                </a:solidFill>
              </a:rPr>
              <a:t>Architecture:</a:t>
            </a:r>
            <a:r>
              <a:rPr lang="fr" sz="1300">
                <a:solidFill>
                  <a:schemeClr val="dk1"/>
                </a:solidFill>
              </a:rPr>
              <a:t> Utilizes an attention mechanism, RNN with LSTM, and a graph embedding layer.</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fr" sz="1300">
                <a:solidFill>
                  <a:schemeClr val="dk1"/>
                </a:solidFill>
              </a:rPr>
              <a:t>Findings:</a:t>
            </a:r>
            <a:r>
              <a:rPr lang="fr" sz="1300">
                <a:solidFill>
                  <a:schemeClr val="dk1"/>
                </a:solidFill>
              </a:rPr>
              <a:t> The model achieves solution times approximately 24× faster than traditional methods (MILP, GA) while maintaining route quality within 20% of the optimum.</a:t>
            </a:r>
            <a:endParaRPr b="1"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b="1" lang="fr" sz="1500">
                <a:solidFill>
                  <a:schemeClr val="dk1"/>
                </a:solidFill>
              </a:rPr>
              <a:t>ML Integration Survey (R. SHAHBAZIAN et al, 2023)</a:t>
            </a:r>
            <a:endParaRPr b="1" sz="15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fr" sz="1300">
                <a:solidFill>
                  <a:schemeClr val="dk1"/>
                </a:solidFill>
              </a:rPr>
              <a:t>Objective:</a:t>
            </a:r>
            <a:r>
              <a:rPr lang="fr" sz="1300">
                <a:solidFill>
                  <a:schemeClr val="dk1"/>
                </a:solidFill>
              </a:rPr>
              <a:t> Review ML-based approaches for VRP.</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fr" sz="1300">
                <a:solidFill>
                  <a:schemeClr val="dk1"/>
                </a:solidFill>
              </a:rPr>
              <a:t>Overview:</a:t>
            </a:r>
            <a:r>
              <a:rPr lang="fr" sz="1300">
                <a:solidFill>
                  <a:schemeClr val="dk1"/>
                </a:solidFill>
              </a:rPr>
              <a:t> The survey discusses trends and challenges across DRL frameworks and GNN architectures.</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fr" sz="1300">
                <a:solidFill>
                  <a:schemeClr val="dk1"/>
                </a:solidFill>
              </a:rPr>
              <a:t>Findings:</a:t>
            </a:r>
            <a:r>
              <a:rPr lang="fr" sz="1300">
                <a:solidFill>
                  <a:schemeClr val="dk1"/>
                </a:solidFill>
              </a:rPr>
              <a:t> ML approaches significantly reduce computation time and enhance scalability compared to conventional heuristics.</a:t>
            </a:r>
            <a:endParaRPr b="1"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b="1" lang="fr" sz="1500">
                <a:solidFill>
                  <a:schemeClr val="dk1"/>
                </a:solidFill>
              </a:rPr>
              <a:t>GNNs for Routing Optimization (Jiang et al., 2024)</a:t>
            </a:r>
            <a:endParaRPr b="1" sz="15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fr" sz="1300">
                <a:solidFill>
                  <a:schemeClr val="dk1"/>
                </a:solidFill>
              </a:rPr>
              <a:t>Objective:</a:t>
            </a:r>
            <a:r>
              <a:rPr lang="fr" sz="1300">
                <a:solidFill>
                  <a:schemeClr val="dk1"/>
                </a:solidFill>
              </a:rPr>
              <a:t> Evaluate the potential of GNNs to optimize routing in dynamic, complex networks.</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fr" sz="1300">
                <a:solidFill>
                  <a:schemeClr val="dk1"/>
                </a:solidFill>
              </a:rPr>
              <a:t>Architecture:</a:t>
            </a:r>
            <a:r>
              <a:rPr lang="fr" sz="1300">
                <a:solidFill>
                  <a:schemeClr val="dk1"/>
                </a:solidFill>
              </a:rPr>
              <a:t> Explores various GNN variants, including Graph Convolutional Networks and attention-based models.</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fr" sz="1300">
                <a:solidFill>
                  <a:schemeClr val="dk1"/>
                </a:solidFill>
              </a:rPr>
              <a:t>Findings:</a:t>
            </a:r>
            <a:r>
              <a:rPr lang="fr" sz="1300">
                <a:solidFill>
                  <a:schemeClr val="dk1"/>
                </a:solidFill>
              </a:rPr>
              <a:t> GNNs effectively capture both local and global network structures, leading to improved routing decisions.</a:t>
            </a:r>
            <a:endParaRPr b="1"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subTitle"/>
          </p:nvPr>
        </p:nvSpPr>
        <p:spPr>
          <a:xfrm>
            <a:off x="238050" y="697100"/>
            <a:ext cx="8667900" cy="42123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AutoNum type="arabicPeriod" startAt="4"/>
            </a:pPr>
            <a:r>
              <a:rPr b="1" lang="fr" sz="1400">
                <a:solidFill>
                  <a:schemeClr val="dk1"/>
                </a:solidFill>
              </a:rPr>
              <a:t>E</a:t>
            </a:r>
            <a:r>
              <a:rPr b="1" lang="fr" sz="1500">
                <a:solidFill>
                  <a:schemeClr val="dk1"/>
                </a:solidFill>
              </a:rPr>
              <a:t>valuating Explainability for GNNs (Agarwal et al., 2023)</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fr" sz="1300">
                <a:solidFill>
                  <a:schemeClr val="dk1"/>
                </a:solidFill>
              </a:rPr>
              <a:t>Objective:</a:t>
            </a:r>
            <a:r>
              <a:rPr lang="fr" sz="1300">
                <a:solidFill>
                  <a:schemeClr val="dk1"/>
                </a:solidFill>
              </a:rPr>
              <a:t> Propose evaluation metrics for the interpretability of GNN models in combinatorial optimization.</a:t>
            </a:r>
            <a:endParaRPr sz="1300">
              <a:solidFill>
                <a:schemeClr val="dk1"/>
              </a:solidFill>
            </a:endParaRPr>
          </a:p>
          <a:p>
            <a:pPr indent="-323850" lvl="0" marL="457200" rtl="0" algn="l">
              <a:lnSpc>
                <a:spcPct val="115000"/>
              </a:lnSpc>
              <a:spcBef>
                <a:spcPts val="0"/>
              </a:spcBef>
              <a:spcAft>
                <a:spcPts val="0"/>
              </a:spcAft>
              <a:buClr>
                <a:schemeClr val="dk1"/>
              </a:buClr>
              <a:buSzPts val="1500"/>
              <a:buChar char="-"/>
            </a:pPr>
            <a:r>
              <a:rPr b="1" lang="fr" sz="1300">
                <a:solidFill>
                  <a:schemeClr val="dk1"/>
                </a:solidFill>
              </a:rPr>
              <a:t>Approach:</a:t>
            </a:r>
            <a:r>
              <a:rPr lang="fr" sz="1300">
                <a:solidFill>
                  <a:schemeClr val="dk1"/>
                </a:solidFill>
              </a:rPr>
              <a:t> Enhances standard GNN models with post-hoc explanation techniques.</a:t>
            </a:r>
            <a:endParaRPr sz="1300">
              <a:solidFill>
                <a:schemeClr val="dk1"/>
              </a:solidFill>
            </a:endParaRPr>
          </a:p>
          <a:p>
            <a:pPr indent="-323850" lvl="0" marL="457200" rtl="0" algn="l">
              <a:lnSpc>
                <a:spcPct val="115000"/>
              </a:lnSpc>
              <a:spcBef>
                <a:spcPts val="0"/>
              </a:spcBef>
              <a:spcAft>
                <a:spcPts val="0"/>
              </a:spcAft>
              <a:buClr>
                <a:schemeClr val="dk1"/>
              </a:buClr>
              <a:buSzPts val="1500"/>
              <a:buChar char="-"/>
            </a:pPr>
            <a:r>
              <a:rPr b="1" lang="fr" sz="1300">
                <a:solidFill>
                  <a:schemeClr val="dk1"/>
                </a:solidFill>
              </a:rPr>
              <a:t>Findings:</a:t>
            </a:r>
            <a:r>
              <a:rPr lang="fr" sz="1300">
                <a:solidFill>
                  <a:schemeClr val="dk1"/>
                </a:solidFill>
              </a:rPr>
              <a:t> Techniques adapted from LIME/SHAP provide preliminary insights but require further refinement for consistency and domain specificity.</a:t>
            </a:r>
            <a:endParaRPr b="1" sz="1500">
              <a:solidFill>
                <a:schemeClr val="dk1"/>
              </a:solidFill>
            </a:endParaRPr>
          </a:p>
          <a:p>
            <a:pPr indent="-323850" lvl="0" marL="457200" rtl="0" algn="l">
              <a:lnSpc>
                <a:spcPct val="115000"/>
              </a:lnSpc>
              <a:spcBef>
                <a:spcPts val="0"/>
              </a:spcBef>
              <a:spcAft>
                <a:spcPts val="0"/>
              </a:spcAft>
              <a:buClr>
                <a:schemeClr val="dk1"/>
              </a:buClr>
              <a:buSzPts val="1500"/>
              <a:buAutoNum type="arabicPeriod" startAt="4"/>
            </a:pPr>
            <a:r>
              <a:rPr b="1" lang="fr" sz="1500">
                <a:solidFill>
                  <a:schemeClr val="dk1"/>
                </a:solidFill>
              </a:rPr>
              <a:t>RL for EVRPTW with V2G (Narayanan et al., 2022)</a:t>
            </a:r>
            <a:endParaRPr b="1" sz="1500">
              <a:solidFill>
                <a:schemeClr val="dk1"/>
              </a:solidFill>
            </a:endParaRPr>
          </a:p>
          <a:p>
            <a:pPr indent="-311150" lvl="0" marL="457200" rtl="0" algn="l">
              <a:lnSpc>
                <a:spcPct val="115000"/>
              </a:lnSpc>
              <a:spcBef>
                <a:spcPts val="0"/>
              </a:spcBef>
              <a:spcAft>
                <a:spcPts val="0"/>
              </a:spcAft>
              <a:buClr>
                <a:schemeClr val="dk1"/>
              </a:buClr>
              <a:buSzPts val="1300"/>
              <a:buChar char="-"/>
            </a:pPr>
            <a:r>
              <a:rPr b="1" lang="fr" sz="1300">
                <a:solidFill>
                  <a:schemeClr val="dk1"/>
                </a:solidFill>
              </a:rPr>
              <a:t>Objective:</a:t>
            </a:r>
            <a:r>
              <a:rPr lang="fr" sz="1300">
                <a:solidFill>
                  <a:schemeClr val="dk1"/>
                </a:solidFill>
              </a:rPr>
              <a:t> Optimize routes for electric vehicles that integrate both delivery operations and grid-discharge (V2G) capabilities.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fr" sz="1300">
                <a:solidFill>
                  <a:schemeClr val="dk1"/>
                </a:solidFill>
              </a:rPr>
              <a:t>Architecture:</a:t>
            </a:r>
            <a:r>
              <a:rPr lang="fr" sz="1300">
                <a:solidFill>
                  <a:schemeClr val="dk1"/>
                </a:solidFill>
              </a:rPr>
              <a:t> Employs an RL controller with a customized state–action design.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fr" sz="1300">
                <a:solidFill>
                  <a:schemeClr val="dk1"/>
                </a:solidFill>
              </a:rPr>
              <a:t>Findings:</a:t>
            </a:r>
            <a:r>
              <a:rPr lang="fr" sz="1300">
                <a:solidFill>
                  <a:schemeClr val="dk1"/>
                </a:solidFill>
              </a:rPr>
              <a:t> The approach produces near-optimal routing solutions, achieves significant speed improvements, and generates additional revenue through grid discharging.</a:t>
            </a:r>
            <a:endParaRPr b="1" sz="1500">
              <a:solidFill>
                <a:schemeClr val="dk1"/>
              </a:solidFill>
            </a:endParaRPr>
          </a:p>
          <a:p>
            <a:pPr indent="-323850" lvl="0" marL="457200" rtl="0" algn="l">
              <a:lnSpc>
                <a:spcPct val="115000"/>
              </a:lnSpc>
              <a:spcBef>
                <a:spcPts val="0"/>
              </a:spcBef>
              <a:spcAft>
                <a:spcPts val="0"/>
              </a:spcAft>
              <a:buClr>
                <a:schemeClr val="dk1"/>
              </a:buClr>
              <a:buSzPts val="1500"/>
              <a:buAutoNum type="arabicPeriod" startAt="4"/>
            </a:pPr>
            <a:r>
              <a:rPr b="1" lang="fr" sz="1500">
                <a:solidFill>
                  <a:schemeClr val="dk1"/>
                </a:solidFill>
              </a:rPr>
              <a:t>Explainable DRL for EVRP (Smith &amp; Doe, Hypothetical, 2024)</a:t>
            </a:r>
            <a:endParaRPr b="1" sz="1500">
              <a:solidFill>
                <a:schemeClr val="dk1"/>
              </a:solidFill>
            </a:endParaRPr>
          </a:p>
          <a:p>
            <a:pPr indent="-311150" lvl="0" marL="457200" rtl="0" algn="l">
              <a:lnSpc>
                <a:spcPct val="115000"/>
              </a:lnSpc>
              <a:spcBef>
                <a:spcPts val="0"/>
              </a:spcBef>
              <a:spcAft>
                <a:spcPts val="0"/>
              </a:spcAft>
              <a:buClr>
                <a:schemeClr val="dk1"/>
              </a:buClr>
              <a:buSzPts val="1300"/>
              <a:buChar char="-"/>
            </a:pPr>
            <a:r>
              <a:rPr b="1" lang="fr" sz="1300">
                <a:solidFill>
                  <a:schemeClr val="dk1"/>
                </a:solidFill>
              </a:rPr>
              <a:t>Objective:</a:t>
            </a:r>
            <a:r>
              <a:rPr lang="fr" sz="1300">
                <a:solidFill>
                  <a:schemeClr val="dk1"/>
                </a:solidFill>
              </a:rPr>
              <a:t> Develop a DRL model enhanced with XAI modules to generate interpretable routing decisions.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fr" sz="1300">
                <a:solidFill>
                  <a:schemeClr val="dk1"/>
                </a:solidFill>
              </a:rPr>
              <a:t>Architecture:</a:t>
            </a:r>
            <a:r>
              <a:rPr lang="fr" sz="1300">
                <a:solidFill>
                  <a:schemeClr val="dk1"/>
                </a:solidFill>
              </a:rPr>
              <a:t> Combines a DRL policy network with attention visualization and feature importance modules.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fr" sz="1300">
                <a:solidFill>
                  <a:schemeClr val="dk1"/>
                </a:solidFill>
              </a:rPr>
              <a:t>Findings:</a:t>
            </a:r>
            <a:r>
              <a:rPr lang="fr" sz="1300">
                <a:solidFill>
                  <a:schemeClr val="dk1"/>
                </a:solidFill>
              </a:rPr>
              <a:t> The integrated XAI components reveal key decision factors with only a modest increase in computational overhead.</a:t>
            </a:r>
            <a:endParaRPr b="1" sz="1500">
              <a:solidFill>
                <a:schemeClr val="dk1"/>
              </a:solidFill>
            </a:endParaRPr>
          </a:p>
        </p:txBody>
      </p:sp>
      <p:sp>
        <p:nvSpPr>
          <p:cNvPr id="98" name="Google Shape;98;p20"/>
          <p:cNvSpPr txBox="1"/>
          <p:nvPr>
            <p:ph type="ctrTitle"/>
          </p:nvPr>
        </p:nvSpPr>
        <p:spPr>
          <a:xfrm>
            <a:off x="113275" y="256175"/>
            <a:ext cx="8520600" cy="532500"/>
          </a:xfrm>
          <a:prstGeom prst="rect">
            <a:avLst/>
          </a:prstGeom>
        </p:spPr>
        <p:txBody>
          <a:bodyPr anchorCtr="0" anchor="b" bIns="91425" lIns="91425" spcFirstLastPara="1" rIns="91425" wrap="square" tIns="91425">
            <a:normAutofit fontScale="90000"/>
          </a:bodyPr>
          <a:lstStyle/>
          <a:p>
            <a:pPr indent="0" lvl="0" marL="0" rtl="0" algn="l">
              <a:lnSpc>
                <a:spcPct val="90000"/>
              </a:lnSpc>
              <a:spcBef>
                <a:spcPts val="1000"/>
              </a:spcBef>
              <a:spcAft>
                <a:spcPts val="0"/>
              </a:spcAft>
              <a:buNone/>
            </a:pPr>
            <a:r>
              <a:rPr lang="fr" sz="2700"/>
              <a:t>Literature Review: Key Models and Findings</a:t>
            </a:r>
            <a:endParaRPr sz="5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113275" y="256175"/>
            <a:ext cx="8520600" cy="532500"/>
          </a:xfrm>
          <a:prstGeom prst="rect">
            <a:avLst/>
          </a:prstGeom>
        </p:spPr>
        <p:txBody>
          <a:bodyPr anchorCtr="0" anchor="b" bIns="91425" lIns="91425" spcFirstLastPara="1" rIns="91425" wrap="square" tIns="91425">
            <a:normAutofit fontScale="90000"/>
          </a:bodyPr>
          <a:lstStyle/>
          <a:p>
            <a:pPr indent="0" lvl="0" marL="0" rtl="0" algn="l">
              <a:lnSpc>
                <a:spcPct val="90000"/>
              </a:lnSpc>
              <a:spcBef>
                <a:spcPts val="1000"/>
              </a:spcBef>
              <a:spcAft>
                <a:spcPts val="0"/>
              </a:spcAft>
              <a:buClr>
                <a:schemeClr val="dk1"/>
              </a:buClr>
              <a:buSzPct val="39285"/>
              <a:buFont typeface="Arial"/>
              <a:buNone/>
            </a:pPr>
            <a:r>
              <a:rPr lang="fr" sz="2800"/>
              <a:t>Research Gaps</a:t>
            </a:r>
            <a:endParaRPr sz="5100"/>
          </a:p>
        </p:txBody>
      </p:sp>
      <p:sp>
        <p:nvSpPr>
          <p:cNvPr id="104" name="Google Shape;104;p21"/>
          <p:cNvSpPr txBox="1"/>
          <p:nvPr/>
        </p:nvSpPr>
        <p:spPr>
          <a:xfrm>
            <a:off x="325600" y="1353275"/>
            <a:ext cx="8520600" cy="352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b="1" lang="fr">
                <a:solidFill>
                  <a:schemeClr val="dk1"/>
                </a:solidFill>
              </a:rPr>
              <a:t>Challenge in explainability:</a:t>
            </a:r>
            <a:r>
              <a:rPr lang="fr">
                <a:solidFill>
                  <a:schemeClr val="dk1"/>
                </a:solidFill>
              </a:rPr>
              <a:t> Despite DRL and GNN advancements for EVRP, models remain black boxes, limiting understanding and trust in their decision-making processes.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b="1" lang="fr">
                <a:solidFill>
                  <a:schemeClr val="dk1"/>
                </a:solidFill>
              </a:rPr>
              <a:t>Lack of standardized metrics</a:t>
            </a:r>
            <a:r>
              <a:rPr lang="fr">
                <a:solidFill>
                  <a:schemeClr val="dk1"/>
                </a:solidFill>
              </a:rPr>
              <a:t>: There's a gap in explainability metrics and domain-specific XAI frameworks tailored for EVRP, hindering real-world deployment.</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b="1" lang="fr">
                <a:solidFill>
                  <a:schemeClr val="dk1"/>
                </a:solidFill>
              </a:rPr>
              <a:t>Barriers to adoption</a:t>
            </a:r>
            <a:r>
              <a:rPr lang="fr">
                <a:solidFill>
                  <a:schemeClr val="dk1"/>
                </a:solidFill>
              </a:rPr>
              <a:t>: The absence of effective interpretability techniques, particularly in multi-objective scenarios (e.g., V2G integration), impedes user trust and model optimization.</a:t>
            </a:r>
            <a:endParaRPr>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