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b43110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fb43110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b43110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fb43110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b43110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b43110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fb431106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fb43110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b43110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b43110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Advances in eMobility research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eMobility interesting research areas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47025"/>
            <a:ext cx="8520600" cy="4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S</a:t>
            </a:r>
            <a:r>
              <a:rPr lang="fr"/>
              <a:t>mart EV charging station scheduling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Infrastructure &amp; Grid stability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Vehicle to Grid (V2G)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Vehicle to Everything (V2X)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Hydrogen Vehicles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Battery Electric Vehicles &amp; </a:t>
            </a:r>
            <a:r>
              <a:rPr lang="fr"/>
              <a:t>battery life prediction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Combinatorial Optimization (CO): vehicle routing problem (VRP)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TSP: Traveler Salesman Problem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VRP: Vehicle Routing Problem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EVRP: Electric Vehicle Routing Problem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CVRP: Capacitated VRP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CEVRP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VRPTW: VRP with Time Windows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EVRPTW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CVRPTW: </a:t>
            </a:r>
            <a:r>
              <a:rPr lang="fr"/>
              <a:t>Capacitated VRP with Time Windows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CEVRPTW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fr"/>
              <a:t>GVRP: Green VRP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Cross 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Cross applications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VRP variants with </a:t>
            </a:r>
            <a:r>
              <a:rPr lang="fr"/>
              <a:t>charging station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VRP variants with battery swapping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VRP variants with economic &amp; lifecycle studies: influence of VRP in CO2 emissions/ operational costs/etc..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VRP variants with grid stability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VRP variants with V2G: charging/discharging of battery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VRP variants with LLMs:  “I need to charge my car fully by 7 AM, tomorrow morning”.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VRP variants with XAI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technology used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Non-ML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genetics algorithm, swarm, ants colony, etc..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heuristics/meta heuristics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ML 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fr"/>
              <a:t>DRL/RL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Multi-agent RL/DRL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fr"/>
              <a:t>Transformers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fr"/>
              <a:t>GNN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Transfer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the new trend: Generative AI (GenAI)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GenAI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6"/>
            <a:ext cx="9143999" cy="376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3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VRP Technology used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42475" y="1152475"/>
            <a:ext cx="868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RL/DRL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Markov Decision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Partially Observable MDP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Parametric MDP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Attention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Transformers</a:t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3332825" y="930025"/>
            <a:ext cx="5811174" cy="4060763"/>
            <a:chOff x="3163625" y="894462"/>
            <a:chExt cx="5811174" cy="4060763"/>
          </a:xfrm>
        </p:grpSpPr>
        <p:pic>
          <p:nvPicPr>
            <p:cNvPr id="88" name="Google Shape;8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63625" y="894462"/>
              <a:ext cx="5811174" cy="4060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8"/>
            <p:cNvSpPr/>
            <p:nvPr/>
          </p:nvSpPr>
          <p:spPr>
            <a:xfrm>
              <a:off x="7066975" y="1759625"/>
              <a:ext cx="356400" cy="819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6970075" y="3854075"/>
              <a:ext cx="453300" cy="601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6970050" y="1396300"/>
              <a:ext cx="453300" cy="259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7018525" y="1189700"/>
              <a:ext cx="404700" cy="1026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970050" y="3507800"/>
              <a:ext cx="453300" cy="259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836850" y="4568875"/>
              <a:ext cx="719700" cy="2592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4476650" y="940325"/>
              <a:ext cx="510000" cy="4014900"/>
            </a:xfrm>
            <a:prstGeom prst="rect">
              <a:avLst/>
            </a:prstGeom>
            <a:noFill/>
            <a:ln cap="flat" cmpd="sng" w="95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8"/>
          <p:cNvSpPr/>
          <p:nvPr/>
        </p:nvSpPr>
        <p:spPr>
          <a:xfrm>
            <a:off x="5175850" y="1448913"/>
            <a:ext cx="453300" cy="259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