
<file path=[Content_Types].xml><?xml version="1.0" encoding="utf-8"?>
<Types xmlns="http://schemas.openxmlformats.org/package/2006/content-types"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3538d39044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3538d39044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3538d39044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3538d39044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34f78e3d1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34f78e3d1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3538d3904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3538d3904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34f78e3d1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34f78e3d1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3538d3904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3538d3904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4f78e3d1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34f78e3d1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34f78e3d1c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34f78e3d1c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4f78e3d1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4f78e3d1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3538d39044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33538d39044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3538d39044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3538d39044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34f78e3d1c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34f78e3d1c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353d9c506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3353d9c506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53d9c5064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53d9c5064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.gif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.gif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solve.mit.edu/challenges?utm_campaign=7105654-2025%20Global%20Challenges&amp;utm_medium=email&amp;_hsmi=345449625&amp;utm_content=345449625&amp;utm_source=hs_automation" TargetMode="External"/><Relationship Id="rId4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doi.org/10.1016/j.apenergy.2024.124626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gif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gif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gif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gif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gif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gif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eMobility opportunities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4251800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Dimeth Nouicer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137" name="Google Shape;137;p22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22"/>
          <p:cNvSpPr txBox="1"/>
          <p:nvPr/>
        </p:nvSpPr>
        <p:spPr>
          <a:xfrm>
            <a:off x="7279175" y="158287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2n</a:t>
            </a:r>
            <a:r>
              <a:rPr lang="en-GB" sz="1800">
                <a:solidFill>
                  <a:schemeClr val="dk2"/>
                </a:solidFill>
              </a:rPr>
              <a:t>d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9" name="Google Shape;139;p22"/>
          <p:cNvSpPr txBox="1"/>
          <p:nvPr/>
        </p:nvSpPr>
        <p:spPr>
          <a:xfrm>
            <a:off x="7389125" y="3782825"/>
            <a:ext cx="16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Q1 Journal or </a:t>
            </a:r>
            <a:r>
              <a:rPr lang="en-GB" sz="1800">
                <a:solidFill>
                  <a:schemeClr val="dk2"/>
                </a:solidFill>
              </a:rPr>
              <a:t>conference rank 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0" name="Google Shape;140;p22"/>
          <p:cNvSpPr txBox="1"/>
          <p:nvPr>
            <p:ph idx="1" type="body"/>
          </p:nvPr>
        </p:nvSpPr>
        <p:spPr>
          <a:xfrm>
            <a:off x="85500" y="1017725"/>
            <a:ext cx="7722300" cy="379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real world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 Travel cost: Real data from a country with real costs, fleet data, etc..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~Autonomous vehicles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deeper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Try different reward formulations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1/ travel cost ; -  travel cost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Multi objective reward:  travel cost &amp; customers satisfaction, fuel cost, etc..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Pareto front: minimize  travel cost &amp; visit charging stations when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Compare with XAI the different outcomes from different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AutoNum type="arabicPeriod"/>
            </a:pPr>
            <a:r>
              <a:rPr lang="en-GB">
                <a:solidFill>
                  <a:schemeClr val="accent1"/>
                </a:solidFill>
              </a:rPr>
              <a:t>One of the developed models case study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</a:pPr>
            <a:r>
              <a:rPr lang="en-GB">
                <a:solidFill>
                  <a:schemeClr val="accent1"/>
                </a:solidFill>
              </a:rPr>
              <a:t>Same model compare ICEV, PHEV and BEV energy consumption/travel cost</a:t>
            </a:r>
            <a:endParaRPr>
              <a:solidFill>
                <a:schemeClr val="accent1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AutoNum type="alphaLcPeriod"/>
            </a:pPr>
            <a:r>
              <a:rPr lang="en-GB">
                <a:solidFill>
                  <a:schemeClr val="accent1"/>
                </a:solidFill>
              </a:rPr>
              <a:t>~in a specific region if we get real data</a:t>
            </a:r>
            <a:endParaRPr>
              <a:solidFill>
                <a:schemeClr val="accent1"/>
              </a:solidFill>
            </a:endParaRPr>
          </a:p>
        </p:txBody>
      </p:sp>
      <p:sp>
        <p:nvSpPr>
          <p:cNvPr id="141" name="Google Shape;141;p22"/>
          <p:cNvSpPr txBox="1"/>
          <p:nvPr/>
        </p:nvSpPr>
        <p:spPr>
          <a:xfrm>
            <a:off x="612650" y="4530050"/>
            <a:ext cx="59127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600">
                <a:solidFill>
                  <a:schemeClr val="accent1"/>
                </a:solidFill>
              </a:rPr>
              <a:t>Published in Q1 Journal; a case study o</a:t>
            </a:r>
            <a:r>
              <a:rPr b="1" lang="en-GB" sz="1600">
                <a:solidFill>
                  <a:schemeClr val="accent1"/>
                </a:solidFill>
              </a:rPr>
              <a:t>f Xining, China [2]</a:t>
            </a:r>
            <a:endParaRPr b="1" sz="1600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147" name="Google Shape;147;p23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23"/>
          <p:cNvSpPr txBox="1"/>
          <p:nvPr/>
        </p:nvSpPr>
        <p:spPr>
          <a:xfrm>
            <a:off x="7279175" y="149737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Possibility of 3r</a:t>
            </a:r>
            <a:r>
              <a:rPr lang="en-GB" sz="1800">
                <a:solidFill>
                  <a:schemeClr val="dk2"/>
                </a:solidFill>
              </a:rPr>
              <a:t>d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49" name="Google Shape;149;p23"/>
          <p:cNvSpPr txBox="1"/>
          <p:nvPr/>
        </p:nvSpPr>
        <p:spPr>
          <a:xfrm>
            <a:off x="7389125" y="37828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conference rank A or B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50" name="Google Shape;150;p23"/>
          <p:cNvSpPr txBox="1"/>
          <p:nvPr>
            <p:ph idx="1" type="body"/>
          </p:nvPr>
        </p:nvSpPr>
        <p:spPr>
          <a:xfrm>
            <a:off x="8550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real world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 Travel cost: Real data from a country with real costs, fleet data, etc..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~Autonomous vehicles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AutoNum type="arabicPeriod"/>
            </a:pPr>
            <a:r>
              <a:rPr lang="en-GB">
                <a:solidFill>
                  <a:schemeClr val="accent5"/>
                </a:solidFill>
              </a:rPr>
              <a:t>One of the developed models deeper analysis</a:t>
            </a:r>
            <a:endParaRPr>
              <a:solidFill>
                <a:schemeClr val="accent5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alphaLcPeriod"/>
            </a:pPr>
            <a:r>
              <a:rPr lang="en-GB">
                <a:solidFill>
                  <a:schemeClr val="accent5"/>
                </a:solidFill>
              </a:rPr>
              <a:t>Try different reward formulations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1/ travel cost ; -  travel cost ; etc..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AutoNum type="romanLcPeriod"/>
            </a:pPr>
            <a:r>
              <a:rPr lang="en-GB">
                <a:solidFill>
                  <a:schemeClr val="accent5"/>
                </a:solidFill>
              </a:rPr>
              <a:t>Multi objective reward:  travel cost &amp; customers satisfaction, fuel cost, etc..</a:t>
            </a:r>
            <a:endParaRPr>
              <a:solidFill>
                <a:schemeClr val="accent5"/>
              </a:solidFill>
            </a:endParaRPr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Pareto front: minimize  travel cost &amp; visit charging stations when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Compare with XAI the different outcomes from different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case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Same model compare ICEV, PHEV and BEV energy consumption/travel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~in a specific region if we get real data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4"/>
          <p:cNvSpPr txBox="1"/>
          <p:nvPr>
            <p:ph idx="1" type="body"/>
          </p:nvPr>
        </p:nvSpPr>
        <p:spPr>
          <a:xfrm>
            <a:off x="311700" y="1068600"/>
            <a:ext cx="8520600" cy="390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1st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Dimeth, </a:t>
            </a:r>
            <a:r>
              <a:rPr lang="en-GB">
                <a:solidFill>
                  <a:schemeClr val="accent5"/>
                </a:solidFill>
              </a:rPr>
              <a:t>Elie</a:t>
            </a:r>
            <a:r>
              <a:rPr lang="en-GB"/>
              <a:t>, </a:t>
            </a:r>
            <a:r>
              <a:rPr lang="en-GB">
                <a:solidFill>
                  <a:schemeClr val="accent4"/>
                </a:solidFill>
              </a:rPr>
              <a:t>Mame</a:t>
            </a:r>
            <a:r>
              <a:rPr lang="en-GB"/>
              <a:t>, </a:t>
            </a:r>
            <a:r>
              <a:rPr lang="en-GB">
                <a:solidFill>
                  <a:schemeClr val="accent1"/>
                </a:solidFill>
              </a:rPr>
              <a:t>Jeremie</a:t>
            </a:r>
            <a:r>
              <a:rPr lang="en-GB"/>
              <a:t>, </a:t>
            </a:r>
            <a:r>
              <a:rPr lang="en-GB">
                <a:solidFill>
                  <a:srgbClr val="C27BA0"/>
                </a:solidFill>
              </a:rPr>
              <a:t>Souleymane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Imen</a:t>
            </a:r>
            <a:r>
              <a:rPr lang="en-GB">
                <a:solidFill>
                  <a:srgbClr val="6AA84F"/>
                </a:solidFill>
              </a:rPr>
              <a:t> 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paper: </a:t>
            </a:r>
            <a:r>
              <a:rPr lang="en-GB"/>
              <a:t>Dimeth &amp; </a:t>
            </a:r>
            <a:r>
              <a:rPr lang="en-GB">
                <a:solidFill>
                  <a:schemeClr val="accent5"/>
                </a:solidFill>
              </a:rPr>
              <a:t>Elie </a:t>
            </a:r>
            <a:r>
              <a:rPr lang="en-GB"/>
              <a:t>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Review paper: </a:t>
            </a:r>
            <a:r>
              <a:rPr lang="en-GB">
                <a:solidFill>
                  <a:schemeClr val="accent4"/>
                </a:solidFill>
              </a:rPr>
              <a:t>Mame </a:t>
            </a:r>
            <a:r>
              <a:rPr lang="en-GB"/>
              <a:t>&amp; </a:t>
            </a:r>
            <a:r>
              <a:rPr lang="en-GB">
                <a:solidFill>
                  <a:schemeClr val="accent1"/>
                </a:solidFill>
              </a:rPr>
              <a:t>Jeremie</a:t>
            </a:r>
            <a:endParaRPr>
              <a:solidFill>
                <a:schemeClr val="accent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2nd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>
                <a:solidFill>
                  <a:schemeClr val="accent4"/>
                </a:solidFill>
              </a:rPr>
              <a:t>Mame</a:t>
            </a:r>
            <a:r>
              <a:rPr lang="en-GB"/>
              <a:t>, </a:t>
            </a:r>
            <a:r>
              <a:rPr lang="en-GB">
                <a:solidFill>
                  <a:schemeClr val="accent1"/>
                </a:solidFill>
              </a:rPr>
              <a:t>Jeremie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Imen</a:t>
            </a:r>
            <a:r>
              <a:rPr lang="en-GB"/>
              <a:t>, </a:t>
            </a:r>
            <a:r>
              <a:rPr lang="en-GB">
                <a:solidFill>
                  <a:srgbClr val="C27BA0"/>
                </a:solidFill>
              </a:rPr>
              <a:t>Souleymane</a:t>
            </a:r>
            <a:r>
              <a:rPr lang="en-GB"/>
              <a:t>, </a:t>
            </a:r>
            <a:r>
              <a:rPr lang="en-GB">
                <a:solidFill>
                  <a:schemeClr val="accent5"/>
                </a:solidFill>
              </a:rPr>
              <a:t>Elie</a:t>
            </a:r>
            <a:r>
              <a:rPr lang="en-GB"/>
              <a:t>, Dimeth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paper: </a:t>
            </a:r>
            <a:r>
              <a:rPr lang="en-GB">
                <a:solidFill>
                  <a:schemeClr val="accent1"/>
                </a:solidFill>
              </a:rPr>
              <a:t>Jeremie </a:t>
            </a:r>
            <a:r>
              <a:rPr lang="en-GB"/>
              <a:t>&amp; </a:t>
            </a:r>
            <a:r>
              <a:rPr lang="en-GB">
                <a:solidFill>
                  <a:srgbClr val="6AA84F"/>
                </a:solidFill>
              </a:rPr>
              <a:t>Imen </a:t>
            </a:r>
            <a:endParaRPr>
              <a:solidFill>
                <a:srgbClr val="6AA84F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Review paper: </a:t>
            </a:r>
            <a:r>
              <a:rPr lang="en-GB">
                <a:solidFill>
                  <a:schemeClr val="accent4"/>
                </a:solidFill>
              </a:rPr>
              <a:t>Mame </a:t>
            </a:r>
            <a:r>
              <a:rPr lang="en-GB"/>
              <a:t>&amp; </a:t>
            </a:r>
            <a:r>
              <a:rPr lang="en-GB">
                <a:solidFill>
                  <a:schemeClr val="accent5"/>
                </a:solidFill>
              </a:rPr>
              <a:t>Elie </a:t>
            </a:r>
            <a:endParaRPr>
              <a:solidFill>
                <a:srgbClr val="C27BA0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3rd paper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>
                <a:solidFill>
                  <a:srgbClr val="C27BA0"/>
                </a:solidFill>
              </a:rPr>
              <a:t>Souleymane</a:t>
            </a:r>
            <a:r>
              <a:rPr lang="en-GB"/>
              <a:t>, </a:t>
            </a:r>
            <a:r>
              <a:rPr lang="en-GB">
                <a:solidFill>
                  <a:srgbClr val="6AA84F"/>
                </a:solidFill>
              </a:rPr>
              <a:t>Imen</a:t>
            </a:r>
            <a:r>
              <a:rPr lang="en-GB"/>
              <a:t>, </a:t>
            </a:r>
            <a:r>
              <a:rPr lang="en-GB">
                <a:solidFill>
                  <a:schemeClr val="accent1"/>
                </a:solidFill>
              </a:rPr>
              <a:t>Jeremie</a:t>
            </a:r>
            <a:r>
              <a:rPr lang="en-GB"/>
              <a:t>, </a:t>
            </a:r>
            <a:r>
              <a:rPr lang="en-GB">
                <a:solidFill>
                  <a:schemeClr val="accent4"/>
                </a:solidFill>
              </a:rPr>
              <a:t>Mame</a:t>
            </a:r>
            <a:r>
              <a:rPr lang="en-GB"/>
              <a:t>, </a:t>
            </a:r>
            <a:r>
              <a:rPr lang="en-GB">
                <a:solidFill>
                  <a:schemeClr val="accent5"/>
                </a:solidFill>
              </a:rPr>
              <a:t>Elie</a:t>
            </a:r>
            <a:r>
              <a:rPr lang="en-GB"/>
              <a:t>, Dimeth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Write paper: </a:t>
            </a:r>
            <a:r>
              <a:rPr lang="en-GB">
                <a:solidFill>
                  <a:srgbClr val="C27BA0"/>
                </a:solidFill>
              </a:rPr>
              <a:t>Souleymane </a:t>
            </a:r>
            <a:r>
              <a:rPr lang="en-GB"/>
              <a:t>&amp; </a:t>
            </a:r>
            <a:r>
              <a:rPr lang="en-GB">
                <a:solidFill>
                  <a:schemeClr val="accent4"/>
                </a:solidFill>
              </a:rPr>
              <a:t>Mame </a:t>
            </a:r>
            <a:endParaRPr>
              <a:solidFill>
                <a:schemeClr val="accent4"/>
              </a:solidFill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Review paper: </a:t>
            </a:r>
            <a:r>
              <a:rPr lang="en-GB">
                <a:solidFill>
                  <a:schemeClr val="accent1"/>
                </a:solidFill>
              </a:rPr>
              <a:t>Jeremie </a:t>
            </a:r>
            <a:r>
              <a:rPr lang="en-GB"/>
              <a:t>&amp; Dimeth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400"/>
              <a:t>Names and order are flexible to change based on work </a:t>
            </a:r>
            <a:r>
              <a:rPr lang="en-GB"/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1st paper development </a:t>
            </a:r>
            <a:endParaRPr/>
          </a:p>
        </p:txBody>
      </p:sp>
      <p:sp>
        <p:nvSpPr>
          <p:cNvPr id="162" name="Google Shape;16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Develop the models DRL GNN for EVRP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First phase of Fine tune models + reward function ( hardest and longest </a:t>
            </a:r>
            <a:r>
              <a:rPr lang="en-GB"/>
              <a:t>part</a:t>
            </a:r>
            <a:r>
              <a:rPr lang="en-GB"/>
              <a:t>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XAI to help fine tuning and decision 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Second phase of fine tuning </a:t>
            </a:r>
            <a:r>
              <a:rPr lang="en-GB"/>
              <a:t>+ reward function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We document each fine tuning + reward function step, to save progress and results -&gt; can be a potential of the 3rd research paper (to compare different reward formulations) 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Project grant</a:t>
            </a:r>
            <a:endParaRPr/>
          </a:p>
        </p:txBody>
      </p:sp>
      <p:sp>
        <p:nvSpPr>
          <p:cNvPr id="168" name="Google Shape;168;p26"/>
          <p:cNvSpPr txBox="1"/>
          <p:nvPr>
            <p:ph idx="1" type="body"/>
          </p:nvPr>
        </p:nvSpPr>
        <p:spPr>
          <a:xfrm>
            <a:off x="349075" y="1152475"/>
            <a:ext cx="8483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u="sng">
                <a:solidFill>
                  <a:schemeClr val="hlink"/>
                </a:solidFill>
                <a:hlinkClick r:id="rId3"/>
              </a:rPr>
              <a:t>solve challenge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Deadline to Submit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April 17, 2025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Up to $150,000 will be awarded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across several teams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If you know about any grant/challenge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Please share it with us </a:t>
            </a:r>
            <a:endParaRPr sz="1200"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69" name="Google Shape;169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34275" y="938650"/>
            <a:ext cx="5827400" cy="38440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6"/>
          <p:cNvSpPr/>
          <p:nvPr/>
        </p:nvSpPr>
        <p:spPr>
          <a:xfrm>
            <a:off x="3234275" y="2913250"/>
            <a:ext cx="1453500" cy="19449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references</a:t>
            </a:r>
            <a:endParaRPr/>
          </a:p>
        </p:txBody>
      </p:sp>
      <p:sp>
        <p:nvSpPr>
          <p:cNvPr id="176" name="Google Shape;176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200"/>
              <a:t>Y. Kim, N. Duan, G. Zardini, S. Samaranayake and D. Wischik, "Strategic Pricing and Routing to Maximize Profit in Congested Roads Considering Interactions With Travelers," in IEEE Transactions on Control of Network Systems, doi: 10.1109/TCNS.2025.3526714.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lang="en-GB" sz="1100">
                <a:solidFill>
                  <a:schemeClr val="dk1"/>
                </a:solidFill>
              </a:rPr>
              <a:t>Jia, Z., Yin, J., Cao, Z., Wu, L., Wei, N., Zhang, Y., Jiang, Z., Guo, D., Zhang, Q., &amp; Mao, H. (2025). Regional vehicle energy consumption evaluation framework to quantify the benefits of vehicle electrification in plateau city: A case study of Xining, China. </a:t>
            </a:r>
            <a:r>
              <a:rPr i="1" lang="en-GB" sz="1100">
                <a:solidFill>
                  <a:schemeClr val="dk1"/>
                </a:solidFill>
              </a:rPr>
              <a:t>Applied Energy, 377</a:t>
            </a:r>
            <a:r>
              <a:rPr lang="en-GB" sz="1100">
                <a:solidFill>
                  <a:schemeClr val="dk1"/>
                </a:solidFill>
              </a:rPr>
              <a:t>(C), 124626. </a:t>
            </a:r>
            <a:r>
              <a:rPr lang="en-GB" sz="1100" u="sng">
                <a:solidFill>
                  <a:schemeClr val="hlink"/>
                </a:solidFill>
                <a:hlinkClick r:id="rId3"/>
              </a:rPr>
              <a:t>https://doi.org/10.1016/j.apenergy.2024.124626</a:t>
            </a:r>
            <a:endParaRPr sz="12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papers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646875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DRL GNN models to solve EVRP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XAI for each model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Comparative study between models</a:t>
            </a:r>
            <a:endParaRPr/>
          </a:p>
        </p:txBody>
      </p:sp>
      <p:pic>
        <p:nvPicPr>
          <p:cNvPr descr="a line drawing of a sheet of paper with green lines (provided by Tenor)"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1746100"/>
            <a:ext cx="2102600" cy="21026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3" name="Google Shape;63;p14"/>
          <p:cNvCxnSpPr>
            <a:endCxn id="62" idx="1"/>
          </p:cNvCxnSpPr>
          <p:nvPr/>
        </p:nvCxnSpPr>
        <p:spPr>
          <a:xfrm>
            <a:off x="4032100" y="1909100"/>
            <a:ext cx="2697600" cy="888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4" name="Google Shape;64;p14"/>
          <p:cNvCxnSpPr>
            <a:endCxn id="62" idx="1"/>
          </p:cNvCxnSpPr>
          <p:nvPr/>
        </p:nvCxnSpPr>
        <p:spPr>
          <a:xfrm>
            <a:off x="3660400" y="2759300"/>
            <a:ext cx="3069300" cy="381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" name="Google Shape;65;p14"/>
          <p:cNvCxnSpPr>
            <a:endCxn id="62" idx="1"/>
          </p:cNvCxnSpPr>
          <p:nvPr/>
        </p:nvCxnSpPr>
        <p:spPr>
          <a:xfrm flipH="1" rot="10800000">
            <a:off x="4331500" y="2797400"/>
            <a:ext cx="2398200" cy="957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6" name="Google Shape;66;p14"/>
          <p:cNvSpPr txBox="1"/>
          <p:nvPr/>
        </p:nvSpPr>
        <p:spPr>
          <a:xfrm>
            <a:off x="6933200" y="144752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6933200" y="37543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Conference rank A*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68" name="Google Shape;68;p14"/>
          <p:cNvSpPr txBox="1"/>
          <p:nvPr/>
        </p:nvSpPr>
        <p:spPr>
          <a:xfrm>
            <a:off x="6281000" y="4459600"/>
            <a:ext cx="3000000" cy="5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b="1" lang="en-GB" sz="1200">
                <a:solidFill>
                  <a:schemeClr val="dk1"/>
                </a:solidFill>
              </a:rPr>
              <a:t>NeurIPS 2025: </a:t>
            </a:r>
            <a:r>
              <a:rPr b="1" lang="en-GB" sz="1200"/>
              <a:t>Submission Deadline </a:t>
            </a:r>
            <a:r>
              <a:rPr lang="en-GB" sz="1200"/>
              <a:t>May 1, 2025</a:t>
            </a:r>
            <a:endParaRPr b="1" sz="12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papers</a:t>
            </a:r>
            <a:endParaRPr/>
          </a:p>
        </p:txBody>
      </p:sp>
      <p:pic>
        <p:nvPicPr>
          <p:cNvPr descr="a line drawing of a sheet of paper with green lines (provided by Tenor)" id="74" name="Google Shape;74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1746100"/>
            <a:ext cx="2102600" cy="21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15"/>
          <p:cNvSpPr txBox="1"/>
          <p:nvPr/>
        </p:nvSpPr>
        <p:spPr>
          <a:xfrm>
            <a:off x="6933200" y="144752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6" name="Google Shape;76;p15"/>
          <p:cNvSpPr txBox="1"/>
          <p:nvPr/>
        </p:nvSpPr>
        <p:spPr>
          <a:xfrm>
            <a:off x="6933200" y="37543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Conference rank A*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77" name="Google Shape;77;p15"/>
          <p:cNvSpPr txBox="1"/>
          <p:nvPr/>
        </p:nvSpPr>
        <p:spPr>
          <a:xfrm>
            <a:off x="311700" y="4059775"/>
            <a:ext cx="3000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</a:endParaRPr>
          </a:p>
        </p:txBody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311700" y="1646875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DRL GNN models to solve EVRP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XAI for each model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-GB" sz="1200"/>
              <a:t>Comparative study between models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200"/>
              <a:t>A* Conferences:</a:t>
            </a:r>
            <a:endParaRPr sz="1200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NeurIPS</a:t>
            </a:r>
            <a:r>
              <a:rPr b="1" lang="en-GB" sz="1200">
                <a:solidFill>
                  <a:schemeClr val="dk1"/>
                </a:solidFill>
              </a:rPr>
              <a:t> 2025: Submission Deadline </a:t>
            </a:r>
            <a:r>
              <a:rPr lang="en-GB" sz="1200">
                <a:solidFill>
                  <a:schemeClr val="dk1"/>
                </a:solidFill>
              </a:rPr>
              <a:t>May </a:t>
            </a:r>
            <a:r>
              <a:rPr lang="en-GB" sz="1200">
                <a:solidFill>
                  <a:schemeClr val="dk1"/>
                </a:solidFill>
              </a:rPr>
              <a:t>1</a:t>
            </a:r>
            <a:r>
              <a:rPr lang="en-GB" sz="1200">
                <a:solidFill>
                  <a:schemeClr val="dk1"/>
                </a:solidFill>
              </a:rPr>
              <a:t>, 2025</a:t>
            </a:r>
            <a:endParaRPr sz="1200">
              <a:solidFill>
                <a:schemeClr val="dk1"/>
              </a:solidFill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○"/>
            </a:pPr>
            <a:r>
              <a:rPr lang="en-GB" sz="1200">
                <a:solidFill>
                  <a:schemeClr val="dk1"/>
                </a:solidFill>
              </a:rPr>
              <a:t>Reinforcement learning (e.g., decision and control, planning, hierarchical RL, robotics)</a:t>
            </a:r>
            <a:endParaRPr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AAAI: Last year </a:t>
            </a:r>
            <a:r>
              <a:rPr b="1" lang="en-GB" sz="1200">
                <a:solidFill>
                  <a:schemeClr val="dk1"/>
                </a:solidFill>
              </a:rPr>
              <a:t>Submission Deadline </a:t>
            </a:r>
            <a:r>
              <a:rPr b="1" lang="en-GB" sz="1100">
                <a:solidFill>
                  <a:schemeClr val="dk1"/>
                </a:solidFill>
              </a:rPr>
              <a:t>August 15, 2024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rPr b="1" lang="en-GB" sz="1200">
                <a:solidFill>
                  <a:schemeClr val="dk1"/>
                </a:solidFill>
              </a:rPr>
              <a:t>IJCAI</a:t>
            </a:r>
            <a:endParaRPr b="1" sz="1200">
              <a:solidFill>
                <a:schemeClr val="dk1"/>
              </a:solidFill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Char char="●"/>
            </a:pPr>
            <a:r>
              <a:t/>
            </a:r>
            <a:endParaRPr sz="12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Research papers</a:t>
            </a:r>
            <a:endParaRPr/>
          </a:p>
        </p:txBody>
      </p:sp>
      <p:sp>
        <p:nvSpPr>
          <p:cNvPr id="84" name="Google Shape;84;p16"/>
          <p:cNvSpPr txBox="1"/>
          <p:nvPr>
            <p:ph idx="1" type="body"/>
          </p:nvPr>
        </p:nvSpPr>
        <p:spPr>
          <a:xfrm>
            <a:off x="311700" y="1529275"/>
            <a:ext cx="8520600" cy="299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/>
              <a:t>2 models to solve EVRP (for now)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~Attention trained with REINFORCE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Already exists in </a:t>
            </a:r>
            <a:r>
              <a:rPr lang="en-GB"/>
              <a:t>literature</a:t>
            </a:r>
            <a:r>
              <a:rPr lang="en-GB"/>
              <a:t> for VRP not EVRP</a:t>
            </a:r>
            <a:endParaRPr/>
          </a:p>
          <a:p>
            <a:pPr indent="-317500" lvl="1" marL="13716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-GB"/>
              <a:t>To my knowledge has the best results compared to other models</a:t>
            </a:r>
            <a:endParaRPr/>
          </a:p>
          <a:p>
            <a:pPr indent="-342900" lvl="0" marL="9144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A second model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85" name="Google Shape;8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1774600"/>
            <a:ext cx="2102600" cy="21026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6"/>
          <p:cNvSpPr txBox="1"/>
          <p:nvPr/>
        </p:nvSpPr>
        <p:spPr>
          <a:xfrm>
            <a:off x="6933200" y="144752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1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87" name="Google Shape;87;p16"/>
          <p:cNvSpPr txBox="1"/>
          <p:nvPr/>
        </p:nvSpPr>
        <p:spPr>
          <a:xfrm>
            <a:off x="6933200" y="3754325"/>
            <a:ext cx="1695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Conference rank A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34250" y="2503625"/>
            <a:ext cx="4744500" cy="207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300"/>
              <a:t>This paper developed 2 models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Compared each model with its counterparts from the </a:t>
            </a:r>
            <a:r>
              <a:rPr lang="en-GB" sz="1300"/>
              <a:t>literature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300"/>
              <a:t>Compared the 2 together based on metrics</a:t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Old models (dijkstra)</a:t>
            </a:r>
            <a:endParaRPr sz="13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300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-"/>
            </a:pPr>
            <a:r>
              <a:rPr lang="en-GB" sz="1300"/>
              <a:t>What If we use DRL and XAI? </a:t>
            </a:r>
            <a:endParaRPr sz="1300"/>
          </a:p>
        </p:txBody>
      </p:sp>
      <p:pic>
        <p:nvPicPr>
          <p:cNvPr id="94" name="Google Shape;9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017725"/>
            <a:ext cx="8115300" cy="1485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5" name="Google Shape;95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78738" y="2503625"/>
            <a:ext cx="4295775" cy="2571750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7"/>
          <p:cNvSpPr txBox="1"/>
          <p:nvPr/>
        </p:nvSpPr>
        <p:spPr>
          <a:xfrm>
            <a:off x="2084300" y="3774925"/>
            <a:ext cx="27372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Published in </a:t>
            </a:r>
            <a:r>
              <a:rPr lang="en-GB" sz="1600">
                <a:solidFill>
                  <a:schemeClr val="dk2"/>
                </a:solidFill>
              </a:rPr>
              <a:t>Q2 Journal </a:t>
            </a:r>
            <a:endParaRPr sz="1600">
              <a:solidFill>
                <a:schemeClr val="dk2"/>
              </a:solidFill>
            </a:endParaRPr>
          </a:p>
        </p:txBody>
      </p:sp>
      <p:sp>
        <p:nvSpPr>
          <p:cNvPr id="97" name="Google Shape;97;p17"/>
          <p:cNvSpPr txBox="1"/>
          <p:nvPr/>
        </p:nvSpPr>
        <p:spPr>
          <a:xfrm>
            <a:off x="311700" y="4579925"/>
            <a:ext cx="46821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600">
                <a:solidFill>
                  <a:schemeClr val="dk2"/>
                </a:solidFill>
              </a:rPr>
              <a:t>Publish in Q1 Journal ? or conference rank A</a:t>
            </a:r>
            <a:endParaRPr sz="16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Publish 2 papers: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1st paper: conference rank A or A*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GB"/>
              <a:t>2nd </a:t>
            </a:r>
            <a:r>
              <a:rPr lang="en-GB"/>
              <a:t>paper:</a:t>
            </a:r>
            <a:r>
              <a:rPr lang="en-GB"/>
              <a:t> journal Q1 in AI </a:t>
            </a:r>
            <a:endParaRPr/>
          </a:p>
        </p:txBody>
      </p:sp>
      <p:pic>
        <p:nvPicPr>
          <p:cNvPr descr="a line drawing of a sheet of paper with green lines (provided by Tenor)" id="104" name="Google Shape;10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29700" y="1774600"/>
            <a:ext cx="2102600" cy="210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110" name="Google Shape;110;p19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19"/>
          <p:cNvSpPr txBox="1"/>
          <p:nvPr/>
        </p:nvSpPr>
        <p:spPr>
          <a:xfrm>
            <a:off x="7279175" y="158287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2nd</a:t>
            </a:r>
            <a:r>
              <a:rPr lang="en-GB" sz="1800">
                <a:solidFill>
                  <a:schemeClr val="dk2"/>
                </a:solidFill>
              </a:rPr>
              <a:t>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2" name="Google Shape;112;p19"/>
          <p:cNvSpPr txBox="1"/>
          <p:nvPr/>
        </p:nvSpPr>
        <p:spPr>
          <a:xfrm>
            <a:off x="7389125" y="3782825"/>
            <a:ext cx="16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Q1 Journal or conference rank 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13" name="Google Shape;113;p19"/>
          <p:cNvSpPr txBox="1"/>
          <p:nvPr>
            <p:ph idx="1" type="body"/>
          </p:nvPr>
        </p:nvSpPr>
        <p:spPr>
          <a:xfrm>
            <a:off x="8550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real world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 Travel cost: Real data from a country with real costs, fleet data, etc..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~Autonomous </a:t>
            </a:r>
            <a:r>
              <a:rPr lang="en-GB"/>
              <a:t>vehicles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119" name="Google Shape;119;p20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0"/>
          <p:cNvSpPr txBox="1"/>
          <p:nvPr/>
        </p:nvSpPr>
        <p:spPr>
          <a:xfrm>
            <a:off x="7279175" y="158287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2nd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1" name="Google Shape;121;p20"/>
          <p:cNvSpPr txBox="1"/>
          <p:nvPr/>
        </p:nvSpPr>
        <p:spPr>
          <a:xfrm>
            <a:off x="7389125" y="3782825"/>
            <a:ext cx="16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Q1 Journal or conference rank 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22" name="Google Shape;122;p20"/>
          <p:cNvSpPr txBox="1"/>
          <p:nvPr>
            <p:ph idx="1" type="body"/>
          </p:nvPr>
        </p:nvSpPr>
        <p:spPr>
          <a:xfrm>
            <a:off x="8550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real world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 Travel cost: Real data from a country with real costs, fleet data, etc..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~Autonomous vehicles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deeper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Try different reward formulations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1/ travel cost ; -  travel cost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Multi objective reward:  travel cost &amp; customers satisfaction, fuel cost, etc..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Pareto front: minimize  travel cost &amp; visit charging stations when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Compare with XAI the different outcomes from different rewards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-GB"/>
              <a:t>Research papers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a line drawing of a sheet of paper with green lines (provided by Tenor)" id="128" name="Google Shape;128;p21"/>
          <p:cNvPicPr preferRelativeResize="0"/>
          <p:nvPr/>
        </p:nvPicPr>
        <p:blipFill rotWithShape="1">
          <a:blip r:embed="rId3">
            <a:alphaModFix/>
          </a:blip>
          <a:srcRect b="14273" l="20594" r="21194" t="11188"/>
          <a:stretch/>
        </p:blipFill>
        <p:spPr>
          <a:xfrm>
            <a:off x="7750875" y="2077038"/>
            <a:ext cx="1223900" cy="156727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7279175" y="1582875"/>
            <a:ext cx="1695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2nd paper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21"/>
          <p:cNvSpPr txBox="1"/>
          <p:nvPr/>
        </p:nvSpPr>
        <p:spPr>
          <a:xfrm>
            <a:off x="7389125" y="3782825"/>
            <a:ext cx="16956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2"/>
                </a:solidFill>
              </a:rPr>
              <a:t>Q1 Journal or conference rank A </a:t>
            </a:r>
            <a:endParaRPr sz="1800">
              <a:solidFill>
                <a:schemeClr val="dk2"/>
              </a:solidFill>
            </a:endParaRPr>
          </a:p>
        </p:txBody>
      </p:sp>
      <p:sp>
        <p:nvSpPr>
          <p:cNvPr id="131" name="Google Shape;131;p21"/>
          <p:cNvSpPr txBox="1"/>
          <p:nvPr>
            <p:ph idx="1" type="body"/>
          </p:nvPr>
        </p:nvSpPr>
        <p:spPr>
          <a:xfrm>
            <a:off x="85500" y="1152475"/>
            <a:ext cx="7722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applied to real world application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charging/discharging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Opt Travel cost: Real data from a country with real costs, fleet data, etc.. [1]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~Hydrogen vehicles (constraints of hydrogen vehicle)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~Autonomous vehicles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deeper analysis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Try different reward formulations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1/ travel cost ; -  travel cost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Multi objective reward:  travel cost &amp; customers satisfaction, fuel cost, etc..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AutoNum type="romanLcPeriod"/>
            </a:pPr>
            <a:r>
              <a:rPr lang="en-GB"/>
              <a:t>Pareto front: minimize  travel cost &amp; visit charging stations when necessary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Compare with XAI the different outcomes from different rewards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-GB"/>
              <a:t>One of the developed models case study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Same model compare ICEV, PHEV and BEV energy consumption/travel cost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-GB"/>
              <a:t>~in a specific region if we get real data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