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FiraSans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a3470c31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a3470c31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a3470c31c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a3470c31c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a3470c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a3470c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a3470c31c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a3470c31c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a3470c3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5a3470c3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Hello everyone. It’s a pleasure to be here at the Ideathon 2024.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So our research idea is </a:t>
            </a:r>
            <a:r>
              <a:rPr b="1" lang="en-GB">
                <a:solidFill>
                  <a:schemeClr val="dk1"/>
                </a:solidFill>
              </a:rPr>
              <a:t>Transparent Decision-Making for Electric Vehicle Routing.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Together with my colleagues—Ellie, Imen, Jérémie, Mame Diarra, and Souleymane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we want to conduct a comparative study of different models using RL, GNN and XAI techniques combined together to address these routing challenges.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—---------------------------------------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This project aims to tackle one of the most critical challenges in sustainable transportation: finding optimal and interpretable solutions for electric vehicle routing.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Which is not only technically challenging but also critically important in the context of sustainable transport and climate change: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a3470c31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5a3470c31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is where the Electric Vehicle Routing Problem, comes into play.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It’s an</a:t>
            </a:r>
            <a:r>
              <a:rPr lang="en-GB" sz="6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Optimization problem that aims to determine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most efficient routes for a fleet of electric vehicles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(EVs)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It’s a variant of vehicle routing problem which is a generalization of the TSP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Similarly to VRP we want to visit all destinations, or customers location in the case of commercial fleets, within a minimum total distance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a specific time window for each customer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Additionally, EVRP considers constraints related to EVs like battery limits and charging station availability.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and if possible to minimize the number of vehicles dispatched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All the references we used are listed at the end of the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—---------------------------------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growing demand for explainability has sparked interest from researchers in various fields, including transportation field and the common problem of Vehicle Routing.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3470c31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5a3470c31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, our methodology </a:t>
            </a:r>
            <a:r>
              <a:rPr lang="en-GB">
                <a:solidFill>
                  <a:schemeClr val="dk1"/>
                </a:solidFill>
              </a:rPr>
              <a:t>To achieve this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Initial model development to tackle EVRP using DRL and GNN.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Integration of XAI techniques for interpretability.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a3470c31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5a3470c31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00">
                <a:solidFill>
                  <a:schemeClr val="dk1"/>
                </a:solidFill>
              </a:rPr>
              <a:t>Different DRL models have </a:t>
            </a:r>
            <a:r>
              <a:rPr lang="en-GB" sz="1400">
                <a:solidFill>
                  <a:srgbClr val="59BD2F"/>
                </a:solidFill>
              </a:rPr>
              <a:t>different strengths and weaknesses</a:t>
            </a:r>
            <a:endParaRPr sz="1400">
              <a:solidFill>
                <a:srgbClr val="59BD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So We want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Evaluate </a:t>
            </a:r>
            <a:r>
              <a:rPr b="1" lang="en-GB" sz="1600">
                <a:solidFill>
                  <a:srgbClr val="029BD8"/>
                </a:solidFill>
              </a:rPr>
              <a:t>both performance</a:t>
            </a:r>
            <a:r>
              <a:rPr lang="en-GB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rgbClr val="59BD2F"/>
                </a:solidFill>
              </a:rPr>
              <a:t>How well</a:t>
            </a:r>
            <a:r>
              <a:rPr b="1"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each model solves EVRP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And </a:t>
            </a:r>
            <a:r>
              <a:rPr b="1" lang="en-GB" sz="1600">
                <a:solidFill>
                  <a:srgbClr val="FD8C00"/>
                </a:solidFill>
              </a:rPr>
              <a:t>how well</a:t>
            </a:r>
            <a:r>
              <a:rPr b="1"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XAI “explains” the model's decisions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a3470c3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a3470c3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Our key contributions to this research include: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Interpretable and optimized models for EVRP leveraging DRL, GNN, and XAI techniques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Comparative analysis of these various models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we evaluate both the optimization performance of each model and their interpretability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a3470c31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a3470c31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a3470c31c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a3470c31c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Ideathon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Dimeth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63975" y="4319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18-05-2025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 txBox="1"/>
          <p:nvPr>
            <p:ph idx="1" type="body"/>
          </p:nvPr>
        </p:nvSpPr>
        <p:spPr>
          <a:xfrm>
            <a:off x="311700" y="1068600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1st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Dimeth, </a:t>
            </a:r>
            <a:r>
              <a:rPr lang="en-GB">
                <a:solidFill>
                  <a:schemeClr val="accent5"/>
                </a:solidFill>
              </a:rPr>
              <a:t>Elie</a:t>
            </a:r>
            <a:r>
              <a:rPr lang="en-GB"/>
              <a:t>, </a:t>
            </a:r>
            <a:r>
              <a:rPr lang="en-GB">
                <a:solidFill>
                  <a:schemeClr val="accent4"/>
                </a:solidFill>
              </a:rPr>
              <a:t>Mame</a:t>
            </a:r>
            <a:r>
              <a:rPr lang="en-GB"/>
              <a:t>, </a:t>
            </a:r>
            <a:r>
              <a:rPr lang="en-GB">
                <a:solidFill>
                  <a:srgbClr val="6AA84F"/>
                </a:solidFill>
              </a:rPr>
              <a:t>Imen, </a:t>
            </a:r>
            <a:r>
              <a:rPr lang="en-GB">
                <a:solidFill>
                  <a:schemeClr val="accent1"/>
                </a:solidFill>
              </a:rPr>
              <a:t>Jeremie</a:t>
            </a:r>
            <a:r>
              <a:rPr lang="en-GB"/>
              <a:t>, </a:t>
            </a:r>
            <a:r>
              <a:rPr lang="en-GB">
                <a:solidFill>
                  <a:srgbClr val="C27BA0"/>
                </a:solidFill>
              </a:rPr>
              <a:t>Souleymane</a:t>
            </a:r>
            <a:r>
              <a:rPr lang="en-GB"/>
              <a:t> 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paper: Dimeth &amp; </a:t>
            </a:r>
            <a:r>
              <a:rPr lang="en-GB">
                <a:solidFill>
                  <a:schemeClr val="accent5"/>
                </a:solidFill>
              </a:rPr>
              <a:t>Elie 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Review paper: </a:t>
            </a:r>
            <a:r>
              <a:rPr lang="en-GB">
                <a:solidFill>
                  <a:schemeClr val="accent4"/>
                </a:solidFill>
              </a:rPr>
              <a:t>Mame </a:t>
            </a:r>
            <a:r>
              <a:rPr lang="en-GB"/>
              <a:t>&amp; </a:t>
            </a:r>
            <a:r>
              <a:rPr lang="en-GB">
                <a:solidFill>
                  <a:schemeClr val="accent1"/>
                </a:solidFill>
              </a:rPr>
              <a:t>Jeremie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2nd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>
                <a:solidFill>
                  <a:schemeClr val="accent4"/>
                </a:solidFill>
              </a:rPr>
              <a:t>Mame</a:t>
            </a:r>
            <a:r>
              <a:rPr lang="en-GB"/>
              <a:t>, </a:t>
            </a:r>
            <a:r>
              <a:rPr lang="en-GB">
                <a:solidFill>
                  <a:schemeClr val="accent1"/>
                </a:solidFill>
              </a:rPr>
              <a:t>Jeremie</a:t>
            </a:r>
            <a:r>
              <a:rPr lang="en-GB"/>
              <a:t>, </a:t>
            </a:r>
            <a:r>
              <a:rPr lang="en-GB">
                <a:solidFill>
                  <a:srgbClr val="6AA84F"/>
                </a:solidFill>
              </a:rPr>
              <a:t>Imen</a:t>
            </a:r>
            <a:r>
              <a:rPr lang="en-GB"/>
              <a:t>, </a:t>
            </a:r>
            <a:r>
              <a:rPr lang="en-GB">
                <a:solidFill>
                  <a:srgbClr val="C27BA0"/>
                </a:solidFill>
              </a:rPr>
              <a:t>Souleymane</a:t>
            </a:r>
            <a:r>
              <a:rPr lang="en-GB"/>
              <a:t>, </a:t>
            </a:r>
            <a:r>
              <a:rPr lang="en-GB"/>
              <a:t>Dimeth,</a:t>
            </a:r>
            <a:r>
              <a:rPr lang="en-GB"/>
              <a:t> </a:t>
            </a:r>
            <a:r>
              <a:rPr lang="en-GB">
                <a:solidFill>
                  <a:schemeClr val="accent5"/>
                </a:solidFill>
              </a:rPr>
              <a:t>Elie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paper: </a:t>
            </a:r>
            <a:r>
              <a:rPr lang="en-GB">
                <a:solidFill>
                  <a:schemeClr val="accent1"/>
                </a:solidFill>
              </a:rPr>
              <a:t>Jeremie </a:t>
            </a:r>
            <a:r>
              <a:rPr lang="en-GB"/>
              <a:t>&amp; </a:t>
            </a:r>
            <a:r>
              <a:rPr lang="en-GB">
                <a:solidFill>
                  <a:srgbClr val="6AA84F"/>
                </a:solidFill>
              </a:rPr>
              <a:t>Imen 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Review paper: </a:t>
            </a:r>
            <a:r>
              <a:rPr lang="en-GB">
                <a:solidFill>
                  <a:schemeClr val="accent4"/>
                </a:solidFill>
              </a:rPr>
              <a:t>Mame </a:t>
            </a:r>
            <a:r>
              <a:rPr lang="en-GB"/>
              <a:t>&amp; </a:t>
            </a:r>
            <a:r>
              <a:rPr lang="en-GB">
                <a:solidFill>
                  <a:schemeClr val="accent5"/>
                </a:solidFill>
              </a:rPr>
              <a:t>Elie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Names and order are flexible to change based on work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paper development plan</a:t>
            </a:r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800"/>
              <a:buAutoNum type="arabicPeriod"/>
            </a:pPr>
            <a:r>
              <a:rPr lang="en-GB">
                <a:solidFill>
                  <a:srgbClr val="029BD8"/>
                </a:solidFill>
              </a:rPr>
              <a:t>Develop the models DRL GNN for EVRP</a:t>
            </a:r>
            <a:endParaRPr>
              <a:solidFill>
                <a:srgbClr val="029B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First phase of Fine tune models + reward function based 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800"/>
              <a:buAutoNum type="arabicPeriod"/>
            </a:pPr>
            <a:r>
              <a:rPr lang="en-GB">
                <a:solidFill>
                  <a:srgbClr val="029BD8"/>
                </a:solidFill>
              </a:rPr>
              <a:t>XAI to help fine tuning and decision making</a:t>
            </a:r>
            <a:endParaRPr>
              <a:solidFill>
                <a:srgbClr val="029B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Second phase of fine tuning + reward function based on XAI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document each fine tuning to </a:t>
            </a:r>
            <a:r>
              <a:rPr lang="en-GB">
                <a:solidFill>
                  <a:srgbClr val="FD8714"/>
                </a:solidFill>
              </a:rPr>
              <a:t>save progress and results</a:t>
            </a: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6232050" y="4112925"/>
            <a:ext cx="392100" cy="192000"/>
          </a:xfrm>
          <a:prstGeom prst="rect">
            <a:avLst/>
          </a:prstGeom>
          <a:solidFill>
            <a:srgbClr val="029B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6232050" y="4424475"/>
            <a:ext cx="392100" cy="19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"/>
          <p:cNvSpPr txBox="1"/>
          <p:nvPr/>
        </p:nvSpPr>
        <p:spPr>
          <a:xfrm>
            <a:off x="6688025" y="3993375"/>
            <a:ext cx="225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29BD8"/>
                </a:solidFill>
              </a:rPr>
              <a:t>In progress</a:t>
            </a:r>
            <a:endParaRPr sz="1600">
              <a:solidFill>
                <a:srgbClr val="029BD8"/>
              </a:solidFill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688025" y="4293975"/>
            <a:ext cx="225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Not started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800"/>
              <a:buAutoNum type="arabicPeriod"/>
            </a:pPr>
            <a:r>
              <a:rPr lang="en-GB">
                <a:solidFill>
                  <a:srgbClr val="029BD8"/>
                </a:solidFill>
              </a:rPr>
              <a:t>Develop the models DRL for EVRP</a:t>
            </a:r>
            <a:endParaRPr>
              <a:solidFill>
                <a:srgbClr val="029B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>
                <a:solidFill>
                  <a:schemeClr val="dk1"/>
                </a:solidFill>
              </a:rPr>
              <a:t>Imen: Policy gradient model (PPO)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>
                <a:solidFill>
                  <a:schemeClr val="dk1"/>
                </a:solidFill>
              </a:rPr>
              <a:t>Souleymane: DQN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-GB">
                <a:solidFill>
                  <a:schemeClr val="dk1"/>
                </a:solidFill>
              </a:rPr>
              <a:t>Mame: Attention + REINFORCE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Dimeth &amp; Eie: </a:t>
            </a:r>
            <a:r>
              <a:rPr lang="en-GB">
                <a:solidFill>
                  <a:srgbClr val="029BD8"/>
                </a:solidFill>
              </a:rPr>
              <a:t>Apply XAI for each model</a:t>
            </a:r>
            <a:endParaRPr>
              <a:solidFill>
                <a:srgbClr val="029BD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Jérémie: </a:t>
            </a:r>
            <a:r>
              <a:rPr lang="en-GB"/>
              <a:t>Add GNN for each DRL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400"/>
              <a:buAutoNum type="alphaLcPeriod"/>
            </a:pPr>
            <a:r>
              <a:rPr lang="en-GB">
                <a:solidFill>
                  <a:srgbClr val="029BD8"/>
                </a:solidFill>
              </a:rPr>
              <a:t>Teaching GNN, attention</a:t>
            </a:r>
            <a:endParaRPr>
              <a:solidFill>
                <a:srgbClr val="029B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29BD8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Dimeth &amp; Eie: </a:t>
            </a:r>
            <a:r>
              <a:rPr lang="en-GB"/>
              <a:t>Apply XAI after adding GNN </a:t>
            </a:r>
            <a:endParaRPr/>
          </a:p>
        </p:txBody>
      </p:sp>
      <p:sp>
        <p:nvSpPr>
          <p:cNvPr id="301" name="Google Shape;3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paper development plan in details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IMG_828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03" y="766525"/>
            <a:ext cx="2822726" cy="3116401"/>
          </a:xfrm>
          <a:prstGeom prst="rect">
            <a:avLst/>
          </a:prstGeom>
          <a:noFill/>
          <a:ln cap="flat" cmpd="sng" w="19050">
            <a:solidFill>
              <a:srgbClr val="81E55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925" y="1138950"/>
            <a:ext cx="947450" cy="9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3171450" y="1152475"/>
            <a:ext cx="59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Dimeth NOUICER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From Tunisia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PhD in electrical engineering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Electric Mobility: A Fleet Management Framework</a:t>
            </a:r>
            <a:r>
              <a:rPr lang="en-GB">
                <a:solidFill>
                  <a:schemeClr val="dk1"/>
                </a:solidFill>
              </a:rPr>
              <a:t> Based on </a:t>
            </a:r>
            <a:r>
              <a:rPr lang="en-GB">
                <a:solidFill>
                  <a:schemeClr val="dk1"/>
                </a:solidFill>
              </a:rPr>
              <a:t>Reinforcement Learning and Graph Neural Networks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05925" y="2571750"/>
            <a:ext cx="8810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Comparative Study of DRL Models with GNN and Explainable AI for Electric Vehicle Routing Optimization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66950" y="3345438"/>
            <a:ext cx="8810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Dimeth Nouicer; 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Elie N. Mulamba; Imen Habibi; </a:t>
            </a:r>
            <a: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Jérémie N. MABIALA; Mame Diarra Diouf;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Souleymane Diallo 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3718" y="154550"/>
            <a:ext cx="961025" cy="10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0" y="4751825"/>
            <a:ext cx="9151500" cy="39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-3750" y="4618800"/>
            <a:ext cx="9151500" cy="16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0961" y="3427525"/>
            <a:ext cx="2215064" cy="13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 amt="84000"/>
          </a:blip>
          <a:srcRect b="0" l="0" r="0" t="0"/>
          <a:stretch/>
        </p:blipFill>
        <p:spPr>
          <a:xfrm>
            <a:off x="495450" y="0"/>
            <a:ext cx="2463875" cy="24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0" y="913325"/>
            <a:ext cx="9144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942A1"/>
                </a:solidFill>
                <a:latin typeface="Fira Sans"/>
                <a:ea typeface="Fira Sans"/>
                <a:cs typeface="Fira Sans"/>
                <a:sym typeface="Fira Sans"/>
              </a:rPr>
              <a:t>Transparent Decision-Making for Electric Vehicle Routing: </a:t>
            </a:r>
            <a:endParaRPr b="1" i="0" sz="2600" u="none" cap="none" strike="noStrike">
              <a:solidFill>
                <a:srgbClr val="0942A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942A1"/>
                </a:solidFill>
                <a:latin typeface="Fira Sans"/>
                <a:ea typeface="Fira Sans"/>
                <a:cs typeface="Fira Sans"/>
                <a:sym typeface="Fira Sans"/>
              </a:rPr>
              <a:t>Integrating DRL, GNN, and XAI</a:t>
            </a:r>
            <a:endParaRPr b="1" i="0" sz="2600" u="none" cap="none" strike="noStrike">
              <a:solidFill>
                <a:srgbClr val="0942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41300" y="381475"/>
            <a:ext cx="1979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Ideathon 2024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rPr lang="en-GB" sz="2650"/>
              <a:t>Electric Vehicle Routing Problem (EVRP)</a:t>
            </a:r>
            <a:endParaRPr sz="265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380" y="950213"/>
            <a:ext cx="3497919" cy="41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525" y="1877388"/>
            <a:ext cx="4148350" cy="225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>
            <a:off x="227275" y="2032000"/>
            <a:ext cx="3048363" cy="1403700"/>
            <a:chOff x="227275" y="2032000"/>
            <a:chExt cx="3048363" cy="1403700"/>
          </a:xfrm>
        </p:grpSpPr>
        <p:sp>
          <p:nvSpPr>
            <p:cNvPr id="91" name="Google Shape;91;p17"/>
            <p:cNvSpPr txBox="1"/>
            <p:nvPr/>
          </p:nvSpPr>
          <p:spPr>
            <a:xfrm>
              <a:off x="227275" y="2032000"/>
              <a:ext cx="24351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4CBB1D"/>
                  </a:solidFill>
                  <a:latin typeface="Arial"/>
                  <a:ea typeface="Arial"/>
                  <a:cs typeface="Arial"/>
                  <a:sym typeface="Arial"/>
                </a:rPr>
                <a:t>Deep Reinforcement Learning (DRL)</a:t>
              </a:r>
              <a:endParaRPr b="1" i="0" sz="100" u="none" cap="none" strike="noStrike">
                <a:solidFill>
                  <a:srgbClr val="4CBB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" name="Google Shape;92;p1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0091A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3" name="Google Shape;93;p17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94" name="Google Shape;94;p1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D8C00"/>
                  </a:solidFill>
                  <a:latin typeface="Arial"/>
                  <a:ea typeface="Arial"/>
                  <a:cs typeface="Arial"/>
                  <a:sym typeface="Arial"/>
                </a:rPr>
                <a:t>Explainable AI (XAI)</a:t>
              </a:r>
              <a:endParaRPr b="1" i="0" sz="100" u="none" cap="none" strike="noStrike">
                <a:solidFill>
                  <a:srgbClr val="FD8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" name="Google Shape;95;p1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6" name="Google Shape;96;p17"/>
          <p:cNvGrpSpPr/>
          <p:nvPr/>
        </p:nvGrpSpPr>
        <p:grpSpPr>
          <a:xfrm>
            <a:off x="5209838" y="3020450"/>
            <a:ext cx="3610513" cy="1289700"/>
            <a:chOff x="5209838" y="3020450"/>
            <a:chExt cx="3610513" cy="12897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6496551" y="3020450"/>
              <a:ext cx="2323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03C8DF"/>
                  </a:solidFill>
                  <a:latin typeface="Arial"/>
                  <a:ea typeface="Arial"/>
                  <a:cs typeface="Arial"/>
                  <a:sym typeface="Arial"/>
                </a:rPr>
                <a:t>Graph Neural Networks (GNN)</a:t>
              </a:r>
              <a:endParaRPr b="1" i="0" sz="100" u="none" cap="none" strike="noStrike">
                <a:solidFill>
                  <a:srgbClr val="03C8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29BD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9" name="Google Shape;99;p17"/>
          <p:cNvGrpSpPr/>
          <p:nvPr/>
        </p:nvGrpSpPr>
        <p:grpSpPr>
          <a:xfrm>
            <a:off x="2662212" y="728462"/>
            <a:ext cx="3814835" cy="3790597"/>
            <a:chOff x="2662212" y="676343"/>
            <a:chExt cx="3814835" cy="3790597"/>
          </a:xfrm>
        </p:grpSpPr>
        <p:sp>
          <p:nvSpPr>
            <p:cNvPr id="100" name="Google Shape;100;p1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7EE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17"/>
            <p:cNvGrpSpPr/>
            <p:nvPr/>
          </p:nvGrpSpPr>
          <p:grpSpPr>
            <a:xfrm rot="-7200165">
              <a:off x="3337708" y="2826834"/>
              <a:ext cx="585011" cy="585536"/>
              <a:chOff x="1967628" y="812211"/>
              <a:chExt cx="588000" cy="588000"/>
            </a:xfrm>
          </p:grpSpPr>
          <p:sp>
            <p:nvSpPr>
              <p:cNvPr id="104" name="Google Shape;104;p1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7EE15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7EE1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07" name="Google Shape;107;p1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D8C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D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7"/>
            <p:cNvGrpSpPr/>
            <p:nvPr/>
          </p:nvGrpSpPr>
          <p:grpSpPr>
            <a:xfrm rot="7200165">
              <a:off x="5229899" y="2804768"/>
              <a:ext cx="585011" cy="585536"/>
              <a:chOff x="1977085" y="811649"/>
              <a:chExt cx="588000" cy="588000"/>
            </a:xfrm>
          </p:grpSpPr>
          <p:sp>
            <p:nvSpPr>
              <p:cNvPr id="110" name="Google Shape;110;p1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3C8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3C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" name="Google Shape;112;p1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rPr lang="en-GB" sz="2650"/>
              <a:t>Methodology Overview</a:t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t/>
            </a:r>
            <a:endParaRPr sz="2650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84875" y="3020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To solve EVRP</a:t>
            </a:r>
            <a:endParaRPr b="0" i="0" sz="1400" u="none" cap="none" strike="noStrike">
              <a:solidFill>
                <a:srgbClr val="59BD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021150" y="3909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For better representation of EVRP</a:t>
            </a:r>
            <a:endParaRPr b="0" i="0" sz="1400" u="none" cap="none" strike="noStrike">
              <a:solidFill>
                <a:srgbClr val="59BD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6934725" y="1875975"/>
            <a:ext cx="220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/>
              <a:t>For interpretability</a:t>
            </a:r>
            <a:endParaRPr b="0" i="0" sz="1400" u="none" cap="none" strike="noStrike">
              <a:solidFill>
                <a:srgbClr val="59BD2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239075" y="1748550"/>
            <a:ext cx="3048363" cy="1403700"/>
            <a:chOff x="227275" y="2032000"/>
            <a:chExt cx="3048363" cy="1403700"/>
          </a:xfrm>
        </p:grpSpPr>
        <p:sp>
          <p:nvSpPr>
            <p:cNvPr id="125" name="Google Shape;125;p18"/>
            <p:cNvSpPr txBox="1"/>
            <p:nvPr/>
          </p:nvSpPr>
          <p:spPr>
            <a:xfrm>
              <a:off x="227275" y="2032000"/>
              <a:ext cx="24351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4CBB1D"/>
                  </a:solidFill>
                  <a:latin typeface="Arial"/>
                  <a:ea typeface="Arial"/>
                  <a:cs typeface="Arial"/>
                  <a:sym typeface="Arial"/>
                </a:rPr>
                <a:t>Deep Reinforcement Learning (DRL)</a:t>
              </a:r>
              <a:endParaRPr b="1" i="0" sz="100" u="none" cap="none" strike="noStrike">
                <a:solidFill>
                  <a:srgbClr val="4CBB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Google Shape;126;p1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0091A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7" name="Google Shape;127;p18"/>
          <p:cNvGrpSpPr/>
          <p:nvPr/>
        </p:nvGrpSpPr>
        <p:grpSpPr>
          <a:xfrm>
            <a:off x="5221638" y="776900"/>
            <a:ext cx="3610650" cy="1289700"/>
            <a:chOff x="5209838" y="1060350"/>
            <a:chExt cx="3610650" cy="1289700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D8C00"/>
                  </a:solidFill>
                  <a:latin typeface="Arial"/>
                  <a:ea typeface="Arial"/>
                  <a:cs typeface="Arial"/>
                  <a:sym typeface="Arial"/>
                </a:rPr>
                <a:t>Explainable AI (XAI)</a:t>
              </a:r>
              <a:endParaRPr b="1" i="0" sz="100" u="none" cap="none" strike="noStrike">
                <a:solidFill>
                  <a:srgbClr val="FD8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p1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0" name="Google Shape;130;p18"/>
          <p:cNvGrpSpPr/>
          <p:nvPr/>
        </p:nvGrpSpPr>
        <p:grpSpPr>
          <a:xfrm>
            <a:off x="5221638" y="2737000"/>
            <a:ext cx="3610513" cy="1289700"/>
            <a:chOff x="5209838" y="3020450"/>
            <a:chExt cx="3610513" cy="128970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6496551" y="3020450"/>
              <a:ext cx="2323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03C8DF"/>
                  </a:solidFill>
                  <a:latin typeface="Arial"/>
                  <a:ea typeface="Arial"/>
                  <a:cs typeface="Arial"/>
                  <a:sym typeface="Arial"/>
                </a:rPr>
                <a:t>Graph Neural Networks (GNN)</a:t>
              </a:r>
              <a:endParaRPr b="1" i="0" sz="100" u="none" cap="none" strike="noStrike">
                <a:solidFill>
                  <a:srgbClr val="03C8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p1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29BD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3" name="Google Shape;133;p18"/>
          <p:cNvGrpSpPr/>
          <p:nvPr/>
        </p:nvGrpSpPr>
        <p:grpSpPr>
          <a:xfrm>
            <a:off x="2674012" y="445012"/>
            <a:ext cx="3814835" cy="3790597"/>
            <a:chOff x="2662212" y="676343"/>
            <a:chExt cx="3814835" cy="3790597"/>
          </a:xfrm>
        </p:grpSpPr>
        <p:sp>
          <p:nvSpPr>
            <p:cNvPr id="134" name="Google Shape;134;p1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7EE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" name="Google Shape;137;p18"/>
            <p:cNvGrpSpPr/>
            <p:nvPr/>
          </p:nvGrpSpPr>
          <p:grpSpPr>
            <a:xfrm rot="-7200165">
              <a:off x="3337708" y="2826834"/>
              <a:ext cx="585011" cy="585536"/>
              <a:chOff x="1967628" y="812211"/>
              <a:chExt cx="588000" cy="588000"/>
            </a:xfrm>
          </p:grpSpPr>
          <p:sp>
            <p:nvSpPr>
              <p:cNvPr id="138" name="Google Shape;138;p1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7EE15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7EE1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1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41" name="Google Shape;141;p1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D8C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D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8"/>
            <p:cNvGrpSpPr/>
            <p:nvPr/>
          </p:nvGrpSpPr>
          <p:grpSpPr>
            <a:xfrm rot="7200165">
              <a:off x="5229899" y="2804768"/>
              <a:ext cx="585011" cy="585536"/>
              <a:chOff x="1977085" y="811649"/>
              <a:chExt cx="588000" cy="588000"/>
            </a:xfrm>
          </p:grpSpPr>
          <p:sp>
            <p:nvSpPr>
              <p:cNvPr id="144" name="Google Shape;144;p1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3C8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3C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" name="Google Shape;146;p1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rPr lang="en-GB" sz="2650"/>
              <a:t>Methodology Overview</a:t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t/>
            </a:r>
            <a:endParaRPr sz="2650"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84875" y="2546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DRL models have </a:t>
            </a:r>
            <a:r>
              <a:rPr b="0" i="0" lang="en-GB" sz="1400" u="none" cap="none" strike="noStrike">
                <a:solidFill>
                  <a:srgbClr val="59BD2F"/>
                </a:solidFill>
                <a:latin typeface="Arial"/>
                <a:ea typeface="Arial"/>
                <a:cs typeface="Arial"/>
                <a:sym typeface="Arial"/>
              </a:rPr>
              <a:t>different strengths and weaknesses</a:t>
            </a:r>
            <a:endParaRPr b="0" i="0" sz="1400" u="none" cap="none" strike="noStrike">
              <a:solidFill>
                <a:srgbClr val="59BD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376875" y="3850225"/>
            <a:ext cx="641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b="1" i="0" lang="en-GB" sz="1600" u="none" cap="none" strike="noStrike">
                <a:solidFill>
                  <a:srgbClr val="029BD8"/>
                </a:solidFill>
                <a:latin typeface="Arial"/>
                <a:ea typeface="Arial"/>
                <a:cs typeface="Arial"/>
                <a:sym typeface="Arial"/>
              </a:rPr>
              <a:t>both performance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rgbClr val="59BD2F"/>
                </a:solidFill>
                <a:latin typeface="Arial"/>
                <a:ea typeface="Arial"/>
                <a:cs typeface="Arial"/>
                <a:sym typeface="Arial"/>
              </a:rPr>
              <a:t>How well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model solves EVRP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Interpretability: </a:t>
            </a:r>
            <a:r>
              <a:rPr b="1" i="0" lang="en-GB" sz="1600" u="none" cap="none" strike="noStrike">
                <a:solidFill>
                  <a:srgbClr val="FD8C00"/>
                </a:solidFill>
                <a:latin typeface="Arial"/>
                <a:ea typeface="Arial"/>
                <a:cs typeface="Arial"/>
                <a:sym typeface="Arial"/>
              </a:rPr>
              <a:t>how well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XAI “explains” the model's decisions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Research idea</a:t>
            </a:r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6137900" y="1215714"/>
            <a:ext cx="2694409" cy="1487177"/>
            <a:chOff x="5091749" y="1688190"/>
            <a:chExt cx="2311805" cy="1256274"/>
          </a:xfrm>
        </p:grpSpPr>
        <p:sp>
          <p:nvSpPr>
            <p:cNvPr id="159" name="Google Shape;159;p19"/>
            <p:cNvSpPr txBox="1"/>
            <p:nvPr/>
          </p:nvSpPr>
          <p:spPr>
            <a:xfrm>
              <a:off x="5091749" y="2054963"/>
              <a:ext cx="2311800" cy="8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Interpretable and optimized solution for EVRP leveraging DRL, GNN, and XAI techniques</a:t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5091754" y="1688190"/>
              <a:ext cx="23118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7EE151"/>
                  </a:solidFill>
                  <a:latin typeface="Roboto"/>
                  <a:ea typeface="Roboto"/>
                  <a:cs typeface="Roboto"/>
                  <a:sym typeface="Roboto"/>
                </a:rPr>
                <a:t>Scalable &amp; Explainable</a:t>
              </a:r>
              <a:endParaRPr b="1" i="0" sz="1200" u="none" cap="none" strike="noStrike">
                <a:solidFill>
                  <a:srgbClr val="7EE15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3069226" y="2236901"/>
            <a:ext cx="2631853" cy="1324488"/>
            <a:chOff x="2407465" y="2565619"/>
            <a:chExt cx="1740413" cy="1118844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2407465" y="2926363"/>
              <a:ext cx="1737900" cy="7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Comparative analysis of various DRL models combined with GNN and XAI</a:t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2409978" y="2565619"/>
              <a:ext cx="17379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FD8714"/>
                  </a:solidFill>
                  <a:latin typeface="Roboto"/>
                  <a:ea typeface="Roboto"/>
                  <a:cs typeface="Roboto"/>
                  <a:sym typeface="Roboto"/>
                </a:rPr>
                <a:t>Comparative analysis</a:t>
              </a:r>
              <a:endParaRPr b="1" i="0" sz="1800" u="none" cap="none" strike="noStrike">
                <a:solidFill>
                  <a:srgbClr val="FD871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164141" y="3113018"/>
            <a:ext cx="2863364" cy="1327596"/>
            <a:chOff x="485258" y="3314328"/>
            <a:chExt cx="1845189" cy="1121470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490847" y="3696298"/>
              <a:ext cx="18396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 both the optimization performance of each model and their interpretability</a:t>
              </a:r>
              <a:endPara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485258" y="3314328"/>
              <a:ext cx="18396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29BD8"/>
                  </a:solidFill>
                  <a:latin typeface="Roboto"/>
                  <a:ea typeface="Roboto"/>
                  <a:cs typeface="Roboto"/>
                  <a:sym typeface="Roboto"/>
                </a:rPr>
                <a:t>AI for Sustainability</a:t>
              </a:r>
              <a:endParaRPr b="1" i="0" sz="1800" u="none" cap="none" strike="noStrike">
                <a:solidFill>
                  <a:srgbClr val="029BD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1499022" y="2619703"/>
            <a:ext cx="457118" cy="434545"/>
            <a:chOff x="828922" y="4050965"/>
            <a:chExt cx="369061" cy="367076"/>
          </a:xfrm>
        </p:grpSpPr>
        <p:sp>
          <p:nvSpPr>
            <p:cNvPr id="168" name="Google Shape;168;p19"/>
            <p:cNvSpPr/>
            <p:nvPr/>
          </p:nvSpPr>
          <p:spPr>
            <a:xfrm>
              <a:off x="828922" y="4274641"/>
              <a:ext cx="369061" cy="143400"/>
            </a:xfrm>
            <a:custGeom>
              <a:rect b="b" l="l" r="r" t="t"/>
              <a:pathLst>
                <a:path extrusionOk="0" h="4189" w="10781">
                  <a:moveTo>
                    <a:pt x="1960" y="0"/>
                  </a:moveTo>
                  <a:cubicBezTo>
                    <a:pt x="1193" y="0"/>
                    <a:pt x="426" y="411"/>
                    <a:pt x="68" y="1224"/>
                  </a:cubicBezTo>
                  <a:cubicBezTo>
                    <a:pt x="44" y="1271"/>
                    <a:pt x="44" y="1319"/>
                    <a:pt x="68" y="1367"/>
                  </a:cubicBezTo>
                  <a:cubicBezTo>
                    <a:pt x="92" y="1414"/>
                    <a:pt x="139" y="1438"/>
                    <a:pt x="187" y="1438"/>
                  </a:cubicBezTo>
                  <a:lnTo>
                    <a:pt x="1544" y="1438"/>
                  </a:lnTo>
                  <a:lnTo>
                    <a:pt x="1925" y="2105"/>
                  </a:lnTo>
                  <a:lnTo>
                    <a:pt x="1544" y="2748"/>
                  </a:lnTo>
                  <a:lnTo>
                    <a:pt x="187" y="2748"/>
                  </a:lnTo>
                  <a:cubicBezTo>
                    <a:pt x="176" y="2746"/>
                    <a:pt x="166" y="2745"/>
                    <a:pt x="157" y="2745"/>
                  </a:cubicBezTo>
                  <a:cubicBezTo>
                    <a:pt x="56" y="2745"/>
                    <a:pt x="0" y="2854"/>
                    <a:pt x="44" y="2962"/>
                  </a:cubicBezTo>
                  <a:cubicBezTo>
                    <a:pt x="416" y="3778"/>
                    <a:pt x="1186" y="4189"/>
                    <a:pt x="1957" y="4189"/>
                  </a:cubicBezTo>
                  <a:cubicBezTo>
                    <a:pt x="2716" y="4189"/>
                    <a:pt x="3476" y="3790"/>
                    <a:pt x="3854" y="2986"/>
                  </a:cubicBezTo>
                  <a:lnTo>
                    <a:pt x="6950" y="2986"/>
                  </a:lnTo>
                  <a:cubicBezTo>
                    <a:pt x="7317" y="3790"/>
                    <a:pt x="8070" y="4189"/>
                    <a:pt x="8827" y="4189"/>
                  </a:cubicBezTo>
                  <a:cubicBezTo>
                    <a:pt x="9594" y="4189"/>
                    <a:pt x="10365" y="3778"/>
                    <a:pt x="10737" y="2962"/>
                  </a:cubicBezTo>
                  <a:cubicBezTo>
                    <a:pt x="10780" y="2854"/>
                    <a:pt x="10724" y="2745"/>
                    <a:pt x="10624" y="2745"/>
                  </a:cubicBezTo>
                  <a:cubicBezTo>
                    <a:pt x="10614" y="2745"/>
                    <a:pt x="10604" y="2746"/>
                    <a:pt x="10594" y="2748"/>
                  </a:cubicBezTo>
                  <a:lnTo>
                    <a:pt x="9236" y="2748"/>
                  </a:lnTo>
                  <a:lnTo>
                    <a:pt x="8879" y="2105"/>
                  </a:lnTo>
                  <a:lnTo>
                    <a:pt x="9236" y="1462"/>
                  </a:lnTo>
                  <a:lnTo>
                    <a:pt x="10594" y="1462"/>
                  </a:lnTo>
                  <a:cubicBezTo>
                    <a:pt x="10665" y="1462"/>
                    <a:pt x="10713" y="1438"/>
                    <a:pt x="10737" y="1390"/>
                  </a:cubicBezTo>
                  <a:cubicBezTo>
                    <a:pt x="10760" y="1343"/>
                    <a:pt x="10760" y="1295"/>
                    <a:pt x="10737" y="1248"/>
                  </a:cubicBezTo>
                  <a:cubicBezTo>
                    <a:pt x="10366" y="423"/>
                    <a:pt x="9606" y="12"/>
                    <a:pt x="8844" y="12"/>
                  </a:cubicBezTo>
                  <a:cubicBezTo>
                    <a:pt x="8088" y="12"/>
                    <a:pt x="7330" y="417"/>
                    <a:pt x="6950" y="1224"/>
                  </a:cubicBezTo>
                  <a:lnTo>
                    <a:pt x="3854" y="1224"/>
                  </a:lnTo>
                  <a:cubicBezTo>
                    <a:pt x="3486" y="405"/>
                    <a:pt x="2723" y="0"/>
                    <a:pt x="1960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978791" y="4129015"/>
              <a:ext cx="61995" cy="52889"/>
            </a:xfrm>
            <a:custGeom>
              <a:rect b="b" l="l" r="r" t="t"/>
              <a:pathLst>
                <a:path extrusionOk="0" h="1545" w="1811">
                  <a:moveTo>
                    <a:pt x="1024" y="0"/>
                  </a:moveTo>
                  <a:cubicBezTo>
                    <a:pt x="334" y="0"/>
                    <a:pt x="0" y="834"/>
                    <a:pt x="476" y="1310"/>
                  </a:cubicBezTo>
                  <a:cubicBezTo>
                    <a:pt x="638" y="1472"/>
                    <a:pt x="833" y="1544"/>
                    <a:pt x="1022" y="1544"/>
                  </a:cubicBezTo>
                  <a:cubicBezTo>
                    <a:pt x="1418" y="1544"/>
                    <a:pt x="1794" y="1230"/>
                    <a:pt x="1810" y="763"/>
                  </a:cubicBezTo>
                  <a:cubicBezTo>
                    <a:pt x="1810" y="358"/>
                    <a:pt x="1453" y="0"/>
                    <a:pt x="1024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902145" y="4050965"/>
              <a:ext cx="216076" cy="209126"/>
            </a:xfrm>
            <a:custGeom>
              <a:rect b="b" l="l" r="r" t="t"/>
              <a:pathLst>
                <a:path extrusionOk="0" h="6109" w="6312">
                  <a:moveTo>
                    <a:pt x="3265" y="1653"/>
                  </a:moveTo>
                  <a:cubicBezTo>
                    <a:pt x="3982" y="1653"/>
                    <a:pt x="4668" y="2213"/>
                    <a:pt x="4668" y="3066"/>
                  </a:cubicBezTo>
                  <a:cubicBezTo>
                    <a:pt x="4668" y="3828"/>
                    <a:pt x="4025" y="4448"/>
                    <a:pt x="3263" y="4448"/>
                  </a:cubicBezTo>
                  <a:cubicBezTo>
                    <a:pt x="2025" y="4448"/>
                    <a:pt x="1406" y="2947"/>
                    <a:pt x="2287" y="2066"/>
                  </a:cubicBezTo>
                  <a:cubicBezTo>
                    <a:pt x="2572" y="1781"/>
                    <a:pt x="2922" y="1653"/>
                    <a:pt x="3265" y="1653"/>
                  </a:cubicBezTo>
                  <a:close/>
                  <a:moveTo>
                    <a:pt x="3263" y="0"/>
                  </a:moveTo>
                  <a:cubicBezTo>
                    <a:pt x="2930" y="0"/>
                    <a:pt x="2596" y="221"/>
                    <a:pt x="2596" y="661"/>
                  </a:cubicBezTo>
                  <a:lnTo>
                    <a:pt x="2596" y="828"/>
                  </a:lnTo>
                  <a:cubicBezTo>
                    <a:pt x="2430" y="852"/>
                    <a:pt x="2287" y="923"/>
                    <a:pt x="2144" y="994"/>
                  </a:cubicBezTo>
                  <a:lnTo>
                    <a:pt x="2049" y="899"/>
                  </a:lnTo>
                  <a:cubicBezTo>
                    <a:pt x="1908" y="770"/>
                    <a:pt x="1753" y="715"/>
                    <a:pt x="1604" y="715"/>
                  </a:cubicBezTo>
                  <a:cubicBezTo>
                    <a:pt x="1095" y="715"/>
                    <a:pt x="654" y="1355"/>
                    <a:pt x="1096" y="1852"/>
                  </a:cubicBezTo>
                  <a:lnTo>
                    <a:pt x="1215" y="1947"/>
                  </a:lnTo>
                  <a:cubicBezTo>
                    <a:pt x="1120" y="2090"/>
                    <a:pt x="1072" y="2257"/>
                    <a:pt x="1025" y="2400"/>
                  </a:cubicBezTo>
                  <a:lnTo>
                    <a:pt x="882" y="2400"/>
                  </a:lnTo>
                  <a:cubicBezTo>
                    <a:pt x="1" y="2400"/>
                    <a:pt x="1" y="3733"/>
                    <a:pt x="882" y="3733"/>
                  </a:cubicBezTo>
                  <a:lnTo>
                    <a:pt x="1025" y="3733"/>
                  </a:lnTo>
                  <a:cubicBezTo>
                    <a:pt x="1072" y="3900"/>
                    <a:pt x="1144" y="4043"/>
                    <a:pt x="1215" y="4186"/>
                  </a:cubicBezTo>
                  <a:lnTo>
                    <a:pt x="1120" y="4281"/>
                  </a:lnTo>
                  <a:cubicBezTo>
                    <a:pt x="646" y="4755"/>
                    <a:pt x="1093" y="5424"/>
                    <a:pt x="1606" y="5424"/>
                  </a:cubicBezTo>
                  <a:cubicBezTo>
                    <a:pt x="1763" y="5424"/>
                    <a:pt x="1927" y="5361"/>
                    <a:pt x="2072" y="5210"/>
                  </a:cubicBezTo>
                  <a:lnTo>
                    <a:pt x="2168" y="5114"/>
                  </a:lnTo>
                  <a:cubicBezTo>
                    <a:pt x="2311" y="5186"/>
                    <a:pt x="2453" y="5257"/>
                    <a:pt x="2620" y="5305"/>
                  </a:cubicBezTo>
                  <a:lnTo>
                    <a:pt x="2620" y="5448"/>
                  </a:lnTo>
                  <a:cubicBezTo>
                    <a:pt x="2620" y="5888"/>
                    <a:pt x="2954" y="6109"/>
                    <a:pt x="3287" y="6109"/>
                  </a:cubicBezTo>
                  <a:cubicBezTo>
                    <a:pt x="3620" y="6109"/>
                    <a:pt x="3954" y="5888"/>
                    <a:pt x="3954" y="5448"/>
                  </a:cubicBezTo>
                  <a:lnTo>
                    <a:pt x="3954" y="5281"/>
                  </a:lnTo>
                  <a:cubicBezTo>
                    <a:pt x="4097" y="5233"/>
                    <a:pt x="4240" y="5186"/>
                    <a:pt x="4382" y="5114"/>
                  </a:cubicBezTo>
                  <a:lnTo>
                    <a:pt x="4478" y="5210"/>
                  </a:lnTo>
                  <a:cubicBezTo>
                    <a:pt x="4630" y="5367"/>
                    <a:pt x="4802" y="5433"/>
                    <a:pt x="4967" y="5433"/>
                  </a:cubicBezTo>
                  <a:cubicBezTo>
                    <a:pt x="5499" y="5433"/>
                    <a:pt x="5958" y="4748"/>
                    <a:pt x="5430" y="4257"/>
                  </a:cubicBezTo>
                  <a:lnTo>
                    <a:pt x="5335" y="4162"/>
                  </a:lnTo>
                  <a:cubicBezTo>
                    <a:pt x="5406" y="4019"/>
                    <a:pt x="5454" y="3876"/>
                    <a:pt x="5502" y="3709"/>
                  </a:cubicBezTo>
                  <a:lnTo>
                    <a:pt x="5645" y="3709"/>
                  </a:lnTo>
                  <a:cubicBezTo>
                    <a:pt x="6002" y="3709"/>
                    <a:pt x="6311" y="3424"/>
                    <a:pt x="6311" y="3043"/>
                  </a:cubicBezTo>
                  <a:cubicBezTo>
                    <a:pt x="6311" y="2685"/>
                    <a:pt x="6002" y="2400"/>
                    <a:pt x="5645" y="2400"/>
                  </a:cubicBezTo>
                  <a:lnTo>
                    <a:pt x="5502" y="2400"/>
                  </a:lnTo>
                  <a:cubicBezTo>
                    <a:pt x="5454" y="2233"/>
                    <a:pt x="5383" y="2090"/>
                    <a:pt x="5311" y="1947"/>
                  </a:cubicBezTo>
                  <a:lnTo>
                    <a:pt x="5430" y="1828"/>
                  </a:lnTo>
                  <a:cubicBezTo>
                    <a:pt x="5904" y="1354"/>
                    <a:pt x="5472" y="685"/>
                    <a:pt x="4954" y="685"/>
                  </a:cubicBezTo>
                  <a:cubicBezTo>
                    <a:pt x="4795" y="685"/>
                    <a:pt x="4629" y="748"/>
                    <a:pt x="4478" y="899"/>
                  </a:cubicBezTo>
                  <a:lnTo>
                    <a:pt x="4382" y="994"/>
                  </a:lnTo>
                  <a:cubicBezTo>
                    <a:pt x="4240" y="923"/>
                    <a:pt x="4073" y="852"/>
                    <a:pt x="3930" y="828"/>
                  </a:cubicBezTo>
                  <a:lnTo>
                    <a:pt x="3930" y="661"/>
                  </a:lnTo>
                  <a:cubicBezTo>
                    <a:pt x="3930" y="221"/>
                    <a:pt x="3597" y="0"/>
                    <a:pt x="3263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4203381" y="1802563"/>
            <a:ext cx="363539" cy="434347"/>
            <a:chOff x="3703206" y="1567188"/>
            <a:chExt cx="363539" cy="434347"/>
          </a:xfrm>
        </p:grpSpPr>
        <p:sp>
          <p:nvSpPr>
            <p:cNvPr id="172" name="Google Shape;172;p19"/>
            <p:cNvSpPr/>
            <p:nvPr/>
          </p:nvSpPr>
          <p:spPr>
            <a:xfrm>
              <a:off x="3988941" y="1567203"/>
              <a:ext cx="77804" cy="82063"/>
            </a:xfrm>
            <a:custGeom>
              <a:rect b="b" l="l" r="r" t="t"/>
              <a:pathLst>
                <a:path extrusionOk="0" h="2025" w="1835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3703206" y="1567188"/>
              <a:ext cx="363538" cy="434347"/>
            </a:xfrm>
            <a:custGeom>
              <a:rect b="b" l="l" r="r" t="t"/>
              <a:pathLst>
                <a:path extrusionOk="0" h="10718" w="8574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rgbClr val="FD8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6813634" y="806925"/>
            <a:ext cx="453874" cy="432861"/>
            <a:chOff x="2416692" y="4046126"/>
            <a:chExt cx="366441" cy="365654"/>
          </a:xfrm>
        </p:grpSpPr>
        <p:sp>
          <p:nvSpPr>
            <p:cNvPr id="175" name="Google Shape;175;p19"/>
            <p:cNvSpPr/>
            <p:nvPr/>
          </p:nvSpPr>
          <p:spPr>
            <a:xfrm>
              <a:off x="2439465" y="4046126"/>
              <a:ext cx="321683" cy="207890"/>
            </a:xfrm>
            <a:custGeom>
              <a:rect b="b" l="l" r="r" t="t"/>
              <a:pathLst>
                <a:path extrusionOk="0" h="6080" w="9408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573021" y="4275762"/>
              <a:ext cx="53785" cy="68419"/>
            </a:xfrm>
            <a:custGeom>
              <a:rect b="b" l="l" r="r" t="t"/>
              <a:pathLst>
                <a:path extrusionOk="0" h="2001" w="1573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546145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244356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241669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270250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67563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" name="Google Shape;182;p19"/>
          <p:cNvCxnSpPr/>
          <p:nvPr/>
        </p:nvCxnSpPr>
        <p:spPr>
          <a:xfrm flipH="1" rot="10800000">
            <a:off x="2514560" y="2567367"/>
            <a:ext cx="1094400" cy="99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19"/>
          <p:cNvCxnSpPr/>
          <p:nvPr/>
        </p:nvCxnSpPr>
        <p:spPr>
          <a:xfrm flipH="1" rot="10800000">
            <a:off x="5120048" y="1573465"/>
            <a:ext cx="1094400" cy="99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4" name="Google Shape;184;p19"/>
          <p:cNvGrpSpPr/>
          <p:nvPr/>
        </p:nvGrpSpPr>
        <p:grpSpPr>
          <a:xfrm>
            <a:off x="6214455" y="2724121"/>
            <a:ext cx="1911067" cy="2008393"/>
            <a:chOff x="1169050" y="238500"/>
            <a:chExt cx="4985825" cy="5238375"/>
          </a:xfrm>
        </p:grpSpPr>
        <p:sp>
          <p:nvSpPr>
            <p:cNvPr id="185" name="Google Shape;185;p19"/>
            <p:cNvSpPr/>
            <p:nvPr/>
          </p:nvSpPr>
          <p:spPr>
            <a:xfrm>
              <a:off x="1471575" y="5389025"/>
              <a:ext cx="1177925" cy="87850"/>
            </a:xfrm>
            <a:custGeom>
              <a:rect b="b" l="l" r="r" t="t"/>
              <a:pathLst>
                <a:path extrusionOk="0" h="3514" w="47117">
                  <a:moveTo>
                    <a:pt x="21158" y="0"/>
                  </a:moveTo>
                  <a:lnTo>
                    <a:pt x="18810" y="31"/>
                  </a:lnTo>
                  <a:lnTo>
                    <a:pt x="16554" y="76"/>
                  </a:lnTo>
                  <a:lnTo>
                    <a:pt x="14388" y="137"/>
                  </a:lnTo>
                  <a:lnTo>
                    <a:pt x="12328" y="212"/>
                  </a:lnTo>
                  <a:lnTo>
                    <a:pt x="10390" y="303"/>
                  </a:lnTo>
                  <a:lnTo>
                    <a:pt x="8572" y="394"/>
                  </a:lnTo>
                  <a:lnTo>
                    <a:pt x="6906" y="515"/>
                  </a:lnTo>
                  <a:lnTo>
                    <a:pt x="5392" y="636"/>
                  </a:lnTo>
                  <a:lnTo>
                    <a:pt x="4029" y="773"/>
                  </a:lnTo>
                  <a:lnTo>
                    <a:pt x="2847" y="924"/>
                  </a:lnTo>
                  <a:lnTo>
                    <a:pt x="2332" y="1000"/>
                  </a:lnTo>
                  <a:lnTo>
                    <a:pt x="1863" y="1076"/>
                  </a:lnTo>
                  <a:lnTo>
                    <a:pt x="1439" y="1151"/>
                  </a:lnTo>
                  <a:lnTo>
                    <a:pt x="1060" y="1242"/>
                  </a:lnTo>
                  <a:lnTo>
                    <a:pt x="742" y="1318"/>
                  </a:lnTo>
                  <a:lnTo>
                    <a:pt x="485" y="1409"/>
                  </a:lnTo>
                  <a:lnTo>
                    <a:pt x="273" y="1485"/>
                  </a:lnTo>
                  <a:lnTo>
                    <a:pt x="121" y="1575"/>
                  </a:lnTo>
                  <a:lnTo>
                    <a:pt x="76" y="1621"/>
                  </a:lnTo>
                  <a:lnTo>
                    <a:pt x="30" y="1666"/>
                  </a:lnTo>
                  <a:lnTo>
                    <a:pt x="15" y="1712"/>
                  </a:lnTo>
                  <a:lnTo>
                    <a:pt x="0" y="1757"/>
                  </a:lnTo>
                  <a:lnTo>
                    <a:pt x="15" y="1803"/>
                  </a:lnTo>
                  <a:lnTo>
                    <a:pt x="30" y="1848"/>
                  </a:lnTo>
                  <a:lnTo>
                    <a:pt x="76" y="1893"/>
                  </a:lnTo>
                  <a:lnTo>
                    <a:pt x="121" y="1939"/>
                  </a:lnTo>
                  <a:lnTo>
                    <a:pt x="273" y="2030"/>
                  </a:lnTo>
                  <a:lnTo>
                    <a:pt x="485" y="2121"/>
                  </a:lnTo>
                  <a:lnTo>
                    <a:pt x="742" y="2196"/>
                  </a:lnTo>
                  <a:lnTo>
                    <a:pt x="1060" y="2287"/>
                  </a:lnTo>
                  <a:lnTo>
                    <a:pt x="1439" y="2363"/>
                  </a:lnTo>
                  <a:lnTo>
                    <a:pt x="1863" y="2439"/>
                  </a:lnTo>
                  <a:lnTo>
                    <a:pt x="2332" y="2530"/>
                  </a:lnTo>
                  <a:lnTo>
                    <a:pt x="2847" y="2605"/>
                  </a:lnTo>
                  <a:lnTo>
                    <a:pt x="4029" y="2742"/>
                  </a:lnTo>
                  <a:lnTo>
                    <a:pt x="5392" y="2878"/>
                  </a:lnTo>
                  <a:lnTo>
                    <a:pt x="6906" y="2999"/>
                  </a:lnTo>
                  <a:lnTo>
                    <a:pt x="8572" y="3120"/>
                  </a:lnTo>
                  <a:lnTo>
                    <a:pt x="10390" y="3226"/>
                  </a:lnTo>
                  <a:lnTo>
                    <a:pt x="12328" y="3302"/>
                  </a:lnTo>
                  <a:lnTo>
                    <a:pt x="14388" y="3378"/>
                  </a:lnTo>
                  <a:lnTo>
                    <a:pt x="16554" y="3438"/>
                  </a:lnTo>
                  <a:lnTo>
                    <a:pt x="18810" y="3484"/>
                  </a:lnTo>
                  <a:lnTo>
                    <a:pt x="21158" y="3514"/>
                  </a:lnTo>
                  <a:lnTo>
                    <a:pt x="25974" y="3514"/>
                  </a:lnTo>
                  <a:lnTo>
                    <a:pt x="28306" y="3484"/>
                  </a:lnTo>
                  <a:lnTo>
                    <a:pt x="30563" y="3438"/>
                  </a:lnTo>
                  <a:lnTo>
                    <a:pt x="32729" y="3378"/>
                  </a:lnTo>
                  <a:lnTo>
                    <a:pt x="34789" y="3302"/>
                  </a:lnTo>
                  <a:lnTo>
                    <a:pt x="36727" y="3226"/>
                  </a:lnTo>
                  <a:lnTo>
                    <a:pt x="38545" y="3120"/>
                  </a:lnTo>
                  <a:lnTo>
                    <a:pt x="40211" y="2999"/>
                  </a:lnTo>
                  <a:lnTo>
                    <a:pt x="41740" y="2878"/>
                  </a:lnTo>
                  <a:lnTo>
                    <a:pt x="43088" y="2742"/>
                  </a:lnTo>
                  <a:lnTo>
                    <a:pt x="44270" y="2605"/>
                  </a:lnTo>
                  <a:lnTo>
                    <a:pt x="44800" y="2530"/>
                  </a:lnTo>
                  <a:lnTo>
                    <a:pt x="45269" y="2439"/>
                  </a:lnTo>
                  <a:lnTo>
                    <a:pt x="45693" y="2363"/>
                  </a:lnTo>
                  <a:lnTo>
                    <a:pt x="46057" y="2287"/>
                  </a:lnTo>
                  <a:lnTo>
                    <a:pt x="46375" y="2196"/>
                  </a:lnTo>
                  <a:lnTo>
                    <a:pt x="46632" y="2121"/>
                  </a:lnTo>
                  <a:lnTo>
                    <a:pt x="46844" y="2030"/>
                  </a:lnTo>
                  <a:lnTo>
                    <a:pt x="46996" y="1939"/>
                  </a:lnTo>
                  <a:lnTo>
                    <a:pt x="47041" y="1893"/>
                  </a:lnTo>
                  <a:lnTo>
                    <a:pt x="47087" y="1848"/>
                  </a:lnTo>
                  <a:lnTo>
                    <a:pt x="47102" y="1803"/>
                  </a:lnTo>
                  <a:lnTo>
                    <a:pt x="47117" y="1757"/>
                  </a:lnTo>
                  <a:lnTo>
                    <a:pt x="47102" y="1712"/>
                  </a:lnTo>
                  <a:lnTo>
                    <a:pt x="47087" y="1666"/>
                  </a:lnTo>
                  <a:lnTo>
                    <a:pt x="47041" y="1621"/>
                  </a:lnTo>
                  <a:lnTo>
                    <a:pt x="46996" y="1575"/>
                  </a:lnTo>
                  <a:lnTo>
                    <a:pt x="46844" y="1485"/>
                  </a:lnTo>
                  <a:lnTo>
                    <a:pt x="46632" y="1409"/>
                  </a:lnTo>
                  <a:lnTo>
                    <a:pt x="46375" y="1318"/>
                  </a:lnTo>
                  <a:lnTo>
                    <a:pt x="46057" y="1242"/>
                  </a:lnTo>
                  <a:lnTo>
                    <a:pt x="45693" y="1151"/>
                  </a:lnTo>
                  <a:lnTo>
                    <a:pt x="45269" y="1076"/>
                  </a:lnTo>
                  <a:lnTo>
                    <a:pt x="44800" y="1000"/>
                  </a:lnTo>
                  <a:lnTo>
                    <a:pt x="44270" y="924"/>
                  </a:lnTo>
                  <a:lnTo>
                    <a:pt x="43088" y="773"/>
                  </a:lnTo>
                  <a:lnTo>
                    <a:pt x="41740" y="636"/>
                  </a:lnTo>
                  <a:lnTo>
                    <a:pt x="40211" y="515"/>
                  </a:lnTo>
                  <a:lnTo>
                    <a:pt x="38545" y="394"/>
                  </a:lnTo>
                  <a:lnTo>
                    <a:pt x="36727" y="303"/>
                  </a:lnTo>
                  <a:lnTo>
                    <a:pt x="34789" y="212"/>
                  </a:lnTo>
                  <a:lnTo>
                    <a:pt x="32729" y="137"/>
                  </a:lnTo>
                  <a:lnTo>
                    <a:pt x="30563" y="76"/>
                  </a:lnTo>
                  <a:lnTo>
                    <a:pt x="28306" y="31"/>
                  </a:lnTo>
                  <a:lnTo>
                    <a:pt x="25974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456750" y="238500"/>
              <a:ext cx="3609150" cy="3874925"/>
            </a:xfrm>
            <a:custGeom>
              <a:rect b="b" l="l" r="r" t="t"/>
              <a:pathLst>
                <a:path extrusionOk="0" h="154997" w="144366">
                  <a:moveTo>
                    <a:pt x="137292" y="0"/>
                  </a:moveTo>
                  <a:lnTo>
                    <a:pt x="136944" y="30"/>
                  </a:lnTo>
                  <a:lnTo>
                    <a:pt x="136611" y="91"/>
                  </a:lnTo>
                  <a:lnTo>
                    <a:pt x="136278" y="182"/>
                  </a:lnTo>
                  <a:lnTo>
                    <a:pt x="135960" y="303"/>
                  </a:lnTo>
                  <a:lnTo>
                    <a:pt x="135642" y="470"/>
                  </a:lnTo>
                  <a:lnTo>
                    <a:pt x="135339" y="667"/>
                  </a:lnTo>
                  <a:lnTo>
                    <a:pt x="135202" y="773"/>
                  </a:lnTo>
                  <a:lnTo>
                    <a:pt x="135066" y="879"/>
                  </a:lnTo>
                  <a:lnTo>
                    <a:pt x="134930" y="1000"/>
                  </a:lnTo>
                  <a:lnTo>
                    <a:pt x="134809" y="1136"/>
                  </a:lnTo>
                  <a:lnTo>
                    <a:pt x="955" y="145895"/>
                  </a:lnTo>
                  <a:lnTo>
                    <a:pt x="834" y="146031"/>
                  </a:lnTo>
                  <a:lnTo>
                    <a:pt x="713" y="146167"/>
                  </a:lnTo>
                  <a:lnTo>
                    <a:pt x="607" y="146319"/>
                  </a:lnTo>
                  <a:lnTo>
                    <a:pt x="516" y="146470"/>
                  </a:lnTo>
                  <a:lnTo>
                    <a:pt x="349" y="146773"/>
                  </a:lnTo>
                  <a:lnTo>
                    <a:pt x="213" y="147106"/>
                  </a:lnTo>
                  <a:lnTo>
                    <a:pt x="107" y="147439"/>
                  </a:lnTo>
                  <a:lnTo>
                    <a:pt x="46" y="147773"/>
                  </a:lnTo>
                  <a:lnTo>
                    <a:pt x="1" y="148121"/>
                  </a:lnTo>
                  <a:lnTo>
                    <a:pt x="1" y="148454"/>
                  </a:lnTo>
                  <a:lnTo>
                    <a:pt x="31" y="148802"/>
                  </a:lnTo>
                  <a:lnTo>
                    <a:pt x="92" y="149151"/>
                  </a:lnTo>
                  <a:lnTo>
                    <a:pt x="198" y="149469"/>
                  </a:lnTo>
                  <a:lnTo>
                    <a:pt x="319" y="149802"/>
                  </a:lnTo>
                  <a:lnTo>
                    <a:pt x="486" y="150105"/>
                  </a:lnTo>
                  <a:lnTo>
                    <a:pt x="667" y="150408"/>
                  </a:lnTo>
                  <a:lnTo>
                    <a:pt x="773" y="150559"/>
                  </a:lnTo>
                  <a:lnTo>
                    <a:pt x="895" y="150696"/>
                  </a:lnTo>
                  <a:lnTo>
                    <a:pt x="1016" y="150817"/>
                  </a:lnTo>
                  <a:lnTo>
                    <a:pt x="1152" y="150953"/>
                  </a:lnTo>
                  <a:lnTo>
                    <a:pt x="4499" y="154058"/>
                  </a:lnTo>
                  <a:lnTo>
                    <a:pt x="4651" y="154179"/>
                  </a:lnTo>
                  <a:lnTo>
                    <a:pt x="4787" y="154285"/>
                  </a:lnTo>
                  <a:lnTo>
                    <a:pt x="4938" y="154391"/>
                  </a:lnTo>
                  <a:lnTo>
                    <a:pt x="5090" y="154497"/>
                  </a:lnTo>
                  <a:lnTo>
                    <a:pt x="5393" y="154664"/>
                  </a:lnTo>
                  <a:lnTo>
                    <a:pt x="5726" y="154785"/>
                  </a:lnTo>
                  <a:lnTo>
                    <a:pt x="6044" y="154891"/>
                  </a:lnTo>
                  <a:lnTo>
                    <a:pt x="6392" y="154967"/>
                  </a:lnTo>
                  <a:lnTo>
                    <a:pt x="6741" y="154997"/>
                  </a:lnTo>
                  <a:lnTo>
                    <a:pt x="7074" y="154997"/>
                  </a:lnTo>
                  <a:lnTo>
                    <a:pt x="7422" y="154967"/>
                  </a:lnTo>
                  <a:lnTo>
                    <a:pt x="7755" y="154906"/>
                  </a:lnTo>
                  <a:lnTo>
                    <a:pt x="8088" y="154815"/>
                  </a:lnTo>
                  <a:lnTo>
                    <a:pt x="8422" y="154694"/>
                  </a:lnTo>
                  <a:lnTo>
                    <a:pt x="8725" y="154527"/>
                  </a:lnTo>
                  <a:lnTo>
                    <a:pt x="9028" y="154330"/>
                  </a:lnTo>
                  <a:lnTo>
                    <a:pt x="9164" y="154224"/>
                  </a:lnTo>
                  <a:lnTo>
                    <a:pt x="9300" y="154118"/>
                  </a:lnTo>
                  <a:lnTo>
                    <a:pt x="9436" y="153982"/>
                  </a:lnTo>
                  <a:lnTo>
                    <a:pt x="9573" y="153861"/>
                  </a:lnTo>
                  <a:lnTo>
                    <a:pt x="143426" y="9102"/>
                  </a:lnTo>
                  <a:lnTo>
                    <a:pt x="143547" y="8966"/>
                  </a:lnTo>
                  <a:lnTo>
                    <a:pt x="143653" y="8830"/>
                  </a:lnTo>
                  <a:lnTo>
                    <a:pt x="143759" y="8678"/>
                  </a:lnTo>
                  <a:lnTo>
                    <a:pt x="143850" y="8527"/>
                  </a:lnTo>
                  <a:lnTo>
                    <a:pt x="144017" y="8224"/>
                  </a:lnTo>
                  <a:lnTo>
                    <a:pt x="144153" y="7891"/>
                  </a:lnTo>
                  <a:lnTo>
                    <a:pt x="144259" y="7558"/>
                  </a:lnTo>
                  <a:lnTo>
                    <a:pt x="144335" y="7224"/>
                  </a:lnTo>
                  <a:lnTo>
                    <a:pt x="144365" y="6876"/>
                  </a:lnTo>
                  <a:lnTo>
                    <a:pt x="144365" y="6528"/>
                  </a:lnTo>
                  <a:lnTo>
                    <a:pt x="144335" y="6195"/>
                  </a:lnTo>
                  <a:lnTo>
                    <a:pt x="144274" y="5846"/>
                  </a:lnTo>
                  <a:lnTo>
                    <a:pt x="144184" y="5513"/>
                  </a:lnTo>
                  <a:lnTo>
                    <a:pt x="144047" y="5195"/>
                  </a:lnTo>
                  <a:lnTo>
                    <a:pt x="143896" y="4877"/>
                  </a:lnTo>
                  <a:lnTo>
                    <a:pt x="143699" y="4589"/>
                  </a:lnTo>
                  <a:lnTo>
                    <a:pt x="143593" y="4438"/>
                  </a:lnTo>
                  <a:lnTo>
                    <a:pt x="143472" y="4301"/>
                  </a:lnTo>
                  <a:lnTo>
                    <a:pt x="143351" y="4165"/>
                  </a:lnTo>
                  <a:lnTo>
                    <a:pt x="143229" y="4044"/>
                  </a:lnTo>
                  <a:lnTo>
                    <a:pt x="139867" y="939"/>
                  </a:lnTo>
                  <a:lnTo>
                    <a:pt x="139731" y="818"/>
                  </a:lnTo>
                  <a:lnTo>
                    <a:pt x="139579" y="712"/>
                  </a:lnTo>
                  <a:lnTo>
                    <a:pt x="139443" y="606"/>
                  </a:lnTo>
                  <a:lnTo>
                    <a:pt x="139292" y="500"/>
                  </a:lnTo>
                  <a:lnTo>
                    <a:pt x="138974" y="333"/>
                  </a:lnTo>
                  <a:lnTo>
                    <a:pt x="138656" y="197"/>
                  </a:lnTo>
                  <a:lnTo>
                    <a:pt x="138322" y="106"/>
                  </a:lnTo>
                  <a:lnTo>
                    <a:pt x="137989" y="30"/>
                  </a:lnTo>
                  <a:lnTo>
                    <a:pt x="1376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4226100" y="602725"/>
              <a:ext cx="1036350" cy="1061725"/>
            </a:xfrm>
            <a:custGeom>
              <a:rect b="b" l="l" r="r" t="t"/>
              <a:pathLst>
                <a:path extrusionOk="0" h="42469" w="41454">
                  <a:moveTo>
                    <a:pt x="26384" y="1"/>
                  </a:moveTo>
                  <a:lnTo>
                    <a:pt x="26202" y="16"/>
                  </a:lnTo>
                  <a:lnTo>
                    <a:pt x="26035" y="77"/>
                  </a:lnTo>
                  <a:lnTo>
                    <a:pt x="25944" y="122"/>
                  </a:lnTo>
                  <a:lnTo>
                    <a:pt x="25869" y="167"/>
                  </a:lnTo>
                  <a:lnTo>
                    <a:pt x="25793" y="228"/>
                  </a:lnTo>
                  <a:lnTo>
                    <a:pt x="25732" y="304"/>
                  </a:lnTo>
                  <a:lnTo>
                    <a:pt x="20780" y="5650"/>
                  </a:lnTo>
                  <a:lnTo>
                    <a:pt x="20719" y="5711"/>
                  </a:lnTo>
                  <a:lnTo>
                    <a:pt x="20674" y="5802"/>
                  </a:lnTo>
                  <a:lnTo>
                    <a:pt x="20628" y="5877"/>
                  </a:lnTo>
                  <a:lnTo>
                    <a:pt x="20598" y="5953"/>
                  </a:lnTo>
                  <a:lnTo>
                    <a:pt x="20553" y="6135"/>
                  </a:lnTo>
                  <a:lnTo>
                    <a:pt x="20538" y="6316"/>
                  </a:lnTo>
                  <a:lnTo>
                    <a:pt x="20568" y="6498"/>
                  </a:lnTo>
                  <a:lnTo>
                    <a:pt x="20613" y="6665"/>
                  </a:lnTo>
                  <a:lnTo>
                    <a:pt x="20659" y="6741"/>
                  </a:lnTo>
                  <a:lnTo>
                    <a:pt x="20704" y="6816"/>
                  </a:lnTo>
                  <a:lnTo>
                    <a:pt x="20765" y="6892"/>
                  </a:lnTo>
                  <a:lnTo>
                    <a:pt x="20840" y="6968"/>
                  </a:lnTo>
                  <a:lnTo>
                    <a:pt x="26323" y="12041"/>
                  </a:lnTo>
                  <a:lnTo>
                    <a:pt x="26399" y="12117"/>
                  </a:lnTo>
                  <a:lnTo>
                    <a:pt x="26459" y="12178"/>
                  </a:lnTo>
                  <a:lnTo>
                    <a:pt x="26505" y="12269"/>
                  </a:lnTo>
                  <a:lnTo>
                    <a:pt x="26550" y="12344"/>
                  </a:lnTo>
                  <a:lnTo>
                    <a:pt x="26611" y="12511"/>
                  </a:lnTo>
                  <a:lnTo>
                    <a:pt x="26626" y="12693"/>
                  </a:lnTo>
                  <a:lnTo>
                    <a:pt x="26611" y="12874"/>
                  </a:lnTo>
                  <a:lnTo>
                    <a:pt x="26565" y="13041"/>
                  </a:lnTo>
                  <a:lnTo>
                    <a:pt x="26535" y="13132"/>
                  </a:lnTo>
                  <a:lnTo>
                    <a:pt x="26490" y="13208"/>
                  </a:lnTo>
                  <a:lnTo>
                    <a:pt x="26444" y="13298"/>
                  </a:lnTo>
                  <a:lnTo>
                    <a:pt x="26384" y="13359"/>
                  </a:lnTo>
                  <a:lnTo>
                    <a:pt x="24142" y="15782"/>
                  </a:lnTo>
                  <a:lnTo>
                    <a:pt x="24066" y="15858"/>
                  </a:lnTo>
                  <a:lnTo>
                    <a:pt x="23991" y="15919"/>
                  </a:lnTo>
                  <a:lnTo>
                    <a:pt x="23915" y="15964"/>
                  </a:lnTo>
                  <a:lnTo>
                    <a:pt x="23839" y="16009"/>
                  </a:lnTo>
                  <a:lnTo>
                    <a:pt x="23673" y="16070"/>
                  </a:lnTo>
                  <a:lnTo>
                    <a:pt x="23491" y="16085"/>
                  </a:lnTo>
                  <a:lnTo>
                    <a:pt x="23309" y="16085"/>
                  </a:lnTo>
                  <a:lnTo>
                    <a:pt x="23127" y="16040"/>
                  </a:lnTo>
                  <a:lnTo>
                    <a:pt x="23052" y="15994"/>
                  </a:lnTo>
                  <a:lnTo>
                    <a:pt x="22961" y="15949"/>
                  </a:lnTo>
                  <a:lnTo>
                    <a:pt x="22885" y="15903"/>
                  </a:lnTo>
                  <a:lnTo>
                    <a:pt x="22809" y="15843"/>
                  </a:lnTo>
                  <a:lnTo>
                    <a:pt x="17327" y="10769"/>
                  </a:lnTo>
                  <a:lnTo>
                    <a:pt x="17251" y="10709"/>
                  </a:lnTo>
                  <a:lnTo>
                    <a:pt x="17175" y="10648"/>
                  </a:lnTo>
                  <a:lnTo>
                    <a:pt x="17100" y="10603"/>
                  </a:lnTo>
                  <a:lnTo>
                    <a:pt x="17009" y="10572"/>
                  </a:lnTo>
                  <a:lnTo>
                    <a:pt x="16827" y="10527"/>
                  </a:lnTo>
                  <a:lnTo>
                    <a:pt x="16660" y="10512"/>
                  </a:lnTo>
                  <a:lnTo>
                    <a:pt x="16479" y="10542"/>
                  </a:lnTo>
                  <a:lnTo>
                    <a:pt x="16297" y="10603"/>
                  </a:lnTo>
                  <a:lnTo>
                    <a:pt x="16221" y="10633"/>
                  </a:lnTo>
                  <a:lnTo>
                    <a:pt x="16145" y="10693"/>
                  </a:lnTo>
                  <a:lnTo>
                    <a:pt x="16070" y="10754"/>
                  </a:lnTo>
                  <a:lnTo>
                    <a:pt x="16009" y="10815"/>
                  </a:lnTo>
                  <a:lnTo>
                    <a:pt x="10390" y="16888"/>
                  </a:lnTo>
                  <a:lnTo>
                    <a:pt x="10330" y="16964"/>
                  </a:lnTo>
                  <a:lnTo>
                    <a:pt x="10269" y="17039"/>
                  </a:lnTo>
                  <a:lnTo>
                    <a:pt x="10224" y="17130"/>
                  </a:lnTo>
                  <a:lnTo>
                    <a:pt x="10193" y="17206"/>
                  </a:lnTo>
                  <a:lnTo>
                    <a:pt x="10148" y="17388"/>
                  </a:lnTo>
                  <a:lnTo>
                    <a:pt x="10133" y="17569"/>
                  </a:lnTo>
                  <a:lnTo>
                    <a:pt x="10163" y="17736"/>
                  </a:lnTo>
                  <a:lnTo>
                    <a:pt x="10224" y="17918"/>
                  </a:lnTo>
                  <a:lnTo>
                    <a:pt x="10254" y="17993"/>
                  </a:lnTo>
                  <a:lnTo>
                    <a:pt x="10315" y="18069"/>
                  </a:lnTo>
                  <a:lnTo>
                    <a:pt x="10375" y="18145"/>
                  </a:lnTo>
                  <a:lnTo>
                    <a:pt x="10436" y="18206"/>
                  </a:lnTo>
                  <a:lnTo>
                    <a:pt x="15933" y="23294"/>
                  </a:lnTo>
                  <a:lnTo>
                    <a:pt x="15994" y="23355"/>
                  </a:lnTo>
                  <a:lnTo>
                    <a:pt x="16055" y="23431"/>
                  </a:lnTo>
                  <a:lnTo>
                    <a:pt x="16100" y="23506"/>
                  </a:lnTo>
                  <a:lnTo>
                    <a:pt x="16145" y="23597"/>
                  </a:lnTo>
                  <a:lnTo>
                    <a:pt x="16206" y="23764"/>
                  </a:lnTo>
                  <a:lnTo>
                    <a:pt x="16221" y="23946"/>
                  </a:lnTo>
                  <a:lnTo>
                    <a:pt x="16221" y="24127"/>
                  </a:lnTo>
                  <a:lnTo>
                    <a:pt x="16176" y="24294"/>
                  </a:lnTo>
                  <a:lnTo>
                    <a:pt x="16130" y="24385"/>
                  </a:lnTo>
                  <a:lnTo>
                    <a:pt x="16100" y="24461"/>
                  </a:lnTo>
                  <a:lnTo>
                    <a:pt x="16039" y="24536"/>
                  </a:lnTo>
                  <a:lnTo>
                    <a:pt x="15979" y="24612"/>
                  </a:lnTo>
                  <a:lnTo>
                    <a:pt x="13737" y="27035"/>
                  </a:lnTo>
                  <a:lnTo>
                    <a:pt x="13677" y="27096"/>
                  </a:lnTo>
                  <a:lnTo>
                    <a:pt x="13601" y="27156"/>
                  </a:lnTo>
                  <a:lnTo>
                    <a:pt x="13525" y="27217"/>
                  </a:lnTo>
                  <a:lnTo>
                    <a:pt x="13434" y="27247"/>
                  </a:lnTo>
                  <a:lnTo>
                    <a:pt x="13268" y="27308"/>
                  </a:lnTo>
                  <a:lnTo>
                    <a:pt x="13086" y="27338"/>
                  </a:lnTo>
                  <a:lnTo>
                    <a:pt x="12904" y="27323"/>
                  </a:lnTo>
                  <a:lnTo>
                    <a:pt x="12738" y="27278"/>
                  </a:lnTo>
                  <a:lnTo>
                    <a:pt x="12647" y="27247"/>
                  </a:lnTo>
                  <a:lnTo>
                    <a:pt x="12571" y="27202"/>
                  </a:lnTo>
                  <a:lnTo>
                    <a:pt x="12495" y="27156"/>
                  </a:lnTo>
                  <a:lnTo>
                    <a:pt x="12420" y="27081"/>
                  </a:lnTo>
                  <a:lnTo>
                    <a:pt x="6922" y="22007"/>
                  </a:lnTo>
                  <a:lnTo>
                    <a:pt x="6846" y="21946"/>
                  </a:lnTo>
                  <a:lnTo>
                    <a:pt x="6771" y="21901"/>
                  </a:lnTo>
                  <a:lnTo>
                    <a:pt x="6695" y="21856"/>
                  </a:lnTo>
                  <a:lnTo>
                    <a:pt x="6604" y="21810"/>
                  </a:lnTo>
                  <a:lnTo>
                    <a:pt x="6437" y="21780"/>
                  </a:lnTo>
                  <a:lnTo>
                    <a:pt x="6256" y="21765"/>
                  </a:lnTo>
                  <a:lnTo>
                    <a:pt x="6074" y="21780"/>
                  </a:lnTo>
                  <a:lnTo>
                    <a:pt x="5907" y="21840"/>
                  </a:lnTo>
                  <a:lnTo>
                    <a:pt x="5816" y="21886"/>
                  </a:lnTo>
                  <a:lnTo>
                    <a:pt x="5741" y="21931"/>
                  </a:lnTo>
                  <a:lnTo>
                    <a:pt x="5665" y="21992"/>
                  </a:lnTo>
                  <a:lnTo>
                    <a:pt x="5604" y="22068"/>
                  </a:lnTo>
                  <a:lnTo>
                    <a:pt x="258" y="27838"/>
                  </a:lnTo>
                  <a:lnTo>
                    <a:pt x="198" y="27914"/>
                  </a:lnTo>
                  <a:lnTo>
                    <a:pt x="137" y="27989"/>
                  </a:lnTo>
                  <a:lnTo>
                    <a:pt x="91" y="28080"/>
                  </a:lnTo>
                  <a:lnTo>
                    <a:pt x="61" y="28156"/>
                  </a:lnTo>
                  <a:lnTo>
                    <a:pt x="16" y="28338"/>
                  </a:lnTo>
                  <a:lnTo>
                    <a:pt x="1" y="28519"/>
                  </a:lnTo>
                  <a:lnTo>
                    <a:pt x="31" y="28701"/>
                  </a:lnTo>
                  <a:lnTo>
                    <a:pt x="91" y="28868"/>
                  </a:lnTo>
                  <a:lnTo>
                    <a:pt x="137" y="28944"/>
                  </a:lnTo>
                  <a:lnTo>
                    <a:pt x="182" y="29019"/>
                  </a:lnTo>
                  <a:lnTo>
                    <a:pt x="243" y="29095"/>
                  </a:lnTo>
                  <a:lnTo>
                    <a:pt x="304" y="29171"/>
                  </a:lnTo>
                  <a:lnTo>
                    <a:pt x="14419" y="42211"/>
                  </a:lnTo>
                  <a:lnTo>
                    <a:pt x="14495" y="42271"/>
                  </a:lnTo>
                  <a:lnTo>
                    <a:pt x="14570" y="42332"/>
                  </a:lnTo>
                  <a:lnTo>
                    <a:pt x="14646" y="42377"/>
                  </a:lnTo>
                  <a:lnTo>
                    <a:pt x="14737" y="42408"/>
                  </a:lnTo>
                  <a:lnTo>
                    <a:pt x="14904" y="42453"/>
                  </a:lnTo>
                  <a:lnTo>
                    <a:pt x="15085" y="42468"/>
                  </a:lnTo>
                  <a:lnTo>
                    <a:pt x="15267" y="42438"/>
                  </a:lnTo>
                  <a:lnTo>
                    <a:pt x="15434" y="42377"/>
                  </a:lnTo>
                  <a:lnTo>
                    <a:pt x="15524" y="42332"/>
                  </a:lnTo>
                  <a:lnTo>
                    <a:pt x="15600" y="42287"/>
                  </a:lnTo>
                  <a:lnTo>
                    <a:pt x="15676" y="42226"/>
                  </a:lnTo>
                  <a:lnTo>
                    <a:pt x="15737" y="42165"/>
                  </a:lnTo>
                  <a:lnTo>
                    <a:pt x="41211" y="14616"/>
                  </a:lnTo>
                  <a:lnTo>
                    <a:pt x="41271" y="14540"/>
                  </a:lnTo>
                  <a:lnTo>
                    <a:pt x="41332" y="14465"/>
                  </a:lnTo>
                  <a:lnTo>
                    <a:pt x="41362" y="14389"/>
                  </a:lnTo>
                  <a:lnTo>
                    <a:pt x="41408" y="14298"/>
                  </a:lnTo>
                  <a:lnTo>
                    <a:pt x="41453" y="14116"/>
                  </a:lnTo>
                  <a:lnTo>
                    <a:pt x="41453" y="13950"/>
                  </a:lnTo>
                  <a:lnTo>
                    <a:pt x="41438" y="13768"/>
                  </a:lnTo>
                  <a:lnTo>
                    <a:pt x="41377" y="13601"/>
                  </a:lnTo>
                  <a:lnTo>
                    <a:pt x="41332" y="13510"/>
                  </a:lnTo>
                  <a:lnTo>
                    <a:pt x="41287" y="13435"/>
                  </a:lnTo>
                  <a:lnTo>
                    <a:pt x="41226" y="13359"/>
                  </a:lnTo>
                  <a:lnTo>
                    <a:pt x="41165" y="13298"/>
                  </a:lnTo>
                  <a:lnTo>
                    <a:pt x="27050" y="243"/>
                  </a:lnTo>
                  <a:lnTo>
                    <a:pt x="26974" y="183"/>
                  </a:lnTo>
                  <a:lnTo>
                    <a:pt x="26899" y="137"/>
                  </a:lnTo>
                  <a:lnTo>
                    <a:pt x="26823" y="92"/>
                  </a:lnTo>
                  <a:lnTo>
                    <a:pt x="26732" y="46"/>
                  </a:lnTo>
                  <a:lnTo>
                    <a:pt x="26550" y="16"/>
                  </a:lnTo>
                  <a:lnTo>
                    <a:pt x="2638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118525" y="648550"/>
              <a:ext cx="1036350" cy="1061700"/>
            </a:xfrm>
            <a:custGeom>
              <a:rect b="b" l="l" r="r" t="t"/>
              <a:pathLst>
                <a:path extrusionOk="0" h="42468" w="41454">
                  <a:moveTo>
                    <a:pt x="26369" y="0"/>
                  </a:moveTo>
                  <a:lnTo>
                    <a:pt x="26187" y="31"/>
                  </a:lnTo>
                  <a:lnTo>
                    <a:pt x="26020" y="91"/>
                  </a:lnTo>
                  <a:lnTo>
                    <a:pt x="25945" y="137"/>
                  </a:lnTo>
                  <a:lnTo>
                    <a:pt x="25869" y="182"/>
                  </a:lnTo>
                  <a:lnTo>
                    <a:pt x="25793" y="243"/>
                  </a:lnTo>
                  <a:lnTo>
                    <a:pt x="25718" y="303"/>
                  </a:lnTo>
                  <a:lnTo>
                    <a:pt x="243" y="27853"/>
                  </a:lnTo>
                  <a:lnTo>
                    <a:pt x="183" y="27928"/>
                  </a:lnTo>
                  <a:lnTo>
                    <a:pt x="137" y="28004"/>
                  </a:lnTo>
                  <a:lnTo>
                    <a:pt x="92" y="28080"/>
                  </a:lnTo>
                  <a:lnTo>
                    <a:pt x="62" y="28171"/>
                  </a:lnTo>
                  <a:lnTo>
                    <a:pt x="16" y="28352"/>
                  </a:lnTo>
                  <a:lnTo>
                    <a:pt x="1" y="28519"/>
                  </a:lnTo>
                  <a:lnTo>
                    <a:pt x="31" y="28701"/>
                  </a:lnTo>
                  <a:lnTo>
                    <a:pt x="77" y="28883"/>
                  </a:lnTo>
                  <a:lnTo>
                    <a:pt x="122" y="28958"/>
                  </a:lnTo>
                  <a:lnTo>
                    <a:pt x="168" y="29034"/>
                  </a:lnTo>
                  <a:lnTo>
                    <a:pt x="228" y="29110"/>
                  </a:lnTo>
                  <a:lnTo>
                    <a:pt x="304" y="29170"/>
                  </a:lnTo>
                  <a:lnTo>
                    <a:pt x="14404" y="42226"/>
                  </a:lnTo>
                  <a:lnTo>
                    <a:pt x="14480" y="42286"/>
                  </a:lnTo>
                  <a:lnTo>
                    <a:pt x="14556" y="42332"/>
                  </a:lnTo>
                  <a:lnTo>
                    <a:pt x="14646" y="42377"/>
                  </a:lnTo>
                  <a:lnTo>
                    <a:pt x="14722" y="42422"/>
                  </a:lnTo>
                  <a:lnTo>
                    <a:pt x="14904" y="42468"/>
                  </a:lnTo>
                  <a:lnTo>
                    <a:pt x="15086" y="42468"/>
                  </a:lnTo>
                  <a:lnTo>
                    <a:pt x="15252" y="42453"/>
                  </a:lnTo>
                  <a:lnTo>
                    <a:pt x="15434" y="42392"/>
                  </a:lnTo>
                  <a:lnTo>
                    <a:pt x="15510" y="42347"/>
                  </a:lnTo>
                  <a:lnTo>
                    <a:pt x="15585" y="42301"/>
                  </a:lnTo>
                  <a:lnTo>
                    <a:pt x="15661" y="42241"/>
                  </a:lnTo>
                  <a:lnTo>
                    <a:pt x="15737" y="42165"/>
                  </a:lnTo>
                  <a:lnTo>
                    <a:pt x="20674" y="36834"/>
                  </a:lnTo>
                  <a:lnTo>
                    <a:pt x="20735" y="36758"/>
                  </a:lnTo>
                  <a:lnTo>
                    <a:pt x="20780" y="36682"/>
                  </a:lnTo>
                  <a:lnTo>
                    <a:pt x="20826" y="36591"/>
                  </a:lnTo>
                  <a:lnTo>
                    <a:pt x="20871" y="36516"/>
                  </a:lnTo>
                  <a:lnTo>
                    <a:pt x="20916" y="36334"/>
                  </a:lnTo>
                  <a:lnTo>
                    <a:pt x="20916" y="36152"/>
                  </a:lnTo>
                  <a:lnTo>
                    <a:pt x="20901" y="35971"/>
                  </a:lnTo>
                  <a:lnTo>
                    <a:pt x="20841" y="35804"/>
                  </a:lnTo>
                  <a:lnTo>
                    <a:pt x="20795" y="35728"/>
                  </a:lnTo>
                  <a:lnTo>
                    <a:pt x="20750" y="35652"/>
                  </a:lnTo>
                  <a:lnTo>
                    <a:pt x="20689" y="35577"/>
                  </a:lnTo>
                  <a:lnTo>
                    <a:pt x="20614" y="35501"/>
                  </a:lnTo>
                  <a:lnTo>
                    <a:pt x="15131" y="30427"/>
                  </a:lnTo>
                  <a:lnTo>
                    <a:pt x="15070" y="30352"/>
                  </a:lnTo>
                  <a:lnTo>
                    <a:pt x="15010" y="30291"/>
                  </a:lnTo>
                  <a:lnTo>
                    <a:pt x="14949" y="30200"/>
                  </a:lnTo>
                  <a:lnTo>
                    <a:pt x="14919" y="30124"/>
                  </a:lnTo>
                  <a:lnTo>
                    <a:pt x="14858" y="29958"/>
                  </a:lnTo>
                  <a:lnTo>
                    <a:pt x="14828" y="29776"/>
                  </a:lnTo>
                  <a:lnTo>
                    <a:pt x="14843" y="29594"/>
                  </a:lnTo>
                  <a:lnTo>
                    <a:pt x="14889" y="29428"/>
                  </a:lnTo>
                  <a:lnTo>
                    <a:pt x="14919" y="29337"/>
                  </a:lnTo>
                  <a:lnTo>
                    <a:pt x="14964" y="29261"/>
                  </a:lnTo>
                  <a:lnTo>
                    <a:pt x="15025" y="29170"/>
                  </a:lnTo>
                  <a:lnTo>
                    <a:pt x="15086" y="29110"/>
                  </a:lnTo>
                  <a:lnTo>
                    <a:pt x="17327" y="26686"/>
                  </a:lnTo>
                  <a:lnTo>
                    <a:pt x="17388" y="26611"/>
                  </a:lnTo>
                  <a:lnTo>
                    <a:pt x="17463" y="26550"/>
                  </a:lnTo>
                  <a:lnTo>
                    <a:pt x="17539" y="26505"/>
                  </a:lnTo>
                  <a:lnTo>
                    <a:pt x="17615" y="26459"/>
                  </a:lnTo>
                  <a:lnTo>
                    <a:pt x="17797" y="26399"/>
                  </a:lnTo>
                  <a:lnTo>
                    <a:pt x="17963" y="26384"/>
                  </a:lnTo>
                  <a:lnTo>
                    <a:pt x="18145" y="26384"/>
                  </a:lnTo>
                  <a:lnTo>
                    <a:pt x="18327" y="26429"/>
                  </a:lnTo>
                  <a:lnTo>
                    <a:pt x="18402" y="26474"/>
                  </a:lnTo>
                  <a:lnTo>
                    <a:pt x="18493" y="26520"/>
                  </a:lnTo>
                  <a:lnTo>
                    <a:pt x="18569" y="26565"/>
                  </a:lnTo>
                  <a:lnTo>
                    <a:pt x="18645" y="26626"/>
                  </a:lnTo>
                  <a:lnTo>
                    <a:pt x="24127" y="31700"/>
                  </a:lnTo>
                  <a:lnTo>
                    <a:pt x="24203" y="31760"/>
                  </a:lnTo>
                  <a:lnTo>
                    <a:pt x="24279" y="31821"/>
                  </a:lnTo>
                  <a:lnTo>
                    <a:pt x="24370" y="31866"/>
                  </a:lnTo>
                  <a:lnTo>
                    <a:pt x="24445" y="31896"/>
                  </a:lnTo>
                  <a:lnTo>
                    <a:pt x="24627" y="31942"/>
                  </a:lnTo>
                  <a:lnTo>
                    <a:pt x="24809" y="31957"/>
                  </a:lnTo>
                  <a:lnTo>
                    <a:pt x="24991" y="31927"/>
                  </a:lnTo>
                  <a:lnTo>
                    <a:pt x="25157" y="31866"/>
                  </a:lnTo>
                  <a:lnTo>
                    <a:pt x="25233" y="31836"/>
                  </a:lnTo>
                  <a:lnTo>
                    <a:pt x="25309" y="31775"/>
                  </a:lnTo>
                  <a:lnTo>
                    <a:pt x="25384" y="31715"/>
                  </a:lnTo>
                  <a:lnTo>
                    <a:pt x="25460" y="31654"/>
                  </a:lnTo>
                  <a:lnTo>
                    <a:pt x="31079" y="25581"/>
                  </a:lnTo>
                  <a:lnTo>
                    <a:pt x="31140" y="25505"/>
                  </a:lnTo>
                  <a:lnTo>
                    <a:pt x="31185" y="25429"/>
                  </a:lnTo>
                  <a:lnTo>
                    <a:pt x="31230" y="25354"/>
                  </a:lnTo>
                  <a:lnTo>
                    <a:pt x="31261" y="25263"/>
                  </a:lnTo>
                  <a:lnTo>
                    <a:pt x="31306" y="25081"/>
                  </a:lnTo>
                  <a:lnTo>
                    <a:pt x="31321" y="24914"/>
                  </a:lnTo>
                  <a:lnTo>
                    <a:pt x="31291" y="24733"/>
                  </a:lnTo>
                  <a:lnTo>
                    <a:pt x="31246" y="24551"/>
                  </a:lnTo>
                  <a:lnTo>
                    <a:pt x="31200" y="24475"/>
                  </a:lnTo>
                  <a:lnTo>
                    <a:pt x="31140" y="24400"/>
                  </a:lnTo>
                  <a:lnTo>
                    <a:pt x="31094" y="24324"/>
                  </a:lnTo>
                  <a:lnTo>
                    <a:pt x="31018" y="24263"/>
                  </a:lnTo>
                  <a:lnTo>
                    <a:pt x="25536" y="19174"/>
                  </a:lnTo>
                  <a:lnTo>
                    <a:pt x="25460" y="19114"/>
                  </a:lnTo>
                  <a:lnTo>
                    <a:pt x="25399" y="19038"/>
                  </a:lnTo>
                  <a:lnTo>
                    <a:pt x="25354" y="18962"/>
                  </a:lnTo>
                  <a:lnTo>
                    <a:pt x="25309" y="18871"/>
                  </a:lnTo>
                  <a:lnTo>
                    <a:pt x="25248" y="18705"/>
                  </a:lnTo>
                  <a:lnTo>
                    <a:pt x="25233" y="18523"/>
                  </a:lnTo>
                  <a:lnTo>
                    <a:pt x="25248" y="18357"/>
                  </a:lnTo>
                  <a:lnTo>
                    <a:pt x="25278" y="18175"/>
                  </a:lnTo>
                  <a:lnTo>
                    <a:pt x="25324" y="18084"/>
                  </a:lnTo>
                  <a:lnTo>
                    <a:pt x="25369" y="18008"/>
                  </a:lnTo>
                  <a:lnTo>
                    <a:pt x="25415" y="17932"/>
                  </a:lnTo>
                  <a:lnTo>
                    <a:pt x="25475" y="17857"/>
                  </a:lnTo>
                  <a:lnTo>
                    <a:pt x="27717" y="15434"/>
                  </a:lnTo>
                  <a:lnTo>
                    <a:pt x="27792" y="15373"/>
                  </a:lnTo>
                  <a:lnTo>
                    <a:pt x="27868" y="15312"/>
                  </a:lnTo>
                  <a:lnTo>
                    <a:pt x="27944" y="15252"/>
                  </a:lnTo>
                  <a:lnTo>
                    <a:pt x="28020" y="15221"/>
                  </a:lnTo>
                  <a:lnTo>
                    <a:pt x="28186" y="15161"/>
                  </a:lnTo>
                  <a:lnTo>
                    <a:pt x="28368" y="15131"/>
                  </a:lnTo>
                  <a:lnTo>
                    <a:pt x="28550" y="15146"/>
                  </a:lnTo>
                  <a:lnTo>
                    <a:pt x="28731" y="15191"/>
                  </a:lnTo>
                  <a:lnTo>
                    <a:pt x="28807" y="15221"/>
                  </a:lnTo>
                  <a:lnTo>
                    <a:pt x="28898" y="15267"/>
                  </a:lnTo>
                  <a:lnTo>
                    <a:pt x="28974" y="15327"/>
                  </a:lnTo>
                  <a:lnTo>
                    <a:pt x="29049" y="15388"/>
                  </a:lnTo>
                  <a:lnTo>
                    <a:pt x="34532" y="20462"/>
                  </a:lnTo>
                  <a:lnTo>
                    <a:pt x="34608" y="20522"/>
                  </a:lnTo>
                  <a:lnTo>
                    <a:pt x="34684" y="20568"/>
                  </a:lnTo>
                  <a:lnTo>
                    <a:pt x="34759" y="20613"/>
                  </a:lnTo>
                  <a:lnTo>
                    <a:pt x="34850" y="20659"/>
                  </a:lnTo>
                  <a:lnTo>
                    <a:pt x="35032" y="20704"/>
                  </a:lnTo>
                  <a:lnTo>
                    <a:pt x="35198" y="20704"/>
                  </a:lnTo>
                  <a:lnTo>
                    <a:pt x="35380" y="20689"/>
                  </a:lnTo>
                  <a:lnTo>
                    <a:pt x="35562" y="20628"/>
                  </a:lnTo>
                  <a:lnTo>
                    <a:pt x="35638" y="20583"/>
                  </a:lnTo>
                  <a:lnTo>
                    <a:pt x="35713" y="20537"/>
                  </a:lnTo>
                  <a:lnTo>
                    <a:pt x="35789" y="20477"/>
                  </a:lnTo>
                  <a:lnTo>
                    <a:pt x="35850" y="20401"/>
                  </a:lnTo>
                  <a:lnTo>
                    <a:pt x="41196" y="14631"/>
                  </a:lnTo>
                  <a:lnTo>
                    <a:pt x="41272" y="14555"/>
                  </a:lnTo>
                  <a:lnTo>
                    <a:pt x="41317" y="14479"/>
                  </a:lnTo>
                  <a:lnTo>
                    <a:pt x="41363" y="14388"/>
                  </a:lnTo>
                  <a:lnTo>
                    <a:pt x="41393" y="14313"/>
                  </a:lnTo>
                  <a:lnTo>
                    <a:pt x="41438" y="14131"/>
                  </a:lnTo>
                  <a:lnTo>
                    <a:pt x="41453" y="13949"/>
                  </a:lnTo>
                  <a:lnTo>
                    <a:pt x="41423" y="13768"/>
                  </a:lnTo>
                  <a:lnTo>
                    <a:pt x="41363" y="13601"/>
                  </a:lnTo>
                  <a:lnTo>
                    <a:pt x="41332" y="13525"/>
                  </a:lnTo>
                  <a:lnTo>
                    <a:pt x="41272" y="13449"/>
                  </a:lnTo>
                  <a:lnTo>
                    <a:pt x="41211" y="13374"/>
                  </a:lnTo>
                  <a:lnTo>
                    <a:pt x="41151" y="13298"/>
                  </a:lnTo>
                  <a:lnTo>
                    <a:pt x="27050" y="258"/>
                  </a:lnTo>
                  <a:lnTo>
                    <a:pt x="26975" y="197"/>
                  </a:lnTo>
                  <a:lnTo>
                    <a:pt x="26899" y="137"/>
                  </a:lnTo>
                  <a:lnTo>
                    <a:pt x="26808" y="91"/>
                  </a:lnTo>
                  <a:lnTo>
                    <a:pt x="26732" y="61"/>
                  </a:lnTo>
                  <a:lnTo>
                    <a:pt x="26551" y="16"/>
                  </a:lnTo>
                  <a:lnTo>
                    <a:pt x="2636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169050" y="3629900"/>
              <a:ext cx="1816300" cy="1816325"/>
            </a:xfrm>
            <a:custGeom>
              <a:rect b="b" l="l" r="r" t="t"/>
              <a:pathLst>
                <a:path extrusionOk="0" h="72653" w="72652">
                  <a:moveTo>
                    <a:pt x="36545" y="11132"/>
                  </a:moveTo>
                  <a:lnTo>
                    <a:pt x="37151" y="11147"/>
                  </a:lnTo>
                  <a:lnTo>
                    <a:pt x="37757" y="11178"/>
                  </a:lnTo>
                  <a:lnTo>
                    <a:pt x="38363" y="11223"/>
                  </a:lnTo>
                  <a:lnTo>
                    <a:pt x="38969" y="11268"/>
                  </a:lnTo>
                  <a:lnTo>
                    <a:pt x="39574" y="11344"/>
                  </a:lnTo>
                  <a:lnTo>
                    <a:pt x="40165" y="11420"/>
                  </a:lnTo>
                  <a:lnTo>
                    <a:pt x="40771" y="11526"/>
                  </a:lnTo>
                  <a:lnTo>
                    <a:pt x="41362" y="11632"/>
                  </a:lnTo>
                  <a:lnTo>
                    <a:pt x="41967" y="11768"/>
                  </a:lnTo>
                  <a:lnTo>
                    <a:pt x="42558" y="11905"/>
                  </a:lnTo>
                  <a:lnTo>
                    <a:pt x="43149" y="12071"/>
                  </a:lnTo>
                  <a:lnTo>
                    <a:pt x="43724" y="12238"/>
                  </a:lnTo>
                  <a:lnTo>
                    <a:pt x="44315" y="12419"/>
                  </a:lnTo>
                  <a:lnTo>
                    <a:pt x="44890" y="12632"/>
                  </a:lnTo>
                  <a:lnTo>
                    <a:pt x="45466" y="12844"/>
                  </a:lnTo>
                  <a:lnTo>
                    <a:pt x="46042" y="13071"/>
                  </a:lnTo>
                  <a:lnTo>
                    <a:pt x="46602" y="13313"/>
                  </a:lnTo>
                  <a:lnTo>
                    <a:pt x="47162" y="13571"/>
                  </a:lnTo>
                  <a:lnTo>
                    <a:pt x="47723" y="13843"/>
                  </a:lnTo>
                  <a:lnTo>
                    <a:pt x="48283" y="14131"/>
                  </a:lnTo>
                  <a:lnTo>
                    <a:pt x="48828" y="14434"/>
                  </a:lnTo>
                  <a:lnTo>
                    <a:pt x="49358" y="14752"/>
                  </a:lnTo>
                  <a:lnTo>
                    <a:pt x="49904" y="15085"/>
                  </a:lnTo>
                  <a:lnTo>
                    <a:pt x="50418" y="15433"/>
                  </a:lnTo>
                  <a:lnTo>
                    <a:pt x="50949" y="15797"/>
                  </a:lnTo>
                  <a:lnTo>
                    <a:pt x="51464" y="16176"/>
                  </a:lnTo>
                  <a:lnTo>
                    <a:pt x="51963" y="16554"/>
                  </a:lnTo>
                  <a:lnTo>
                    <a:pt x="52463" y="16963"/>
                  </a:lnTo>
                  <a:lnTo>
                    <a:pt x="52948" y="17387"/>
                  </a:lnTo>
                  <a:lnTo>
                    <a:pt x="53432" y="17826"/>
                  </a:lnTo>
                  <a:lnTo>
                    <a:pt x="53902" y="18266"/>
                  </a:lnTo>
                  <a:lnTo>
                    <a:pt x="54356" y="18720"/>
                  </a:lnTo>
                  <a:lnTo>
                    <a:pt x="54811" y="19189"/>
                  </a:lnTo>
                  <a:lnTo>
                    <a:pt x="55235" y="19659"/>
                  </a:lnTo>
                  <a:lnTo>
                    <a:pt x="55644" y="20144"/>
                  </a:lnTo>
                  <a:lnTo>
                    <a:pt x="56053" y="20643"/>
                  </a:lnTo>
                  <a:lnTo>
                    <a:pt x="56431" y="21128"/>
                  </a:lnTo>
                  <a:lnTo>
                    <a:pt x="56810" y="21643"/>
                  </a:lnTo>
                  <a:lnTo>
                    <a:pt x="57173" y="22158"/>
                  </a:lnTo>
                  <a:lnTo>
                    <a:pt x="57506" y="22673"/>
                  </a:lnTo>
                  <a:lnTo>
                    <a:pt x="57840" y="23203"/>
                  </a:lnTo>
                  <a:lnTo>
                    <a:pt x="58158" y="23733"/>
                  </a:lnTo>
                  <a:lnTo>
                    <a:pt x="58461" y="24278"/>
                  </a:lnTo>
                  <a:lnTo>
                    <a:pt x="58748" y="24823"/>
                  </a:lnTo>
                  <a:lnTo>
                    <a:pt x="59021" y="25369"/>
                  </a:lnTo>
                  <a:lnTo>
                    <a:pt x="59278" y="25929"/>
                  </a:lnTo>
                  <a:lnTo>
                    <a:pt x="59521" y="26489"/>
                  </a:lnTo>
                  <a:lnTo>
                    <a:pt x="59763" y="27065"/>
                  </a:lnTo>
                  <a:lnTo>
                    <a:pt x="59975" y="27625"/>
                  </a:lnTo>
                  <a:lnTo>
                    <a:pt x="60172" y="28201"/>
                  </a:lnTo>
                  <a:lnTo>
                    <a:pt x="60369" y="28792"/>
                  </a:lnTo>
                  <a:lnTo>
                    <a:pt x="60536" y="29367"/>
                  </a:lnTo>
                  <a:lnTo>
                    <a:pt x="60702" y="29958"/>
                  </a:lnTo>
                  <a:lnTo>
                    <a:pt x="60838" y="30548"/>
                  </a:lnTo>
                  <a:lnTo>
                    <a:pt x="60975" y="31139"/>
                  </a:lnTo>
                  <a:lnTo>
                    <a:pt x="61096" y="31730"/>
                  </a:lnTo>
                  <a:lnTo>
                    <a:pt x="61202" y="32336"/>
                  </a:lnTo>
                  <a:lnTo>
                    <a:pt x="61278" y="32926"/>
                  </a:lnTo>
                  <a:lnTo>
                    <a:pt x="61353" y="33532"/>
                  </a:lnTo>
                  <a:lnTo>
                    <a:pt x="61414" y="34138"/>
                  </a:lnTo>
                  <a:lnTo>
                    <a:pt x="61459" y="34728"/>
                  </a:lnTo>
                  <a:lnTo>
                    <a:pt x="61490" y="35334"/>
                  </a:lnTo>
                  <a:lnTo>
                    <a:pt x="61505" y="35940"/>
                  </a:lnTo>
                  <a:lnTo>
                    <a:pt x="61520" y="36546"/>
                  </a:lnTo>
                  <a:lnTo>
                    <a:pt x="61505" y="37152"/>
                  </a:lnTo>
                  <a:lnTo>
                    <a:pt x="61475" y="37758"/>
                  </a:lnTo>
                  <a:lnTo>
                    <a:pt x="61429" y="38363"/>
                  </a:lnTo>
                  <a:lnTo>
                    <a:pt x="61384" y="38969"/>
                  </a:lnTo>
                  <a:lnTo>
                    <a:pt x="61308" y="39560"/>
                  </a:lnTo>
                  <a:lnTo>
                    <a:pt x="61217" y="40166"/>
                  </a:lnTo>
                  <a:lnTo>
                    <a:pt x="61126" y="40771"/>
                  </a:lnTo>
                  <a:lnTo>
                    <a:pt x="61005" y="41362"/>
                  </a:lnTo>
                  <a:lnTo>
                    <a:pt x="60884" y="41953"/>
                  </a:lnTo>
                  <a:lnTo>
                    <a:pt x="60732" y="42559"/>
                  </a:lnTo>
                  <a:lnTo>
                    <a:pt x="60581" y="43134"/>
                  </a:lnTo>
                  <a:lnTo>
                    <a:pt x="60414" y="43725"/>
                  </a:lnTo>
                  <a:lnTo>
                    <a:pt x="60217" y="44315"/>
                  </a:lnTo>
                  <a:lnTo>
                    <a:pt x="60021" y="44891"/>
                  </a:lnTo>
                  <a:lnTo>
                    <a:pt x="59809" y="45466"/>
                  </a:lnTo>
                  <a:lnTo>
                    <a:pt x="59581" y="46042"/>
                  </a:lnTo>
                  <a:lnTo>
                    <a:pt x="59339" y="46602"/>
                  </a:lnTo>
                  <a:lnTo>
                    <a:pt x="59082" y="47163"/>
                  </a:lnTo>
                  <a:lnTo>
                    <a:pt x="58809" y="47723"/>
                  </a:lnTo>
                  <a:lnTo>
                    <a:pt x="58521" y="48268"/>
                  </a:lnTo>
                  <a:lnTo>
                    <a:pt x="58218" y="48814"/>
                  </a:lnTo>
                  <a:lnTo>
                    <a:pt x="57900" y="49359"/>
                  </a:lnTo>
                  <a:lnTo>
                    <a:pt x="57567" y="49889"/>
                  </a:lnTo>
                  <a:lnTo>
                    <a:pt x="57219" y="50419"/>
                  </a:lnTo>
                  <a:lnTo>
                    <a:pt x="56855" y="50934"/>
                  </a:lnTo>
                  <a:lnTo>
                    <a:pt x="56477" y="51449"/>
                  </a:lnTo>
                  <a:lnTo>
                    <a:pt x="56083" y="51964"/>
                  </a:lnTo>
                  <a:lnTo>
                    <a:pt x="55689" y="52464"/>
                  </a:lnTo>
                  <a:lnTo>
                    <a:pt x="55265" y="52948"/>
                  </a:lnTo>
                  <a:lnTo>
                    <a:pt x="54826" y="53433"/>
                  </a:lnTo>
                  <a:lnTo>
                    <a:pt x="54387" y="53902"/>
                  </a:lnTo>
                  <a:lnTo>
                    <a:pt x="53917" y="54357"/>
                  </a:lnTo>
                  <a:lnTo>
                    <a:pt x="53463" y="54796"/>
                  </a:lnTo>
                  <a:lnTo>
                    <a:pt x="52978" y="55235"/>
                  </a:lnTo>
                  <a:lnTo>
                    <a:pt x="52509" y="55644"/>
                  </a:lnTo>
                  <a:lnTo>
                    <a:pt x="52009" y="56053"/>
                  </a:lnTo>
                  <a:lnTo>
                    <a:pt x="51509" y="56432"/>
                  </a:lnTo>
                  <a:lnTo>
                    <a:pt x="51009" y="56810"/>
                  </a:lnTo>
                  <a:lnTo>
                    <a:pt x="50494" y="57159"/>
                  </a:lnTo>
                  <a:lnTo>
                    <a:pt x="49979" y="57507"/>
                  </a:lnTo>
                  <a:lnTo>
                    <a:pt x="49449" y="57840"/>
                  </a:lnTo>
                  <a:lnTo>
                    <a:pt x="48919" y="58158"/>
                  </a:lnTo>
                  <a:lnTo>
                    <a:pt x="48374" y="58461"/>
                  </a:lnTo>
                  <a:lnTo>
                    <a:pt x="47829" y="58749"/>
                  </a:lnTo>
                  <a:lnTo>
                    <a:pt x="47268" y="59021"/>
                  </a:lnTo>
                  <a:lnTo>
                    <a:pt x="46723" y="59279"/>
                  </a:lnTo>
                  <a:lnTo>
                    <a:pt x="46163" y="59521"/>
                  </a:lnTo>
                  <a:lnTo>
                    <a:pt x="45587" y="59748"/>
                  </a:lnTo>
                  <a:lnTo>
                    <a:pt x="45012" y="59976"/>
                  </a:lnTo>
                  <a:lnTo>
                    <a:pt x="44436" y="60173"/>
                  </a:lnTo>
                  <a:lnTo>
                    <a:pt x="43861" y="60369"/>
                  </a:lnTo>
                  <a:lnTo>
                    <a:pt x="43285" y="60536"/>
                  </a:lnTo>
                  <a:lnTo>
                    <a:pt x="42694" y="60703"/>
                  </a:lnTo>
                  <a:lnTo>
                    <a:pt x="42104" y="60839"/>
                  </a:lnTo>
                  <a:lnTo>
                    <a:pt x="41513" y="60975"/>
                  </a:lnTo>
                  <a:lnTo>
                    <a:pt x="40922" y="61096"/>
                  </a:lnTo>
                  <a:lnTo>
                    <a:pt x="40317" y="61187"/>
                  </a:lnTo>
                  <a:lnTo>
                    <a:pt x="39726" y="61278"/>
                  </a:lnTo>
                  <a:lnTo>
                    <a:pt x="39120" y="61354"/>
                  </a:lnTo>
                  <a:lnTo>
                    <a:pt x="38514" y="61414"/>
                  </a:lnTo>
                  <a:lnTo>
                    <a:pt x="37909" y="61460"/>
                  </a:lnTo>
                  <a:lnTo>
                    <a:pt x="37303" y="61490"/>
                  </a:lnTo>
                  <a:lnTo>
                    <a:pt x="36712" y="61505"/>
                  </a:lnTo>
                  <a:lnTo>
                    <a:pt x="36106" y="61505"/>
                  </a:lnTo>
                  <a:lnTo>
                    <a:pt x="35500" y="61490"/>
                  </a:lnTo>
                  <a:lnTo>
                    <a:pt x="34895" y="61475"/>
                  </a:lnTo>
                  <a:lnTo>
                    <a:pt x="34289" y="61430"/>
                  </a:lnTo>
                  <a:lnTo>
                    <a:pt x="33683" y="61369"/>
                  </a:lnTo>
                  <a:lnTo>
                    <a:pt x="33077" y="61308"/>
                  </a:lnTo>
                  <a:lnTo>
                    <a:pt x="32487" y="61218"/>
                  </a:lnTo>
                  <a:lnTo>
                    <a:pt x="31881" y="61127"/>
                  </a:lnTo>
                  <a:lnTo>
                    <a:pt x="31290" y="61006"/>
                  </a:lnTo>
                  <a:lnTo>
                    <a:pt x="30684" y="60884"/>
                  </a:lnTo>
                  <a:lnTo>
                    <a:pt x="30094" y="60733"/>
                  </a:lnTo>
                  <a:lnTo>
                    <a:pt x="29503" y="60581"/>
                  </a:lnTo>
                  <a:lnTo>
                    <a:pt x="28927" y="60415"/>
                  </a:lnTo>
                  <a:lnTo>
                    <a:pt x="28337" y="60218"/>
                  </a:lnTo>
                  <a:lnTo>
                    <a:pt x="27761" y="60021"/>
                  </a:lnTo>
                  <a:lnTo>
                    <a:pt x="27186" y="59809"/>
                  </a:lnTo>
                  <a:lnTo>
                    <a:pt x="26610" y="59582"/>
                  </a:lnTo>
                  <a:lnTo>
                    <a:pt x="26050" y="59340"/>
                  </a:lnTo>
                  <a:lnTo>
                    <a:pt x="25489" y="59067"/>
                  </a:lnTo>
                  <a:lnTo>
                    <a:pt x="24929" y="58794"/>
                  </a:lnTo>
                  <a:lnTo>
                    <a:pt x="24369" y="58507"/>
                  </a:lnTo>
                  <a:lnTo>
                    <a:pt x="23823" y="58204"/>
                  </a:lnTo>
                  <a:lnTo>
                    <a:pt x="23293" y="57886"/>
                  </a:lnTo>
                  <a:lnTo>
                    <a:pt x="22748" y="57568"/>
                  </a:lnTo>
                  <a:lnTo>
                    <a:pt x="22233" y="57219"/>
                  </a:lnTo>
                  <a:lnTo>
                    <a:pt x="21703" y="56856"/>
                  </a:lnTo>
                  <a:lnTo>
                    <a:pt x="21188" y="56477"/>
                  </a:lnTo>
                  <a:lnTo>
                    <a:pt x="20688" y="56083"/>
                  </a:lnTo>
                  <a:lnTo>
                    <a:pt x="20189" y="55674"/>
                  </a:lnTo>
                  <a:lnTo>
                    <a:pt x="19704" y="55265"/>
                  </a:lnTo>
                  <a:lnTo>
                    <a:pt x="19219" y="54826"/>
                  </a:lnTo>
                  <a:lnTo>
                    <a:pt x="18750" y="54372"/>
                  </a:lnTo>
                  <a:lnTo>
                    <a:pt x="18295" y="53918"/>
                  </a:lnTo>
                  <a:lnTo>
                    <a:pt x="17841" y="53463"/>
                  </a:lnTo>
                  <a:lnTo>
                    <a:pt x="17417" y="52979"/>
                  </a:lnTo>
                  <a:lnTo>
                    <a:pt x="17008" y="52494"/>
                  </a:lnTo>
                  <a:lnTo>
                    <a:pt x="16599" y="52009"/>
                  </a:lnTo>
                  <a:lnTo>
                    <a:pt x="16221" y="51509"/>
                  </a:lnTo>
                  <a:lnTo>
                    <a:pt x="15842" y="51010"/>
                  </a:lnTo>
                  <a:lnTo>
                    <a:pt x="15478" y="50495"/>
                  </a:lnTo>
                  <a:lnTo>
                    <a:pt x="15145" y="49965"/>
                  </a:lnTo>
                  <a:lnTo>
                    <a:pt x="14812" y="49450"/>
                  </a:lnTo>
                  <a:lnTo>
                    <a:pt x="14494" y="48904"/>
                  </a:lnTo>
                  <a:lnTo>
                    <a:pt x="14191" y="48374"/>
                  </a:lnTo>
                  <a:lnTo>
                    <a:pt x="13903" y="47829"/>
                  </a:lnTo>
                  <a:lnTo>
                    <a:pt x="13631" y="47269"/>
                  </a:lnTo>
                  <a:lnTo>
                    <a:pt x="13373" y="46708"/>
                  </a:lnTo>
                  <a:lnTo>
                    <a:pt x="13131" y="46148"/>
                  </a:lnTo>
                  <a:lnTo>
                    <a:pt x="12889" y="45588"/>
                  </a:lnTo>
                  <a:lnTo>
                    <a:pt x="12677" y="45012"/>
                  </a:lnTo>
                  <a:lnTo>
                    <a:pt x="12480" y="44437"/>
                  </a:lnTo>
                  <a:lnTo>
                    <a:pt x="12283" y="43861"/>
                  </a:lnTo>
                  <a:lnTo>
                    <a:pt x="12116" y="43270"/>
                  </a:lnTo>
                  <a:lnTo>
                    <a:pt x="11950" y="42695"/>
                  </a:lnTo>
                  <a:lnTo>
                    <a:pt x="11813" y="42104"/>
                  </a:lnTo>
                  <a:lnTo>
                    <a:pt x="11677" y="41514"/>
                  </a:lnTo>
                  <a:lnTo>
                    <a:pt x="11556" y="40908"/>
                  </a:lnTo>
                  <a:lnTo>
                    <a:pt x="11450" y="40317"/>
                  </a:lnTo>
                  <a:lnTo>
                    <a:pt x="11374" y="39711"/>
                  </a:lnTo>
                  <a:lnTo>
                    <a:pt x="11298" y="39121"/>
                  </a:lnTo>
                  <a:lnTo>
                    <a:pt x="11238" y="38515"/>
                  </a:lnTo>
                  <a:lnTo>
                    <a:pt x="11192" y="37909"/>
                  </a:lnTo>
                  <a:lnTo>
                    <a:pt x="11162" y="37303"/>
                  </a:lnTo>
                  <a:lnTo>
                    <a:pt x="11147" y="36697"/>
                  </a:lnTo>
                  <a:lnTo>
                    <a:pt x="11132" y="36092"/>
                  </a:lnTo>
                  <a:lnTo>
                    <a:pt x="11147" y="35486"/>
                  </a:lnTo>
                  <a:lnTo>
                    <a:pt x="11177" y="34895"/>
                  </a:lnTo>
                  <a:lnTo>
                    <a:pt x="11223" y="34289"/>
                  </a:lnTo>
                  <a:lnTo>
                    <a:pt x="11268" y="33683"/>
                  </a:lnTo>
                  <a:lnTo>
                    <a:pt x="11344" y="33078"/>
                  </a:lnTo>
                  <a:lnTo>
                    <a:pt x="11435" y="32472"/>
                  </a:lnTo>
                  <a:lnTo>
                    <a:pt x="11526" y="31881"/>
                  </a:lnTo>
                  <a:lnTo>
                    <a:pt x="11647" y="31275"/>
                  </a:lnTo>
                  <a:lnTo>
                    <a:pt x="11768" y="30685"/>
                  </a:lnTo>
                  <a:lnTo>
                    <a:pt x="11919" y="30094"/>
                  </a:lnTo>
                  <a:lnTo>
                    <a:pt x="12071" y="29503"/>
                  </a:lnTo>
                  <a:lnTo>
                    <a:pt x="12237" y="28913"/>
                  </a:lnTo>
                  <a:lnTo>
                    <a:pt x="12434" y="28337"/>
                  </a:lnTo>
                  <a:lnTo>
                    <a:pt x="12631" y="27762"/>
                  </a:lnTo>
                  <a:lnTo>
                    <a:pt x="12843" y="27186"/>
                  </a:lnTo>
                  <a:lnTo>
                    <a:pt x="13070" y="26611"/>
                  </a:lnTo>
                  <a:lnTo>
                    <a:pt x="13313" y="26035"/>
                  </a:lnTo>
                  <a:lnTo>
                    <a:pt x="13570" y="25475"/>
                  </a:lnTo>
                  <a:lnTo>
                    <a:pt x="13843" y="24929"/>
                  </a:lnTo>
                  <a:lnTo>
                    <a:pt x="14131" y="24369"/>
                  </a:lnTo>
                  <a:lnTo>
                    <a:pt x="14433" y="23824"/>
                  </a:lnTo>
                  <a:lnTo>
                    <a:pt x="14751" y="23294"/>
                  </a:lnTo>
                  <a:lnTo>
                    <a:pt x="15085" y="22749"/>
                  </a:lnTo>
                  <a:lnTo>
                    <a:pt x="15433" y="22218"/>
                  </a:lnTo>
                  <a:lnTo>
                    <a:pt x="15796" y="21704"/>
                  </a:lnTo>
                  <a:lnTo>
                    <a:pt x="16175" y="21189"/>
                  </a:lnTo>
                  <a:lnTo>
                    <a:pt x="16569" y="20689"/>
                  </a:lnTo>
                  <a:lnTo>
                    <a:pt x="16963" y="20189"/>
                  </a:lnTo>
                  <a:lnTo>
                    <a:pt x="17387" y="19689"/>
                  </a:lnTo>
                  <a:lnTo>
                    <a:pt x="17826" y="19220"/>
                  </a:lnTo>
                  <a:lnTo>
                    <a:pt x="18265" y="18750"/>
                  </a:lnTo>
                  <a:lnTo>
                    <a:pt x="18735" y="18281"/>
                  </a:lnTo>
                  <a:lnTo>
                    <a:pt x="19189" y="17841"/>
                  </a:lnTo>
                  <a:lnTo>
                    <a:pt x="19674" y="17417"/>
                  </a:lnTo>
                  <a:lnTo>
                    <a:pt x="20143" y="16993"/>
                  </a:lnTo>
                  <a:lnTo>
                    <a:pt x="20643" y="16600"/>
                  </a:lnTo>
                  <a:lnTo>
                    <a:pt x="21143" y="16206"/>
                  </a:lnTo>
                  <a:lnTo>
                    <a:pt x="21643" y="15842"/>
                  </a:lnTo>
                  <a:lnTo>
                    <a:pt x="22157" y="15479"/>
                  </a:lnTo>
                  <a:lnTo>
                    <a:pt x="22672" y="15130"/>
                  </a:lnTo>
                  <a:lnTo>
                    <a:pt x="23203" y="14812"/>
                  </a:lnTo>
                  <a:lnTo>
                    <a:pt x="23733" y="14494"/>
                  </a:lnTo>
                  <a:lnTo>
                    <a:pt x="24278" y="14191"/>
                  </a:lnTo>
                  <a:lnTo>
                    <a:pt x="24823" y="13904"/>
                  </a:lnTo>
                  <a:lnTo>
                    <a:pt x="25383" y="13631"/>
                  </a:lnTo>
                  <a:lnTo>
                    <a:pt x="25929" y="13374"/>
                  </a:lnTo>
                  <a:lnTo>
                    <a:pt x="26489" y="13116"/>
                  </a:lnTo>
                  <a:lnTo>
                    <a:pt x="27065" y="12889"/>
                  </a:lnTo>
                  <a:lnTo>
                    <a:pt x="27640" y="12677"/>
                  </a:lnTo>
                  <a:lnTo>
                    <a:pt x="28216" y="12465"/>
                  </a:lnTo>
                  <a:lnTo>
                    <a:pt x="28791" y="12283"/>
                  </a:lnTo>
                  <a:lnTo>
                    <a:pt x="29367" y="12101"/>
                  </a:lnTo>
                  <a:lnTo>
                    <a:pt x="29957" y="11950"/>
                  </a:lnTo>
                  <a:lnTo>
                    <a:pt x="30548" y="11799"/>
                  </a:lnTo>
                  <a:lnTo>
                    <a:pt x="31139" y="11677"/>
                  </a:lnTo>
                  <a:lnTo>
                    <a:pt x="31729" y="11556"/>
                  </a:lnTo>
                  <a:lnTo>
                    <a:pt x="32335" y="11450"/>
                  </a:lnTo>
                  <a:lnTo>
                    <a:pt x="32926" y="11359"/>
                  </a:lnTo>
                  <a:lnTo>
                    <a:pt x="33532" y="11284"/>
                  </a:lnTo>
                  <a:lnTo>
                    <a:pt x="34137" y="11238"/>
                  </a:lnTo>
                  <a:lnTo>
                    <a:pt x="34743" y="11193"/>
                  </a:lnTo>
                  <a:lnTo>
                    <a:pt x="35349" y="11147"/>
                  </a:lnTo>
                  <a:lnTo>
                    <a:pt x="35940" y="11132"/>
                  </a:lnTo>
                  <a:close/>
                  <a:moveTo>
                    <a:pt x="35773" y="0"/>
                  </a:moveTo>
                  <a:lnTo>
                    <a:pt x="34910" y="31"/>
                  </a:lnTo>
                  <a:lnTo>
                    <a:pt x="34031" y="76"/>
                  </a:lnTo>
                  <a:lnTo>
                    <a:pt x="33168" y="137"/>
                  </a:lnTo>
                  <a:lnTo>
                    <a:pt x="32290" y="228"/>
                  </a:lnTo>
                  <a:lnTo>
                    <a:pt x="31426" y="334"/>
                  </a:lnTo>
                  <a:lnTo>
                    <a:pt x="30563" y="455"/>
                  </a:lnTo>
                  <a:lnTo>
                    <a:pt x="29700" y="606"/>
                  </a:lnTo>
                  <a:lnTo>
                    <a:pt x="28852" y="773"/>
                  </a:lnTo>
                  <a:lnTo>
                    <a:pt x="27988" y="970"/>
                  </a:lnTo>
                  <a:lnTo>
                    <a:pt x="27140" y="1167"/>
                  </a:lnTo>
                  <a:lnTo>
                    <a:pt x="26292" y="1409"/>
                  </a:lnTo>
                  <a:lnTo>
                    <a:pt x="25459" y="1651"/>
                  </a:lnTo>
                  <a:lnTo>
                    <a:pt x="24626" y="1924"/>
                  </a:lnTo>
                  <a:lnTo>
                    <a:pt x="23793" y="2212"/>
                  </a:lnTo>
                  <a:lnTo>
                    <a:pt x="22960" y="2530"/>
                  </a:lnTo>
                  <a:lnTo>
                    <a:pt x="22157" y="2863"/>
                  </a:lnTo>
                  <a:lnTo>
                    <a:pt x="21340" y="3211"/>
                  </a:lnTo>
                  <a:lnTo>
                    <a:pt x="20537" y="3590"/>
                  </a:lnTo>
                  <a:lnTo>
                    <a:pt x="19734" y="3984"/>
                  </a:lnTo>
                  <a:lnTo>
                    <a:pt x="18947" y="4408"/>
                  </a:lnTo>
                  <a:lnTo>
                    <a:pt x="18174" y="4832"/>
                  </a:lnTo>
                  <a:lnTo>
                    <a:pt x="17402" y="5286"/>
                  </a:lnTo>
                  <a:lnTo>
                    <a:pt x="16645" y="5771"/>
                  </a:lnTo>
                  <a:lnTo>
                    <a:pt x="15902" y="6271"/>
                  </a:lnTo>
                  <a:lnTo>
                    <a:pt x="15160" y="6785"/>
                  </a:lnTo>
                  <a:lnTo>
                    <a:pt x="14418" y="7316"/>
                  </a:lnTo>
                  <a:lnTo>
                    <a:pt x="13706" y="7876"/>
                  </a:lnTo>
                  <a:lnTo>
                    <a:pt x="12995" y="8451"/>
                  </a:lnTo>
                  <a:lnTo>
                    <a:pt x="12298" y="9057"/>
                  </a:lnTo>
                  <a:lnTo>
                    <a:pt x="11616" y="9678"/>
                  </a:lnTo>
                  <a:lnTo>
                    <a:pt x="10950" y="10314"/>
                  </a:lnTo>
                  <a:lnTo>
                    <a:pt x="10284" y="10966"/>
                  </a:lnTo>
                  <a:lnTo>
                    <a:pt x="9648" y="11647"/>
                  </a:lnTo>
                  <a:lnTo>
                    <a:pt x="9011" y="12344"/>
                  </a:lnTo>
                  <a:lnTo>
                    <a:pt x="8406" y="13056"/>
                  </a:lnTo>
                  <a:lnTo>
                    <a:pt x="7830" y="13767"/>
                  </a:lnTo>
                  <a:lnTo>
                    <a:pt x="7270" y="14510"/>
                  </a:lnTo>
                  <a:lnTo>
                    <a:pt x="6724" y="15237"/>
                  </a:lnTo>
                  <a:lnTo>
                    <a:pt x="6194" y="15994"/>
                  </a:lnTo>
                  <a:lnTo>
                    <a:pt x="5695" y="16751"/>
                  </a:lnTo>
                  <a:lnTo>
                    <a:pt x="5225" y="17523"/>
                  </a:lnTo>
                  <a:lnTo>
                    <a:pt x="4771" y="18296"/>
                  </a:lnTo>
                  <a:lnTo>
                    <a:pt x="4332" y="19083"/>
                  </a:lnTo>
                  <a:lnTo>
                    <a:pt x="3907" y="19886"/>
                  </a:lnTo>
                  <a:lnTo>
                    <a:pt x="3514" y="20689"/>
                  </a:lnTo>
                  <a:lnTo>
                    <a:pt x="3150" y="21492"/>
                  </a:lnTo>
                  <a:lnTo>
                    <a:pt x="2787" y="22309"/>
                  </a:lnTo>
                  <a:lnTo>
                    <a:pt x="2454" y="23142"/>
                  </a:lnTo>
                  <a:lnTo>
                    <a:pt x="2151" y="23975"/>
                  </a:lnTo>
                  <a:lnTo>
                    <a:pt x="1863" y="24808"/>
                  </a:lnTo>
                  <a:lnTo>
                    <a:pt x="1590" y="25641"/>
                  </a:lnTo>
                  <a:lnTo>
                    <a:pt x="1348" y="26489"/>
                  </a:lnTo>
                  <a:lnTo>
                    <a:pt x="1121" y="27338"/>
                  </a:lnTo>
                  <a:lnTo>
                    <a:pt x="909" y="28201"/>
                  </a:lnTo>
                  <a:lnTo>
                    <a:pt x="727" y="29049"/>
                  </a:lnTo>
                  <a:lnTo>
                    <a:pt x="560" y="29912"/>
                  </a:lnTo>
                  <a:lnTo>
                    <a:pt x="424" y="30776"/>
                  </a:lnTo>
                  <a:lnTo>
                    <a:pt x="303" y="31639"/>
                  </a:lnTo>
                  <a:lnTo>
                    <a:pt x="197" y="32517"/>
                  </a:lnTo>
                  <a:lnTo>
                    <a:pt x="121" y="33381"/>
                  </a:lnTo>
                  <a:lnTo>
                    <a:pt x="61" y="34259"/>
                  </a:lnTo>
                  <a:lnTo>
                    <a:pt x="15" y="35122"/>
                  </a:lnTo>
                  <a:lnTo>
                    <a:pt x="0" y="36001"/>
                  </a:lnTo>
                  <a:lnTo>
                    <a:pt x="0" y="36864"/>
                  </a:lnTo>
                  <a:lnTo>
                    <a:pt x="30" y="37742"/>
                  </a:lnTo>
                  <a:lnTo>
                    <a:pt x="76" y="38621"/>
                  </a:lnTo>
                  <a:lnTo>
                    <a:pt x="136" y="39484"/>
                  </a:lnTo>
                  <a:lnTo>
                    <a:pt x="227" y="40347"/>
                  </a:lnTo>
                  <a:lnTo>
                    <a:pt x="333" y="41226"/>
                  </a:lnTo>
                  <a:lnTo>
                    <a:pt x="454" y="42089"/>
                  </a:lnTo>
                  <a:lnTo>
                    <a:pt x="606" y="42937"/>
                  </a:lnTo>
                  <a:lnTo>
                    <a:pt x="772" y="43800"/>
                  </a:lnTo>
                  <a:lnTo>
                    <a:pt x="969" y="44664"/>
                  </a:lnTo>
                  <a:lnTo>
                    <a:pt x="1181" y="45512"/>
                  </a:lnTo>
                  <a:lnTo>
                    <a:pt x="1409" y="46360"/>
                  </a:lnTo>
                  <a:lnTo>
                    <a:pt x="1651" y="47193"/>
                  </a:lnTo>
                  <a:lnTo>
                    <a:pt x="1923" y="48026"/>
                  </a:lnTo>
                  <a:lnTo>
                    <a:pt x="2226" y="48859"/>
                  </a:lnTo>
                  <a:lnTo>
                    <a:pt x="2529" y="49677"/>
                  </a:lnTo>
                  <a:lnTo>
                    <a:pt x="2862" y="50495"/>
                  </a:lnTo>
                  <a:lnTo>
                    <a:pt x="3226" y="51313"/>
                  </a:lnTo>
                  <a:lnTo>
                    <a:pt x="3589" y="52115"/>
                  </a:lnTo>
                  <a:lnTo>
                    <a:pt x="3983" y="52903"/>
                  </a:lnTo>
                  <a:lnTo>
                    <a:pt x="4407" y="53690"/>
                  </a:lnTo>
                  <a:lnTo>
                    <a:pt x="4846" y="54478"/>
                  </a:lnTo>
                  <a:lnTo>
                    <a:pt x="5301" y="55250"/>
                  </a:lnTo>
                  <a:lnTo>
                    <a:pt x="5770" y="56008"/>
                  </a:lnTo>
                  <a:lnTo>
                    <a:pt x="6270" y="56750"/>
                  </a:lnTo>
                  <a:lnTo>
                    <a:pt x="6785" y="57492"/>
                  </a:lnTo>
                  <a:lnTo>
                    <a:pt x="7315" y="58219"/>
                  </a:lnTo>
                  <a:lnTo>
                    <a:pt x="7876" y="58946"/>
                  </a:lnTo>
                  <a:lnTo>
                    <a:pt x="8451" y="59658"/>
                  </a:lnTo>
                  <a:lnTo>
                    <a:pt x="9057" y="60354"/>
                  </a:lnTo>
                  <a:lnTo>
                    <a:pt x="9678" y="61036"/>
                  </a:lnTo>
                  <a:lnTo>
                    <a:pt x="10314" y="61702"/>
                  </a:lnTo>
                  <a:lnTo>
                    <a:pt x="10980" y="62353"/>
                  </a:lnTo>
                  <a:lnTo>
                    <a:pt x="11647" y="63005"/>
                  </a:lnTo>
                  <a:lnTo>
                    <a:pt x="12343" y="63626"/>
                  </a:lnTo>
                  <a:lnTo>
                    <a:pt x="13055" y="64231"/>
                  </a:lnTo>
                  <a:lnTo>
                    <a:pt x="13782" y="64822"/>
                  </a:lnTo>
                  <a:lnTo>
                    <a:pt x="14509" y="65383"/>
                  </a:lnTo>
                  <a:lnTo>
                    <a:pt x="15251" y="65928"/>
                  </a:lnTo>
                  <a:lnTo>
                    <a:pt x="15993" y="66443"/>
                  </a:lnTo>
                  <a:lnTo>
                    <a:pt x="16751" y="66942"/>
                  </a:lnTo>
                  <a:lnTo>
                    <a:pt x="17523" y="67427"/>
                  </a:lnTo>
                  <a:lnTo>
                    <a:pt x="18311" y="67881"/>
                  </a:lnTo>
                  <a:lnTo>
                    <a:pt x="19098" y="68321"/>
                  </a:lnTo>
                  <a:lnTo>
                    <a:pt x="19886" y="68730"/>
                  </a:lnTo>
                  <a:lnTo>
                    <a:pt x="20688" y="69139"/>
                  </a:lnTo>
                  <a:lnTo>
                    <a:pt x="21506" y="69502"/>
                  </a:lnTo>
                  <a:lnTo>
                    <a:pt x="22324" y="69850"/>
                  </a:lnTo>
                  <a:lnTo>
                    <a:pt x="23142" y="70184"/>
                  </a:lnTo>
                  <a:lnTo>
                    <a:pt x="23975" y="70502"/>
                  </a:lnTo>
                  <a:lnTo>
                    <a:pt x="24808" y="70789"/>
                  </a:lnTo>
                  <a:lnTo>
                    <a:pt x="25641" y="71062"/>
                  </a:lnTo>
                  <a:lnTo>
                    <a:pt x="26489" y="71304"/>
                  </a:lnTo>
                  <a:lnTo>
                    <a:pt x="27337" y="71531"/>
                  </a:lnTo>
                  <a:lnTo>
                    <a:pt x="28200" y="71728"/>
                  </a:lnTo>
                  <a:lnTo>
                    <a:pt x="29049" y="71925"/>
                  </a:lnTo>
                  <a:lnTo>
                    <a:pt x="29912" y="72077"/>
                  </a:lnTo>
                  <a:lnTo>
                    <a:pt x="30775" y="72228"/>
                  </a:lnTo>
                  <a:lnTo>
                    <a:pt x="31638" y="72349"/>
                  </a:lnTo>
                  <a:lnTo>
                    <a:pt x="32517" y="72455"/>
                  </a:lnTo>
                  <a:lnTo>
                    <a:pt x="33380" y="72531"/>
                  </a:lnTo>
                  <a:lnTo>
                    <a:pt x="34259" y="72592"/>
                  </a:lnTo>
                  <a:lnTo>
                    <a:pt x="35122" y="72622"/>
                  </a:lnTo>
                  <a:lnTo>
                    <a:pt x="36000" y="72652"/>
                  </a:lnTo>
                  <a:lnTo>
                    <a:pt x="36879" y="72637"/>
                  </a:lnTo>
                  <a:lnTo>
                    <a:pt x="37742" y="72622"/>
                  </a:lnTo>
                  <a:lnTo>
                    <a:pt x="38620" y="72577"/>
                  </a:lnTo>
                  <a:lnTo>
                    <a:pt x="39484" y="72516"/>
                  </a:lnTo>
                  <a:lnTo>
                    <a:pt x="40362" y="72425"/>
                  </a:lnTo>
                  <a:lnTo>
                    <a:pt x="41225" y="72319"/>
                  </a:lnTo>
                  <a:lnTo>
                    <a:pt x="42089" y="72183"/>
                  </a:lnTo>
                  <a:lnTo>
                    <a:pt x="42952" y="72046"/>
                  </a:lnTo>
                  <a:lnTo>
                    <a:pt x="43800" y="71880"/>
                  </a:lnTo>
                  <a:lnTo>
                    <a:pt x="44663" y="71683"/>
                  </a:lnTo>
                  <a:lnTo>
                    <a:pt x="45511" y="71471"/>
                  </a:lnTo>
                  <a:lnTo>
                    <a:pt x="46360" y="71244"/>
                  </a:lnTo>
                  <a:lnTo>
                    <a:pt x="47193" y="70986"/>
                  </a:lnTo>
                  <a:lnTo>
                    <a:pt x="48026" y="70714"/>
                  </a:lnTo>
                  <a:lnTo>
                    <a:pt x="48859" y="70426"/>
                  </a:lnTo>
                  <a:lnTo>
                    <a:pt x="49692" y="70123"/>
                  </a:lnTo>
                  <a:lnTo>
                    <a:pt x="50509" y="69790"/>
                  </a:lnTo>
                  <a:lnTo>
                    <a:pt x="51312" y="69426"/>
                  </a:lnTo>
                  <a:lnTo>
                    <a:pt x="52115" y="69048"/>
                  </a:lnTo>
                  <a:lnTo>
                    <a:pt x="52917" y="68654"/>
                  </a:lnTo>
                  <a:lnTo>
                    <a:pt x="53705" y="68245"/>
                  </a:lnTo>
                  <a:lnTo>
                    <a:pt x="54477" y="67806"/>
                  </a:lnTo>
                  <a:lnTo>
                    <a:pt x="55250" y="67351"/>
                  </a:lnTo>
                  <a:lnTo>
                    <a:pt x="56007" y="66882"/>
                  </a:lnTo>
                  <a:lnTo>
                    <a:pt x="56764" y="66382"/>
                  </a:lnTo>
                  <a:lnTo>
                    <a:pt x="57491" y="65867"/>
                  </a:lnTo>
                  <a:lnTo>
                    <a:pt x="58233" y="65322"/>
                  </a:lnTo>
                  <a:lnTo>
                    <a:pt x="58945" y="64762"/>
                  </a:lnTo>
                  <a:lnTo>
                    <a:pt x="59657" y="64186"/>
                  </a:lnTo>
                  <a:lnTo>
                    <a:pt x="60354" y="63595"/>
                  </a:lnTo>
                  <a:lnTo>
                    <a:pt x="61035" y="62974"/>
                  </a:lnTo>
                  <a:lnTo>
                    <a:pt x="61702" y="62338"/>
                  </a:lnTo>
                  <a:lnTo>
                    <a:pt x="62368" y="61672"/>
                  </a:lnTo>
                  <a:lnTo>
                    <a:pt x="63004" y="60990"/>
                  </a:lnTo>
                  <a:lnTo>
                    <a:pt x="63640" y="60294"/>
                  </a:lnTo>
                  <a:lnTo>
                    <a:pt x="64246" y="59597"/>
                  </a:lnTo>
                  <a:lnTo>
                    <a:pt x="64822" y="58870"/>
                  </a:lnTo>
                  <a:lnTo>
                    <a:pt x="65382" y="58143"/>
                  </a:lnTo>
                  <a:lnTo>
                    <a:pt x="65927" y="57401"/>
                  </a:lnTo>
                  <a:lnTo>
                    <a:pt x="66457" y="56659"/>
                  </a:lnTo>
                  <a:lnTo>
                    <a:pt x="66957" y="55886"/>
                  </a:lnTo>
                  <a:lnTo>
                    <a:pt x="67427" y="55129"/>
                  </a:lnTo>
                  <a:lnTo>
                    <a:pt x="67881" y="54342"/>
                  </a:lnTo>
                  <a:lnTo>
                    <a:pt x="68320" y="53554"/>
                  </a:lnTo>
                  <a:lnTo>
                    <a:pt x="68744" y="52766"/>
                  </a:lnTo>
                  <a:lnTo>
                    <a:pt x="69138" y="51964"/>
                  </a:lnTo>
                  <a:lnTo>
                    <a:pt x="69501" y="51146"/>
                  </a:lnTo>
                  <a:lnTo>
                    <a:pt x="69865" y="50328"/>
                  </a:lnTo>
                  <a:lnTo>
                    <a:pt x="70198" y="49510"/>
                  </a:lnTo>
                  <a:lnTo>
                    <a:pt x="70501" y="48677"/>
                  </a:lnTo>
                  <a:lnTo>
                    <a:pt x="70789" y="47844"/>
                  </a:lnTo>
                  <a:lnTo>
                    <a:pt x="71061" y="46996"/>
                  </a:lnTo>
                  <a:lnTo>
                    <a:pt x="71304" y="46163"/>
                  </a:lnTo>
                  <a:lnTo>
                    <a:pt x="71531" y="45300"/>
                  </a:lnTo>
                  <a:lnTo>
                    <a:pt x="71743" y="44452"/>
                  </a:lnTo>
                  <a:lnTo>
                    <a:pt x="71925" y="43588"/>
                  </a:lnTo>
                  <a:lnTo>
                    <a:pt x="72091" y="42725"/>
                  </a:lnTo>
                  <a:lnTo>
                    <a:pt x="72228" y="41862"/>
                  </a:lnTo>
                  <a:lnTo>
                    <a:pt x="72349" y="40999"/>
                  </a:lnTo>
                  <a:lnTo>
                    <a:pt x="72455" y="40135"/>
                  </a:lnTo>
                  <a:lnTo>
                    <a:pt x="72531" y="39257"/>
                  </a:lnTo>
                  <a:lnTo>
                    <a:pt x="72591" y="38394"/>
                  </a:lnTo>
                  <a:lnTo>
                    <a:pt x="72637" y="37515"/>
                  </a:lnTo>
                  <a:lnTo>
                    <a:pt x="72652" y="36652"/>
                  </a:lnTo>
                  <a:lnTo>
                    <a:pt x="72652" y="35774"/>
                  </a:lnTo>
                  <a:lnTo>
                    <a:pt x="72621" y="34910"/>
                  </a:lnTo>
                  <a:lnTo>
                    <a:pt x="72576" y="34032"/>
                  </a:lnTo>
                  <a:lnTo>
                    <a:pt x="72515" y="33169"/>
                  </a:lnTo>
                  <a:lnTo>
                    <a:pt x="72425" y="32290"/>
                  </a:lnTo>
                  <a:lnTo>
                    <a:pt x="72318" y="31427"/>
                  </a:lnTo>
                  <a:lnTo>
                    <a:pt x="72197" y="30564"/>
                  </a:lnTo>
                  <a:lnTo>
                    <a:pt x="72046" y="29700"/>
                  </a:lnTo>
                  <a:lnTo>
                    <a:pt x="71879" y="28837"/>
                  </a:lnTo>
                  <a:lnTo>
                    <a:pt x="71682" y="27989"/>
                  </a:lnTo>
                  <a:lnTo>
                    <a:pt x="71470" y="27141"/>
                  </a:lnTo>
                  <a:lnTo>
                    <a:pt x="71243" y="26293"/>
                  </a:lnTo>
                  <a:lnTo>
                    <a:pt x="71001" y="25460"/>
                  </a:lnTo>
                  <a:lnTo>
                    <a:pt x="70728" y="24611"/>
                  </a:lnTo>
                  <a:lnTo>
                    <a:pt x="70425" y="23794"/>
                  </a:lnTo>
                  <a:lnTo>
                    <a:pt x="70122" y="22961"/>
                  </a:lnTo>
                  <a:lnTo>
                    <a:pt x="69789" y="22143"/>
                  </a:lnTo>
                  <a:lnTo>
                    <a:pt x="69426" y="21340"/>
                  </a:lnTo>
                  <a:lnTo>
                    <a:pt x="69062" y="20537"/>
                  </a:lnTo>
                  <a:lnTo>
                    <a:pt x="68668" y="19735"/>
                  </a:lnTo>
                  <a:lnTo>
                    <a:pt x="68244" y="18947"/>
                  </a:lnTo>
                  <a:lnTo>
                    <a:pt x="67805" y="18175"/>
                  </a:lnTo>
                  <a:lnTo>
                    <a:pt x="67351" y="17402"/>
                  </a:lnTo>
                  <a:lnTo>
                    <a:pt x="66881" y="16645"/>
                  </a:lnTo>
                  <a:lnTo>
                    <a:pt x="66382" y="15888"/>
                  </a:lnTo>
                  <a:lnTo>
                    <a:pt x="65867" y="15146"/>
                  </a:lnTo>
                  <a:lnTo>
                    <a:pt x="65337" y="14419"/>
                  </a:lnTo>
                  <a:lnTo>
                    <a:pt x="64776" y="13707"/>
                  </a:lnTo>
                  <a:lnTo>
                    <a:pt x="64201" y="12995"/>
                  </a:lnTo>
                  <a:lnTo>
                    <a:pt x="63595" y="12298"/>
                  </a:lnTo>
                  <a:lnTo>
                    <a:pt x="62974" y="11617"/>
                  </a:lnTo>
                  <a:lnTo>
                    <a:pt x="62338" y="10950"/>
                  </a:lnTo>
                  <a:lnTo>
                    <a:pt x="61671" y="10284"/>
                  </a:lnTo>
                  <a:lnTo>
                    <a:pt x="61005" y="9648"/>
                  </a:lnTo>
                  <a:lnTo>
                    <a:pt x="60308" y="9012"/>
                  </a:lnTo>
                  <a:lnTo>
                    <a:pt x="59596" y="8406"/>
                  </a:lnTo>
                  <a:lnTo>
                    <a:pt x="58870" y="7830"/>
                  </a:lnTo>
                  <a:lnTo>
                    <a:pt x="58143" y="7255"/>
                  </a:lnTo>
                  <a:lnTo>
                    <a:pt x="57400" y="6725"/>
                  </a:lnTo>
                  <a:lnTo>
                    <a:pt x="56658" y="6195"/>
                  </a:lnTo>
                  <a:lnTo>
                    <a:pt x="55901" y="5695"/>
                  </a:lnTo>
                  <a:lnTo>
                    <a:pt x="55129" y="5225"/>
                  </a:lnTo>
                  <a:lnTo>
                    <a:pt x="54341" y="4756"/>
                  </a:lnTo>
                  <a:lnTo>
                    <a:pt x="53554" y="4332"/>
                  </a:lnTo>
                  <a:lnTo>
                    <a:pt x="52766" y="3908"/>
                  </a:lnTo>
                  <a:lnTo>
                    <a:pt x="51963" y="3514"/>
                  </a:lnTo>
                  <a:lnTo>
                    <a:pt x="51145" y="3135"/>
                  </a:lnTo>
                  <a:lnTo>
                    <a:pt x="50328" y="2787"/>
                  </a:lnTo>
                  <a:lnTo>
                    <a:pt x="49510" y="2454"/>
                  </a:lnTo>
                  <a:lnTo>
                    <a:pt x="48677" y="2151"/>
                  </a:lnTo>
                  <a:lnTo>
                    <a:pt x="47844" y="1863"/>
                  </a:lnTo>
                  <a:lnTo>
                    <a:pt x="47011" y="1591"/>
                  </a:lnTo>
                  <a:lnTo>
                    <a:pt x="46163" y="1348"/>
                  </a:lnTo>
                  <a:lnTo>
                    <a:pt x="45315" y="1121"/>
                  </a:lnTo>
                  <a:lnTo>
                    <a:pt x="44451" y="909"/>
                  </a:lnTo>
                  <a:lnTo>
                    <a:pt x="43603" y="727"/>
                  </a:lnTo>
                  <a:lnTo>
                    <a:pt x="42740" y="561"/>
                  </a:lnTo>
                  <a:lnTo>
                    <a:pt x="41877" y="424"/>
                  </a:lnTo>
                  <a:lnTo>
                    <a:pt x="40998" y="303"/>
                  </a:lnTo>
                  <a:lnTo>
                    <a:pt x="40135" y="197"/>
                  </a:lnTo>
                  <a:lnTo>
                    <a:pt x="39272" y="122"/>
                  </a:lnTo>
                  <a:lnTo>
                    <a:pt x="38393" y="61"/>
                  </a:lnTo>
                  <a:lnTo>
                    <a:pt x="37530" y="16"/>
                  </a:lnTo>
                  <a:lnTo>
                    <a:pt x="3665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9"/>
          <p:cNvGrpSpPr/>
          <p:nvPr/>
        </p:nvGrpSpPr>
        <p:grpSpPr>
          <a:xfrm>
            <a:off x="6784647" y="3113036"/>
            <a:ext cx="1910864" cy="1597375"/>
            <a:chOff x="2989138" y="1254675"/>
            <a:chExt cx="3165778" cy="2875045"/>
          </a:xfrm>
        </p:grpSpPr>
        <p:sp>
          <p:nvSpPr>
            <p:cNvPr id="191" name="Google Shape;191;p19"/>
            <p:cNvSpPr/>
            <p:nvPr/>
          </p:nvSpPr>
          <p:spPr>
            <a:xfrm>
              <a:off x="4809582" y="1254675"/>
              <a:ext cx="1345334" cy="2319573"/>
            </a:xfrm>
            <a:custGeom>
              <a:rect b="b" l="l" r="r" t="t"/>
              <a:pathLst>
                <a:path extrusionOk="0" h="32847" w="19051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783819" y="1502047"/>
              <a:ext cx="115036" cy="108539"/>
            </a:xfrm>
            <a:custGeom>
              <a:rect b="b" l="l" r="r" t="t"/>
              <a:pathLst>
                <a:path extrusionOk="0" h="1537" w="1629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705716" y="1558471"/>
              <a:ext cx="130219" cy="121533"/>
            </a:xfrm>
            <a:custGeom>
              <a:rect b="b" l="l" r="r" t="t"/>
              <a:pathLst>
                <a:path extrusionOk="0" h="1721" w="1844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527760" y="1337156"/>
              <a:ext cx="282117" cy="269123"/>
            </a:xfrm>
            <a:custGeom>
              <a:rect b="b" l="l" r="r" t="t"/>
              <a:pathLst>
                <a:path extrusionOk="0" h="3811" w="3995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527760" y="1337156"/>
              <a:ext cx="201895" cy="269123"/>
            </a:xfrm>
            <a:custGeom>
              <a:rect b="b" l="l" r="r" t="t"/>
              <a:pathLst>
                <a:path extrusionOk="0" h="3811" w="2859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989138" y="3756436"/>
              <a:ext cx="3016073" cy="373284"/>
            </a:xfrm>
            <a:custGeom>
              <a:rect b="b" l="l" r="r" t="t"/>
              <a:pathLst>
                <a:path extrusionOk="0" h="5286" w="4271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3384030" y="3576362"/>
              <a:ext cx="288684" cy="455695"/>
            </a:xfrm>
            <a:custGeom>
              <a:rect b="b" l="l" r="r" t="t"/>
              <a:pathLst>
                <a:path extrusionOk="0" h="6453" w="4088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3470818" y="3673955"/>
              <a:ext cx="138905" cy="262626"/>
            </a:xfrm>
            <a:custGeom>
              <a:rect b="b" l="l" r="r" t="t"/>
              <a:pathLst>
                <a:path extrusionOk="0" h="3719" w="1967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512059" y="3576362"/>
              <a:ext cx="97664" cy="453506"/>
            </a:xfrm>
            <a:custGeom>
              <a:rect b="b" l="l" r="r" t="t"/>
              <a:pathLst>
                <a:path extrusionOk="0" h="6422" w="1383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607758" y="3598041"/>
              <a:ext cx="325547" cy="366787"/>
            </a:xfrm>
            <a:custGeom>
              <a:rect b="b" l="l" r="r" t="t"/>
              <a:pathLst>
                <a:path extrusionOk="0" h="5194" w="461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280388" y="3496070"/>
              <a:ext cx="334233" cy="308175"/>
            </a:xfrm>
            <a:custGeom>
              <a:rect b="b" l="l" r="r" t="t"/>
              <a:pathLst>
                <a:path extrusionOk="0" h="4364" w="4733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3527242" y="2400300"/>
              <a:ext cx="1115333" cy="1306283"/>
            </a:xfrm>
            <a:custGeom>
              <a:rect b="b" l="l" r="r" t="t"/>
              <a:pathLst>
                <a:path extrusionOk="0" h="18498" w="15794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124182" y="2673731"/>
              <a:ext cx="288684" cy="585913"/>
            </a:xfrm>
            <a:custGeom>
              <a:rect b="b" l="l" r="r" t="t"/>
              <a:pathLst>
                <a:path extrusionOk="0" h="8297" w="4088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939506" y="2374313"/>
              <a:ext cx="117225" cy="271242"/>
            </a:xfrm>
            <a:custGeom>
              <a:rect b="b" l="l" r="r" t="t"/>
              <a:pathLst>
                <a:path extrusionOk="0" h="3841" w="166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089215" y="2285335"/>
              <a:ext cx="1176064" cy="1065406"/>
            </a:xfrm>
            <a:custGeom>
              <a:rect b="b" l="l" r="r" t="t"/>
              <a:pathLst>
                <a:path extrusionOk="0" h="15087" w="16654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791916" y="2272271"/>
              <a:ext cx="568612" cy="959127"/>
            </a:xfrm>
            <a:custGeom>
              <a:rect b="b" l="l" r="r" t="t"/>
              <a:pathLst>
                <a:path extrusionOk="0" h="13582" w="8052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3846220" y="2337380"/>
              <a:ext cx="314672" cy="661898"/>
            </a:xfrm>
            <a:custGeom>
              <a:rect b="b" l="l" r="r" t="t"/>
              <a:pathLst>
                <a:path extrusionOk="0" h="9373" w="4456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395129" y="2634679"/>
              <a:ext cx="308175" cy="683507"/>
            </a:xfrm>
            <a:custGeom>
              <a:rect b="b" l="l" r="r" t="t"/>
              <a:pathLst>
                <a:path extrusionOk="0" h="9679" w="4364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3952499" y="2272271"/>
              <a:ext cx="596788" cy="982996"/>
            </a:xfrm>
            <a:custGeom>
              <a:rect b="b" l="l" r="r" t="t"/>
              <a:pathLst>
                <a:path extrusionOk="0" h="13920" w="8451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4707611" y="2300518"/>
              <a:ext cx="390585" cy="1002486"/>
            </a:xfrm>
            <a:custGeom>
              <a:rect b="b" l="l" r="r" t="t"/>
              <a:pathLst>
                <a:path extrusionOk="0" h="14196" w="5531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4959291" y="2445848"/>
              <a:ext cx="368906" cy="846351"/>
            </a:xfrm>
            <a:custGeom>
              <a:rect b="b" l="l" r="r" t="t"/>
              <a:pathLst>
                <a:path extrusionOk="0" h="11985" w="5224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4705421" y="2226723"/>
              <a:ext cx="768177" cy="1058909"/>
            </a:xfrm>
            <a:custGeom>
              <a:rect b="b" l="l" r="r" t="t"/>
              <a:pathLst>
                <a:path extrusionOk="0" h="14995" w="10878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759432" y="2220226"/>
              <a:ext cx="1021976" cy="1080589"/>
            </a:xfrm>
            <a:custGeom>
              <a:rect b="b" l="l" r="r" t="t"/>
              <a:pathLst>
                <a:path extrusionOk="0" h="15302" w="14472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486001" y="3602349"/>
              <a:ext cx="271312" cy="429707"/>
            </a:xfrm>
            <a:custGeom>
              <a:rect b="b" l="l" r="r" t="t"/>
              <a:pathLst>
                <a:path extrusionOk="0" h="6085" w="3842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566293" y="3693516"/>
              <a:ext cx="158466" cy="247444"/>
            </a:xfrm>
            <a:custGeom>
              <a:rect b="b" l="l" r="r" t="t"/>
              <a:pathLst>
                <a:path extrusionOk="0" h="3504" w="2244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138846" y="3185777"/>
              <a:ext cx="1670810" cy="781171"/>
            </a:xfrm>
            <a:custGeom>
              <a:rect b="b" l="l" r="r" t="t"/>
              <a:pathLst>
                <a:path extrusionOk="0" h="11062" w="2366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672867" y="3213953"/>
              <a:ext cx="972121" cy="468759"/>
            </a:xfrm>
            <a:custGeom>
              <a:rect b="b" l="l" r="r" t="t"/>
              <a:pathLst>
                <a:path extrusionOk="0" h="6638" w="13766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4672867" y="3213953"/>
              <a:ext cx="972121" cy="468759"/>
            </a:xfrm>
            <a:custGeom>
              <a:rect b="b" l="l" r="r" t="t"/>
              <a:pathLst>
                <a:path extrusionOk="0" fill="none" h="6638" w="13766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210971" y="3537310"/>
              <a:ext cx="288684" cy="453506"/>
            </a:xfrm>
            <a:custGeom>
              <a:rect b="b" l="l" r="r" t="t"/>
              <a:pathLst>
                <a:path extrusionOk="0" h="6422" w="4088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297760" y="3632714"/>
              <a:ext cx="138975" cy="262626"/>
            </a:xfrm>
            <a:custGeom>
              <a:rect b="b" l="l" r="r" t="t"/>
              <a:pathLst>
                <a:path extrusionOk="0" h="3719" w="1968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339000" y="3535121"/>
              <a:ext cx="97735" cy="455695"/>
            </a:xfrm>
            <a:custGeom>
              <a:rect b="b" l="l" r="r" t="t"/>
              <a:pathLst>
                <a:path extrusionOk="0" h="6453" w="1384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523158" y="3637092"/>
              <a:ext cx="290803" cy="453576"/>
            </a:xfrm>
            <a:custGeom>
              <a:rect b="b" l="l" r="r" t="t"/>
              <a:pathLst>
                <a:path extrusionOk="0" h="6423" w="4118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4609947" y="3732567"/>
              <a:ext cx="141094" cy="262626"/>
            </a:xfrm>
            <a:custGeom>
              <a:rect b="b" l="l" r="r" t="t"/>
              <a:pathLst>
                <a:path extrusionOk="0" h="3719" w="1998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4653377" y="3634903"/>
              <a:ext cx="97664" cy="455765"/>
            </a:xfrm>
            <a:custGeom>
              <a:rect b="b" l="l" r="r" t="t"/>
              <a:pathLst>
                <a:path extrusionOk="0" h="6454" w="1383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5284766" y="3535121"/>
              <a:ext cx="288614" cy="455695"/>
            </a:xfrm>
            <a:custGeom>
              <a:rect b="b" l="l" r="r" t="t"/>
              <a:pathLst>
                <a:path extrusionOk="0" h="6453" w="4087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371555" y="3630596"/>
              <a:ext cx="138905" cy="264745"/>
            </a:xfrm>
            <a:custGeom>
              <a:rect b="b" l="l" r="r" t="t"/>
              <a:pathLst>
                <a:path extrusionOk="0" h="3749" w="1967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4931044" y="3888773"/>
              <a:ext cx="2260" cy="71"/>
            </a:xfrm>
            <a:custGeom>
              <a:rect b="b" l="l" r="r" t="t"/>
              <a:pathLst>
                <a:path extrusionOk="0" h="1" w="32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4618633" y="3964757"/>
              <a:ext cx="2260" cy="71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5614549" y="3721692"/>
              <a:ext cx="71" cy="7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5614549" y="3721692"/>
              <a:ext cx="71" cy="71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282577" y="3804173"/>
              <a:ext cx="71" cy="7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5282577" y="3804173"/>
              <a:ext cx="71" cy="71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4427683" y="3194463"/>
              <a:ext cx="1247670" cy="815915"/>
            </a:xfrm>
            <a:custGeom>
              <a:rect b="b" l="l" r="r" t="t"/>
              <a:pathLst>
                <a:path extrusionOk="0" h="11554" w="17668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826954" y="3899648"/>
              <a:ext cx="62991" cy="15253"/>
            </a:xfrm>
            <a:custGeom>
              <a:rect b="b" l="l" r="r" t="t"/>
              <a:pathLst>
                <a:path extrusionOk="0" h="216" w="892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631626" y="3943007"/>
              <a:ext cx="82552" cy="19632"/>
            </a:xfrm>
            <a:custGeom>
              <a:rect b="b" l="l" r="r" t="t"/>
              <a:pathLst>
                <a:path extrusionOk="0" h="278" w="1169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714107" y="3914831"/>
              <a:ext cx="112917" cy="28247"/>
            </a:xfrm>
            <a:custGeom>
              <a:rect b="b" l="l" r="r" t="t"/>
              <a:pathLst>
                <a:path extrusionOk="0" h="400" w="1599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4618633" y="3895270"/>
              <a:ext cx="273431" cy="195399"/>
            </a:xfrm>
            <a:custGeom>
              <a:rect b="b" l="l" r="r" t="t"/>
              <a:pathLst>
                <a:path extrusionOk="0" h="2767" w="3872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4605639" y="3637092"/>
              <a:ext cx="288614" cy="323358"/>
            </a:xfrm>
            <a:custGeom>
              <a:rect b="b" l="l" r="r" t="t"/>
              <a:pathLst>
                <a:path extrusionOk="0" h="4579" w="4087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4705421" y="3910452"/>
              <a:ext cx="121603" cy="84741"/>
            </a:xfrm>
            <a:custGeom>
              <a:rect b="b" l="l" r="r" t="t"/>
              <a:pathLst>
                <a:path extrusionOk="0" h="1200" w="1722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4692428" y="3732567"/>
              <a:ext cx="138905" cy="208392"/>
            </a:xfrm>
            <a:custGeom>
              <a:rect b="b" l="l" r="r" t="t"/>
              <a:pathLst>
                <a:path extrusionOk="0" h="2951" w="1967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01984" y="3806362"/>
              <a:ext cx="1495043" cy="204014"/>
            </a:xfrm>
            <a:custGeom>
              <a:rect b="b" l="l" r="r" t="t"/>
              <a:pathLst>
                <a:path extrusionOk="0" h="2889" w="21171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646585" y="3864904"/>
              <a:ext cx="748616" cy="86860"/>
            </a:xfrm>
            <a:custGeom>
              <a:rect b="b" l="l" r="r" t="t"/>
              <a:pathLst>
                <a:path extrusionOk="0" h="1230" w="10601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357972" y="3762933"/>
              <a:ext cx="102042" cy="225694"/>
            </a:xfrm>
            <a:custGeom>
              <a:rect b="b" l="l" r="r" t="t"/>
              <a:pathLst>
                <a:path extrusionOk="0" h="3196" w="1445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956878" y="3795487"/>
              <a:ext cx="102042" cy="225694"/>
            </a:xfrm>
            <a:custGeom>
              <a:rect b="b" l="l" r="r" t="t"/>
              <a:pathLst>
                <a:path extrusionOk="0" h="3196" w="1445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4100019" y="3552493"/>
              <a:ext cx="214889" cy="217008"/>
            </a:xfrm>
            <a:custGeom>
              <a:rect b="b" l="l" r="r" t="t"/>
              <a:pathLst>
                <a:path extrusionOk="0" h="3073" w="3043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312424" y="3506874"/>
              <a:ext cx="214889" cy="214889"/>
            </a:xfrm>
            <a:custGeom>
              <a:rect b="b" l="l" r="r" t="t"/>
              <a:pathLst>
                <a:path extrusionOk="0" h="3043" w="3043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4132574" y="3561179"/>
              <a:ext cx="182334" cy="208322"/>
            </a:xfrm>
            <a:custGeom>
              <a:rect b="b" l="l" r="r" t="t"/>
              <a:pathLst>
                <a:path extrusionOk="0" h="2950" w="2582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344978" y="3515560"/>
              <a:ext cx="182334" cy="206203"/>
            </a:xfrm>
            <a:custGeom>
              <a:rect b="b" l="l" r="r" t="t"/>
              <a:pathLst>
                <a:path extrusionOk="0" h="2920" w="2582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572790" y="3582858"/>
              <a:ext cx="483942" cy="60802"/>
            </a:xfrm>
            <a:custGeom>
              <a:rect b="b" l="l" r="r" t="t"/>
              <a:pathLst>
                <a:path extrusionOk="0" h="861" w="6853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572790" y="3663150"/>
              <a:ext cx="483942" cy="60802"/>
            </a:xfrm>
            <a:custGeom>
              <a:rect b="b" l="l" r="r" t="t"/>
              <a:pathLst>
                <a:path extrusionOk="0" h="861" w="6853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4560020" y="3537310"/>
              <a:ext cx="438393" cy="440512"/>
            </a:xfrm>
            <a:custGeom>
              <a:rect b="b" l="l" r="r" t="t"/>
              <a:pathLst>
                <a:path extrusionOk="0" h="6238" w="6208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425494" y="3849721"/>
              <a:ext cx="171530" cy="160655"/>
            </a:xfrm>
            <a:custGeom>
              <a:rect b="b" l="l" r="r" t="t"/>
              <a:pathLst>
                <a:path extrusionOk="0" h="2275" w="2429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221846" y="3433150"/>
              <a:ext cx="427518" cy="388467"/>
            </a:xfrm>
            <a:custGeom>
              <a:rect b="b" l="l" r="r" t="t"/>
              <a:pathLst>
                <a:path extrusionOk="0" h="5501" w="6054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510389" y="3227018"/>
              <a:ext cx="134597" cy="167152"/>
            </a:xfrm>
            <a:custGeom>
              <a:rect b="b" l="l" r="r" t="t"/>
              <a:pathLst>
                <a:path extrusionOk="0" h="2367" w="1906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846220" y="3240011"/>
              <a:ext cx="713872" cy="54305"/>
            </a:xfrm>
            <a:custGeom>
              <a:rect b="b" l="l" r="r" t="t"/>
              <a:pathLst>
                <a:path extrusionOk="0" h="769" w="10109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449363" y="2252781"/>
              <a:ext cx="253941" cy="102042"/>
            </a:xfrm>
            <a:custGeom>
              <a:rect b="b" l="l" r="r" t="t"/>
              <a:pathLst>
                <a:path extrusionOk="0" h="1445" w="3596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653601" y="3524246"/>
              <a:ext cx="80363" cy="136786"/>
            </a:xfrm>
            <a:custGeom>
              <a:rect b="b" l="l" r="r" t="t"/>
              <a:pathLst>
                <a:path extrusionOk="0" h="1937" w="1138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papers</a:t>
            </a:r>
            <a:endParaRPr/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311700" y="1646875"/>
            <a:ext cx="85206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DRL GNN models to solve EVRP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XAI for each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Comparative study between models</a:t>
            </a:r>
            <a:endParaRPr/>
          </a:p>
        </p:txBody>
      </p:sp>
      <p:pic>
        <p:nvPicPr>
          <p:cNvPr descr="a line drawing of a sheet of paper with green lines (provided by Tenor)"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00" y="1746100"/>
            <a:ext cx="2102600" cy="210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0"/>
          <p:cNvCxnSpPr>
            <a:endCxn id="265" idx="1"/>
          </p:cNvCxnSpPr>
          <p:nvPr/>
        </p:nvCxnSpPr>
        <p:spPr>
          <a:xfrm>
            <a:off x="4032100" y="1909100"/>
            <a:ext cx="26976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20"/>
          <p:cNvCxnSpPr>
            <a:endCxn id="265" idx="1"/>
          </p:cNvCxnSpPr>
          <p:nvPr/>
        </p:nvCxnSpPr>
        <p:spPr>
          <a:xfrm>
            <a:off x="3660400" y="2759300"/>
            <a:ext cx="30693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20"/>
          <p:cNvCxnSpPr>
            <a:endCxn id="265" idx="1"/>
          </p:cNvCxnSpPr>
          <p:nvPr/>
        </p:nvCxnSpPr>
        <p:spPr>
          <a:xfrm flipH="1" rot="10800000">
            <a:off x="4331500" y="2797400"/>
            <a:ext cx="23982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9" name="Google Shape;269;p20"/>
          <p:cNvSpPr txBox="1"/>
          <p:nvPr/>
        </p:nvSpPr>
        <p:spPr>
          <a:xfrm>
            <a:off x="6933200" y="144752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6933200" y="375432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Conference rank 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276" name="Google Shape;276;p21"/>
          <p:cNvPicPr preferRelativeResize="0"/>
          <p:nvPr/>
        </p:nvPicPr>
        <p:blipFill rotWithShape="1">
          <a:blip r:embed="rId3">
            <a:alphaModFix/>
          </a:blip>
          <a:srcRect b="14273" l="20594" r="21194" t="11188"/>
          <a:stretch/>
        </p:blipFill>
        <p:spPr>
          <a:xfrm>
            <a:off x="7750875" y="2077038"/>
            <a:ext cx="1223900" cy="1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1"/>
          <p:cNvSpPr txBox="1"/>
          <p:nvPr/>
        </p:nvSpPr>
        <p:spPr>
          <a:xfrm>
            <a:off x="7279175" y="158287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2nd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7389125" y="378282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Q1 Journal or conference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85500" y="1152475"/>
            <a:ext cx="77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applied to </a:t>
            </a:r>
            <a:r>
              <a:rPr lang="en-GB">
                <a:solidFill>
                  <a:schemeClr val="accent1"/>
                </a:solidFill>
              </a:rPr>
              <a:t>real world application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charging/discharging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Hydrogen vehicles (constraints of hydrogen vehicle)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Autonomous vehicles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Convert one of the developed models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Multi objective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Multi agent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