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29"/>
  </p:notesMasterIdLst>
  <p:sldIdLst>
    <p:sldId id="293" r:id="rId2"/>
    <p:sldId id="257" r:id="rId3"/>
    <p:sldId id="298" r:id="rId4"/>
    <p:sldId id="296" r:id="rId5"/>
    <p:sldId id="300" r:id="rId6"/>
    <p:sldId id="301" r:id="rId7"/>
    <p:sldId id="297" r:id="rId8"/>
    <p:sldId id="310" r:id="rId9"/>
    <p:sldId id="303" r:id="rId10"/>
    <p:sldId id="311" r:id="rId11"/>
    <p:sldId id="312" r:id="rId12"/>
    <p:sldId id="313" r:id="rId13"/>
    <p:sldId id="304" r:id="rId14"/>
    <p:sldId id="305" r:id="rId15"/>
    <p:sldId id="314" r:id="rId16"/>
    <p:sldId id="307" r:id="rId17"/>
    <p:sldId id="308" r:id="rId18"/>
    <p:sldId id="309" r:id="rId19"/>
    <p:sldId id="316" r:id="rId20"/>
    <p:sldId id="302" r:id="rId21"/>
    <p:sldId id="317" r:id="rId22"/>
    <p:sldId id="318" r:id="rId23"/>
    <p:sldId id="306" r:id="rId24"/>
    <p:sldId id="320" r:id="rId25"/>
    <p:sldId id="264" r:id="rId26"/>
    <p:sldId id="322" r:id="rId27"/>
    <p:sldId id="290" r:id="rId28"/>
  </p:sldIdLst>
  <p:sldSz cx="9144000" cy="5143500" type="screen16x9"/>
  <p:notesSz cx="6858000" cy="9144000"/>
  <p:embeddedFontLst>
    <p:embeddedFont>
      <p:font typeface="Cabin" panose="020B0604020202020204" charset="0"/>
      <p:regular r:id="rId30"/>
      <p:bold r:id="rId31"/>
      <p:italic r:id="rId32"/>
      <p:boldItalic r:id="rId33"/>
    </p:embeddedFont>
    <p:embeddedFont>
      <p:font typeface="Open Sans" panose="020B0604020202020204" charset="0"/>
      <p:regular r:id="rId34"/>
    </p:embeddedFon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6E95B63-E984-47C0-94CD-9311B5F67273}">
          <p14:sldIdLst>
            <p14:sldId id="293"/>
            <p14:sldId id="257"/>
            <p14:sldId id="298"/>
            <p14:sldId id="296"/>
            <p14:sldId id="300"/>
            <p14:sldId id="301"/>
            <p14:sldId id="297"/>
            <p14:sldId id="310"/>
            <p14:sldId id="303"/>
            <p14:sldId id="311"/>
            <p14:sldId id="312"/>
            <p14:sldId id="313"/>
            <p14:sldId id="304"/>
            <p14:sldId id="305"/>
            <p14:sldId id="314"/>
            <p14:sldId id="307"/>
            <p14:sldId id="308"/>
            <p14:sldId id="309"/>
            <p14:sldId id="316"/>
            <p14:sldId id="302"/>
            <p14:sldId id="317"/>
            <p14:sldId id="318"/>
            <p14:sldId id="306"/>
            <p14:sldId id="320"/>
            <p14:sldId id="264"/>
            <p14:sldId id="322"/>
            <p14:sldId id="290"/>
          </p14:sldIdLst>
        </p14:section>
        <p14:section name="Summary Section" id="{84597685-92F5-491A-A24A-902DD3F2578A}">
          <p14:sldIdLst/>
        </p14:section>
        <p14:section name="01" id="{F9CB495E-DD87-4B9D-B589-EC45816A81CA}">
          <p14:sldIdLst/>
        </p14:section>
        <p14:section name="02" id="{76B5647D-90C6-42CA-9A8F-3390557CD701}">
          <p14:sldIdLst/>
        </p14:section>
        <p14:section name="03" id="{29C2DC00-D445-46D1-B862-8299CA8A56D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2938" autoAdjust="0"/>
  </p:normalViewPr>
  <p:slideViewPr>
    <p:cSldViewPr snapToGrid="0">
      <p:cViewPr varScale="1">
        <p:scale>
          <a:sx n="113" d="100"/>
          <a:sy n="113"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995887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91432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2" name="Google Shape;462;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CA" dirty="0"/>
          </a:p>
        </p:txBody>
      </p:sp>
    </p:spTree>
    <p:extLst>
      <p:ext uri="{BB962C8B-B14F-4D97-AF65-F5344CB8AC3E}">
        <p14:creationId xmlns:p14="http://schemas.microsoft.com/office/powerpoint/2010/main" val="2435781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Ref idx="1001">
        <a:schemeClr val="bg1"/>
      </p:bgRef>
    </p:bg>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blip>
          <a:srcRect/>
          <a:stretch/>
        </p:blipFill>
        <p:spPr>
          <a:xfrm>
            <a:off x="5389768" y="-756994"/>
            <a:ext cx="1900404" cy="1909475"/>
          </a:xfrm>
          <a:prstGeom prst="rect">
            <a:avLst/>
          </a:prstGeom>
          <a:noFill/>
          <a:ln>
            <a:noFill/>
          </a:ln>
        </p:spPr>
      </p:pic>
      <p:pic>
        <p:nvPicPr>
          <p:cNvPr id="23" name="Google Shape;23;p3"/>
          <p:cNvPicPr preferRelativeResize="0"/>
          <p:nvPr/>
        </p:nvPicPr>
        <p:blipFill rotWithShape="1">
          <a:blip r:embed="rId3">
            <a:alphaModFix/>
          </a:blip>
          <a:srcRect/>
          <a:stretch/>
        </p:blipFill>
        <p:spPr>
          <a:xfrm flipH="1">
            <a:off x="7662224" y="3962399"/>
            <a:ext cx="1729850" cy="1738150"/>
          </a:xfrm>
          <a:prstGeom prst="rect">
            <a:avLst/>
          </a:prstGeom>
          <a:noFill/>
          <a:ln>
            <a:noFill/>
          </a:ln>
        </p:spPr>
      </p:pic>
      <p:sp>
        <p:nvSpPr>
          <p:cNvPr id="24" name="Google Shape;24;p3"/>
          <p:cNvSpPr txBox="1">
            <a:spLocks noGrp="1"/>
          </p:cNvSpPr>
          <p:nvPr>
            <p:ph type="title"/>
          </p:nvPr>
        </p:nvSpPr>
        <p:spPr>
          <a:xfrm>
            <a:off x="713225" y="445025"/>
            <a:ext cx="7699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3"/>
          <p:cNvSpPr txBox="1">
            <a:spLocks noGrp="1"/>
          </p:cNvSpPr>
          <p:nvPr>
            <p:ph type="body" idx="1"/>
          </p:nvPr>
        </p:nvSpPr>
        <p:spPr>
          <a:xfrm>
            <a:off x="713225" y="1152475"/>
            <a:ext cx="7699200" cy="34164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Clr>
                <a:srgbClr val="434343"/>
              </a:buClr>
              <a:buSzPts val="1200"/>
              <a:buAutoNum type="arabicPeriod"/>
              <a:defRPr sz="1200"/>
            </a:lvl1pPr>
            <a:lvl2pPr marL="914400" lvl="1" indent="-304800" algn="l">
              <a:lnSpc>
                <a:spcPct val="115000"/>
              </a:lnSpc>
              <a:spcBef>
                <a:spcPts val="1600"/>
              </a:spcBef>
              <a:spcAft>
                <a:spcPts val="0"/>
              </a:spcAft>
              <a:buClr>
                <a:srgbClr val="434343"/>
              </a:buClr>
              <a:buSzPts val="1200"/>
              <a:buFont typeface="Roboto"/>
              <a:buAutoNum type="alphaLcPeriod"/>
              <a:defRPr/>
            </a:lvl2pPr>
            <a:lvl3pPr marL="1371600" lvl="2" indent="-304800" algn="l">
              <a:lnSpc>
                <a:spcPct val="115000"/>
              </a:lnSpc>
              <a:spcBef>
                <a:spcPts val="1600"/>
              </a:spcBef>
              <a:spcAft>
                <a:spcPts val="0"/>
              </a:spcAft>
              <a:buClr>
                <a:srgbClr val="434343"/>
              </a:buClr>
              <a:buSzPts val="1200"/>
              <a:buFont typeface="Roboto"/>
              <a:buAutoNum type="romanLcPeriod"/>
              <a:defRPr/>
            </a:lvl3pPr>
            <a:lvl4pPr marL="1828800" lvl="3" indent="-304800" algn="l">
              <a:lnSpc>
                <a:spcPct val="115000"/>
              </a:lnSpc>
              <a:spcBef>
                <a:spcPts val="1600"/>
              </a:spcBef>
              <a:spcAft>
                <a:spcPts val="0"/>
              </a:spcAft>
              <a:buClr>
                <a:srgbClr val="434343"/>
              </a:buClr>
              <a:buSzPts val="1200"/>
              <a:buFont typeface="Roboto"/>
              <a:buAutoNum type="arabicPeriod"/>
              <a:defRPr/>
            </a:lvl4pPr>
            <a:lvl5pPr marL="2286000" lvl="4" indent="-304800" algn="l">
              <a:lnSpc>
                <a:spcPct val="115000"/>
              </a:lnSpc>
              <a:spcBef>
                <a:spcPts val="1600"/>
              </a:spcBef>
              <a:spcAft>
                <a:spcPts val="0"/>
              </a:spcAft>
              <a:buClr>
                <a:srgbClr val="434343"/>
              </a:buClr>
              <a:buSzPts val="1200"/>
              <a:buFont typeface="Roboto"/>
              <a:buAutoNum type="alphaLcPeriod"/>
              <a:defRPr/>
            </a:lvl5pPr>
            <a:lvl6pPr marL="2743200" lvl="5" indent="-304800" algn="l">
              <a:lnSpc>
                <a:spcPct val="115000"/>
              </a:lnSpc>
              <a:spcBef>
                <a:spcPts val="1600"/>
              </a:spcBef>
              <a:spcAft>
                <a:spcPts val="0"/>
              </a:spcAft>
              <a:buClr>
                <a:srgbClr val="434343"/>
              </a:buClr>
              <a:buSzPts val="1200"/>
              <a:buFont typeface="Roboto"/>
              <a:buAutoNum type="romanLcPeriod"/>
              <a:defRPr/>
            </a:lvl6pPr>
            <a:lvl7pPr marL="3200400" lvl="6" indent="-304800" algn="l">
              <a:lnSpc>
                <a:spcPct val="115000"/>
              </a:lnSpc>
              <a:spcBef>
                <a:spcPts val="1600"/>
              </a:spcBef>
              <a:spcAft>
                <a:spcPts val="0"/>
              </a:spcAft>
              <a:buClr>
                <a:srgbClr val="434343"/>
              </a:buClr>
              <a:buSzPts val="1200"/>
              <a:buFont typeface="Roboto"/>
              <a:buAutoNum type="arabicPeriod"/>
              <a:defRPr/>
            </a:lvl7pPr>
            <a:lvl8pPr marL="3657600" lvl="7" indent="-304800" algn="l">
              <a:lnSpc>
                <a:spcPct val="115000"/>
              </a:lnSpc>
              <a:spcBef>
                <a:spcPts val="1600"/>
              </a:spcBef>
              <a:spcAft>
                <a:spcPts val="0"/>
              </a:spcAft>
              <a:buClr>
                <a:srgbClr val="434343"/>
              </a:buClr>
              <a:buSzPts val="1200"/>
              <a:buFont typeface="Roboto"/>
              <a:buAutoNum type="alphaLcPeriod"/>
              <a:defRPr/>
            </a:lvl8pPr>
            <a:lvl9pPr marL="4114800" lvl="8" indent="-304800" algn="l">
              <a:lnSpc>
                <a:spcPct val="115000"/>
              </a:lnSpc>
              <a:spcBef>
                <a:spcPts val="1600"/>
              </a:spcBef>
              <a:spcAft>
                <a:spcPts val="1600"/>
              </a:spcAft>
              <a:buClr>
                <a:srgbClr val="434343"/>
              </a:buClr>
              <a:buSzPts val="1200"/>
              <a:buFont typeface="Roboto"/>
              <a:buAutoNum type="romanLcPeriod"/>
              <a:defRPr/>
            </a:lvl9pPr>
          </a:lstStyle>
          <a:p>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8">
    <p:spTree>
      <p:nvGrpSpPr>
        <p:cNvPr id="1" name="Shape 128"/>
        <p:cNvGrpSpPr/>
        <p:nvPr/>
      </p:nvGrpSpPr>
      <p:grpSpPr>
        <a:xfrm>
          <a:off x="0" y="0"/>
          <a:ext cx="0" cy="0"/>
          <a:chOff x="0" y="0"/>
          <a:chExt cx="0" cy="0"/>
        </a:xfrm>
      </p:grpSpPr>
      <p:pic>
        <p:nvPicPr>
          <p:cNvPr id="129" name="Google Shape;129;p18"/>
          <p:cNvPicPr preferRelativeResize="0"/>
          <p:nvPr/>
        </p:nvPicPr>
        <p:blipFill rotWithShape="1">
          <a:blip r:embed="rId2">
            <a:alphaModFix/>
          </a:blip>
          <a:srcRect/>
          <a:stretch/>
        </p:blipFill>
        <p:spPr>
          <a:xfrm>
            <a:off x="1688000" y="147948"/>
            <a:ext cx="1228424" cy="1201475"/>
          </a:xfrm>
          <a:prstGeom prst="rect">
            <a:avLst/>
          </a:prstGeom>
          <a:noFill/>
          <a:ln>
            <a:noFill/>
          </a:ln>
        </p:spPr>
      </p:pic>
      <p:pic>
        <p:nvPicPr>
          <p:cNvPr id="130" name="Google Shape;130;p18"/>
          <p:cNvPicPr preferRelativeResize="0"/>
          <p:nvPr/>
        </p:nvPicPr>
        <p:blipFill rotWithShape="1">
          <a:blip r:embed="rId3">
            <a:alphaModFix/>
          </a:blip>
          <a:srcRect/>
          <a:stretch/>
        </p:blipFill>
        <p:spPr>
          <a:xfrm flipH="1">
            <a:off x="4205474" y="4127050"/>
            <a:ext cx="809250" cy="813125"/>
          </a:xfrm>
          <a:prstGeom prst="rect">
            <a:avLst/>
          </a:prstGeom>
          <a:noFill/>
          <a:ln>
            <a:noFill/>
          </a:ln>
        </p:spPr>
      </p:pic>
      <p:pic>
        <p:nvPicPr>
          <p:cNvPr id="131" name="Google Shape;131;p18"/>
          <p:cNvPicPr preferRelativeResize="0"/>
          <p:nvPr/>
        </p:nvPicPr>
        <p:blipFill rotWithShape="1">
          <a:blip r:embed="rId4">
            <a:alphaModFix/>
          </a:blip>
          <a:srcRect/>
          <a:stretch/>
        </p:blipFill>
        <p:spPr>
          <a:xfrm rot="10800000">
            <a:off x="7498575" y="724725"/>
            <a:ext cx="859475" cy="863575"/>
          </a:xfrm>
          <a:prstGeom prst="rect">
            <a:avLst/>
          </a:prstGeom>
          <a:noFill/>
          <a:ln>
            <a:noFill/>
          </a:ln>
        </p:spPr>
      </p:pic>
      <p:pic>
        <p:nvPicPr>
          <p:cNvPr id="132" name="Google Shape;132;p18"/>
          <p:cNvPicPr preferRelativeResize="0"/>
          <p:nvPr/>
        </p:nvPicPr>
        <p:blipFill rotWithShape="1">
          <a:blip r:embed="rId5">
            <a:alphaModFix/>
          </a:blip>
          <a:srcRect/>
          <a:stretch/>
        </p:blipFill>
        <p:spPr>
          <a:xfrm>
            <a:off x="-248250" y="2061364"/>
            <a:ext cx="1043649" cy="102077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19">
    <p:spTree>
      <p:nvGrpSpPr>
        <p:cNvPr id="1" name="Shape 133"/>
        <p:cNvGrpSpPr/>
        <p:nvPr/>
      </p:nvGrpSpPr>
      <p:grpSpPr>
        <a:xfrm>
          <a:off x="0" y="0"/>
          <a:ext cx="0" cy="0"/>
          <a:chOff x="0" y="0"/>
          <a:chExt cx="0" cy="0"/>
        </a:xfrm>
      </p:grpSpPr>
      <p:pic>
        <p:nvPicPr>
          <p:cNvPr id="134" name="Google Shape;134;p19"/>
          <p:cNvPicPr preferRelativeResize="0"/>
          <p:nvPr/>
        </p:nvPicPr>
        <p:blipFill rotWithShape="1">
          <a:blip r:embed="rId2">
            <a:alphaModFix/>
          </a:blip>
          <a:srcRect/>
          <a:stretch/>
        </p:blipFill>
        <p:spPr>
          <a:xfrm>
            <a:off x="878119" y="3047919"/>
            <a:ext cx="2125125" cy="2135300"/>
          </a:xfrm>
          <a:prstGeom prst="rect">
            <a:avLst/>
          </a:prstGeom>
          <a:noFill/>
          <a:ln>
            <a:noFill/>
          </a:ln>
        </p:spPr>
      </p:pic>
      <p:pic>
        <p:nvPicPr>
          <p:cNvPr id="135" name="Google Shape;135;p19"/>
          <p:cNvPicPr preferRelativeResize="0"/>
          <p:nvPr/>
        </p:nvPicPr>
        <p:blipFill rotWithShape="1">
          <a:blip r:embed="rId3">
            <a:alphaModFix/>
          </a:blip>
          <a:srcRect/>
          <a:stretch/>
        </p:blipFill>
        <p:spPr>
          <a:xfrm>
            <a:off x="-328157" y="-406094"/>
            <a:ext cx="1900404" cy="1909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713225" y="1279350"/>
            <a:ext cx="34749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8" name="Google Shape;28;p4"/>
          <p:cNvSpPr txBox="1">
            <a:spLocks noGrp="1"/>
          </p:cNvSpPr>
          <p:nvPr>
            <p:ph type="body" idx="1"/>
          </p:nvPr>
        </p:nvSpPr>
        <p:spPr>
          <a:xfrm>
            <a:off x="713225" y="2048146"/>
            <a:ext cx="3474900" cy="2045700"/>
          </a:xfrm>
          <a:prstGeom prst="rect">
            <a:avLst/>
          </a:prstGeom>
          <a:noFill/>
          <a:ln>
            <a:noFill/>
          </a:ln>
        </p:spPr>
        <p:txBody>
          <a:bodyPr spcFirstLastPara="1" wrap="square" lIns="91425" tIns="91425" rIns="91425" bIns="91425" anchor="t" anchorCtr="0">
            <a:noAutofit/>
          </a:bodyPr>
          <a:lstStyle>
            <a:lvl1pPr marL="457200" lvl="0" indent="-304800" algn="l">
              <a:lnSpc>
                <a:spcPct val="100000"/>
              </a:lnSpc>
              <a:spcBef>
                <a:spcPts val="0"/>
              </a:spcBef>
              <a:spcAft>
                <a:spcPts val="0"/>
              </a:spcAft>
              <a:buSzPts val="1200"/>
              <a:buChar char="●"/>
              <a:defRPr/>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pic>
        <p:nvPicPr>
          <p:cNvPr id="29" name="Google Shape;29;p4"/>
          <p:cNvPicPr preferRelativeResize="0"/>
          <p:nvPr/>
        </p:nvPicPr>
        <p:blipFill rotWithShape="1">
          <a:blip r:embed="rId2">
            <a:alphaModFix/>
          </a:blip>
          <a:srcRect/>
          <a:stretch/>
        </p:blipFill>
        <p:spPr>
          <a:xfrm flipH="1">
            <a:off x="4882174" y="3087474"/>
            <a:ext cx="1729850" cy="1738150"/>
          </a:xfrm>
          <a:prstGeom prst="rect">
            <a:avLst/>
          </a:prstGeom>
          <a:noFill/>
          <a:ln>
            <a:noFill/>
          </a:ln>
        </p:spPr>
      </p:pic>
      <p:pic>
        <p:nvPicPr>
          <p:cNvPr id="30" name="Google Shape;30;p4"/>
          <p:cNvPicPr preferRelativeResize="0"/>
          <p:nvPr/>
        </p:nvPicPr>
        <p:blipFill rotWithShape="1">
          <a:blip r:embed="rId3">
            <a:alphaModFix/>
          </a:blip>
          <a:srcRect/>
          <a:stretch/>
        </p:blipFill>
        <p:spPr>
          <a:xfrm>
            <a:off x="6706425" y="127353"/>
            <a:ext cx="1724350" cy="1804747"/>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and two columns 1">
  <p:cSld name="CUSTOM_3">
    <p:bg>
      <p:bgRef idx="1001">
        <a:schemeClr val="bg1"/>
      </p:bgRef>
    </p:bg>
    <p:spTree>
      <p:nvGrpSpPr>
        <p:cNvPr id="1" name="Shape 31"/>
        <p:cNvGrpSpPr/>
        <p:nvPr/>
      </p:nvGrpSpPr>
      <p:grpSpPr>
        <a:xfrm>
          <a:off x="0" y="0"/>
          <a:ext cx="0" cy="0"/>
          <a:chOff x="0" y="0"/>
          <a:chExt cx="0" cy="0"/>
        </a:xfrm>
      </p:grpSpPr>
      <p:pic>
        <p:nvPicPr>
          <p:cNvPr id="32" name="Google Shape;32;p5"/>
          <p:cNvPicPr preferRelativeResize="0"/>
          <p:nvPr/>
        </p:nvPicPr>
        <p:blipFill rotWithShape="1">
          <a:blip r:embed="rId2">
            <a:alphaModFix/>
          </a:blip>
          <a:srcRect/>
          <a:stretch/>
        </p:blipFill>
        <p:spPr>
          <a:xfrm flipH="1">
            <a:off x="3909276" y="2139962"/>
            <a:ext cx="859475" cy="863588"/>
          </a:xfrm>
          <a:prstGeom prst="rect">
            <a:avLst/>
          </a:prstGeom>
          <a:noFill/>
          <a:ln>
            <a:noFill/>
          </a:ln>
        </p:spPr>
      </p:pic>
      <p:pic>
        <p:nvPicPr>
          <p:cNvPr id="33" name="Google Shape;33;p5"/>
          <p:cNvPicPr preferRelativeResize="0"/>
          <p:nvPr/>
        </p:nvPicPr>
        <p:blipFill rotWithShape="1">
          <a:blip r:embed="rId3">
            <a:alphaModFix/>
          </a:blip>
          <a:srcRect/>
          <a:stretch/>
        </p:blipFill>
        <p:spPr>
          <a:xfrm rot="10800000">
            <a:off x="7200125" y="398400"/>
            <a:ext cx="859475" cy="863575"/>
          </a:xfrm>
          <a:prstGeom prst="rect">
            <a:avLst/>
          </a:prstGeom>
          <a:noFill/>
          <a:ln>
            <a:noFill/>
          </a:ln>
        </p:spPr>
      </p:pic>
      <p:pic>
        <p:nvPicPr>
          <p:cNvPr id="34" name="Google Shape;34;p5"/>
          <p:cNvPicPr preferRelativeResize="0"/>
          <p:nvPr/>
        </p:nvPicPr>
        <p:blipFill rotWithShape="1">
          <a:blip r:embed="rId4">
            <a:alphaModFix/>
          </a:blip>
          <a:srcRect/>
          <a:stretch/>
        </p:blipFill>
        <p:spPr>
          <a:xfrm>
            <a:off x="5913961" y="2339175"/>
            <a:ext cx="2075115" cy="2171875"/>
          </a:xfrm>
          <a:prstGeom prst="rect">
            <a:avLst/>
          </a:prstGeom>
          <a:noFill/>
          <a:ln>
            <a:noFill/>
          </a:ln>
        </p:spPr>
      </p:pic>
      <p:sp>
        <p:nvSpPr>
          <p:cNvPr id="35" name="Google Shape;35;p5"/>
          <p:cNvSpPr txBox="1">
            <a:spLocks noGrp="1"/>
          </p:cNvSpPr>
          <p:nvPr>
            <p:ph type="title"/>
          </p:nvPr>
        </p:nvSpPr>
        <p:spPr>
          <a:xfrm>
            <a:off x="713225" y="445025"/>
            <a:ext cx="76992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6" name="Google Shape;36;p5"/>
          <p:cNvSpPr txBox="1">
            <a:spLocks noGrp="1"/>
          </p:cNvSpPr>
          <p:nvPr>
            <p:ph type="subTitle" idx="1"/>
          </p:nvPr>
        </p:nvSpPr>
        <p:spPr>
          <a:xfrm>
            <a:off x="718076" y="1538725"/>
            <a:ext cx="2046000" cy="63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Font typeface="Open Sans"/>
              <a:buNone/>
              <a:defRPr sz="1800" b="1"/>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7" name="Google Shape;37;p5"/>
          <p:cNvSpPr txBox="1">
            <a:spLocks noGrp="1"/>
          </p:cNvSpPr>
          <p:nvPr>
            <p:ph type="subTitle" idx="2"/>
          </p:nvPr>
        </p:nvSpPr>
        <p:spPr>
          <a:xfrm>
            <a:off x="718075" y="2854175"/>
            <a:ext cx="2046000" cy="634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Font typeface="Open Sans"/>
              <a:buNone/>
              <a:defRPr sz="1800" b="1"/>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8" name="Google Shape;38;p5"/>
          <p:cNvSpPr txBox="1">
            <a:spLocks noGrp="1"/>
          </p:cNvSpPr>
          <p:nvPr>
            <p:ph type="subTitle" idx="3"/>
          </p:nvPr>
        </p:nvSpPr>
        <p:spPr>
          <a:xfrm>
            <a:off x="718075" y="1935025"/>
            <a:ext cx="2046000" cy="79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39" name="Google Shape;39;p5"/>
          <p:cNvSpPr txBox="1">
            <a:spLocks noGrp="1"/>
          </p:cNvSpPr>
          <p:nvPr>
            <p:ph type="subTitle" idx="4"/>
          </p:nvPr>
        </p:nvSpPr>
        <p:spPr>
          <a:xfrm>
            <a:off x="718075" y="3250475"/>
            <a:ext cx="2046000" cy="796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_1">
    <p:bg>
      <p:bgRef idx="1001">
        <a:schemeClr val="bg1"/>
      </p:bgRef>
    </p:bg>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713225" y="445050"/>
            <a:ext cx="7699200" cy="5727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42" name="Google Shape;42;p6"/>
          <p:cNvSpPr txBox="1">
            <a:spLocks noGrp="1"/>
          </p:cNvSpPr>
          <p:nvPr>
            <p:ph type="subTitle" idx="1"/>
          </p:nvPr>
        </p:nvSpPr>
        <p:spPr>
          <a:xfrm>
            <a:off x="1025175" y="1712700"/>
            <a:ext cx="2461200" cy="39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Open Sans"/>
              <a:buNone/>
              <a:defRPr sz="1800"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3" name="Google Shape;43;p6"/>
          <p:cNvSpPr txBox="1">
            <a:spLocks noGrp="1"/>
          </p:cNvSpPr>
          <p:nvPr>
            <p:ph type="subTitle" idx="2"/>
          </p:nvPr>
        </p:nvSpPr>
        <p:spPr>
          <a:xfrm>
            <a:off x="3490024" y="1712700"/>
            <a:ext cx="2461200" cy="39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Open Sans"/>
              <a:buNone/>
              <a:defRPr sz="1800"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4" name="Google Shape;44;p6"/>
          <p:cNvSpPr txBox="1">
            <a:spLocks noGrp="1"/>
          </p:cNvSpPr>
          <p:nvPr>
            <p:ph type="subTitle" idx="3"/>
          </p:nvPr>
        </p:nvSpPr>
        <p:spPr>
          <a:xfrm>
            <a:off x="1025175" y="3281400"/>
            <a:ext cx="2461200" cy="39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Open Sans"/>
              <a:buNone/>
              <a:defRPr sz="1800"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5" name="Google Shape;45;p6"/>
          <p:cNvSpPr txBox="1">
            <a:spLocks noGrp="1"/>
          </p:cNvSpPr>
          <p:nvPr>
            <p:ph type="subTitle" idx="4"/>
          </p:nvPr>
        </p:nvSpPr>
        <p:spPr>
          <a:xfrm>
            <a:off x="3490024" y="3281400"/>
            <a:ext cx="2461200" cy="39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Open Sans"/>
              <a:buNone/>
              <a:defRPr sz="1800"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6" name="Google Shape;46;p6"/>
          <p:cNvSpPr txBox="1">
            <a:spLocks noGrp="1"/>
          </p:cNvSpPr>
          <p:nvPr>
            <p:ph type="subTitle" idx="5"/>
          </p:nvPr>
        </p:nvSpPr>
        <p:spPr>
          <a:xfrm>
            <a:off x="1025181" y="2104856"/>
            <a:ext cx="2461200" cy="63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7" name="Google Shape;47;p6"/>
          <p:cNvSpPr txBox="1">
            <a:spLocks noGrp="1"/>
          </p:cNvSpPr>
          <p:nvPr>
            <p:ph type="subTitle" idx="6"/>
          </p:nvPr>
        </p:nvSpPr>
        <p:spPr>
          <a:xfrm>
            <a:off x="3490027" y="2104856"/>
            <a:ext cx="2461200" cy="63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8" name="Google Shape;48;p6"/>
          <p:cNvSpPr txBox="1">
            <a:spLocks noGrp="1"/>
          </p:cNvSpPr>
          <p:nvPr>
            <p:ph type="subTitle" idx="7"/>
          </p:nvPr>
        </p:nvSpPr>
        <p:spPr>
          <a:xfrm>
            <a:off x="1027006" y="3676312"/>
            <a:ext cx="2461200" cy="63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49" name="Google Shape;49;p6"/>
          <p:cNvSpPr txBox="1">
            <a:spLocks noGrp="1"/>
          </p:cNvSpPr>
          <p:nvPr>
            <p:ph type="subTitle" idx="8"/>
          </p:nvPr>
        </p:nvSpPr>
        <p:spPr>
          <a:xfrm>
            <a:off x="3491852" y="3676312"/>
            <a:ext cx="2461200" cy="63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0" name="Google Shape;50;p6"/>
          <p:cNvSpPr txBox="1">
            <a:spLocks noGrp="1"/>
          </p:cNvSpPr>
          <p:nvPr>
            <p:ph type="title" idx="9"/>
          </p:nvPr>
        </p:nvSpPr>
        <p:spPr>
          <a:xfrm>
            <a:off x="1025181" y="1170063"/>
            <a:ext cx="2461200" cy="634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51" name="Google Shape;51;p6"/>
          <p:cNvSpPr txBox="1">
            <a:spLocks noGrp="1"/>
          </p:cNvSpPr>
          <p:nvPr>
            <p:ph type="title" idx="13"/>
          </p:nvPr>
        </p:nvSpPr>
        <p:spPr>
          <a:xfrm>
            <a:off x="3490027" y="1173550"/>
            <a:ext cx="2461200" cy="634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52" name="Google Shape;52;p6"/>
          <p:cNvSpPr txBox="1">
            <a:spLocks noGrp="1"/>
          </p:cNvSpPr>
          <p:nvPr>
            <p:ph type="title" idx="14"/>
          </p:nvPr>
        </p:nvSpPr>
        <p:spPr>
          <a:xfrm>
            <a:off x="1025173" y="2743200"/>
            <a:ext cx="2461200" cy="634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53" name="Google Shape;53;p6"/>
          <p:cNvSpPr txBox="1">
            <a:spLocks noGrp="1"/>
          </p:cNvSpPr>
          <p:nvPr>
            <p:ph type="title" idx="15"/>
          </p:nvPr>
        </p:nvSpPr>
        <p:spPr>
          <a:xfrm>
            <a:off x="3490024" y="2743200"/>
            <a:ext cx="2461200" cy="634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54" name="Google Shape;54;p6"/>
          <p:cNvSpPr txBox="1">
            <a:spLocks noGrp="1"/>
          </p:cNvSpPr>
          <p:nvPr>
            <p:ph type="subTitle" idx="16"/>
          </p:nvPr>
        </p:nvSpPr>
        <p:spPr>
          <a:xfrm>
            <a:off x="5951222" y="1712700"/>
            <a:ext cx="2461200" cy="39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Open Sans"/>
              <a:buNone/>
              <a:defRPr sz="1800"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5" name="Google Shape;55;p6"/>
          <p:cNvSpPr txBox="1">
            <a:spLocks noGrp="1"/>
          </p:cNvSpPr>
          <p:nvPr>
            <p:ph type="subTitle" idx="17"/>
          </p:nvPr>
        </p:nvSpPr>
        <p:spPr>
          <a:xfrm>
            <a:off x="5951222" y="3281400"/>
            <a:ext cx="2461200" cy="3963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Font typeface="Open Sans"/>
              <a:buNone/>
              <a:defRPr sz="1800" b="1"/>
            </a:lvl1pPr>
            <a:lvl2pPr lvl="1" algn="l">
              <a:lnSpc>
                <a:spcPct val="115000"/>
              </a:lnSpc>
              <a:spcBef>
                <a:spcPts val="160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6" name="Google Shape;56;p6"/>
          <p:cNvSpPr txBox="1">
            <a:spLocks noGrp="1"/>
          </p:cNvSpPr>
          <p:nvPr>
            <p:ph type="subTitle" idx="18"/>
          </p:nvPr>
        </p:nvSpPr>
        <p:spPr>
          <a:xfrm>
            <a:off x="5951223" y="2104856"/>
            <a:ext cx="2461200" cy="63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7" name="Google Shape;57;p6"/>
          <p:cNvSpPr txBox="1">
            <a:spLocks noGrp="1"/>
          </p:cNvSpPr>
          <p:nvPr>
            <p:ph type="subTitle" idx="19"/>
          </p:nvPr>
        </p:nvSpPr>
        <p:spPr>
          <a:xfrm>
            <a:off x="5953048" y="3676312"/>
            <a:ext cx="2461200" cy="634200"/>
          </a:xfrm>
          <a:prstGeom prst="rect">
            <a:avLst/>
          </a:prstGeom>
          <a:noFill/>
          <a:ln>
            <a:noFill/>
          </a:ln>
        </p:spPr>
        <p:txBody>
          <a:bodyPr spcFirstLastPara="1" wrap="square" lIns="91425" tIns="91425" rIns="91425" bIns="91425" anchor="t" anchorCtr="0">
            <a:noAutofit/>
          </a:bodyPr>
          <a:lstStyle>
            <a:lvl1pPr lvl="0" algn="r">
              <a:lnSpc>
                <a:spcPct val="100000"/>
              </a:lnSpc>
              <a:spcBef>
                <a:spcPts val="0"/>
              </a:spcBef>
              <a:spcAft>
                <a:spcPts val="0"/>
              </a:spcAft>
              <a:buSzPts val="1400"/>
              <a:buNone/>
              <a:defRPr/>
            </a:lvl1pPr>
            <a:lvl2pPr lvl="1" algn="l">
              <a:lnSpc>
                <a:spcPct val="115000"/>
              </a:lnSpc>
              <a:spcBef>
                <a:spcPts val="0"/>
              </a:spcBef>
              <a:spcAft>
                <a:spcPts val="0"/>
              </a:spcAft>
              <a:buSzPts val="1400"/>
              <a:buNone/>
              <a:defRPr/>
            </a:lvl2pPr>
            <a:lvl3pPr lvl="2" algn="l">
              <a:lnSpc>
                <a:spcPct val="115000"/>
              </a:lnSpc>
              <a:spcBef>
                <a:spcPts val="1600"/>
              </a:spcBef>
              <a:spcAft>
                <a:spcPts val="0"/>
              </a:spcAft>
              <a:buSzPts val="1400"/>
              <a:buNone/>
              <a:defRPr/>
            </a:lvl3pPr>
            <a:lvl4pPr lvl="3" algn="l">
              <a:lnSpc>
                <a:spcPct val="115000"/>
              </a:lnSpc>
              <a:spcBef>
                <a:spcPts val="1600"/>
              </a:spcBef>
              <a:spcAft>
                <a:spcPts val="0"/>
              </a:spcAft>
              <a:buSzPts val="1400"/>
              <a:buNone/>
              <a:defRPr/>
            </a:lvl4pPr>
            <a:lvl5pPr lvl="4" algn="l">
              <a:lnSpc>
                <a:spcPct val="115000"/>
              </a:lnSpc>
              <a:spcBef>
                <a:spcPts val="1600"/>
              </a:spcBef>
              <a:spcAft>
                <a:spcPts val="0"/>
              </a:spcAft>
              <a:buSzPts val="1400"/>
              <a:buNone/>
              <a:defRPr/>
            </a:lvl5pPr>
            <a:lvl6pPr lvl="5" algn="l">
              <a:lnSpc>
                <a:spcPct val="115000"/>
              </a:lnSpc>
              <a:spcBef>
                <a:spcPts val="1600"/>
              </a:spcBef>
              <a:spcAft>
                <a:spcPts val="0"/>
              </a:spcAft>
              <a:buSzPts val="1400"/>
              <a:buNone/>
              <a:defRPr/>
            </a:lvl6pPr>
            <a:lvl7pPr lvl="6" algn="l">
              <a:lnSpc>
                <a:spcPct val="115000"/>
              </a:lnSpc>
              <a:spcBef>
                <a:spcPts val="1600"/>
              </a:spcBef>
              <a:spcAft>
                <a:spcPts val="0"/>
              </a:spcAft>
              <a:buSzPts val="1400"/>
              <a:buNone/>
              <a:defRPr/>
            </a:lvl7pPr>
            <a:lvl8pPr lvl="7" algn="l">
              <a:lnSpc>
                <a:spcPct val="115000"/>
              </a:lnSpc>
              <a:spcBef>
                <a:spcPts val="1600"/>
              </a:spcBef>
              <a:spcAft>
                <a:spcPts val="0"/>
              </a:spcAft>
              <a:buSzPts val="1400"/>
              <a:buNone/>
              <a:defRPr/>
            </a:lvl8pPr>
            <a:lvl9pPr lvl="8" algn="l">
              <a:lnSpc>
                <a:spcPct val="115000"/>
              </a:lnSpc>
              <a:spcBef>
                <a:spcPts val="1600"/>
              </a:spcBef>
              <a:spcAft>
                <a:spcPts val="1600"/>
              </a:spcAft>
              <a:buSzPts val="1400"/>
              <a:buNone/>
              <a:defRPr/>
            </a:lvl9pPr>
          </a:lstStyle>
          <a:p>
            <a:endParaRPr/>
          </a:p>
        </p:txBody>
      </p:sp>
      <p:sp>
        <p:nvSpPr>
          <p:cNvPr id="58" name="Google Shape;58;p6"/>
          <p:cNvSpPr txBox="1">
            <a:spLocks noGrp="1"/>
          </p:cNvSpPr>
          <p:nvPr>
            <p:ph type="title" idx="20"/>
          </p:nvPr>
        </p:nvSpPr>
        <p:spPr>
          <a:xfrm>
            <a:off x="5951223" y="1173575"/>
            <a:ext cx="2461200" cy="634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sp>
        <p:nvSpPr>
          <p:cNvPr id="59" name="Google Shape;59;p6"/>
          <p:cNvSpPr txBox="1">
            <a:spLocks noGrp="1"/>
          </p:cNvSpPr>
          <p:nvPr>
            <p:ph type="title" idx="21"/>
          </p:nvPr>
        </p:nvSpPr>
        <p:spPr>
          <a:xfrm>
            <a:off x="5951226" y="2743200"/>
            <a:ext cx="2461200" cy="634200"/>
          </a:xfrm>
          <a:prstGeom prst="rect">
            <a:avLst/>
          </a:prstGeom>
          <a:noFill/>
          <a:ln>
            <a:noFill/>
          </a:ln>
        </p:spPr>
        <p:txBody>
          <a:bodyPr spcFirstLastPara="1" wrap="square" lIns="91425" tIns="91425" rIns="91425" bIns="91425" anchor="b" anchorCtr="0">
            <a:noAutofit/>
          </a:bodyPr>
          <a:lstStyle>
            <a:lvl1pPr lvl="0" algn="r">
              <a:lnSpc>
                <a:spcPct val="100000"/>
              </a:lnSpc>
              <a:spcBef>
                <a:spcPts val="0"/>
              </a:spcBef>
              <a:spcAft>
                <a:spcPts val="0"/>
              </a:spcAft>
              <a:buSzPts val="2800"/>
              <a:buNone/>
              <a:defRPr/>
            </a:lvl1pPr>
            <a:lvl2pPr lvl="1" algn="ctr">
              <a:lnSpc>
                <a:spcPct val="100000"/>
              </a:lnSpc>
              <a:spcBef>
                <a:spcPts val="0"/>
              </a:spcBef>
              <a:spcAft>
                <a:spcPts val="0"/>
              </a:spcAft>
              <a:buSzPts val="2800"/>
              <a:buNone/>
              <a:defRPr/>
            </a:lvl2pPr>
            <a:lvl3pPr lvl="2" algn="ctr">
              <a:lnSpc>
                <a:spcPct val="100000"/>
              </a:lnSpc>
              <a:spcBef>
                <a:spcPts val="0"/>
              </a:spcBef>
              <a:spcAft>
                <a:spcPts val="0"/>
              </a:spcAft>
              <a:buSzPts val="2800"/>
              <a:buNone/>
              <a:defRPr/>
            </a:lvl3pPr>
            <a:lvl4pPr lvl="3" algn="ctr">
              <a:lnSpc>
                <a:spcPct val="100000"/>
              </a:lnSpc>
              <a:spcBef>
                <a:spcPts val="0"/>
              </a:spcBef>
              <a:spcAft>
                <a:spcPts val="0"/>
              </a:spcAft>
              <a:buSzPts val="2800"/>
              <a:buNone/>
              <a:defRPr/>
            </a:lvl4pPr>
            <a:lvl5pPr lvl="4" algn="ctr">
              <a:lnSpc>
                <a:spcPct val="100000"/>
              </a:lnSpc>
              <a:spcBef>
                <a:spcPts val="0"/>
              </a:spcBef>
              <a:spcAft>
                <a:spcPts val="0"/>
              </a:spcAft>
              <a:buSzPts val="2800"/>
              <a:buNone/>
              <a:defRPr/>
            </a:lvl5pPr>
            <a:lvl6pPr lvl="5" algn="ctr">
              <a:lnSpc>
                <a:spcPct val="100000"/>
              </a:lnSpc>
              <a:spcBef>
                <a:spcPts val="0"/>
              </a:spcBef>
              <a:spcAft>
                <a:spcPts val="0"/>
              </a:spcAft>
              <a:buSzPts val="2800"/>
              <a:buNone/>
              <a:defRPr/>
            </a:lvl6pPr>
            <a:lvl7pPr lvl="6" algn="ctr">
              <a:lnSpc>
                <a:spcPct val="100000"/>
              </a:lnSpc>
              <a:spcBef>
                <a:spcPts val="0"/>
              </a:spcBef>
              <a:spcAft>
                <a:spcPts val="0"/>
              </a:spcAft>
              <a:buSzPts val="2800"/>
              <a:buNone/>
              <a:defRPr/>
            </a:lvl7pPr>
            <a:lvl8pPr lvl="7" algn="ctr">
              <a:lnSpc>
                <a:spcPct val="100000"/>
              </a:lnSpc>
              <a:spcBef>
                <a:spcPts val="0"/>
              </a:spcBef>
              <a:spcAft>
                <a:spcPts val="0"/>
              </a:spcAft>
              <a:buSzPts val="2800"/>
              <a:buNone/>
              <a:defRPr/>
            </a:lvl8pPr>
            <a:lvl9pPr lvl="8" algn="ctr">
              <a:lnSpc>
                <a:spcPct val="100000"/>
              </a:lnSpc>
              <a:spcBef>
                <a:spcPts val="0"/>
              </a:spcBef>
              <a:spcAft>
                <a:spcPts val="0"/>
              </a:spcAft>
              <a:buSzPts val="2800"/>
              <a:buNone/>
              <a:defRPr/>
            </a:lvl9pPr>
          </a:lstStyle>
          <a:p>
            <a:endParaRPr/>
          </a:p>
        </p:txBody>
      </p:sp>
      <p:pic>
        <p:nvPicPr>
          <p:cNvPr id="60" name="Google Shape;60;p6"/>
          <p:cNvPicPr preferRelativeResize="0"/>
          <p:nvPr/>
        </p:nvPicPr>
        <p:blipFill rotWithShape="1">
          <a:blip r:embed="rId2">
            <a:alphaModFix/>
          </a:blip>
          <a:srcRect/>
          <a:stretch/>
        </p:blipFill>
        <p:spPr>
          <a:xfrm>
            <a:off x="878119" y="3047919"/>
            <a:ext cx="2125125" cy="2135300"/>
          </a:xfrm>
          <a:prstGeom prst="rect">
            <a:avLst/>
          </a:prstGeom>
          <a:noFill/>
          <a:ln>
            <a:noFill/>
          </a:ln>
        </p:spPr>
      </p:pic>
      <p:pic>
        <p:nvPicPr>
          <p:cNvPr id="61" name="Google Shape;61;p6"/>
          <p:cNvPicPr preferRelativeResize="0"/>
          <p:nvPr/>
        </p:nvPicPr>
        <p:blipFill rotWithShape="1">
          <a:blip r:embed="rId3">
            <a:alphaModFix/>
          </a:blip>
          <a:srcRect/>
          <a:stretch/>
        </p:blipFill>
        <p:spPr>
          <a:xfrm>
            <a:off x="-328157" y="-406094"/>
            <a:ext cx="1900404" cy="1909475"/>
          </a:xfrm>
          <a:prstGeom prst="rect">
            <a:avLst/>
          </a:prstGeom>
          <a:noFill/>
          <a:ln>
            <a:noFill/>
          </a:ln>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1">
  <p:cSld name="CUSTOM_8">
    <p:bg>
      <p:bgRef idx="1001">
        <a:schemeClr val="bg1"/>
      </p:bgRef>
    </p:bg>
    <p:spTree>
      <p:nvGrpSpPr>
        <p:cNvPr id="1" name="Shape 68"/>
        <p:cNvGrpSpPr/>
        <p:nvPr/>
      </p:nvGrpSpPr>
      <p:grpSpPr>
        <a:xfrm>
          <a:off x="0" y="0"/>
          <a:ext cx="0" cy="0"/>
          <a:chOff x="0" y="0"/>
          <a:chExt cx="0" cy="0"/>
        </a:xfrm>
      </p:grpSpPr>
      <p:pic>
        <p:nvPicPr>
          <p:cNvPr id="69" name="Google Shape;69;p8"/>
          <p:cNvPicPr preferRelativeResize="0"/>
          <p:nvPr/>
        </p:nvPicPr>
        <p:blipFill rotWithShape="1">
          <a:blip r:embed="rId2">
            <a:alphaModFix/>
          </a:blip>
          <a:srcRect/>
          <a:stretch/>
        </p:blipFill>
        <p:spPr>
          <a:xfrm>
            <a:off x="7729113" y="-366831"/>
            <a:ext cx="1724367" cy="1686507"/>
          </a:xfrm>
          <a:prstGeom prst="rect">
            <a:avLst/>
          </a:prstGeom>
          <a:noFill/>
          <a:ln>
            <a:noFill/>
          </a:ln>
        </p:spPr>
      </p:pic>
      <p:pic>
        <p:nvPicPr>
          <p:cNvPr id="70" name="Google Shape;70;p8"/>
          <p:cNvPicPr preferRelativeResize="0"/>
          <p:nvPr/>
        </p:nvPicPr>
        <p:blipFill rotWithShape="1">
          <a:blip r:embed="rId3">
            <a:alphaModFix/>
          </a:blip>
          <a:srcRect/>
          <a:stretch/>
        </p:blipFill>
        <p:spPr>
          <a:xfrm>
            <a:off x="3338275" y="4512824"/>
            <a:ext cx="2039635" cy="1994875"/>
          </a:xfrm>
          <a:prstGeom prst="rect">
            <a:avLst/>
          </a:prstGeom>
          <a:noFill/>
          <a:ln>
            <a:noFill/>
          </a:ln>
        </p:spPr>
      </p:pic>
      <p:sp>
        <p:nvSpPr>
          <p:cNvPr id="71" name="Google Shape;71;p8"/>
          <p:cNvSpPr txBox="1">
            <a:spLocks noGrp="1"/>
          </p:cNvSpPr>
          <p:nvPr>
            <p:ph type="title"/>
          </p:nvPr>
        </p:nvSpPr>
        <p:spPr>
          <a:xfrm>
            <a:off x="713225" y="445025"/>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1">
  <p:cSld name="CUSTOM_14">
    <p:spTree>
      <p:nvGrpSpPr>
        <p:cNvPr id="1" name="Shape 72"/>
        <p:cNvGrpSpPr/>
        <p:nvPr/>
      </p:nvGrpSpPr>
      <p:grpSpPr>
        <a:xfrm>
          <a:off x="0" y="0"/>
          <a:ext cx="0" cy="0"/>
          <a:chOff x="0" y="0"/>
          <a:chExt cx="0" cy="0"/>
        </a:xfrm>
      </p:grpSpPr>
      <p:pic>
        <p:nvPicPr>
          <p:cNvPr id="73" name="Google Shape;73;p9"/>
          <p:cNvPicPr preferRelativeResize="0"/>
          <p:nvPr/>
        </p:nvPicPr>
        <p:blipFill rotWithShape="1">
          <a:blip r:embed="rId2">
            <a:alphaModFix/>
          </a:blip>
          <a:srcRect/>
          <a:stretch/>
        </p:blipFill>
        <p:spPr>
          <a:xfrm>
            <a:off x="366950" y="394775"/>
            <a:ext cx="989150" cy="993875"/>
          </a:xfrm>
          <a:prstGeom prst="rect">
            <a:avLst/>
          </a:prstGeom>
          <a:noFill/>
          <a:ln>
            <a:noFill/>
          </a:ln>
        </p:spPr>
      </p:pic>
      <p:pic>
        <p:nvPicPr>
          <p:cNvPr id="74" name="Google Shape;74;p9"/>
          <p:cNvPicPr preferRelativeResize="0"/>
          <p:nvPr/>
        </p:nvPicPr>
        <p:blipFill rotWithShape="1">
          <a:blip r:embed="rId3">
            <a:alphaModFix/>
          </a:blip>
          <a:srcRect/>
          <a:stretch/>
        </p:blipFill>
        <p:spPr>
          <a:xfrm>
            <a:off x="8095900" y="3948903"/>
            <a:ext cx="1724350" cy="1804747"/>
          </a:xfrm>
          <a:prstGeom prst="rect">
            <a:avLst/>
          </a:prstGeom>
          <a:noFill/>
          <a:ln>
            <a:noFill/>
          </a:ln>
        </p:spPr>
      </p:pic>
      <p:pic>
        <p:nvPicPr>
          <p:cNvPr id="75" name="Google Shape;75;p9"/>
          <p:cNvPicPr preferRelativeResize="0"/>
          <p:nvPr/>
        </p:nvPicPr>
        <p:blipFill rotWithShape="1">
          <a:blip r:embed="rId4">
            <a:alphaModFix/>
          </a:blip>
          <a:srcRect/>
          <a:stretch/>
        </p:blipFill>
        <p:spPr>
          <a:xfrm>
            <a:off x="6706413" y="-1061056"/>
            <a:ext cx="1724367" cy="1686507"/>
          </a:xfrm>
          <a:prstGeom prst="rect">
            <a:avLst/>
          </a:prstGeom>
          <a:noFill/>
          <a:ln>
            <a:noFill/>
          </a:ln>
        </p:spPr>
      </p:pic>
      <p:sp>
        <p:nvSpPr>
          <p:cNvPr id="76" name="Google Shape;76;p9"/>
          <p:cNvSpPr txBox="1">
            <a:spLocks noGrp="1"/>
          </p:cNvSpPr>
          <p:nvPr>
            <p:ph type="title"/>
          </p:nvPr>
        </p:nvSpPr>
        <p:spPr>
          <a:xfrm>
            <a:off x="713225" y="445025"/>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7" name="Google Shape;77;p9"/>
          <p:cNvSpPr txBox="1">
            <a:spLocks noGrp="1"/>
          </p:cNvSpPr>
          <p:nvPr>
            <p:ph type="subTitle" idx="1"/>
          </p:nvPr>
        </p:nvSpPr>
        <p:spPr>
          <a:xfrm>
            <a:off x="1009963" y="3096389"/>
            <a:ext cx="2097300" cy="45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Open Sans"/>
              <a:buNone/>
              <a:defRPr sz="1800" b="1"/>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78" name="Google Shape;78;p9"/>
          <p:cNvSpPr txBox="1">
            <a:spLocks noGrp="1"/>
          </p:cNvSpPr>
          <p:nvPr>
            <p:ph type="subTitle" idx="2"/>
          </p:nvPr>
        </p:nvSpPr>
        <p:spPr>
          <a:xfrm>
            <a:off x="3671712" y="3096389"/>
            <a:ext cx="2097300" cy="45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Open Sans"/>
              <a:buNone/>
              <a:defRPr sz="1800" b="1"/>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79" name="Google Shape;79;p9"/>
          <p:cNvSpPr txBox="1">
            <a:spLocks noGrp="1"/>
          </p:cNvSpPr>
          <p:nvPr>
            <p:ph type="subTitle" idx="3"/>
          </p:nvPr>
        </p:nvSpPr>
        <p:spPr>
          <a:xfrm>
            <a:off x="1009963" y="2352588"/>
            <a:ext cx="2097300" cy="86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0" name="Google Shape;80;p9"/>
          <p:cNvSpPr txBox="1">
            <a:spLocks noGrp="1"/>
          </p:cNvSpPr>
          <p:nvPr>
            <p:ph type="subTitle" idx="4"/>
          </p:nvPr>
        </p:nvSpPr>
        <p:spPr>
          <a:xfrm>
            <a:off x="3671713" y="2352588"/>
            <a:ext cx="2097300" cy="86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1" name="Google Shape;81;p9"/>
          <p:cNvSpPr txBox="1">
            <a:spLocks noGrp="1"/>
          </p:cNvSpPr>
          <p:nvPr>
            <p:ph type="subTitle" idx="5"/>
          </p:nvPr>
        </p:nvSpPr>
        <p:spPr>
          <a:xfrm>
            <a:off x="6333487" y="3096389"/>
            <a:ext cx="2097300" cy="4500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Font typeface="Open Sans"/>
              <a:buNone/>
              <a:defRPr sz="1800" b="1"/>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
        <p:nvSpPr>
          <p:cNvPr id="82" name="Google Shape;82;p9"/>
          <p:cNvSpPr txBox="1">
            <a:spLocks noGrp="1"/>
          </p:cNvSpPr>
          <p:nvPr>
            <p:ph type="subTitle" idx="6"/>
          </p:nvPr>
        </p:nvSpPr>
        <p:spPr>
          <a:xfrm>
            <a:off x="6333488" y="2352588"/>
            <a:ext cx="2097300" cy="866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15000"/>
              </a:lnSpc>
              <a:spcBef>
                <a:spcPts val="160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2">
  <p:cSld name="CUSTOM_9">
    <p:spTree>
      <p:nvGrpSpPr>
        <p:cNvPr id="1" name="Shape 88"/>
        <p:cNvGrpSpPr/>
        <p:nvPr/>
      </p:nvGrpSpPr>
      <p:grpSpPr>
        <a:xfrm>
          <a:off x="0" y="0"/>
          <a:ext cx="0" cy="0"/>
          <a:chOff x="0" y="0"/>
          <a:chExt cx="0" cy="0"/>
        </a:xfrm>
      </p:grpSpPr>
      <p:sp>
        <p:nvSpPr>
          <p:cNvPr id="89" name="Google Shape;89;p11"/>
          <p:cNvSpPr txBox="1">
            <a:spLocks noGrp="1"/>
          </p:cNvSpPr>
          <p:nvPr>
            <p:ph type="title"/>
          </p:nvPr>
        </p:nvSpPr>
        <p:spPr>
          <a:xfrm>
            <a:off x="713225" y="445025"/>
            <a:ext cx="76992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17"/>
        <p:cNvGrpSpPr/>
        <p:nvPr/>
      </p:nvGrpSpPr>
      <p:grpSpPr>
        <a:xfrm>
          <a:off x="0" y="0"/>
          <a:ext cx="0" cy="0"/>
          <a:chOff x="0" y="0"/>
          <a:chExt cx="0" cy="0"/>
        </a:xfrm>
      </p:grpSpPr>
      <p:pic>
        <p:nvPicPr>
          <p:cNvPr id="118" name="Google Shape;118;p16"/>
          <p:cNvPicPr preferRelativeResize="0"/>
          <p:nvPr/>
        </p:nvPicPr>
        <p:blipFill rotWithShape="1">
          <a:blip r:embed="rId2">
            <a:alphaModFix/>
          </a:blip>
          <a:srcRect/>
          <a:stretch/>
        </p:blipFill>
        <p:spPr>
          <a:xfrm>
            <a:off x="0" y="0"/>
            <a:ext cx="9144000" cy="5143500"/>
          </a:xfrm>
          <a:prstGeom prst="rect">
            <a:avLst/>
          </a:prstGeom>
          <a:noFill/>
          <a:ln>
            <a:noFill/>
          </a:ln>
        </p:spPr>
      </p:pic>
      <p:pic>
        <p:nvPicPr>
          <p:cNvPr id="119" name="Google Shape;119;p16"/>
          <p:cNvPicPr preferRelativeResize="0"/>
          <p:nvPr/>
        </p:nvPicPr>
        <p:blipFill rotWithShape="1">
          <a:blip r:embed="rId3">
            <a:alphaModFix/>
          </a:blip>
          <a:srcRect/>
          <a:stretch/>
        </p:blipFill>
        <p:spPr>
          <a:xfrm flipH="1">
            <a:off x="3707074" y="-672189"/>
            <a:ext cx="1729850" cy="1738150"/>
          </a:xfrm>
          <a:prstGeom prst="rect">
            <a:avLst/>
          </a:prstGeom>
          <a:noFill/>
          <a:ln>
            <a:noFill/>
          </a:ln>
        </p:spPr>
      </p:pic>
      <p:pic>
        <p:nvPicPr>
          <p:cNvPr id="120" name="Google Shape;120;p16"/>
          <p:cNvPicPr preferRelativeResize="0"/>
          <p:nvPr/>
        </p:nvPicPr>
        <p:blipFill rotWithShape="1">
          <a:blip r:embed="rId4">
            <a:alphaModFix/>
          </a:blip>
          <a:srcRect/>
          <a:stretch/>
        </p:blipFill>
        <p:spPr>
          <a:xfrm>
            <a:off x="7210175" y="237866"/>
            <a:ext cx="1724350" cy="1804747"/>
          </a:xfrm>
          <a:prstGeom prst="rect">
            <a:avLst/>
          </a:prstGeom>
          <a:noFill/>
          <a:ln>
            <a:noFill/>
          </a:ln>
        </p:spPr>
      </p:pic>
      <p:pic>
        <p:nvPicPr>
          <p:cNvPr id="121" name="Google Shape;121;p16"/>
          <p:cNvPicPr preferRelativeResize="0"/>
          <p:nvPr/>
        </p:nvPicPr>
        <p:blipFill rotWithShape="1">
          <a:blip r:embed="rId5">
            <a:alphaModFix/>
          </a:blip>
          <a:srcRect/>
          <a:stretch/>
        </p:blipFill>
        <p:spPr>
          <a:xfrm>
            <a:off x="1396350" y="689748"/>
            <a:ext cx="1228424" cy="1201475"/>
          </a:xfrm>
          <a:prstGeom prst="rect">
            <a:avLst/>
          </a:prstGeom>
          <a:noFill/>
          <a:ln>
            <a:noFill/>
          </a:ln>
        </p:spPr>
      </p:pic>
      <p:pic>
        <p:nvPicPr>
          <p:cNvPr id="122" name="Google Shape;122;p16"/>
          <p:cNvPicPr preferRelativeResize="0"/>
          <p:nvPr/>
        </p:nvPicPr>
        <p:blipFill rotWithShape="1">
          <a:blip r:embed="rId6">
            <a:alphaModFix/>
          </a:blip>
          <a:srcRect/>
          <a:stretch/>
        </p:blipFill>
        <p:spPr>
          <a:xfrm rot="10800000">
            <a:off x="-269700" y="-273925"/>
            <a:ext cx="859475" cy="863575"/>
          </a:xfrm>
          <a:prstGeom prst="rect">
            <a:avLst/>
          </a:prstGeom>
          <a:noFill/>
          <a:ln>
            <a:noFill/>
          </a:ln>
        </p:spPr>
      </p:pic>
      <p:sp>
        <p:nvSpPr>
          <p:cNvPr id="123" name="Google Shape;123;p16"/>
          <p:cNvSpPr txBox="1">
            <a:spLocks noGrp="1"/>
          </p:cNvSpPr>
          <p:nvPr>
            <p:ph type="title"/>
          </p:nvPr>
        </p:nvSpPr>
        <p:spPr>
          <a:xfrm>
            <a:off x="2515952" y="1594950"/>
            <a:ext cx="4112100" cy="1953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55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124"/>
        <p:cNvGrpSpPr/>
        <p:nvPr/>
      </p:nvGrpSpPr>
      <p:grpSpPr>
        <a:xfrm>
          <a:off x="0" y="0"/>
          <a:ext cx="0" cy="0"/>
          <a:chOff x="0" y="0"/>
          <a:chExt cx="0" cy="0"/>
        </a:xfrm>
      </p:grpSpPr>
      <p:pic>
        <p:nvPicPr>
          <p:cNvPr id="125" name="Google Shape;125;p17"/>
          <p:cNvPicPr preferRelativeResize="0"/>
          <p:nvPr/>
        </p:nvPicPr>
        <p:blipFill rotWithShape="1">
          <a:blip r:embed="rId2">
            <a:alphaModFix/>
          </a:blip>
          <a:srcRect/>
          <a:stretch/>
        </p:blipFill>
        <p:spPr>
          <a:xfrm rot="10800000">
            <a:off x="234350" y="268075"/>
            <a:ext cx="1194075" cy="1199775"/>
          </a:xfrm>
          <a:prstGeom prst="rect">
            <a:avLst/>
          </a:prstGeom>
          <a:noFill/>
          <a:ln>
            <a:noFill/>
          </a:ln>
        </p:spPr>
      </p:pic>
      <p:pic>
        <p:nvPicPr>
          <p:cNvPr id="126" name="Google Shape;126;p17"/>
          <p:cNvPicPr preferRelativeResize="0"/>
          <p:nvPr/>
        </p:nvPicPr>
        <p:blipFill rotWithShape="1">
          <a:blip r:embed="rId3">
            <a:alphaModFix/>
          </a:blip>
          <a:srcRect/>
          <a:stretch/>
        </p:blipFill>
        <p:spPr>
          <a:xfrm>
            <a:off x="7893523" y="3909723"/>
            <a:ext cx="1303500" cy="1309750"/>
          </a:xfrm>
          <a:prstGeom prst="rect">
            <a:avLst/>
          </a:prstGeom>
          <a:noFill/>
          <a:ln>
            <a:noFill/>
          </a:ln>
        </p:spPr>
      </p:pic>
      <p:pic>
        <p:nvPicPr>
          <p:cNvPr id="127" name="Google Shape;127;p17"/>
          <p:cNvPicPr preferRelativeResize="0"/>
          <p:nvPr/>
        </p:nvPicPr>
        <p:blipFill rotWithShape="1">
          <a:blip r:embed="rId4">
            <a:alphaModFix/>
          </a:blip>
          <a:srcRect/>
          <a:stretch/>
        </p:blipFill>
        <p:spPr>
          <a:xfrm>
            <a:off x="6652915" y="-1032975"/>
            <a:ext cx="1611372" cy="1686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6992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1pPr>
            <a:lvl2pPr marR="0" lvl="1"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2pPr>
            <a:lvl3pPr marR="0" lvl="2"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3pPr>
            <a:lvl4pPr marR="0" lvl="3"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4pPr>
            <a:lvl5pPr marR="0" lvl="4"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5pPr>
            <a:lvl6pPr marR="0" lvl="5"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6pPr>
            <a:lvl7pPr marR="0" lvl="6"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7pPr>
            <a:lvl8pPr marR="0" lvl="7"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8pPr>
            <a:lvl9pPr marR="0" lvl="8" algn="l" rtl="0">
              <a:lnSpc>
                <a:spcPct val="100000"/>
              </a:lnSpc>
              <a:spcBef>
                <a:spcPts val="0"/>
              </a:spcBef>
              <a:spcAft>
                <a:spcPts val="0"/>
              </a:spcAft>
              <a:buClr>
                <a:schemeClr val="dk1"/>
              </a:buClr>
              <a:buSzPts val="2800"/>
              <a:buFont typeface="Cabin"/>
              <a:buNone/>
              <a:defRPr sz="2800" b="1" i="0" u="none" strike="noStrike" cap="none">
                <a:solidFill>
                  <a:schemeClr val="dk1"/>
                </a:solidFill>
                <a:latin typeface="Cabin"/>
                <a:ea typeface="Cabin"/>
                <a:cs typeface="Cabin"/>
                <a:sym typeface="Cabin"/>
              </a:defRPr>
            </a:lvl9pPr>
          </a:lstStyle>
          <a:p>
            <a:endParaRPr/>
          </a:p>
        </p:txBody>
      </p:sp>
      <p:sp>
        <p:nvSpPr>
          <p:cNvPr id="7" name="Google Shape;7;p1"/>
          <p:cNvSpPr txBox="1">
            <a:spLocks noGrp="1"/>
          </p:cNvSpPr>
          <p:nvPr>
            <p:ph type="body" idx="1"/>
          </p:nvPr>
        </p:nvSpPr>
        <p:spPr>
          <a:xfrm>
            <a:off x="713225" y="1152475"/>
            <a:ext cx="76992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15000"/>
              </a:lnSpc>
              <a:spcBef>
                <a:spcPts val="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1pPr>
            <a:lvl2pPr marL="914400" marR="0" lvl="1" indent="-317500" algn="l" rtl="0">
              <a:lnSpc>
                <a:spcPct val="115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2pPr>
            <a:lvl3pPr marL="1371600" marR="0" lvl="2" indent="-317500" algn="l" rtl="0">
              <a:lnSpc>
                <a:spcPct val="115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3pPr>
            <a:lvl4pPr marL="1828800" marR="0" lvl="3" indent="-317500" algn="l" rtl="0">
              <a:lnSpc>
                <a:spcPct val="115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4pPr>
            <a:lvl5pPr marL="2286000" marR="0" lvl="4" indent="-317500" algn="l" rtl="0">
              <a:lnSpc>
                <a:spcPct val="115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5pPr>
            <a:lvl6pPr marL="2743200" marR="0" lvl="5" indent="-317500" algn="l" rtl="0">
              <a:lnSpc>
                <a:spcPct val="115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6pPr>
            <a:lvl7pPr marL="3200400" marR="0" lvl="6" indent="-317500" algn="l" rtl="0">
              <a:lnSpc>
                <a:spcPct val="115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7pPr>
            <a:lvl8pPr marL="3657600" marR="0" lvl="7" indent="-317500" algn="l" rtl="0">
              <a:lnSpc>
                <a:spcPct val="115000"/>
              </a:lnSpc>
              <a:spcBef>
                <a:spcPts val="1600"/>
              </a:spcBef>
              <a:spcAft>
                <a:spcPts val="0"/>
              </a:spcAft>
              <a:buClr>
                <a:schemeClr val="dk1"/>
              </a:buClr>
              <a:buSzPts val="1400"/>
              <a:buFont typeface="Cabin"/>
              <a:buChar char="○"/>
              <a:defRPr sz="1400" b="0" i="0" u="none" strike="noStrike" cap="none">
                <a:solidFill>
                  <a:schemeClr val="dk1"/>
                </a:solidFill>
                <a:latin typeface="Cabin"/>
                <a:ea typeface="Cabin"/>
                <a:cs typeface="Cabin"/>
                <a:sym typeface="Cabin"/>
              </a:defRPr>
            </a:lvl8pPr>
            <a:lvl9pPr marL="4114800" marR="0" lvl="8" indent="-317500" algn="l" rtl="0">
              <a:lnSpc>
                <a:spcPct val="115000"/>
              </a:lnSpc>
              <a:spcBef>
                <a:spcPts val="1600"/>
              </a:spcBef>
              <a:spcAft>
                <a:spcPts val="1600"/>
              </a:spcAft>
              <a:buClr>
                <a:schemeClr val="dk1"/>
              </a:buClr>
              <a:buSzPts val="1400"/>
              <a:buFont typeface="Cabin"/>
              <a:buChar char="■"/>
              <a:defRPr sz="1400" b="0" i="0" u="none" strike="noStrike" cap="none">
                <a:solidFill>
                  <a:schemeClr val="dk1"/>
                </a:solidFill>
                <a:latin typeface="Cabin"/>
                <a:ea typeface="Cabin"/>
                <a:cs typeface="Cabin"/>
                <a:sym typeface="Cabin"/>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7" r:id="rId7"/>
    <p:sldLayoutId id="2147483662" r:id="rId8"/>
    <p:sldLayoutId id="2147483663" r:id="rId9"/>
    <p:sldLayoutId id="2147483664" r:id="rId10"/>
    <p:sldLayoutId id="2147483665"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3.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9.png"/><Relationship Id="rId5" Type="http://schemas.openxmlformats.org/officeDocument/2006/relationships/image" Target="../media/image3.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7.png"/><Relationship Id="rId5"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a:spLocks noGrp="1"/>
          </p:cNvSpPr>
          <p:nvPr>
            <p:ph type="title"/>
          </p:nvPr>
        </p:nvSpPr>
        <p:spPr>
          <a:xfrm>
            <a:off x="2983042" y="729114"/>
            <a:ext cx="4586990" cy="597238"/>
          </a:xfrm>
          <a:prstGeom prst="rect">
            <a:avLst/>
          </a:prstGeom>
          <a:noFill/>
          <a:ln>
            <a:noFill/>
          </a:ln>
        </p:spPr>
        <p:txBody>
          <a:bodyPr spcFirstLastPara="1" wrap="square" lIns="91425" tIns="91425" rIns="91425" bIns="91425" anchor="t" anchorCtr="0">
            <a:noAutofit/>
          </a:bodyPr>
          <a:lstStyle/>
          <a:p>
            <a:pPr lvl="0" algn="ctr"/>
            <a:r>
              <a:rPr lang="en-CA" sz="5400" dirty="0"/>
              <a:t>Policy Gradients DRL</a:t>
            </a:r>
            <a:endParaRPr sz="5400" dirty="0"/>
          </a:p>
        </p:txBody>
      </p:sp>
      <p:sp>
        <p:nvSpPr>
          <p:cNvPr id="24" name="TextBox 23">
            <a:extLst>
              <a:ext uri="{FF2B5EF4-FFF2-40B4-BE49-F238E27FC236}">
                <a16:creationId xmlns:a16="http://schemas.microsoft.com/office/drawing/2014/main" id="{8E1BE76F-2822-4C01-8DEC-B2B23257A6A2}"/>
              </a:ext>
            </a:extLst>
          </p:cNvPr>
          <p:cNvSpPr txBox="1"/>
          <p:nvPr/>
        </p:nvSpPr>
        <p:spPr>
          <a:xfrm>
            <a:off x="4234720" y="2915587"/>
            <a:ext cx="2750695" cy="369332"/>
          </a:xfrm>
          <a:prstGeom prst="rect">
            <a:avLst/>
          </a:prstGeom>
          <a:noFill/>
        </p:spPr>
        <p:txBody>
          <a:bodyPr wrap="square" rtlCol="0">
            <a:spAutoFit/>
          </a:bodyPr>
          <a:lstStyle/>
          <a:p>
            <a:r>
              <a:rPr lang="en-CA" sz="1800" dirty="0"/>
              <a:t>Habibi Imen 09/03/2025</a:t>
            </a:r>
          </a:p>
        </p:txBody>
      </p:sp>
    </p:spTree>
    <p:extLst>
      <p:ext uri="{BB962C8B-B14F-4D97-AF65-F5344CB8AC3E}">
        <p14:creationId xmlns:p14="http://schemas.microsoft.com/office/powerpoint/2010/main" val="428737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30FCC54-3A56-4A56-86DD-B75C5525BEAA}"/>
              </a:ext>
            </a:extLst>
          </p:cNvPr>
          <p:cNvSpPr/>
          <p:nvPr/>
        </p:nvSpPr>
        <p:spPr>
          <a:xfrm>
            <a:off x="152399" y="607755"/>
            <a:ext cx="7677573" cy="1027012"/>
          </a:xfrm>
          <a:prstGeom prst="rect">
            <a:avLst/>
          </a:prstGeom>
        </p:spPr>
        <p:txBody>
          <a:bodyPr wrap="square">
            <a:spAutoFit/>
          </a:bodyPr>
          <a:lstStyle/>
          <a:p>
            <a:pPr>
              <a:lnSpc>
                <a:spcPct val="150000"/>
              </a:lnSpc>
            </a:pPr>
            <a:r>
              <a:rPr lang="en-US" dirty="0">
                <a:solidFill>
                  <a:srgbClr val="242424"/>
                </a:solidFill>
                <a:latin typeface="source-serif-pro"/>
              </a:rPr>
              <a:t>The second trick is to remember that the derivative of ln(x) is equal to 1/x. Therefore, the derivative of ln(f(x)) will be (1/f(x)) * f´(x). To simplify the notation, we will generalize the logarithm as ¨log¨ from now on. The gradient of our policy function is :</a:t>
            </a:r>
            <a:endParaRPr lang="en-CA" dirty="0"/>
          </a:p>
        </p:txBody>
      </p:sp>
      <p:pic>
        <p:nvPicPr>
          <p:cNvPr id="4" name="Picture 3">
            <a:extLst>
              <a:ext uri="{FF2B5EF4-FFF2-40B4-BE49-F238E27FC236}">
                <a16:creationId xmlns:a16="http://schemas.microsoft.com/office/drawing/2014/main" id="{E1017937-A444-4CA8-93C9-D80657B26102}"/>
              </a:ext>
            </a:extLst>
          </p:cNvPr>
          <p:cNvPicPr>
            <a:picLocks noChangeAspect="1"/>
          </p:cNvPicPr>
          <p:nvPr/>
        </p:nvPicPr>
        <p:blipFill>
          <a:blip r:embed="rId2"/>
          <a:stretch>
            <a:fillRect/>
          </a:stretch>
        </p:blipFill>
        <p:spPr>
          <a:xfrm>
            <a:off x="2457266" y="2202148"/>
            <a:ext cx="4229467" cy="739204"/>
          </a:xfrm>
          <a:prstGeom prst="rect">
            <a:avLst/>
          </a:prstGeom>
          <a:ln>
            <a:solidFill>
              <a:schemeClr val="bg2">
                <a:lumMod val="75000"/>
              </a:schemeClr>
            </a:solidFill>
          </a:ln>
        </p:spPr>
      </p:pic>
    </p:spTree>
    <p:extLst>
      <p:ext uri="{BB962C8B-B14F-4D97-AF65-F5344CB8AC3E}">
        <p14:creationId xmlns:p14="http://schemas.microsoft.com/office/powerpoint/2010/main" val="73666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6055A4F-F333-4F27-A972-93A0611C68C5}"/>
              </a:ext>
            </a:extLst>
          </p:cNvPr>
          <p:cNvSpPr/>
          <p:nvPr/>
        </p:nvSpPr>
        <p:spPr>
          <a:xfrm>
            <a:off x="502919" y="637193"/>
            <a:ext cx="7347374" cy="1345048"/>
          </a:xfrm>
          <a:prstGeom prst="rect">
            <a:avLst/>
          </a:prstGeom>
        </p:spPr>
        <p:txBody>
          <a:bodyPr wrap="square">
            <a:spAutoFit/>
          </a:bodyPr>
          <a:lstStyle/>
          <a:p>
            <a:pPr>
              <a:lnSpc>
                <a:spcPct val="150000"/>
              </a:lnSpc>
            </a:pPr>
            <a:r>
              <a:rPr lang="en-US" dirty="0">
                <a:solidFill>
                  <a:srgbClr val="242424"/>
                </a:solidFill>
                <a:latin typeface="source-serif-pro"/>
              </a:rPr>
              <a:t>Now that we have calculated the gradient of the policy, let’s use it to calculate the </a:t>
            </a:r>
            <a:r>
              <a:rPr lang="en-US" b="1" dirty="0">
                <a:solidFill>
                  <a:srgbClr val="242424"/>
                </a:solidFill>
                <a:latin typeface="source-serif-pro"/>
              </a:rPr>
              <a:t>gradient of the return</a:t>
            </a:r>
            <a:r>
              <a:rPr lang="en-US" dirty="0">
                <a:solidFill>
                  <a:srgbClr val="242424"/>
                </a:solidFill>
                <a:latin typeface="source-serif-pro"/>
              </a:rPr>
              <a:t>, which is what we want to maximize. This is the final policy gradient that we will use.</a:t>
            </a:r>
          </a:p>
          <a:p>
            <a:pPr>
              <a:lnSpc>
                <a:spcPct val="150000"/>
              </a:lnSpc>
            </a:pPr>
            <a:br>
              <a:rPr lang="en-US" dirty="0"/>
            </a:br>
            <a:endParaRPr lang="en-CA" dirty="0"/>
          </a:p>
        </p:txBody>
      </p:sp>
      <p:pic>
        <p:nvPicPr>
          <p:cNvPr id="4" name="Picture 3">
            <a:extLst>
              <a:ext uri="{FF2B5EF4-FFF2-40B4-BE49-F238E27FC236}">
                <a16:creationId xmlns:a16="http://schemas.microsoft.com/office/drawing/2014/main" id="{F17A1975-914B-4FBB-BE44-3DF447684D3E}"/>
              </a:ext>
            </a:extLst>
          </p:cNvPr>
          <p:cNvPicPr>
            <a:picLocks noChangeAspect="1"/>
          </p:cNvPicPr>
          <p:nvPr/>
        </p:nvPicPr>
        <p:blipFill>
          <a:blip r:embed="rId2"/>
          <a:stretch>
            <a:fillRect/>
          </a:stretch>
        </p:blipFill>
        <p:spPr>
          <a:xfrm>
            <a:off x="1244756" y="1841845"/>
            <a:ext cx="6180356" cy="1798476"/>
          </a:xfrm>
          <a:prstGeom prst="rect">
            <a:avLst/>
          </a:prstGeom>
          <a:ln>
            <a:solidFill>
              <a:schemeClr val="bg2">
                <a:lumMod val="75000"/>
              </a:schemeClr>
            </a:solidFill>
          </a:ln>
        </p:spPr>
      </p:pic>
    </p:spTree>
    <p:extLst>
      <p:ext uri="{BB962C8B-B14F-4D97-AF65-F5344CB8AC3E}">
        <p14:creationId xmlns:p14="http://schemas.microsoft.com/office/powerpoint/2010/main" val="710785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39954757-6C17-4351-B417-16E803A1D00D}"/>
              </a:ext>
            </a:extLst>
          </p:cNvPr>
          <p:cNvSpPr>
            <a:spLocks noChangeArrowheads="1"/>
          </p:cNvSpPr>
          <p:nvPr/>
        </p:nvSpPr>
        <p:spPr bwMode="auto">
          <a:xfrm>
            <a:off x="54187" y="1336546"/>
            <a:ext cx="8629226" cy="21850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fr-TN" altLang="fr-TN" i="0" u="none" strike="noStrike" cap="none" normalizeH="0" baseline="0" dirty="0">
                <a:ln>
                  <a:noFill/>
                </a:ln>
                <a:solidFill>
                  <a:srgbClr val="242424"/>
                </a:solidFill>
                <a:effectLst/>
                <a:latin typeface="source-serif-pro"/>
              </a:rPr>
              <a:t>This </a:t>
            </a:r>
            <a:r>
              <a:rPr kumimoji="0" lang="fr-TN" altLang="fr-TN" i="0" u="none" strike="noStrike" cap="none" normalizeH="0" baseline="0" dirty="0" err="1">
                <a:ln>
                  <a:noFill/>
                </a:ln>
                <a:solidFill>
                  <a:srgbClr val="242424"/>
                </a:solidFill>
                <a:effectLst/>
                <a:latin typeface="source-serif-pro"/>
              </a:rPr>
              <a:t>is</a:t>
            </a:r>
            <a:r>
              <a:rPr kumimoji="0" lang="fr-TN" altLang="fr-TN" i="0" u="none" strike="noStrike" cap="none" normalizeH="0" baseline="0" dirty="0">
                <a:ln>
                  <a:noFill/>
                </a:ln>
                <a:solidFill>
                  <a:srgbClr val="242424"/>
                </a:solidFill>
                <a:effectLst/>
                <a:latin typeface="source-serif-pro"/>
              </a:rPr>
              <a:t> the </a:t>
            </a:r>
            <a:r>
              <a:rPr kumimoji="0" lang="fr-TN" altLang="fr-TN" i="0" u="none" strike="noStrike" cap="none" normalizeH="0" baseline="0" dirty="0" err="1">
                <a:ln>
                  <a:noFill/>
                </a:ln>
                <a:solidFill>
                  <a:srgbClr val="242424"/>
                </a:solidFill>
                <a:effectLst/>
                <a:latin typeface="source-serif-pro"/>
              </a:rPr>
              <a:t>simplest</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form</a:t>
            </a:r>
            <a:r>
              <a:rPr kumimoji="0" lang="fr-TN" altLang="fr-TN" i="0" u="none" strike="noStrike" cap="none" normalizeH="0" baseline="0" dirty="0">
                <a:ln>
                  <a:noFill/>
                </a:ln>
                <a:solidFill>
                  <a:srgbClr val="242424"/>
                </a:solidFill>
                <a:effectLst/>
                <a:latin typeface="source-serif-pro"/>
              </a:rPr>
              <a:t> of the final </a:t>
            </a:r>
            <a:r>
              <a:rPr kumimoji="0" lang="fr-TN" altLang="fr-TN" i="0" u="none" strike="noStrike" cap="none" normalizeH="0" baseline="0" dirty="0" err="1">
                <a:ln>
                  <a:noFill/>
                </a:ln>
                <a:solidFill>
                  <a:srgbClr val="242424"/>
                </a:solidFill>
                <a:effectLst/>
                <a:latin typeface="source-serif-pro"/>
              </a:rPr>
              <a:t>policy</a:t>
            </a:r>
            <a:r>
              <a:rPr kumimoji="0" lang="fr-TN" altLang="fr-TN" i="0" u="none" strike="noStrike" cap="none" normalizeH="0" baseline="0" dirty="0">
                <a:ln>
                  <a:noFill/>
                </a:ln>
                <a:solidFill>
                  <a:srgbClr val="242424"/>
                </a:solidFill>
                <a:effectLst/>
                <a:latin typeface="source-serif-pro"/>
              </a:rPr>
              <a:t> gradient for </a:t>
            </a:r>
            <a:r>
              <a:rPr kumimoji="0" lang="fr-TN" altLang="fr-TN" i="0" u="none" strike="noStrike" cap="none" normalizeH="0" baseline="0" dirty="0" err="1">
                <a:ln>
                  <a:noFill/>
                </a:ln>
                <a:solidFill>
                  <a:srgbClr val="242424"/>
                </a:solidFill>
                <a:effectLst/>
                <a:latin typeface="source-serif-pro"/>
              </a:rPr>
              <a:t>policy-based</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algorithms</a:t>
            </a:r>
            <a:r>
              <a:rPr kumimoji="0" lang="fr-TN" altLang="fr-TN" i="0" u="none" strike="noStrike" cap="none" normalizeH="0" baseline="0" dirty="0">
                <a:ln>
                  <a:noFill/>
                </a:ln>
                <a:solidFill>
                  <a:srgbClr val="242424"/>
                </a:solidFill>
                <a:effectLst/>
                <a:latin typeface="source-serif-pro"/>
              </a:rPr>
              <a:t>.</a:t>
            </a:r>
            <a:endParaRPr kumimoji="0" lang="fr-TN" altLang="fr-TN"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fr-TN" altLang="fr-TN" i="0" u="none" strike="noStrike" cap="none" normalizeH="0" baseline="0" dirty="0" err="1">
                <a:ln>
                  <a:noFill/>
                </a:ln>
                <a:solidFill>
                  <a:srgbClr val="242424"/>
                </a:solidFill>
                <a:effectLst/>
                <a:latin typeface="source-serif-pro"/>
              </a:rPr>
              <a:t>We</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will</a:t>
            </a:r>
            <a:r>
              <a:rPr kumimoji="0" lang="fr-TN" altLang="fr-TN" i="0" u="none" strike="noStrike" cap="none" normalizeH="0" baseline="0" dirty="0">
                <a:ln>
                  <a:noFill/>
                </a:ln>
                <a:solidFill>
                  <a:srgbClr val="242424"/>
                </a:solidFill>
                <a:effectLst/>
                <a:latin typeface="source-serif-pro"/>
              </a:rPr>
              <a:t> move the </a:t>
            </a:r>
            <a:r>
              <a:rPr kumimoji="0" lang="fr-TN" altLang="fr-TN" i="0" u="none" strike="noStrike" cap="none" normalizeH="0" baseline="0" dirty="0" err="1">
                <a:ln>
                  <a:noFill/>
                </a:ln>
                <a:solidFill>
                  <a:srgbClr val="242424"/>
                </a:solidFill>
                <a:effectLst/>
                <a:latin typeface="source-serif-pro"/>
              </a:rPr>
              <a:t>parameters</a:t>
            </a:r>
            <a:r>
              <a:rPr kumimoji="0" lang="fr-TN" altLang="fr-TN" i="0" u="none" strike="noStrike" cap="none" normalizeH="0" baseline="0" dirty="0">
                <a:ln>
                  <a:noFill/>
                </a:ln>
                <a:solidFill>
                  <a:srgbClr val="242424"/>
                </a:solidFill>
                <a:effectLst/>
                <a:latin typeface="source-serif-pro"/>
              </a:rPr>
              <a:t> of </a:t>
            </a:r>
            <a:r>
              <a:rPr kumimoji="0" lang="fr-TN" altLang="fr-TN" i="0" u="none" strike="noStrike" cap="none" normalizeH="0" baseline="0" dirty="0" err="1">
                <a:ln>
                  <a:noFill/>
                </a:ln>
                <a:solidFill>
                  <a:srgbClr val="242424"/>
                </a:solidFill>
                <a:effectLst/>
                <a:latin typeface="source-serif-pro"/>
              </a:rPr>
              <a:t>our</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policy</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function</a:t>
            </a:r>
            <a:r>
              <a:rPr kumimoji="0" lang="fr-TN" altLang="fr-TN" i="0" u="none" strike="noStrike" cap="none" normalizeH="0" baseline="0" dirty="0">
                <a:ln>
                  <a:noFill/>
                </a:ln>
                <a:solidFill>
                  <a:srgbClr val="242424"/>
                </a:solidFill>
                <a:effectLst/>
                <a:latin typeface="source-serif-pro"/>
              </a:rPr>
              <a:t> in the direction </a:t>
            </a:r>
            <a:r>
              <a:rPr kumimoji="0" lang="fr-TN" altLang="fr-TN" i="0" u="none" strike="noStrike" cap="none" normalizeH="0" baseline="0" dirty="0" err="1">
                <a:ln>
                  <a:noFill/>
                </a:ln>
                <a:solidFill>
                  <a:srgbClr val="242424"/>
                </a:solidFill>
                <a:effectLst/>
                <a:latin typeface="source-serif-pro"/>
              </a:rPr>
              <a:t>that</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increases</a:t>
            </a:r>
            <a:r>
              <a:rPr kumimoji="0" lang="fr-TN" altLang="fr-TN" i="0" u="none" strike="noStrike" cap="none" normalizeH="0" baseline="0" dirty="0">
                <a:ln>
                  <a:noFill/>
                </a:ln>
                <a:solidFill>
                  <a:srgbClr val="242424"/>
                </a:solidFill>
                <a:effectLst/>
                <a:latin typeface="source-serif-pro"/>
              </a:rPr>
              <a:t> R(τ).</a:t>
            </a:r>
            <a:endParaRPr kumimoji="0" lang="fr-TN" altLang="fr-TN" i="0" u="none" strike="noStrike" cap="none" normalizeH="0" baseline="0" dirty="0">
              <a:ln>
                <a:noFill/>
              </a:ln>
              <a:solidFill>
                <a:schemeClr val="tx1"/>
              </a:solidFill>
              <a:effectLst/>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fr-TN" altLang="fr-TN" i="0" u="none" strike="noStrike" cap="none" normalizeH="0" baseline="0" dirty="0">
                <a:ln>
                  <a:noFill/>
                </a:ln>
                <a:solidFill>
                  <a:srgbClr val="242424"/>
                </a:solidFill>
                <a:effectLst/>
                <a:latin typeface="source-serif-pro"/>
              </a:rPr>
              <a:t>This version of the </a:t>
            </a:r>
            <a:r>
              <a:rPr kumimoji="0" lang="fr-TN" altLang="fr-TN" i="0" u="none" strike="noStrike" cap="none" normalizeH="0" baseline="0" dirty="0" err="1">
                <a:ln>
                  <a:noFill/>
                </a:ln>
                <a:solidFill>
                  <a:srgbClr val="242424"/>
                </a:solidFill>
                <a:effectLst/>
                <a:latin typeface="source-serif-pro"/>
              </a:rPr>
              <a:t>policy</a:t>
            </a:r>
            <a:r>
              <a:rPr kumimoji="0" lang="fr-TN" altLang="fr-TN" i="0" u="none" strike="noStrike" cap="none" normalizeH="0" baseline="0" dirty="0">
                <a:ln>
                  <a:noFill/>
                </a:ln>
                <a:solidFill>
                  <a:srgbClr val="242424"/>
                </a:solidFill>
                <a:effectLst/>
                <a:latin typeface="source-serif-pro"/>
              </a:rPr>
              <a:t> gradient has high variance, and </a:t>
            </a:r>
            <a:r>
              <a:rPr kumimoji="0" lang="fr-TN" altLang="fr-TN" i="0" u="none" strike="noStrike" cap="none" normalizeH="0" baseline="0" dirty="0" err="1">
                <a:ln>
                  <a:noFill/>
                </a:ln>
                <a:solidFill>
                  <a:srgbClr val="242424"/>
                </a:solidFill>
                <a:effectLst/>
                <a:latin typeface="source-serif-pro"/>
              </a:rPr>
              <a:t>it</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is</a:t>
            </a:r>
            <a:r>
              <a:rPr kumimoji="0" lang="fr-TN" altLang="fr-TN" i="0" u="none" strike="noStrike" cap="none" normalizeH="0" baseline="0" dirty="0">
                <a:ln>
                  <a:noFill/>
                </a:ln>
                <a:solidFill>
                  <a:srgbClr val="242424"/>
                </a:solidFill>
                <a:effectLst/>
                <a:latin typeface="source-serif-pro"/>
              </a:rPr>
              <a:t> not </a:t>
            </a:r>
            <a:r>
              <a:rPr kumimoji="0" lang="fr-TN" altLang="fr-TN" i="0" u="none" strike="noStrike" cap="none" normalizeH="0" baseline="0" dirty="0" err="1">
                <a:ln>
                  <a:noFill/>
                </a:ln>
                <a:solidFill>
                  <a:srgbClr val="242424"/>
                </a:solidFill>
                <a:effectLst/>
                <a:latin typeface="source-serif-pro"/>
              </a:rPr>
              <a:t>completely</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adequate</a:t>
            </a:r>
            <a:r>
              <a:rPr kumimoji="0" lang="fr-TN" altLang="fr-TN" i="0" u="none" strike="noStrike" cap="none" normalizeH="0" baseline="0" dirty="0">
                <a:ln>
                  <a:noFill/>
                </a:ln>
                <a:solidFill>
                  <a:srgbClr val="242424"/>
                </a:solidFill>
                <a:effectLst/>
                <a:latin typeface="source-serif-pro"/>
              </a:rPr>
              <a:t> for </a:t>
            </a:r>
            <a:r>
              <a:rPr kumimoji="0" lang="fr-TN" altLang="fr-TN" i="0" u="none" strike="noStrike" cap="none" normalizeH="0" baseline="0" dirty="0" err="1">
                <a:ln>
                  <a:noFill/>
                </a:ln>
                <a:solidFill>
                  <a:srgbClr val="242424"/>
                </a:solidFill>
                <a:effectLst/>
                <a:latin typeface="source-serif-pro"/>
              </a:rPr>
              <a:t>complicated</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environments</a:t>
            </a:r>
            <a:r>
              <a:rPr kumimoji="0" lang="fr-TN" altLang="fr-TN" i="0" u="none" strike="noStrike" cap="none" normalizeH="0" baseline="0" dirty="0">
                <a:ln>
                  <a:noFill/>
                </a:ln>
                <a:solidFill>
                  <a:srgbClr val="242424"/>
                </a:solidFill>
                <a:effectLst/>
                <a:latin typeface="source-serif-pro"/>
              </a:rPr>
              <a:t>. It </a:t>
            </a:r>
            <a:r>
              <a:rPr kumimoji="0" lang="fr-TN" altLang="fr-TN" i="0" u="none" strike="noStrike" cap="none" normalizeH="0" baseline="0" dirty="0" err="1">
                <a:ln>
                  <a:noFill/>
                </a:ln>
                <a:solidFill>
                  <a:srgbClr val="242424"/>
                </a:solidFill>
                <a:effectLst/>
                <a:latin typeface="source-serif-pro"/>
              </a:rPr>
              <a:t>will</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be</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appropriate</a:t>
            </a:r>
            <a:r>
              <a:rPr kumimoji="0" lang="fr-TN" altLang="fr-TN" i="0" u="none" strike="noStrike" cap="none" normalizeH="0" baseline="0" dirty="0">
                <a:ln>
                  <a:noFill/>
                </a:ln>
                <a:solidFill>
                  <a:srgbClr val="242424"/>
                </a:solidFill>
                <a:effectLst/>
                <a:latin typeface="source-serif-pro"/>
              </a:rPr>
              <a:t> for </a:t>
            </a:r>
            <a:r>
              <a:rPr kumimoji="0" lang="fr-TN" altLang="fr-TN" i="0" u="none" strike="noStrike" cap="none" normalizeH="0" baseline="0" dirty="0" err="1">
                <a:ln>
                  <a:noFill/>
                </a:ln>
                <a:solidFill>
                  <a:srgbClr val="242424"/>
                </a:solidFill>
                <a:effectLst/>
                <a:latin typeface="source-serif-pro"/>
              </a:rPr>
              <a:t>now</a:t>
            </a:r>
            <a:r>
              <a:rPr kumimoji="0" lang="fr-TN" altLang="fr-TN" i="0" u="none" strike="noStrike" cap="none" normalizeH="0" baseline="0" dirty="0">
                <a:ln>
                  <a:noFill/>
                </a:ln>
                <a:solidFill>
                  <a:srgbClr val="242424"/>
                </a:solidFill>
                <a:effectLst/>
                <a:latin typeface="source-serif-pro"/>
              </a:rPr>
              <a:t>, but in the </a:t>
            </a:r>
            <a:r>
              <a:rPr kumimoji="0" lang="fr-TN" altLang="fr-TN" i="0" u="none" strike="noStrike" cap="none" normalizeH="0" baseline="0" dirty="0" err="1">
                <a:ln>
                  <a:noFill/>
                </a:ln>
                <a:solidFill>
                  <a:srgbClr val="242424"/>
                </a:solidFill>
                <a:effectLst/>
                <a:latin typeface="source-serif-pro"/>
              </a:rPr>
              <a:t>next</a:t>
            </a:r>
            <a:r>
              <a:rPr kumimoji="0" lang="fr-TN" altLang="fr-TN" i="0" u="none" strike="noStrike" cap="none" normalizeH="0" baseline="0" dirty="0">
                <a:ln>
                  <a:noFill/>
                </a:ln>
                <a:solidFill>
                  <a:srgbClr val="242424"/>
                </a:solidFill>
                <a:effectLst/>
                <a:latin typeface="source-serif-pro"/>
              </a:rPr>
              <a:t> few parts </a:t>
            </a:r>
            <a:r>
              <a:rPr kumimoji="0" lang="fr-TN" altLang="fr-TN" i="0" u="none" strike="noStrike" cap="none" normalizeH="0" baseline="0" dirty="0" err="1">
                <a:ln>
                  <a:noFill/>
                </a:ln>
                <a:solidFill>
                  <a:srgbClr val="242424"/>
                </a:solidFill>
                <a:effectLst/>
                <a:latin typeface="source-serif-pro"/>
              </a:rPr>
              <a:t>we</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will</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see</a:t>
            </a:r>
            <a:r>
              <a:rPr kumimoji="0" lang="fr-TN" altLang="fr-TN" i="0" u="none" strike="noStrike" cap="none" normalizeH="0" baseline="0" dirty="0">
                <a:ln>
                  <a:noFill/>
                </a:ln>
                <a:solidFill>
                  <a:srgbClr val="242424"/>
                </a:solidFill>
                <a:effectLst/>
                <a:latin typeface="source-serif-pro"/>
              </a:rPr>
              <a:t> how </a:t>
            </a:r>
            <a:r>
              <a:rPr kumimoji="0" lang="fr-TN" altLang="fr-TN" i="0" u="none" strike="noStrike" cap="none" normalizeH="0" baseline="0" dirty="0" err="1">
                <a:ln>
                  <a:noFill/>
                </a:ln>
                <a:solidFill>
                  <a:srgbClr val="242424"/>
                </a:solidFill>
                <a:effectLst/>
                <a:latin typeface="source-serif-pro"/>
              </a:rPr>
              <a:t>it</a:t>
            </a:r>
            <a:r>
              <a:rPr kumimoji="0" lang="fr-TN" altLang="fr-TN" i="0" u="none" strike="noStrike" cap="none" normalizeH="0" baseline="0" dirty="0">
                <a:ln>
                  <a:noFill/>
                </a:ln>
                <a:solidFill>
                  <a:srgbClr val="242424"/>
                </a:solidFill>
                <a:effectLst/>
                <a:latin typeface="source-serif-pro"/>
              </a:rPr>
              <a:t> can </a:t>
            </a:r>
            <a:r>
              <a:rPr kumimoji="0" lang="fr-TN" altLang="fr-TN" i="0" u="none" strike="noStrike" cap="none" normalizeH="0" baseline="0" dirty="0" err="1">
                <a:ln>
                  <a:noFill/>
                </a:ln>
                <a:solidFill>
                  <a:srgbClr val="242424"/>
                </a:solidFill>
                <a:effectLst/>
                <a:latin typeface="source-serif-pro"/>
              </a:rPr>
              <a:t>be</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improved</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We</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will</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implement</a:t>
            </a:r>
            <a:r>
              <a:rPr kumimoji="0" lang="fr-TN" altLang="fr-TN" i="0" u="none" strike="noStrike" cap="none" normalizeH="0" baseline="0" dirty="0">
                <a:ln>
                  <a:noFill/>
                </a:ln>
                <a:solidFill>
                  <a:srgbClr val="242424"/>
                </a:solidFill>
                <a:effectLst/>
                <a:latin typeface="source-serif-pro"/>
              </a:rPr>
              <a:t> an </a:t>
            </a:r>
            <a:r>
              <a:rPr kumimoji="0" lang="fr-TN" altLang="fr-TN" i="0" u="none" strike="noStrike" cap="none" normalizeH="0" baseline="0" dirty="0" err="1">
                <a:ln>
                  <a:noFill/>
                </a:ln>
                <a:solidFill>
                  <a:srgbClr val="242424"/>
                </a:solidFill>
                <a:effectLst/>
                <a:latin typeface="source-serif-pro"/>
              </a:rPr>
              <a:t>algorithm</a:t>
            </a:r>
            <a:r>
              <a:rPr kumimoji="0" lang="fr-TN" altLang="fr-TN" i="0" u="none" strike="noStrike" cap="none" normalizeH="0" baseline="0" dirty="0">
                <a:ln>
                  <a:noFill/>
                </a:ln>
                <a:solidFill>
                  <a:srgbClr val="242424"/>
                </a:solidFill>
                <a:effectLst/>
                <a:latin typeface="source-serif-pro"/>
              </a:rPr>
              <a:t> </a:t>
            </a:r>
            <a:r>
              <a:rPr kumimoji="0" lang="fr-TN" altLang="fr-TN" i="0" u="none" strike="noStrike" cap="none" normalizeH="0" baseline="0" dirty="0" err="1">
                <a:ln>
                  <a:noFill/>
                </a:ln>
                <a:solidFill>
                  <a:srgbClr val="242424"/>
                </a:solidFill>
                <a:effectLst/>
                <a:latin typeface="source-serif-pro"/>
              </a:rPr>
              <a:t>that</a:t>
            </a:r>
            <a:r>
              <a:rPr kumimoji="0" lang="fr-TN" altLang="fr-TN" i="0" u="none" strike="noStrike" cap="none" normalizeH="0" baseline="0" dirty="0">
                <a:ln>
                  <a:noFill/>
                </a:ln>
                <a:solidFill>
                  <a:srgbClr val="242424"/>
                </a:solidFill>
                <a:effectLst/>
                <a:latin typeface="source-serif-pro"/>
              </a:rPr>
              <a:t> uses </a:t>
            </a:r>
            <a:r>
              <a:rPr kumimoji="0" lang="fr-TN" altLang="fr-TN" i="0" u="none" strike="noStrike" cap="none" normalizeH="0" baseline="0" dirty="0" err="1">
                <a:ln>
                  <a:noFill/>
                </a:ln>
                <a:solidFill>
                  <a:srgbClr val="242424"/>
                </a:solidFill>
                <a:effectLst/>
                <a:latin typeface="source-serif-pro"/>
              </a:rPr>
              <a:t>this</a:t>
            </a:r>
            <a:r>
              <a:rPr kumimoji="0" lang="fr-TN" altLang="fr-TN" i="0" u="none" strike="noStrike" cap="none" normalizeH="0" baseline="0" dirty="0">
                <a:ln>
                  <a:noFill/>
                </a:ln>
                <a:solidFill>
                  <a:srgbClr val="242424"/>
                </a:solidFill>
                <a:effectLst/>
                <a:latin typeface="source-serif-pro"/>
              </a:rPr>
              <a:t> gradient to </a:t>
            </a:r>
            <a:r>
              <a:rPr kumimoji="0" lang="fr-TN" altLang="fr-TN" i="0" u="none" strike="noStrike" cap="none" normalizeH="0" baseline="0" dirty="0" err="1">
                <a:ln>
                  <a:noFill/>
                </a:ln>
                <a:solidFill>
                  <a:srgbClr val="242424"/>
                </a:solidFill>
                <a:effectLst/>
                <a:latin typeface="source-serif-pro"/>
              </a:rPr>
              <a:t>improve</a:t>
            </a:r>
            <a:r>
              <a:rPr kumimoji="0" lang="fr-TN" altLang="fr-TN" i="0" u="none" strike="noStrike" cap="none" normalizeH="0" baseline="0" dirty="0">
                <a:ln>
                  <a:noFill/>
                </a:ln>
                <a:solidFill>
                  <a:srgbClr val="242424"/>
                </a:solidFill>
                <a:effectLst/>
                <a:latin typeface="source-serif-pro"/>
              </a:rPr>
              <a:t> the </a:t>
            </a:r>
            <a:r>
              <a:rPr kumimoji="0" lang="fr-TN" altLang="fr-TN" i="0" u="none" strike="noStrike" cap="none" normalizeH="0" baseline="0" dirty="0" err="1">
                <a:ln>
                  <a:noFill/>
                </a:ln>
                <a:solidFill>
                  <a:srgbClr val="242424"/>
                </a:solidFill>
                <a:effectLst/>
                <a:latin typeface="source-serif-pro"/>
              </a:rPr>
              <a:t>policy</a:t>
            </a:r>
            <a:r>
              <a:rPr kumimoji="0" lang="fr-TN" altLang="fr-TN" i="0" u="none" strike="noStrike" cap="none" normalizeH="0" baseline="0" dirty="0">
                <a:ln>
                  <a:noFill/>
                </a:ln>
                <a:solidFill>
                  <a:srgbClr val="242424"/>
                </a:solidFill>
                <a:effectLst/>
                <a:latin typeface="source-serif-pro"/>
              </a:rPr>
              <a:t>.</a:t>
            </a:r>
            <a:endParaRPr kumimoji="0" lang="fr-TN" altLang="fr-TN"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86607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29"/>
          <p:cNvPicPr preferRelativeResize="0"/>
          <p:nvPr/>
        </p:nvPicPr>
        <p:blipFill rotWithShape="1">
          <a:blip r:embed="rId3">
            <a:alphaModFix/>
          </a:blip>
          <a:srcRect/>
          <a:stretch/>
        </p:blipFill>
        <p:spPr>
          <a:xfrm flipH="1">
            <a:off x="224182" y="272430"/>
            <a:ext cx="370178" cy="345190"/>
          </a:xfrm>
          <a:prstGeom prst="rect">
            <a:avLst/>
          </a:prstGeom>
          <a:noFill/>
          <a:ln>
            <a:noFill/>
          </a:ln>
        </p:spPr>
      </p:pic>
      <p:pic>
        <p:nvPicPr>
          <p:cNvPr id="234" name="Google Shape;234;p29"/>
          <p:cNvPicPr preferRelativeResize="0"/>
          <p:nvPr/>
        </p:nvPicPr>
        <p:blipFill rotWithShape="1">
          <a:blip r:embed="rId4">
            <a:alphaModFix/>
          </a:blip>
          <a:srcRect/>
          <a:stretch/>
        </p:blipFill>
        <p:spPr>
          <a:xfrm rot="10800000">
            <a:off x="693092" y="255462"/>
            <a:ext cx="377325" cy="379125"/>
          </a:xfrm>
          <a:prstGeom prst="rect">
            <a:avLst/>
          </a:prstGeom>
          <a:noFill/>
          <a:ln>
            <a:noFill/>
          </a:ln>
        </p:spPr>
      </p:pic>
      <p:pic>
        <p:nvPicPr>
          <p:cNvPr id="235" name="Google Shape;235;p29"/>
          <p:cNvPicPr preferRelativeResize="0"/>
          <p:nvPr/>
        </p:nvPicPr>
        <p:blipFill rotWithShape="1">
          <a:blip r:embed="rId5">
            <a:alphaModFix/>
          </a:blip>
          <a:srcRect/>
          <a:stretch/>
        </p:blipFill>
        <p:spPr>
          <a:xfrm>
            <a:off x="1169149" y="272430"/>
            <a:ext cx="377325" cy="394924"/>
          </a:xfrm>
          <a:prstGeom prst="rect">
            <a:avLst/>
          </a:prstGeom>
          <a:noFill/>
          <a:ln>
            <a:noFill/>
          </a:ln>
        </p:spPr>
      </p:pic>
      <p:sp>
        <p:nvSpPr>
          <p:cNvPr id="244" name="Google Shape;244;p29"/>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10</a:t>
            </a:r>
            <a:endParaRPr/>
          </a:p>
        </p:txBody>
      </p:sp>
      <p:sp>
        <p:nvSpPr>
          <p:cNvPr id="3" name="Title 2">
            <a:extLst>
              <a:ext uri="{FF2B5EF4-FFF2-40B4-BE49-F238E27FC236}">
                <a16:creationId xmlns:a16="http://schemas.microsoft.com/office/drawing/2014/main" id="{A15B493C-4CEA-4B75-8F94-91CB5E3ACC76}"/>
              </a:ext>
            </a:extLst>
          </p:cNvPr>
          <p:cNvSpPr>
            <a:spLocks noGrp="1"/>
          </p:cNvSpPr>
          <p:nvPr>
            <p:ph type="title"/>
          </p:nvPr>
        </p:nvSpPr>
        <p:spPr/>
        <p:txBody>
          <a:bodyPr/>
          <a:lstStyle/>
          <a:p>
            <a:r>
              <a:rPr lang="en-CA" sz="2000" dirty="0"/>
              <a:t>REINFORCE Algorithm</a:t>
            </a:r>
          </a:p>
        </p:txBody>
      </p:sp>
      <p:sp>
        <p:nvSpPr>
          <p:cNvPr id="2" name="Rectangle 1">
            <a:extLst>
              <a:ext uri="{FF2B5EF4-FFF2-40B4-BE49-F238E27FC236}">
                <a16:creationId xmlns:a16="http://schemas.microsoft.com/office/drawing/2014/main" id="{678F5C36-0FF7-4FC4-B351-F60B22DF29EB}"/>
              </a:ext>
            </a:extLst>
          </p:cNvPr>
          <p:cNvSpPr/>
          <p:nvPr/>
        </p:nvSpPr>
        <p:spPr>
          <a:xfrm>
            <a:off x="224182" y="1207288"/>
            <a:ext cx="8576918" cy="276999"/>
          </a:xfrm>
          <a:prstGeom prst="rect">
            <a:avLst/>
          </a:prstGeom>
        </p:spPr>
        <p:txBody>
          <a:bodyPr wrap="square">
            <a:spAutoFit/>
          </a:bodyPr>
          <a:lstStyle/>
          <a:p>
            <a:r>
              <a:rPr lang="en-US" sz="1200" dirty="0"/>
              <a:t>REINFORCE is a Monte Carlo Policy Gradient algorithm, where updates happen after a full episode.</a:t>
            </a:r>
            <a:endParaRPr lang="en-CA" sz="1200" dirty="0"/>
          </a:p>
        </p:txBody>
      </p:sp>
      <p:sp>
        <p:nvSpPr>
          <p:cNvPr id="4" name="Rectangle 3">
            <a:extLst>
              <a:ext uri="{FF2B5EF4-FFF2-40B4-BE49-F238E27FC236}">
                <a16:creationId xmlns:a16="http://schemas.microsoft.com/office/drawing/2014/main" id="{7013A316-6B4F-4C55-98CB-16035AB4B6D0}"/>
              </a:ext>
            </a:extLst>
          </p:cNvPr>
          <p:cNvSpPr/>
          <p:nvPr/>
        </p:nvSpPr>
        <p:spPr>
          <a:xfrm>
            <a:off x="224182" y="1833085"/>
            <a:ext cx="7155180" cy="954107"/>
          </a:xfrm>
          <a:prstGeom prst="rect">
            <a:avLst/>
          </a:prstGeom>
        </p:spPr>
        <p:txBody>
          <a:bodyPr wrap="square">
            <a:spAutoFit/>
          </a:bodyPr>
          <a:lstStyle/>
          <a:p>
            <a:r>
              <a:rPr lang="en-US" b="1" dirty="0">
                <a:solidFill>
                  <a:schemeClr val="accent2">
                    <a:lumMod val="50000"/>
                  </a:schemeClr>
                </a:solidFill>
              </a:rPr>
              <a:t>Step 1: Collect Trajectories</a:t>
            </a:r>
          </a:p>
          <a:p>
            <a:endParaRPr lang="en-US" b="1" dirty="0"/>
          </a:p>
          <a:p>
            <a:pPr>
              <a:buFont typeface="Arial" panose="020B0604020202020204" pitchFamily="34" charset="0"/>
              <a:buChar char="•"/>
            </a:pPr>
            <a:r>
              <a:rPr lang="en-US" dirty="0"/>
              <a:t>Execute the policy πθ for a full episode.</a:t>
            </a:r>
          </a:p>
          <a:p>
            <a:pPr>
              <a:buFont typeface="Arial" panose="020B0604020202020204" pitchFamily="34" charset="0"/>
              <a:buChar char="•"/>
            </a:pPr>
            <a:r>
              <a:rPr lang="en-US" dirty="0"/>
              <a:t>Store the states, actions, and rewards</a:t>
            </a:r>
          </a:p>
        </p:txBody>
      </p:sp>
      <p:pic>
        <p:nvPicPr>
          <p:cNvPr id="5" name="Picture 4">
            <a:extLst>
              <a:ext uri="{FF2B5EF4-FFF2-40B4-BE49-F238E27FC236}">
                <a16:creationId xmlns:a16="http://schemas.microsoft.com/office/drawing/2014/main" id="{5FA5E7A6-6C43-425D-9831-F6D8CEEC0042}"/>
              </a:ext>
            </a:extLst>
          </p:cNvPr>
          <p:cNvPicPr>
            <a:picLocks noChangeAspect="1"/>
          </p:cNvPicPr>
          <p:nvPr/>
        </p:nvPicPr>
        <p:blipFill>
          <a:blip r:embed="rId6"/>
          <a:stretch>
            <a:fillRect/>
          </a:stretch>
        </p:blipFill>
        <p:spPr>
          <a:xfrm>
            <a:off x="3609231" y="2509896"/>
            <a:ext cx="2514818" cy="243861"/>
          </a:xfrm>
          <a:prstGeom prst="rect">
            <a:avLst/>
          </a:prstGeom>
          <a:ln>
            <a:solidFill>
              <a:schemeClr val="bg2">
                <a:lumMod val="75000"/>
              </a:schemeClr>
            </a:solidFill>
          </a:ln>
        </p:spPr>
      </p:pic>
      <p:sp>
        <p:nvSpPr>
          <p:cNvPr id="6" name="Rectangle 5">
            <a:extLst>
              <a:ext uri="{FF2B5EF4-FFF2-40B4-BE49-F238E27FC236}">
                <a16:creationId xmlns:a16="http://schemas.microsoft.com/office/drawing/2014/main" id="{FBFD2FE2-F81E-4511-8AE4-259EEB2024A4}"/>
              </a:ext>
            </a:extLst>
          </p:cNvPr>
          <p:cNvSpPr/>
          <p:nvPr/>
        </p:nvSpPr>
        <p:spPr>
          <a:xfrm>
            <a:off x="224182" y="3280030"/>
            <a:ext cx="7745730" cy="738664"/>
          </a:xfrm>
          <a:prstGeom prst="rect">
            <a:avLst/>
          </a:prstGeom>
        </p:spPr>
        <p:txBody>
          <a:bodyPr wrap="square">
            <a:spAutoFit/>
          </a:bodyPr>
          <a:lstStyle/>
          <a:p>
            <a:r>
              <a:rPr lang="en-CA" b="1" dirty="0">
                <a:solidFill>
                  <a:schemeClr val="accent2">
                    <a:lumMod val="50000"/>
                  </a:schemeClr>
                </a:solidFill>
              </a:rPr>
              <a:t>Step 2: Compute Total Return</a:t>
            </a:r>
          </a:p>
          <a:p>
            <a:endParaRPr lang="en-CA" b="1" dirty="0"/>
          </a:p>
          <a:p>
            <a:r>
              <a:rPr lang="en-CA" dirty="0"/>
              <a:t>For each time step t, compute the discounted return:</a:t>
            </a:r>
          </a:p>
        </p:txBody>
      </p:sp>
      <p:pic>
        <p:nvPicPr>
          <p:cNvPr id="7" name="Picture 6">
            <a:extLst>
              <a:ext uri="{FF2B5EF4-FFF2-40B4-BE49-F238E27FC236}">
                <a16:creationId xmlns:a16="http://schemas.microsoft.com/office/drawing/2014/main" id="{B886CEAA-4E52-479B-8D34-D286C7AC9FA5}"/>
              </a:ext>
            </a:extLst>
          </p:cNvPr>
          <p:cNvPicPr>
            <a:picLocks noChangeAspect="1"/>
          </p:cNvPicPr>
          <p:nvPr/>
        </p:nvPicPr>
        <p:blipFill>
          <a:blip r:embed="rId7"/>
          <a:stretch>
            <a:fillRect/>
          </a:stretch>
        </p:blipFill>
        <p:spPr>
          <a:xfrm>
            <a:off x="4672700" y="3566610"/>
            <a:ext cx="1234547" cy="739204"/>
          </a:xfrm>
          <a:prstGeom prst="rect">
            <a:avLst/>
          </a:prstGeom>
        </p:spPr>
      </p:pic>
      <p:sp>
        <p:nvSpPr>
          <p:cNvPr id="8" name="Rectangle 7">
            <a:extLst>
              <a:ext uri="{FF2B5EF4-FFF2-40B4-BE49-F238E27FC236}">
                <a16:creationId xmlns:a16="http://schemas.microsoft.com/office/drawing/2014/main" id="{3EAC4191-5D46-4799-A5AE-344FAB8E08A4}"/>
              </a:ext>
            </a:extLst>
          </p:cNvPr>
          <p:cNvSpPr/>
          <p:nvPr/>
        </p:nvSpPr>
        <p:spPr>
          <a:xfrm>
            <a:off x="224182" y="4178769"/>
            <a:ext cx="8391829" cy="307777"/>
          </a:xfrm>
          <a:prstGeom prst="rect">
            <a:avLst/>
          </a:prstGeom>
        </p:spPr>
        <p:txBody>
          <a:bodyPr wrap="square">
            <a:spAutoFit/>
          </a:bodyPr>
          <a:lstStyle/>
          <a:p>
            <a:r>
              <a:rPr lang="en-US" dirty="0"/>
              <a:t>where: </a:t>
            </a:r>
            <a:r>
              <a:rPr lang="el-GR" dirty="0"/>
              <a:t>Γ</a:t>
            </a:r>
            <a:r>
              <a:rPr lang="en-US" dirty="0"/>
              <a:t> is the discount factor that controls the importance of future rewards.</a:t>
            </a:r>
          </a:p>
        </p:txBody>
      </p:sp>
    </p:spTree>
    <p:extLst>
      <p:ext uri="{BB962C8B-B14F-4D97-AF65-F5344CB8AC3E}">
        <p14:creationId xmlns:p14="http://schemas.microsoft.com/office/powerpoint/2010/main" val="1315964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29"/>
          <p:cNvPicPr preferRelativeResize="0"/>
          <p:nvPr/>
        </p:nvPicPr>
        <p:blipFill rotWithShape="1">
          <a:blip r:embed="rId3">
            <a:alphaModFix/>
          </a:blip>
          <a:srcRect/>
          <a:stretch/>
        </p:blipFill>
        <p:spPr>
          <a:xfrm flipH="1">
            <a:off x="224182" y="272430"/>
            <a:ext cx="370178" cy="345190"/>
          </a:xfrm>
          <a:prstGeom prst="rect">
            <a:avLst/>
          </a:prstGeom>
          <a:noFill/>
          <a:ln>
            <a:noFill/>
          </a:ln>
        </p:spPr>
      </p:pic>
      <p:pic>
        <p:nvPicPr>
          <p:cNvPr id="234" name="Google Shape;234;p29"/>
          <p:cNvPicPr preferRelativeResize="0"/>
          <p:nvPr/>
        </p:nvPicPr>
        <p:blipFill rotWithShape="1">
          <a:blip r:embed="rId4">
            <a:alphaModFix/>
          </a:blip>
          <a:srcRect/>
          <a:stretch/>
        </p:blipFill>
        <p:spPr>
          <a:xfrm rot="10800000">
            <a:off x="693092" y="255462"/>
            <a:ext cx="377325" cy="379125"/>
          </a:xfrm>
          <a:prstGeom prst="rect">
            <a:avLst/>
          </a:prstGeom>
          <a:noFill/>
          <a:ln>
            <a:noFill/>
          </a:ln>
        </p:spPr>
      </p:pic>
      <p:pic>
        <p:nvPicPr>
          <p:cNvPr id="235" name="Google Shape;235;p29"/>
          <p:cNvPicPr preferRelativeResize="0"/>
          <p:nvPr/>
        </p:nvPicPr>
        <p:blipFill rotWithShape="1">
          <a:blip r:embed="rId5">
            <a:alphaModFix/>
          </a:blip>
          <a:srcRect/>
          <a:stretch/>
        </p:blipFill>
        <p:spPr>
          <a:xfrm>
            <a:off x="1169149" y="272430"/>
            <a:ext cx="377325" cy="394924"/>
          </a:xfrm>
          <a:prstGeom prst="rect">
            <a:avLst/>
          </a:prstGeom>
          <a:noFill/>
          <a:ln>
            <a:noFill/>
          </a:ln>
        </p:spPr>
      </p:pic>
      <p:sp>
        <p:nvSpPr>
          <p:cNvPr id="244" name="Google Shape;244;p29"/>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10</a:t>
            </a:r>
            <a:endParaRPr/>
          </a:p>
        </p:txBody>
      </p:sp>
      <p:sp>
        <p:nvSpPr>
          <p:cNvPr id="2" name="Rectangle 1">
            <a:extLst>
              <a:ext uri="{FF2B5EF4-FFF2-40B4-BE49-F238E27FC236}">
                <a16:creationId xmlns:a16="http://schemas.microsoft.com/office/drawing/2014/main" id="{093A0D91-C974-4011-AAFB-C7DC3AA53206}"/>
              </a:ext>
            </a:extLst>
          </p:cNvPr>
          <p:cNvSpPr/>
          <p:nvPr/>
        </p:nvSpPr>
        <p:spPr>
          <a:xfrm>
            <a:off x="58419" y="801257"/>
            <a:ext cx="7056119" cy="738664"/>
          </a:xfrm>
          <a:prstGeom prst="rect">
            <a:avLst/>
          </a:prstGeom>
        </p:spPr>
        <p:txBody>
          <a:bodyPr wrap="square">
            <a:spAutoFit/>
          </a:bodyPr>
          <a:lstStyle/>
          <a:p>
            <a:r>
              <a:rPr lang="en-US" b="1" dirty="0"/>
              <a:t>Step 3: Compute Policy Gradient Estimate</a:t>
            </a:r>
          </a:p>
          <a:p>
            <a:endParaRPr lang="en-US" b="1" dirty="0"/>
          </a:p>
          <a:p>
            <a:r>
              <a:rPr lang="en-US" dirty="0"/>
              <a:t>The REINFORCE algorithm updates policy parameters using gradient ascent:</a:t>
            </a:r>
          </a:p>
        </p:txBody>
      </p:sp>
      <p:pic>
        <p:nvPicPr>
          <p:cNvPr id="4" name="Picture 3">
            <a:extLst>
              <a:ext uri="{FF2B5EF4-FFF2-40B4-BE49-F238E27FC236}">
                <a16:creationId xmlns:a16="http://schemas.microsoft.com/office/drawing/2014/main" id="{54EF9BA3-5DC1-4E2A-80A4-70F7E77DBD49}"/>
              </a:ext>
            </a:extLst>
          </p:cNvPr>
          <p:cNvPicPr>
            <a:picLocks noChangeAspect="1"/>
          </p:cNvPicPr>
          <p:nvPr/>
        </p:nvPicPr>
        <p:blipFill>
          <a:blip r:embed="rId6"/>
          <a:stretch>
            <a:fillRect/>
          </a:stretch>
        </p:blipFill>
        <p:spPr>
          <a:xfrm>
            <a:off x="6291714" y="1170589"/>
            <a:ext cx="2454945" cy="541067"/>
          </a:xfrm>
          <a:prstGeom prst="rect">
            <a:avLst/>
          </a:prstGeom>
          <a:ln>
            <a:solidFill>
              <a:schemeClr val="bg2">
                <a:lumMod val="75000"/>
              </a:schemeClr>
            </a:solidFill>
          </a:ln>
        </p:spPr>
      </p:pic>
      <p:sp>
        <p:nvSpPr>
          <p:cNvPr id="5" name="Rectangle 4">
            <a:extLst>
              <a:ext uri="{FF2B5EF4-FFF2-40B4-BE49-F238E27FC236}">
                <a16:creationId xmlns:a16="http://schemas.microsoft.com/office/drawing/2014/main" id="{D5B3307E-D3D0-4981-8FCF-893901A4E7CC}"/>
              </a:ext>
            </a:extLst>
          </p:cNvPr>
          <p:cNvSpPr/>
          <p:nvPr/>
        </p:nvSpPr>
        <p:spPr>
          <a:xfrm>
            <a:off x="58419" y="1648144"/>
            <a:ext cx="8523394" cy="1021883"/>
          </a:xfrm>
          <a:prstGeom prst="rect">
            <a:avLst/>
          </a:prstGeom>
        </p:spPr>
        <p:txBody>
          <a:bodyPr wrap="square">
            <a:spAutoFit/>
          </a:bodyPr>
          <a:lstStyle/>
          <a:p>
            <a:pPr>
              <a:lnSpc>
                <a:spcPct val="150000"/>
              </a:lnSpc>
            </a:pPr>
            <a:r>
              <a:rPr lang="en-US" dirty="0"/>
              <a:t>This means:</a:t>
            </a:r>
          </a:p>
          <a:p>
            <a:pPr>
              <a:lnSpc>
                <a:spcPct val="150000"/>
              </a:lnSpc>
              <a:buFont typeface="Arial" panose="020B0604020202020204" pitchFamily="34" charset="0"/>
              <a:buChar char="•"/>
            </a:pPr>
            <a:r>
              <a:rPr lang="en-US" dirty="0"/>
              <a:t>If G_​t is </a:t>
            </a:r>
            <a:r>
              <a:rPr lang="en-US" b="1" dirty="0"/>
              <a:t>high</a:t>
            </a:r>
            <a:r>
              <a:rPr lang="en-US" dirty="0"/>
              <a:t>, increase the probability of action at.</a:t>
            </a:r>
          </a:p>
          <a:p>
            <a:pPr>
              <a:lnSpc>
                <a:spcPct val="150000"/>
              </a:lnSpc>
              <a:buFont typeface="Arial" panose="020B0604020202020204" pitchFamily="34" charset="0"/>
              <a:buChar char="•"/>
            </a:pPr>
            <a:r>
              <a:rPr lang="en-US" dirty="0"/>
              <a:t>If Gt is </a:t>
            </a:r>
            <a:r>
              <a:rPr lang="en-US" b="1" dirty="0"/>
              <a:t>low</a:t>
            </a:r>
            <a:r>
              <a:rPr lang="en-US" dirty="0"/>
              <a:t>, decrease the probability of action at.</a:t>
            </a:r>
          </a:p>
        </p:txBody>
      </p:sp>
      <p:sp>
        <p:nvSpPr>
          <p:cNvPr id="6" name="Rectangle 5">
            <a:extLst>
              <a:ext uri="{FF2B5EF4-FFF2-40B4-BE49-F238E27FC236}">
                <a16:creationId xmlns:a16="http://schemas.microsoft.com/office/drawing/2014/main" id="{6BA5934F-82BA-4144-985D-298622AF36C1}"/>
              </a:ext>
            </a:extLst>
          </p:cNvPr>
          <p:cNvSpPr/>
          <p:nvPr/>
        </p:nvSpPr>
        <p:spPr>
          <a:xfrm>
            <a:off x="58419" y="2940794"/>
            <a:ext cx="4572000" cy="738664"/>
          </a:xfrm>
          <a:prstGeom prst="rect">
            <a:avLst/>
          </a:prstGeom>
        </p:spPr>
        <p:txBody>
          <a:bodyPr>
            <a:spAutoFit/>
          </a:bodyPr>
          <a:lstStyle/>
          <a:p>
            <a:r>
              <a:rPr lang="en-US" b="1" dirty="0"/>
              <a:t>Step 4: Update the Policy</a:t>
            </a:r>
          </a:p>
          <a:p>
            <a:endParaRPr lang="en-US" b="1" dirty="0"/>
          </a:p>
          <a:p>
            <a:r>
              <a:rPr lang="en-US" dirty="0"/>
              <a:t>Using stochastic gradient ascent:</a:t>
            </a:r>
          </a:p>
        </p:txBody>
      </p:sp>
      <p:pic>
        <p:nvPicPr>
          <p:cNvPr id="7" name="Picture 6">
            <a:extLst>
              <a:ext uri="{FF2B5EF4-FFF2-40B4-BE49-F238E27FC236}">
                <a16:creationId xmlns:a16="http://schemas.microsoft.com/office/drawing/2014/main" id="{A8066CFE-97F6-46CF-932A-64C11D99C8B7}"/>
              </a:ext>
            </a:extLst>
          </p:cNvPr>
          <p:cNvPicPr>
            <a:picLocks noChangeAspect="1"/>
          </p:cNvPicPr>
          <p:nvPr/>
        </p:nvPicPr>
        <p:blipFill>
          <a:blip r:embed="rId7"/>
          <a:stretch>
            <a:fillRect/>
          </a:stretch>
        </p:blipFill>
        <p:spPr>
          <a:xfrm>
            <a:off x="2836658" y="3310126"/>
            <a:ext cx="2263336" cy="495343"/>
          </a:xfrm>
          <a:prstGeom prst="rect">
            <a:avLst/>
          </a:prstGeom>
          <a:ln>
            <a:solidFill>
              <a:schemeClr val="bg2">
                <a:lumMod val="75000"/>
              </a:schemeClr>
            </a:solidFill>
          </a:ln>
        </p:spPr>
      </p:pic>
      <p:sp>
        <p:nvSpPr>
          <p:cNvPr id="8" name="Rectangle 7">
            <a:extLst>
              <a:ext uri="{FF2B5EF4-FFF2-40B4-BE49-F238E27FC236}">
                <a16:creationId xmlns:a16="http://schemas.microsoft.com/office/drawing/2014/main" id="{A0ED061F-F981-4F93-97B7-3A68A1F05E52}"/>
              </a:ext>
            </a:extLst>
          </p:cNvPr>
          <p:cNvSpPr/>
          <p:nvPr/>
        </p:nvSpPr>
        <p:spPr>
          <a:xfrm>
            <a:off x="58419" y="4048790"/>
            <a:ext cx="4572000" cy="307777"/>
          </a:xfrm>
          <a:prstGeom prst="rect">
            <a:avLst/>
          </a:prstGeom>
        </p:spPr>
        <p:txBody>
          <a:bodyPr>
            <a:spAutoFit/>
          </a:bodyPr>
          <a:lstStyle/>
          <a:p>
            <a:r>
              <a:rPr lang="en-US" dirty="0"/>
              <a:t>where: α is the learning rate.</a:t>
            </a:r>
          </a:p>
        </p:txBody>
      </p:sp>
    </p:spTree>
    <p:extLst>
      <p:ext uri="{BB962C8B-B14F-4D97-AF65-F5344CB8AC3E}">
        <p14:creationId xmlns:p14="http://schemas.microsoft.com/office/powerpoint/2010/main" val="13728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ppt_x"/>
                                          </p:val>
                                        </p:tav>
                                        <p:tav tm="100000">
                                          <p:val>
                                            <p:strVal val="#ppt_x"/>
                                          </p:val>
                                        </p:tav>
                                      </p:tavLst>
                                    </p:anim>
                                    <p:anim calcmode="lin" valueType="num">
                                      <p:cBhvr additive="base">
                                        <p:cTn id="3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E57E323-B2F1-4845-8B08-8276FEB518A6}"/>
              </a:ext>
            </a:extLst>
          </p:cNvPr>
          <p:cNvSpPr/>
          <p:nvPr/>
        </p:nvSpPr>
        <p:spPr>
          <a:xfrm>
            <a:off x="998220" y="1382911"/>
            <a:ext cx="4572000" cy="1600438"/>
          </a:xfrm>
          <a:prstGeom prst="rect">
            <a:avLst/>
          </a:prstGeom>
        </p:spPr>
        <p:txBody>
          <a:bodyPr>
            <a:spAutoFit/>
          </a:bodyPr>
          <a:lstStyle/>
          <a:p>
            <a:r>
              <a:rPr lang="en-US" b="1" dirty="0"/>
              <a:t>Algorithm Steps</a:t>
            </a:r>
          </a:p>
          <a:p>
            <a:pPr>
              <a:buFont typeface="+mj-lt"/>
              <a:buAutoNum type="arabicPeriod"/>
            </a:pPr>
            <a:r>
              <a:rPr lang="en-US" b="1" dirty="0"/>
              <a:t>Collect trajectories</a:t>
            </a:r>
            <a:r>
              <a:rPr lang="en-US" dirty="0"/>
              <a:t> by running the policy .</a:t>
            </a:r>
          </a:p>
          <a:p>
            <a:pPr>
              <a:buFont typeface="+mj-lt"/>
              <a:buAutoNum type="arabicPeriod"/>
            </a:pPr>
            <a:r>
              <a:rPr lang="en-US" b="1" dirty="0"/>
              <a:t>Compute returns</a:t>
            </a:r>
            <a:r>
              <a:rPr lang="en-US" dirty="0"/>
              <a:t> for each time step.</a:t>
            </a:r>
          </a:p>
          <a:p>
            <a:pPr>
              <a:buFont typeface="+mj-lt"/>
              <a:buAutoNum type="arabicPeriod"/>
            </a:pPr>
            <a:r>
              <a:rPr lang="en-US" b="1" dirty="0"/>
              <a:t>Compute policy gradient estimate</a:t>
            </a:r>
            <a:r>
              <a:rPr lang="en-US" dirty="0"/>
              <a:t>: .</a:t>
            </a:r>
          </a:p>
          <a:p>
            <a:pPr>
              <a:buFont typeface="+mj-lt"/>
              <a:buAutoNum type="arabicPeriod"/>
            </a:pPr>
            <a:r>
              <a:rPr lang="en-US" b="1" dirty="0"/>
              <a:t>Update the policy parameters</a:t>
            </a:r>
            <a:r>
              <a:rPr lang="en-US" dirty="0"/>
              <a:t> using gradient ascent.</a:t>
            </a:r>
          </a:p>
          <a:p>
            <a:pPr>
              <a:buFont typeface="+mj-lt"/>
              <a:buAutoNum type="arabicPeriod"/>
            </a:pPr>
            <a:r>
              <a:rPr lang="en-US" b="1" dirty="0"/>
              <a:t>Repeat until convergence.</a:t>
            </a:r>
            <a:endParaRPr lang="en-US" dirty="0"/>
          </a:p>
        </p:txBody>
      </p:sp>
      <p:pic>
        <p:nvPicPr>
          <p:cNvPr id="4" name="Picture 3">
            <a:extLst>
              <a:ext uri="{FF2B5EF4-FFF2-40B4-BE49-F238E27FC236}">
                <a16:creationId xmlns:a16="http://schemas.microsoft.com/office/drawing/2014/main" id="{637B2C1E-027A-48F3-8A8B-FD1934F0B9D4}"/>
              </a:ext>
            </a:extLst>
          </p:cNvPr>
          <p:cNvPicPr>
            <a:picLocks noChangeAspect="1"/>
          </p:cNvPicPr>
          <p:nvPr/>
        </p:nvPicPr>
        <p:blipFill>
          <a:blip r:embed="rId2"/>
          <a:stretch>
            <a:fillRect/>
          </a:stretch>
        </p:blipFill>
        <p:spPr>
          <a:xfrm>
            <a:off x="4644212" y="2727880"/>
            <a:ext cx="4092295" cy="1851820"/>
          </a:xfrm>
          <a:prstGeom prst="rect">
            <a:avLst/>
          </a:prstGeom>
        </p:spPr>
      </p:pic>
    </p:spTree>
    <p:extLst>
      <p:ext uri="{BB962C8B-B14F-4D97-AF65-F5344CB8AC3E}">
        <p14:creationId xmlns:p14="http://schemas.microsoft.com/office/powerpoint/2010/main" val="18382276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3"/>
          <p:cNvSpPr/>
          <p:nvPr/>
        </p:nvSpPr>
        <p:spPr>
          <a:xfrm>
            <a:off x="3711787" y="2202180"/>
            <a:ext cx="1485900" cy="8991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p23"/>
          <p:cNvSpPr/>
          <p:nvPr/>
        </p:nvSpPr>
        <p:spPr>
          <a:xfrm>
            <a:off x="5692140" y="2202180"/>
            <a:ext cx="2987040" cy="25755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23"/>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4</a:t>
            </a:r>
            <a:endParaRPr/>
          </a:p>
        </p:txBody>
      </p:sp>
      <p:sp>
        <p:nvSpPr>
          <p:cNvPr id="2" name="Rectangle 1">
            <a:extLst>
              <a:ext uri="{FF2B5EF4-FFF2-40B4-BE49-F238E27FC236}">
                <a16:creationId xmlns:a16="http://schemas.microsoft.com/office/drawing/2014/main" id="{B4B61FC7-29A3-4967-9B9F-F112A7258483}"/>
              </a:ext>
            </a:extLst>
          </p:cNvPr>
          <p:cNvSpPr/>
          <p:nvPr/>
        </p:nvSpPr>
        <p:spPr>
          <a:xfrm>
            <a:off x="138854" y="3159054"/>
            <a:ext cx="8125460" cy="1668149"/>
          </a:xfrm>
          <a:prstGeom prst="rect">
            <a:avLst/>
          </a:prstGeom>
        </p:spPr>
        <p:txBody>
          <a:bodyPr wrap="square">
            <a:spAutoFit/>
          </a:bodyPr>
          <a:lstStyle/>
          <a:p>
            <a:pPr>
              <a:lnSpc>
                <a:spcPct val="150000"/>
              </a:lnSpc>
            </a:pPr>
            <a:r>
              <a:rPr lang="en-US" b="1" dirty="0">
                <a:solidFill>
                  <a:schemeClr val="accent2">
                    <a:lumMod val="50000"/>
                  </a:schemeClr>
                </a:solidFill>
              </a:rPr>
              <a:t>Ways to Improve REINFORCE</a:t>
            </a:r>
          </a:p>
          <a:p>
            <a:pPr>
              <a:lnSpc>
                <a:spcPct val="150000"/>
              </a:lnSpc>
            </a:pPr>
            <a:endParaRPr lang="en-US" dirty="0"/>
          </a:p>
          <a:p>
            <a:pPr>
              <a:lnSpc>
                <a:spcPct val="150000"/>
              </a:lnSpc>
            </a:pPr>
            <a:r>
              <a:rPr lang="en-US" dirty="0"/>
              <a:t>✅ Baseline Subtraction: Reduce variance by subtracting a baseline b(</a:t>
            </a:r>
            <a:r>
              <a:rPr lang="en-US" dirty="0" err="1"/>
              <a:t>st</a:t>
            </a:r>
            <a:r>
              <a:rPr lang="en-US" dirty="0"/>
              <a:t>).</a:t>
            </a:r>
            <a:br>
              <a:rPr lang="en-US" dirty="0"/>
            </a:br>
            <a:r>
              <a:rPr lang="en-US" dirty="0"/>
              <a:t>✅ Actor-Critic Methods: Introduce a value function to stabilize training.</a:t>
            </a:r>
            <a:br>
              <a:rPr lang="en-US" dirty="0"/>
            </a:br>
            <a:r>
              <a:rPr lang="en-US" dirty="0"/>
              <a:t>✅ Advantage Estimation: Use A(</a:t>
            </a:r>
            <a:r>
              <a:rPr lang="en-US" dirty="0" err="1"/>
              <a:t>s,a</a:t>
            </a:r>
            <a:r>
              <a:rPr lang="en-US" dirty="0"/>
              <a:t>)=Gt−V(s) instead of raw rewards.</a:t>
            </a:r>
          </a:p>
        </p:txBody>
      </p:sp>
      <p:sp>
        <p:nvSpPr>
          <p:cNvPr id="3" name="Rectangle 2">
            <a:extLst>
              <a:ext uri="{FF2B5EF4-FFF2-40B4-BE49-F238E27FC236}">
                <a16:creationId xmlns:a16="http://schemas.microsoft.com/office/drawing/2014/main" id="{45634B39-7C8C-480F-A68D-AEB0B2AF455D}"/>
              </a:ext>
            </a:extLst>
          </p:cNvPr>
          <p:cNvSpPr/>
          <p:nvPr/>
        </p:nvSpPr>
        <p:spPr>
          <a:xfrm>
            <a:off x="213359" y="519884"/>
            <a:ext cx="7149253" cy="698717"/>
          </a:xfrm>
          <a:prstGeom prst="rect">
            <a:avLst/>
          </a:prstGeom>
        </p:spPr>
        <p:txBody>
          <a:bodyPr wrap="square">
            <a:spAutoFit/>
          </a:bodyPr>
          <a:lstStyle/>
          <a:p>
            <a:pPr>
              <a:lnSpc>
                <a:spcPct val="150000"/>
              </a:lnSpc>
              <a:buFont typeface="Arial" panose="020B0604020202020204" pitchFamily="34" charset="0"/>
              <a:buChar char="•"/>
            </a:pPr>
            <a:r>
              <a:rPr lang="en-US" dirty="0"/>
              <a:t>Policy Gradient Theorem ensures we are improving the probability of good actions.</a:t>
            </a:r>
          </a:p>
          <a:p>
            <a:pPr>
              <a:lnSpc>
                <a:spcPct val="150000"/>
              </a:lnSpc>
              <a:buFont typeface="Arial" panose="020B0604020202020204" pitchFamily="34" charset="0"/>
              <a:buChar char="•"/>
            </a:pPr>
            <a:r>
              <a:rPr lang="en-US" dirty="0"/>
              <a:t>Using Monte Carlo estimation, we rely on full episodes for updates.</a:t>
            </a:r>
          </a:p>
        </p:txBody>
      </p:sp>
      <p:sp>
        <p:nvSpPr>
          <p:cNvPr id="4" name="Rectangle 3">
            <a:extLst>
              <a:ext uri="{FF2B5EF4-FFF2-40B4-BE49-F238E27FC236}">
                <a16:creationId xmlns:a16="http://schemas.microsoft.com/office/drawing/2014/main" id="{8780E98F-860F-4B49-8B4F-1603EA2555E5}"/>
              </a:ext>
            </a:extLst>
          </p:cNvPr>
          <p:cNvSpPr/>
          <p:nvPr/>
        </p:nvSpPr>
        <p:spPr>
          <a:xfrm>
            <a:off x="138854" y="1431174"/>
            <a:ext cx="8728286" cy="1344984"/>
          </a:xfrm>
          <a:prstGeom prst="rect">
            <a:avLst/>
          </a:prstGeom>
        </p:spPr>
        <p:txBody>
          <a:bodyPr wrap="square">
            <a:spAutoFit/>
          </a:bodyPr>
          <a:lstStyle/>
          <a:p>
            <a:pPr>
              <a:lnSpc>
                <a:spcPct val="150000"/>
              </a:lnSpc>
            </a:pPr>
            <a:r>
              <a:rPr lang="en-US" b="1" dirty="0">
                <a:solidFill>
                  <a:schemeClr val="accent2">
                    <a:lumMod val="50000"/>
                  </a:schemeClr>
                </a:solidFill>
              </a:rPr>
              <a:t>Challenges</a:t>
            </a:r>
          </a:p>
          <a:p>
            <a:pPr>
              <a:lnSpc>
                <a:spcPct val="150000"/>
              </a:lnSpc>
            </a:pPr>
            <a:r>
              <a:rPr lang="en-US" dirty="0"/>
              <a:t>🚫 High variance: Returns Gt can fluctuate a lot, making learning unstable.</a:t>
            </a:r>
            <a:br>
              <a:rPr lang="en-US" dirty="0"/>
            </a:br>
            <a:r>
              <a:rPr lang="en-US" dirty="0"/>
              <a:t>🚫 Slow convergence: Since updates only happen after full episodes.</a:t>
            </a:r>
            <a:br>
              <a:rPr lang="en-US" dirty="0"/>
            </a:br>
            <a:r>
              <a:rPr lang="en-US" dirty="0"/>
              <a:t>🚫 Sensitive to hyperparameters: Learning rate α\alphaα, discount factor γ, </a:t>
            </a:r>
            <a:r>
              <a:rPr lang="en-US" dirty="0" err="1"/>
              <a:t>etc</a:t>
            </a:r>
            <a:endParaRPr lang="en-US" dirty="0"/>
          </a:p>
        </p:txBody>
      </p:sp>
    </p:spTree>
    <p:extLst>
      <p:ext uri="{BB962C8B-B14F-4D97-AF65-F5344CB8AC3E}">
        <p14:creationId xmlns:p14="http://schemas.microsoft.com/office/powerpoint/2010/main" val="206633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p:nvPr/>
        </p:nvSpPr>
        <p:spPr>
          <a:xfrm>
            <a:off x="5692140" y="2262212"/>
            <a:ext cx="2987040" cy="25755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74" name="Google Shape;174;p23"/>
          <p:cNvSpPr/>
          <p:nvPr/>
        </p:nvSpPr>
        <p:spPr>
          <a:xfrm>
            <a:off x="3596640" y="2202180"/>
            <a:ext cx="1485900" cy="8991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23"/>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4</a:t>
            </a:r>
            <a:endParaRPr/>
          </a:p>
        </p:txBody>
      </p:sp>
      <p:sp>
        <p:nvSpPr>
          <p:cNvPr id="3" name="Title 2">
            <a:extLst>
              <a:ext uri="{FF2B5EF4-FFF2-40B4-BE49-F238E27FC236}">
                <a16:creationId xmlns:a16="http://schemas.microsoft.com/office/drawing/2014/main" id="{0C2200A2-2C7F-443A-BC33-88074E8203BF}"/>
              </a:ext>
            </a:extLst>
          </p:cNvPr>
          <p:cNvSpPr>
            <a:spLocks noGrp="1"/>
          </p:cNvSpPr>
          <p:nvPr>
            <p:ph type="title"/>
          </p:nvPr>
        </p:nvSpPr>
        <p:spPr/>
        <p:txBody>
          <a:bodyPr/>
          <a:lstStyle/>
          <a:p>
            <a:r>
              <a:rPr lang="en-US" sz="2000" dirty="0"/>
              <a:t>REINFORCE with Baseline (Variance Reduction)</a:t>
            </a:r>
            <a:br>
              <a:rPr lang="en-US" sz="2000" dirty="0"/>
            </a:br>
            <a:endParaRPr lang="en-CA" sz="2000" dirty="0"/>
          </a:p>
        </p:txBody>
      </p:sp>
      <p:sp>
        <p:nvSpPr>
          <p:cNvPr id="2" name="Rectangle 1">
            <a:extLst>
              <a:ext uri="{FF2B5EF4-FFF2-40B4-BE49-F238E27FC236}">
                <a16:creationId xmlns:a16="http://schemas.microsoft.com/office/drawing/2014/main" id="{D5876BC8-1448-435C-B5F3-BF5CCC1D21EF}"/>
              </a:ext>
            </a:extLst>
          </p:cNvPr>
          <p:cNvSpPr/>
          <p:nvPr/>
        </p:nvSpPr>
        <p:spPr>
          <a:xfrm>
            <a:off x="380999" y="1240620"/>
            <a:ext cx="8640009" cy="523220"/>
          </a:xfrm>
          <a:prstGeom prst="rect">
            <a:avLst/>
          </a:prstGeom>
        </p:spPr>
        <p:txBody>
          <a:bodyPr wrap="square">
            <a:spAutoFit/>
          </a:bodyPr>
          <a:lstStyle/>
          <a:p>
            <a:r>
              <a:rPr lang="en-US" dirty="0"/>
              <a:t>One major issue with REINFORCE is its high variance. We introduce a baseline function to reduce variance while keeping the gradient unbiased:</a:t>
            </a:r>
          </a:p>
        </p:txBody>
      </p:sp>
      <p:sp>
        <p:nvSpPr>
          <p:cNvPr id="4" name="Rectangle 3">
            <a:extLst>
              <a:ext uri="{FF2B5EF4-FFF2-40B4-BE49-F238E27FC236}">
                <a16:creationId xmlns:a16="http://schemas.microsoft.com/office/drawing/2014/main" id="{082E9768-8316-4600-B84D-ECC874748ABB}"/>
              </a:ext>
            </a:extLst>
          </p:cNvPr>
          <p:cNvSpPr/>
          <p:nvPr/>
        </p:nvSpPr>
        <p:spPr>
          <a:xfrm>
            <a:off x="510540" y="2856441"/>
            <a:ext cx="7322820" cy="307777"/>
          </a:xfrm>
          <a:prstGeom prst="rect">
            <a:avLst/>
          </a:prstGeom>
        </p:spPr>
        <p:txBody>
          <a:bodyPr wrap="square">
            <a:spAutoFit/>
          </a:bodyPr>
          <a:lstStyle/>
          <a:p>
            <a:r>
              <a:rPr lang="en-US" dirty="0"/>
              <a:t>A common choice for the baseline is the </a:t>
            </a:r>
            <a:r>
              <a:rPr lang="en-US" b="1" dirty="0">
                <a:solidFill>
                  <a:schemeClr val="accent5">
                    <a:lumMod val="75000"/>
                  </a:schemeClr>
                </a:solidFill>
              </a:rPr>
              <a:t>state value function</a:t>
            </a:r>
            <a:r>
              <a:rPr lang="en-US" dirty="0"/>
              <a:t>:</a:t>
            </a:r>
          </a:p>
        </p:txBody>
      </p:sp>
      <p:pic>
        <p:nvPicPr>
          <p:cNvPr id="5" name="Picture 4">
            <a:extLst>
              <a:ext uri="{FF2B5EF4-FFF2-40B4-BE49-F238E27FC236}">
                <a16:creationId xmlns:a16="http://schemas.microsoft.com/office/drawing/2014/main" id="{498D932C-27FF-4288-BD44-5AFF40CD54DB}"/>
              </a:ext>
            </a:extLst>
          </p:cNvPr>
          <p:cNvPicPr>
            <a:picLocks noChangeAspect="1"/>
          </p:cNvPicPr>
          <p:nvPr/>
        </p:nvPicPr>
        <p:blipFill>
          <a:blip r:embed="rId3"/>
          <a:stretch>
            <a:fillRect/>
          </a:stretch>
        </p:blipFill>
        <p:spPr>
          <a:xfrm>
            <a:off x="2590531" y="2015492"/>
            <a:ext cx="3101609" cy="670618"/>
          </a:xfrm>
          <a:prstGeom prst="rect">
            <a:avLst/>
          </a:prstGeom>
        </p:spPr>
      </p:pic>
      <p:pic>
        <p:nvPicPr>
          <p:cNvPr id="6" name="Picture 5">
            <a:extLst>
              <a:ext uri="{FF2B5EF4-FFF2-40B4-BE49-F238E27FC236}">
                <a16:creationId xmlns:a16="http://schemas.microsoft.com/office/drawing/2014/main" id="{297736F5-7EAF-414C-8E8C-A13EEAD516FE}"/>
              </a:ext>
            </a:extLst>
          </p:cNvPr>
          <p:cNvPicPr>
            <a:picLocks noChangeAspect="1"/>
          </p:cNvPicPr>
          <p:nvPr/>
        </p:nvPicPr>
        <p:blipFill>
          <a:blip r:embed="rId4"/>
          <a:stretch>
            <a:fillRect/>
          </a:stretch>
        </p:blipFill>
        <p:spPr>
          <a:xfrm>
            <a:off x="3451861" y="3549992"/>
            <a:ext cx="1546994" cy="426757"/>
          </a:xfrm>
          <a:prstGeom prst="rect">
            <a:avLst/>
          </a:prstGeom>
        </p:spPr>
      </p:pic>
      <p:sp>
        <p:nvSpPr>
          <p:cNvPr id="7" name="Rectangle 6">
            <a:extLst>
              <a:ext uri="{FF2B5EF4-FFF2-40B4-BE49-F238E27FC236}">
                <a16:creationId xmlns:a16="http://schemas.microsoft.com/office/drawing/2014/main" id="{4F793A91-6F98-4F3A-A81A-72C330A9B0CF}"/>
              </a:ext>
            </a:extLst>
          </p:cNvPr>
          <p:cNvSpPr/>
          <p:nvPr/>
        </p:nvSpPr>
        <p:spPr>
          <a:xfrm>
            <a:off x="813614" y="4164485"/>
            <a:ext cx="4362092" cy="307777"/>
          </a:xfrm>
          <a:prstGeom prst="rect">
            <a:avLst/>
          </a:prstGeom>
        </p:spPr>
        <p:txBody>
          <a:bodyPr wrap="none">
            <a:spAutoFit/>
          </a:bodyPr>
          <a:lstStyle/>
          <a:p>
            <a:r>
              <a:rPr lang="en-US" dirty="0"/>
              <a:t>which estimates the expected return given the state .</a:t>
            </a:r>
          </a:p>
        </p:txBody>
      </p:sp>
    </p:spTree>
    <p:extLst>
      <p:ext uri="{BB962C8B-B14F-4D97-AF65-F5344CB8AC3E}">
        <p14:creationId xmlns:p14="http://schemas.microsoft.com/office/powerpoint/2010/main" val="84132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p:nvPr/>
        </p:nvSpPr>
        <p:spPr>
          <a:xfrm>
            <a:off x="5692140" y="2202180"/>
            <a:ext cx="2987040" cy="25755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23"/>
          <p:cNvSpPr/>
          <p:nvPr/>
        </p:nvSpPr>
        <p:spPr>
          <a:xfrm>
            <a:off x="3642361" y="2202180"/>
            <a:ext cx="1485900" cy="8991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78" name="Google Shape;178;p23"/>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4</a:t>
            </a:r>
            <a:endParaRPr/>
          </a:p>
        </p:txBody>
      </p:sp>
      <p:sp>
        <p:nvSpPr>
          <p:cNvPr id="6" name="Rectangle 5">
            <a:extLst>
              <a:ext uri="{FF2B5EF4-FFF2-40B4-BE49-F238E27FC236}">
                <a16:creationId xmlns:a16="http://schemas.microsoft.com/office/drawing/2014/main" id="{586D375A-A91A-4939-B213-450E4A04F67A}"/>
              </a:ext>
            </a:extLst>
          </p:cNvPr>
          <p:cNvSpPr/>
          <p:nvPr/>
        </p:nvSpPr>
        <p:spPr>
          <a:xfrm>
            <a:off x="556260" y="670798"/>
            <a:ext cx="7117927" cy="738664"/>
          </a:xfrm>
          <a:prstGeom prst="rect">
            <a:avLst/>
          </a:prstGeom>
        </p:spPr>
        <p:txBody>
          <a:bodyPr wrap="square">
            <a:spAutoFit/>
          </a:bodyPr>
          <a:lstStyle/>
          <a:p>
            <a:r>
              <a:rPr lang="en-US" b="1" dirty="0"/>
              <a:t>Effect of the Baseline</a:t>
            </a:r>
            <a:r>
              <a:rPr lang="en-US" dirty="0"/>
              <a:t>:</a:t>
            </a:r>
          </a:p>
          <a:p>
            <a:endParaRPr lang="en-US" dirty="0"/>
          </a:p>
          <a:p>
            <a:r>
              <a:rPr lang="en-US" dirty="0"/>
              <a:t>We now show that the gradient remains unchanged by the addition of a baseline:</a:t>
            </a:r>
          </a:p>
        </p:txBody>
      </p:sp>
      <p:pic>
        <p:nvPicPr>
          <p:cNvPr id="7" name="Picture 6">
            <a:extLst>
              <a:ext uri="{FF2B5EF4-FFF2-40B4-BE49-F238E27FC236}">
                <a16:creationId xmlns:a16="http://schemas.microsoft.com/office/drawing/2014/main" id="{988A9166-12A6-4B5F-BA5D-F3D7A783DB53}"/>
              </a:ext>
            </a:extLst>
          </p:cNvPr>
          <p:cNvPicPr>
            <a:picLocks noChangeAspect="1"/>
          </p:cNvPicPr>
          <p:nvPr/>
        </p:nvPicPr>
        <p:blipFill>
          <a:blip r:embed="rId3"/>
          <a:stretch>
            <a:fillRect/>
          </a:stretch>
        </p:blipFill>
        <p:spPr>
          <a:xfrm>
            <a:off x="2337515" y="1509343"/>
            <a:ext cx="3017782" cy="571550"/>
          </a:xfrm>
          <a:prstGeom prst="rect">
            <a:avLst/>
          </a:prstGeom>
        </p:spPr>
      </p:pic>
      <p:sp>
        <p:nvSpPr>
          <p:cNvPr id="8" name="Rectangle 7">
            <a:extLst>
              <a:ext uri="{FF2B5EF4-FFF2-40B4-BE49-F238E27FC236}">
                <a16:creationId xmlns:a16="http://schemas.microsoft.com/office/drawing/2014/main" id="{93F618D6-6F8F-468E-B5E8-18D22EAB8EDA}"/>
              </a:ext>
            </a:extLst>
          </p:cNvPr>
          <p:cNvSpPr/>
          <p:nvPr/>
        </p:nvSpPr>
        <p:spPr>
          <a:xfrm>
            <a:off x="-239607" y="2516564"/>
            <a:ext cx="9139767" cy="1345048"/>
          </a:xfrm>
          <a:prstGeom prst="rect">
            <a:avLst/>
          </a:prstGeom>
        </p:spPr>
        <p:txBody>
          <a:bodyPr wrap="square">
            <a:spAutoFit/>
          </a:bodyPr>
          <a:lstStyle/>
          <a:p>
            <a:pPr>
              <a:lnSpc>
                <a:spcPct val="150000"/>
              </a:lnSpc>
              <a:buFont typeface="Arial" panose="020B0604020202020204" pitchFamily="34" charset="0"/>
              <a:buChar char="•"/>
            </a:pPr>
            <a:endParaRPr lang="en-US" dirty="0"/>
          </a:p>
          <a:p>
            <a:pPr marL="742950" lvl="1" indent="-285750">
              <a:lnSpc>
                <a:spcPct val="150000"/>
              </a:lnSpc>
              <a:buFont typeface="Arial" panose="020B0604020202020204" pitchFamily="34" charset="0"/>
              <a:buChar char="•"/>
            </a:pPr>
            <a:r>
              <a:rPr lang="en-US" dirty="0"/>
              <a:t>The baseline term is constant with respect to the policy parameters, and therefore its gradient is zero.</a:t>
            </a:r>
          </a:p>
          <a:p>
            <a:pPr marL="742950" lvl="1" indent="-285750">
              <a:lnSpc>
                <a:spcPct val="150000"/>
              </a:lnSpc>
              <a:buFont typeface="Arial" panose="020B0604020202020204" pitchFamily="34" charset="0"/>
              <a:buChar char="•"/>
            </a:pPr>
            <a:r>
              <a:rPr lang="en-US" dirty="0"/>
              <a:t>The result is that adding a baseline </a:t>
            </a:r>
            <a:r>
              <a:rPr lang="en-US" b="1" dirty="0"/>
              <a:t>does not</a:t>
            </a:r>
            <a:r>
              <a:rPr lang="en-US" dirty="0"/>
              <a:t> change the gradient, but it reduces the variance of the gradient estimate, which leads to more stable training.</a:t>
            </a:r>
          </a:p>
        </p:txBody>
      </p:sp>
    </p:spTree>
    <p:extLst>
      <p:ext uri="{BB962C8B-B14F-4D97-AF65-F5344CB8AC3E}">
        <p14:creationId xmlns:p14="http://schemas.microsoft.com/office/powerpoint/2010/main" val="3494416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p:nvPr/>
        </p:nvSpPr>
        <p:spPr>
          <a:xfrm>
            <a:off x="5692140" y="2202180"/>
            <a:ext cx="2987040" cy="25755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23"/>
          <p:cNvSpPr/>
          <p:nvPr/>
        </p:nvSpPr>
        <p:spPr>
          <a:xfrm>
            <a:off x="3642361" y="2202180"/>
            <a:ext cx="1485900" cy="8991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78" name="Google Shape;178;p23"/>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4</a:t>
            </a:r>
            <a:endParaRPr/>
          </a:p>
        </p:txBody>
      </p:sp>
      <p:sp>
        <p:nvSpPr>
          <p:cNvPr id="3" name="Rectangle 2">
            <a:extLst>
              <a:ext uri="{FF2B5EF4-FFF2-40B4-BE49-F238E27FC236}">
                <a16:creationId xmlns:a16="http://schemas.microsoft.com/office/drawing/2014/main" id="{74A56453-7A1E-4075-85EE-2643996A8F92}"/>
              </a:ext>
            </a:extLst>
          </p:cNvPr>
          <p:cNvSpPr/>
          <p:nvPr/>
        </p:nvSpPr>
        <p:spPr>
          <a:xfrm>
            <a:off x="706794" y="452748"/>
            <a:ext cx="2853666" cy="461665"/>
          </a:xfrm>
          <a:prstGeom prst="rect">
            <a:avLst/>
          </a:prstGeom>
        </p:spPr>
        <p:txBody>
          <a:bodyPr wrap="none">
            <a:spAutoFit/>
          </a:bodyPr>
          <a:lstStyle/>
          <a:p>
            <a:r>
              <a:rPr lang="en-CA" sz="2400" b="1" dirty="0">
                <a:solidFill>
                  <a:srgbClr val="242424"/>
                </a:solidFill>
                <a:latin typeface="sohne"/>
              </a:rPr>
              <a:t>Actor-Critic Methods</a:t>
            </a:r>
          </a:p>
        </p:txBody>
      </p:sp>
      <p:sp>
        <p:nvSpPr>
          <p:cNvPr id="4" name="Rectangle 3">
            <a:extLst>
              <a:ext uri="{FF2B5EF4-FFF2-40B4-BE49-F238E27FC236}">
                <a16:creationId xmlns:a16="http://schemas.microsoft.com/office/drawing/2014/main" id="{88EB6842-2D0B-49CE-8A80-38D7F5B962F4}"/>
              </a:ext>
            </a:extLst>
          </p:cNvPr>
          <p:cNvSpPr/>
          <p:nvPr/>
        </p:nvSpPr>
        <p:spPr>
          <a:xfrm>
            <a:off x="137272" y="1353571"/>
            <a:ext cx="8869455" cy="3284041"/>
          </a:xfrm>
          <a:prstGeom prst="rect">
            <a:avLst/>
          </a:prstGeom>
        </p:spPr>
        <p:txBody>
          <a:bodyPr wrap="square">
            <a:spAutoFit/>
          </a:bodyPr>
          <a:lstStyle/>
          <a:p>
            <a:pPr>
              <a:lnSpc>
                <a:spcPct val="150000"/>
              </a:lnSpc>
            </a:pPr>
            <a:r>
              <a:rPr lang="en-US" b="1" dirty="0"/>
              <a:t>Actor-Critic</a:t>
            </a:r>
            <a:r>
              <a:rPr lang="en-US" dirty="0"/>
              <a:t> methods use both an </a:t>
            </a:r>
            <a:r>
              <a:rPr lang="en-US" b="1" dirty="0"/>
              <a:t>actor</a:t>
            </a:r>
            <a:r>
              <a:rPr lang="en-US" dirty="0"/>
              <a:t> and a </a:t>
            </a:r>
            <a:r>
              <a:rPr lang="en-US" b="1" dirty="0"/>
              <a:t>critic</a:t>
            </a:r>
            <a:r>
              <a:rPr lang="en-US" dirty="0"/>
              <a:t>. The actor is responsible for selecting actions (policy), while the critic estimates the value function. The key challenge in Actor-Critic methods is choosing an appropriate baseline for the critic and computing gradients for both the actor and the critic.</a:t>
            </a:r>
          </a:p>
          <a:p>
            <a:pPr>
              <a:lnSpc>
                <a:spcPct val="150000"/>
              </a:lnSpc>
              <a:buFont typeface="Arial" panose="020B0604020202020204" pitchFamily="34" charset="0"/>
              <a:buChar char="•"/>
            </a:pPr>
            <a:r>
              <a:rPr lang="en-US" dirty="0"/>
              <a:t>The </a:t>
            </a:r>
            <a:r>
              <a:rPr lang="en-US" b="1" dirty="0"/>
              <a:t>actor</a:t>
            </a:r>
            <a:r>
              <a:rPr lang="en-US" dirty="0"/>
              <a:t> updates the policy by computing the policy gradient based on feedback from the critic.</a:t>
            </a:r>
          </a:p>
          <a:p>
            <a:pPr>
              <a:lnSpc>
                <a:spcPct val="150000"/>
              </a:lnSpc>
              <a:buFont typeface="Arial" panose="020B0604020202020204" pitchFamily="34" charset="0"/>
              <a:buChar char="•"/>
            </a:pPr>
            <a:r>
              <a:rPr lang="en-US" dirty="0"/>
              <a:t>The </a:t>
            </a:r>
            <a:r>
              <a:rPr lang="en-US" b="1" dirty="0"/>
              <a:t>critic</a:t>
            </a:r>
            <a:r>
              <a:rPr lang="en-US" dirty="0"/>
              <a:t> provides an evaluation of the state-action values, guiding the actor to improve its policy.</a:t>
            </a:r>
          </a:p>
          <a:p>
            <a:pPr>
              <a:lnSpc>
                <a:spcPct val="150000"/>
              </a:lnSpc>
              <a:buFont typeface="Arial" panose="020B0604020202020204" pitchFamily="34" charset="0"/>
              <a:buChar char="•"/>
            </a:pPr>
            <a:endParaRPr lang="en-US" dirty="0"/>
          </a:p>
          <a:p>
            <a:pPr>
              <a:lnSpc>
                <a:spcPct val="150000"/>
              </a:lnSpc>
            </a:pPr>
            <a:r>
              <a:rPr lang="en-US" dirty="0"/>
              <a:t>In this framework:</a:t>
            </a:r>
          </a:p>
          <a:p>
            <a:pPr>
              <a:lnSpc>
                <a:spcPct val="150000"/>
              </a:lnSpc>
              <a:buFont typeface="Arial" panose="020B0604020202020204" pitchFamily="34" charset="0"/>
              <a:buChar char="•"/>
            </a:pPr>
            <a:r>
              <a:rPr lang="en-US" dirty="0"/>
              <a:t>The </a:t>
            </a:r>
            <a:r>
              <a:rPr lang="en-US" b="1" dirty="0"/>
              <a:t>critic</a:t>
            </a:r>
            <a:r>
              <a:rPr lang="en-US" dirty="0"/>
              <a:t> computes the state value function Vω(s)</a:t>
            </a:r>
          </a:p>
          <a:p>
            <a:pPr>
              <a:lnSpc>
                <a:spcPct val="150000"/>
              </a:lnSpc>
              <a:buFont typeface="Arial" panose="020B0604020202020204" pitchFamily="34" charset="0"/>
              <a:buChar char="•"/>
            </a:pPr>
            <a:r>
              <a:rPr lang="en-US" dirty="0"/>
              <a:t>The </a:t>
            </a:r>
            <a:r>
              <a:rPr lang="en-US" b="1" dirty="0"/>
              <a:t>actor</a:t>
            </a:r>
            <a:r>
              <a:rPr lang="en-US" dirty="0"/>
              <a:t> computes the policy parameters that maximize the expected return, guided by the critic's evaluations.</a:t>
            </a:r>
          </a:p>
        </p:txBody>
      </p:sp>
    </p:spTree>
    <p:extLst>
      <p:ext uri="{BB962C8B-B14F-4D97-AF65-F5344CB8AC3E}">
        <p14:creationId xmlns:p14="http://schemas.microsoft.com/office/powerpoint/2010/main" val="118960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7" name="Google Shape;157;p21"/>
          <p:cNvSpPr txBox="1"/>
          <p:nvPr/>
        </p:nvSpPr>
        <p:spPr>
          <a:xfrm>
            <a:off x="8412425" y="461955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2</a:t>
            </a:r>
            <a:endParaRPr/>
          </a:p>
        </p:txBody>
      </p:sp>
      <p:sp>
        <p:nvSpPr>
          <p:cNvPr id="7" name="Rectangle 6">
            <a:extLst>
              <a:ext uri="{FF2B5EF4-FFF2-40B4-BE49-F238E27FC236}">
                <a16:creationId xmlns:a16="http://schemas.microsoft.com/office/drawing/2014/main" id="{52ED47F2-4482-4D65-9E30-60F6856815BD}"/>
              </a:ext>
            </a:extLst>
          </p:cNvPr>
          <p:cNvSpPr/>
          <p:nvPr/>
        </p:nvSpPr>
        <p:spPr>
          <a:xfrm>
            <a:off x="270718" y="1180837"/>
            <a:ext cx="8602563" cy="738664"/>
          </a:xfrm>
          <a:prstGeom prst="rect">
            <a:avLst/>
          </a:prstGeom>
        </p:spPr>
        <p:txBody>
          <a:bodyPr wrap="square">
            <a:spAutoFit/>
          </a:bodyPr>
          <a:lstStyle/>
          <a:p>
            <a:r>
              <a:rPr lang="en-US" dirty="0">
                <a:solidFill>
                  <a:srgbClr val="05192D"/>
                </a:solidFill>
                <a:latin typeface="Arial" panose="020B0604020202020204" pitchFamily="34" charset="0"/>
              </a:rPr>
              <a:t>In reinforcement learning, the agent’s policy refers to the algorithm it uses to decide its action based on its observations of the environment. The goal in RL problems is to maximize the rewards the agent earns from interacting with the environment. The policy that results in the maximum rewards is the optimal policy</a:t>
            </a:r>
            <a:endParaRPr lang="en-CA" dirty="0"/>
          </a:p>
        </p:txBody>
      </p:sp>
      <p:sp>
        <p:nvSpPr>
          <p:cNvPr id="9" name="Rectangle 8">
            <a:extLst>
              <a:ext uri="{FF2B5EF4-FFF2-40B4-BE49-F238E27FC236}">
                <a16:creationId xmlns:a16="http://schemas.microsoft.com/office/drawing/2014/main" id="{E9BCA830-9632-48CB-B925-6020DBF3C9F5}"/>
              </a:ext>
            </a:extLst>
          </p:cNvPr>
          <p:cNvSpPr/>
          <p:nvPr/>
        </p:nvSpPr>
        <p:spPr>
          <a:xfrm>
            <a:off x="270718" y="2439658"/>
            <a:ext cx="8629650" cy="1318118"/>
          </a:xfrm>
          <a:prstGeom prst="rect">
            <a:avLst/>
          </a:prstGeom>
        </p:spPr>
        <p:txBody>
          <a:bodyPr wrap="square">
            <a:spAutoFit/>
          </a:bodyPr>
          <a:lstStyle/>
          <a:p>
            <a:pPr>
              <a:lnSpc>
                <a:spcPct val="200000"/>
              </a:lnSpc>
            </a:pPr>
            <a:r>
              <a:rPr lang="en-US" dirty="0"/>
              <a:t>It can be:</a:t>
            </a:r>
          </a:p>
          <a:p>
            <a:pPr>
              <a:lnSpc>
                <a:spcPct val="200000"/>
              </a:lnSpc>
            </a:pPr>
            <a:r>
              <a:rPr lang="en-US" b="1" dirty="0">
                <a:solidFill>
                  <a:schemeClr val="accent6">
                    <a:lumMod val="50000"/>
                  </a:schemeClr>
                </a:solidFill>
              </a:rPr>
              <a:t>Deterministic</a:t>
            </a:r>
            <a:r>
              <a:rPr lang="en-US" dirty="0">
                <a:solidFill>
                  <a:schemeClr val="accent6">
                    <a:lumMod val="50000"/>
                  </a:schemeClr>
                </a:solidFill>
              </a:rPr>
              <a:t>: </a:t>
            </a:r>
            <a:r>
              <a:rPr lang="en-US" dirty="0"/>
              <a:t>A single action is chosen for each state (e.g., always move left).</a:t>
            </a:r>
          </a:p>
          <a:p>
            <a:pPr>
              <a:lnSpc>
                <a:spcPct val="200000"/>
              </a:lnSpc>
            </a:pPr>
            <a:r>
              <a:rPr lang="en-US" b="1" dirty="0">
                <a:solidFill>
                  <a:schemeClr val="accent6">
                    <a:lumMod val="50000"/>
                  </a:schemeClr>
                </a:solidFill>
              </a:rPr>
              <a:t>Stochastic</a:t>
            </a:r>
            <a:r>
              <a:rPr lang="en-US" dirty="0">
                <a:solidFill>
                  <a:schemeClr val="accent6">
                    <a:lumMod val="50000"/>
                  </a:schemeClr>
                </a:solidFill>
              </a:rPr>
              <a:t>: </a:t>
            </a:r>
            <a:r>
              <a:rPr lang="en-US" dirty="0"/>
              <a:t>Actions are chosen probabilistically (e.g., move left with 70% probability, right with 30%).</a:t>
            </a:r>
          </a:p>
        </p:txBody>
      </p:sp>
      <p:sp>
        <p:nvSpPr>
          <p:cNvPr id="2" name="Rectangle 1">
            <a:extLst>
              <a:ext uri="{FF2B5EF4-FFF2-40B4-BE49-F238E27FC236}">
                <a16:creationId xmlns:a16="http://schemas.microsoft.com/office/drawing/2014/main" id="{D545953C-EA99-410D-A13B-9A5C8D6568DF}"/>
              </a:ext>
            </a:extLst>
          </p:cNvPr>
          <p:cNvSpPr/>
          <p:nvPr/>
        </p:nvSpPr>
        <p:spPr>
          <a:xfrm>
            <a:off x="514350" y="352903"/>
            <a:ext cx="864339" cy="369332"/>
          </a:xfrm>
          <a:prstGeom prst="rect">
            <a:avLst/>
          </a:prstGeom>
        </p:spPr>
        <p:txBody>
          <a:bodyPr wrap="none">
            <a:spAutoFit/>
          </a:bodyPr>
          <a:lstStyle/>
          <a:p>
            <a:r>
              <a:rPr lang="en-CA" sz="1800" b="1" dirty="0"/>
              <a:t>Policy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29"/>
          <p:cNvPicPr preferRelativeResize="0"/>
          <p:nvPr/>
        </p:nvPicPr>
        <p:blipFill rotWithShape="1">
          <a:blip r:embed="rId3">
            <a:alphaModFix/>
          </a:blip>
          <a:srcRect/>
          <a:stretch/>
        </p:blipFill>
        <p:spPr>
          <a:xfrm flipH="1">
            <a:off x="224182" y="272430"/>
            <a:ext cx="370178" cy="345190"/>
          </a:xfrm>
          <a:prstGeom prst="rect">
            <a:avLst/>
          </a:prstGeom>
          <a:noFill/>
          <a:ln>
            <a:noFill/>
          </a:ln>
        </p:spPr>
      </p:pic>
      <p:pic>
        <p:nvPicPr>
          <p:cNvPr id="234" name="Google Shape;234;p29"/>
          <p:cNvPicPr preferRelativeResize="0"/>
          <p:nvPr/>
        </p:nvPicPr>
        <p:blipFill rotWithShape="1">
          <a:blip r:embed="rId4">
            <a:alphaModFix/>
          </a:blip>
          <a:srcRect/>
          <a:stretch/>
        </p:blipFill>
        <p:spPr>
          <a:xfrm rot="10800000">
            <a:off x="693092" y="255462"/>
            <a:ext cx="377325" cy="379125"/>
          </a:xfrm>
          <a:prstGeom prst="rect">
            <a:avLst/>
          </a:prstGeom>
          <a:noFill/>
          <a:ln>
            <a:noFill/>
          </a:ln>
        </p:spPr>
      </p:pic>
      <p:pic>
        <p:nvPicPr>
          <p:cNvPr id="235" name="Google Shape;235;p29"/>
          <p:cNvPicPr preferRelativeResize="0"/>
          <p:nvPr/>
        </p:nvPicPr>
        <p:blipFill rotWithShape="1">
          <a:blip r:embed="rId5">
            <a:alphaModFix/>
          </a:blip>
          <a:srcRect/>
          <a:stretch/>
        </p:blipFill>
        <p:spPr>
          <a:xfrm>
            <a:off x="1169149" y="272430"/>
            <a:ext cx="377325" cy="394924"/>
          </a:xfrm>
          <a:prstGeom prst="rect">
            <a:avLst/>
          </a:prstGeom>
          <a:noFill/>
          <a:ln>
            <a:noFill/>
          </a:ln>
        </p:spPr>
      </p:pic>
      <p:sp>
        <p:nvSpPr>
          <p:cNvPr id="244" name="Google Shape;244;p29"/>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10</a:t>
            </a:r>
            <a:endParaRPr/>
          </a:p>
        </p:txBody>
      </p:sp>
      <p:sp>
        <p:nvSpPr>
          <p:cNvPr id="4" name="Rectangle 3">
            <a:extLst>
              <a:ext uri="{FF2B5EF4-FFF2-40B4-BE49-F238E27FC236}">
                <a16:creationId xmlns:a16="http://schemas.microsoft.com/office/drawing/2014/main" id="{9523D25F-F819-45BA-8178-8C4396D6C444}"/>
              </a:ext>
            </a:extLst>
          </p:cNvPr>
          <p:cNvSpPr/>
          <p:nvPr/>
        </p:nvSpPr>
        <p:spPr>
          <a:xfrm>
            <a:off x="1742742" y="408579"/>
            <a:ext cx="2818400" cy="307777"/>
          </a:xfrm>
          <a:prstGeom prst="rect">
            <a:avLst/>
          </a:prstGeom>
        </p:spPr>
        <p:txBody>
          <a:bodyPr wrap="none">
            <a:spAutoFit/>
          </a:bodyPr>
          <a:lstStyle/>
          <a:p>
            <a:r>
              <a:rPr lang="en-CA" b="1" dirty="0"/>
              <a:t>One-Step Bootstrapped Return</a:t>
            </a:r>
          </a:p>
        </p:txBody>
      </p:sp>
      <p:sp>
        <p:nvSpPr>
          <p:cNvPr id="5" name="Rectangle 4">
            <a:extLst>
              <a:ext uri="{FF2B5EF4-FFF2-40B4-BE49-F238E27FC236}">
                <a16:creationId xmlns:a16="http://schemas.microsoft.com/office/drawing/2014/main" id="{B307E741-C5AC-4A25-AB85-C140168D317D}"/>
              </a:ext>
            </a:extLst>
          </p:cNvPr>
          <p:cNvSpPr/>
          <p:nvPr/>
        </p:nvSpPr>
        <p:spPr>
          <a:xfrm>
            <a:off x="102870" y="1226612"/>
            <a:ext cx="8797290" cy="698717"/>
          </a:xfrm>
          <a:prstGeom prst="rect">
            <a:avLst/>
          </a:prstGeom>
        </p:spPr>
        <p:txBody>
          <a:bodyPr wrap="square">
            <a:spAutoFit/>
          </a:bodyPr>
          <a:lstStyle/>
          <a:p>
            <a:pPr>
              <a:lnSpc>
                <a:spcPct val="150000"/>
              </a:lnSpc>
            </a:pPr>
            <a:r>
              <a:rPr lang="en-US" dirty="0"/>
              <a:t>The One-Step Bootstrapped Return is a simplified way to estimate the return by using the immediate reward and bootstrapping the value of the next state. The bootstrapped return is defined as:</a:t>
            </a:r>
            <a:endParaRPr lang="en-CA" dirty="0"/>
          </a:p>
        </p:txBody>
      </p:sp>
      <p:sp>
        <p:nvSpPr>
          <p:cNvPr id="6" name="Rectangle 5">
            <a:extLst>
              <a:ext uri="{FF2B5EF4-FFF2-40B4-BE49-F238E27FC236}">
                <a16:creationId xmlns:a16="http://schemas.microsoft.com/office/drawing/2014/main" id="{8064DF43-E6F3-4238-A80C-8639F020EF91}"/>
              </a:ext>
            </a:extLst>
          </p:cNvPr>
          <p:cNvSpPr/>
          <p:nvPr/>
        </p:nvSpPr>
        <p:spPr>
          <a:xfrm>
            <a:off x="224182" y="2708791"/>
            <a:ext cx="8743711" cy="1668214"/>
          </a:xfrm>
          <a:prstGeom prst="rect">
            <a:avLst/>
          </a:prstGeom>
        </p:spPr>
        <p:txBody>
          <a:bodyPr wrap="square">
            <a:spAutoFit/>
          </a:bodyPr>
          <a:lstStyle/>
          <a:p>
            <a:pPr>
              <a:lnSpc>
                <a:spcPct val="150000"/>
              </a:lnSpc>
            </a:pPr>
            <a:r>
              <a:rPr lang="en-US" dirty="0"/>
              <a:t>Where:</a:t>
            </a:r>
          </a:p>
          <a:p>
            <a:pPr>
              <a:lnSpc>
                <a:spcPct val="150000"/>
              </a:lnSpc>
              <a:buFont typeface="Arial" panose="020B0604020202020204" pitchFamily="34" charset="0"/>
              <a:buChar char="•"/>
            </a:pPr>
            <a:r>
              <a:rPr lang="en-US" dirty="0"/>
              <a:t>Rt+1​ is the reward at the next time step,</a:t>
            </a:r>
          </a:p>
          <a:p>
            <a:pPr>
              <a:lnSpc>
                <a:spcPct val="150000"/>
              </a:lnSpc>
              <a:buFont typeface="Arial" panose="020B0604020202020204" pitchFamily="34" charset="0"/>
              <a:buChar char="•"/>
            </a:pPr>
            <a:r>
              <a:rPr lang="en-US" dirty="0"/>
              <a:t>γ is the discount factor,</a:t>
            </a:r>
          </a:p>
          <a:p>
            <a:pPr>
              <a:lnSpc>
                <a:spcPct val="150000"/>
              </a:lnSpc>
              <a:buFont typeface="Arial" panose="020B0604020202020204" pitchFamily="34" charset="0"/>
              <a:buChar char="•"/>
            </a:pPr>
            <a:r>
              <a:rPr lang="en-US" dirty="0"/>
              <a:t>Vω(St+1) is the value estimate of the next state.</a:t>
            </a:r>
          </a:p>
          <a:p>
            <a:pPr>
              <a:lnSpc>
                <a:spcPct val="150000"/>
              </a:lnSpc>
            </a:pPr>
            <a:r>
              <a:rPr lang="en-US" dirty="0"/>
              <a:t>This return is used in Actor-Critic methods to update the actor's policy and the critic's value estimates.</a:t>
            </a:r>
          </a:p>
        </p:txBody>
      </p:sp>
      <p:pic>
        <p:nvPicPr>
          <p:cNvPr id="7" name="Picture 6">
            <a:extLst>
              <a:ext uri="{FF2B5EF4-FFF2-40B4-BE49-F238E27FC236}">
                <a16:creationId xmlns:a16="http://schemas.microsoft.com/office/drawing/2014/main" id="{E05EA380-3716-4961-9C63-E8941ADD571F}"/>
              </a:ext>
            </a:extLst>
          </p:cNvPr>
          <p:cNvPicPr>
            <a:picLocks noChangeAspect="1"/>
          </p:cNvPicPr>
          <p:nvPr/>
        </p:nvPicPr>
        <p:blipFill>
          <a:blip r:embed="rId6"/>
          <a:stretch>
            <a:fillRect/>
          </a:stretch>
        </p:blipFill>
        <p:spPr>
          <a:xfrm>
            <a:off x="3345104" y="2046055"/>
            <a:ext cx="1752752" cy="388654"/>
          </a:xfrm>
          <a:prstGeom prst="rect">
            <a:avLst/>
          </a:prstGeom>
          <a:ln>
            <a:solidFill>
              <a:schemeClr val="bg2"/>
            </a:solidFill>
          </a:ln>
        </p:spPr>
      </p:pic>
    </p:spTree>
    <p:extLst>
      <p:ext uri="{BB962C8B-B14F-4D97-AF65-F5344CB8AC3E}">
        <p14:creationId xmlns:p14="http://schemas.microsoft.com/office/powerpoint/2010/main" val="4071157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29"/>
          <p:cNvPicPr preferRelativeResize="0"/>
          <p:nvPr/>
        </p:nvPicPr>
        <p:blipFill rotWithShape="1">
          <a:blip r:embed="rId3">
            <a:alphaModFix/>
          </a:blip>
          <a:srcRect/>
          <a:stretch/>
        </p:blipFill>
        <p:spPr>
          <a:xfrm flipH="1">
            <a:off x="224182" y="272430"/>
            <a:ext cx="370178" cy="345190"/>
          </a:xfrm>
          <a:prstGeom prst="rect">
            <a:avLst/>
          </a:prstGeom>
          <a:noFill/>
          <a:ln>
            <a:noFill/>
          </a:ln>
        </p:spPr>
      </p:pic>
      <p:pic>
        <p:nvPicPr>
          <p:cNvPr id="234" name="Google Shape;234;p29"/>
          <p:cNvPicPr preferRelativeResize="0"/>
          <p:nvPr/>
        </p:nvPicPr>
        <p:blipFill rotWithShape="1">
          <a:blip r:embed="rId4">
            <a:alphaModFix/>
          </a:blip>
          <a:srcRect/>
          <a:stretch/>
        </p:blipFill>
        <p:spPr>
          <a:xfrm rot="10800000">
            <a:off x="693092" y="255462"/>
            <a:ext cx="377325" cy="379125"/>
          </a:xfrm>
          <a:prstGeom prst="rect">
            <a:avLst/>
          </a:prstGeom>
          <a:noFill/>
          <a:ln>
            <a:noFill/>
          </a:ln>
        </p:spPr>
      </p:pic>
      <p:pic>
        <p:nvPicPr>
          <p:cNvPr id="235" name="Google Shape;235;p29"/>
          <p:cNvPicPr preferRelativeResize="0"/>
          <p:nvPr/>
        </p:nvPicPr>
        <p:blipFill rotWithShape="1">
          <a:blip r:embed="rId5">
            <a:alphaModFix/>
          </a:blip>
          <a:srcRect/>
          <a:stretch/>
        </p:blipFill>
        <p:spPr>
          <a:xfrm>
            <a:off x="1169149" y="272430"/>
            <a:ext cx="377325" cy="394924"/>
          </a:xfrm>
          <a:prstGeom prst="rect">
            <a:avLst/>
          </a:prstGeom>
          <a:noFill/>
          <a:ln>
            <a:noFill/>
          </a:ln>
        </p:spPr>
      </p:pic>
      <p:sp>
        <p:nvSpPr>
          <p:cNvPr id="244" name="Google Shape;244;p29"/>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10</a:t>
            </a:r>
            <a:endParaRPr/>
          </a:p>
        </p:txBody>
      </p:sp>
      <p:sp>
        <p:nvSpPr>
          <p:cNvPr id="2" name="Rectangle 1">
            <a:extLst>
              <a:ext uri="{FF2B5EF4-FFF2-40B4-BE49-F238E27FC236}">
                <a16:creationId xmlns:a16="http://schemas.microsoft.com/office/drawing/2014/main" id="{012ECE3B-01B0-4FC2-961F-3A2DE5170270}"/>
              </a:ext>
            </a:extLst>
          </p:cNvPr>
          <p:cNvSpPr/>
          <p:nvPr/>
        </p:nvSpPr>
        <p:spPr>
          <a:xfrm>
            <a:off x="212824" y="1329073"/>
            <a:ext cx="8900160" cy="307777"/>
          </a:xfrm>
          <a:prstGeom prst="rect">
            <a:avLst/>
          </a:prstGeom>
        </p:spPr>
        <p:txBody>
          <a:bodyPr wrap="square">
            <a:spAutoFit/>
          </a:bodyPr>
          <a:lstStyle/>
          <a:p>
            <a:r>
              <a:rPr lang="en-US" dirty="0"/>
              <a:t>The policy gradient for Actor-Critic methods, which uses the one-step bootstrapped return, is given by:</a:t>
            </a:r>
          </a:p>
        </p:txBody>
      </p:sp>
      <p:sp>
        <p:nvSpPr>
          <p:cNvPr id="3" name="Rectangle 2">
            <a:extLst>
              <a:ext uri="{FF2B5EF4-FFF2-40B4-BE49-F238E27FC236}">
                <a16:creationId xmlns:a16="http://schemas.microsoft.com/office/drawing/2014/main" id="{751379B0-2236-44F7-AFAC-81D944F27D55}"/>
              </a:ext>
            </a:extLst>
          </p:cNvPr>
          <p:cNvSpPr/>
          <p:nvPr/>
        </p:nvSpPr>
        <p:spPr>
          <a:xfrm>
            <a:off x="1645206" y="445024"/>
            <a:ext cx="2879314" cy="338554"/>
          </a:xfrm>
          <a:prstGeom prst="rect">
            <a:avLst/>
          </a:prstGeom>
        </p:spPr>
        <p:txBody>
          <a:bodyPr wrap="none">
            <a:spAutoFit/>
          </a:bodyPr>
          <a:lstStyle/>
          <a:p>
            <a:r>
              <a:rPr lang="en-US" sz="1600" b="1" dirty="0"/>
              <a:t>Actor-Critic Policy Gradient</a:t>
            </a:r>
          </a:p>
        </p:txBody>
      </p:sp>
      <p:sp>
        <p:nvSpPr>
          <p:cNvPr id="4" name="Rectangle 3">
            <a:extLst>
              <a:ext uri="{FF2B5EF4-FFF2-40B4-BE49-F238E27FC236}">
                <a16:creationId xmlns:a16="http://schemas.microsoft.com/office/drawing/2014/main" id="{1D04C82C-E668-470E-BE19-C00AEA9EBC5D}"/>
              </a:ext>
            </a:extLst>
          </p:cNvPr>
          <p:cNvSpPr/>
          <p:nvPr/>
        </p:nvSpPr>
        <p:spPr>
          <a:xfrm>
            <a:off x="224182" y="2858437"/>
            <a:ext cx="8796827" cy="1600438"/>
          </a:xfrm>
          <a:prstGeom prst="rect">
            <a:avLst/>
          </a:prstGeom>
        </p:spPr>
        <p:txBody>
          <a:bodyPr wrap="square">
            <a:spAutoFit/>
          </a:bodyPr>
          <a:lstStyle/>
          <a:p>
            <a:r>
              <a:rPr lang="en-US" dirty="0"/>
              <a:t>Where:</a:t>
            </a:r>
          </a:p>
          <a:p>
            <a:endParaRPr lang="en-US" dirty="0"/>
          </a:p>
          <a:p>
            <a:pPr>
              <a:buFont typeface="Arial" panose="020B0604020202020204" pitchFamily="34" charset="0"/>
              <a:buChar char="•"/>
            </a:pPr>
            <a:r>
              <a:rPr lang="en-US" dirty="0"/>
              <a:t>Rt+1​ is the immediate reward,</a:t>
            </a:r>
          </a:p>
          <a:p>
            <a:pPr>
              <a:buFont typeface="Arial" panose="020B0604020202020204" pitchFamily="34" charset="0"/>
              <a:buChar char="•"/>
            </a:pPr>
            <a:r>
              <a:rPr lang="en-US" dirty="0" err="1"/>
              <a:t>γVω</a:t>
            </a:r>
            <a:r>
              <a:rPr lang="en-US" dirty="0"/>
              <a:t>(St+1) is the bootstrapped return estimate for the next state,</a:t>
            </a:r>
          </a:p>
          <a:p>
            <a:pPr>
              <a:buFont typeface="Arial" panose="020B0604020202020204" pitchFamily="34" charset="0"/>
              <a:buChar char="•"/>
            </a:pPr>
            <a:r>
              <a:rPr lang="en-US" dirty="0"/>
              <a:t>The term ∇</a:t>
            </a:r>
            <a:r>
              <a:rPr lang="en-US" dirty="0" err="1"/>
              <a:t>θlog</a:t>
            </a:r>
            <a:r>
              <a:rPr lang="en-US" dirty="0"/>
              <a:t>⁡πθ(</a:t>
            </a:r>
            <a:r>
              <a:rPr lang="en-US" dirty="0" err="1"/>
              <a:t>at∣st</a:t>
            </a:r>
            <a:r>
              <a:rPr lang="en-US" dirty="0"/>
              <a:t>) is the policy gradient with respect to the action taken.</a:t>
            </a:r>
          </a:p>
          <a:p>
            <a:r>
              <a:rPr lang="en-US" dirty="0"/>
              <a:t>This update rule enables both the </a:t>
            </a:r>
            <a:r>
              <a:rPr lang="en-US" b="1" dirty="0"/>
              <a:t>actor</a:t>
            </a:r>
            <a:r>
              <a:rPr lang="en-US" dirty="0"/>
              <a:t> and </a:t>
            </a:r>
            <a:r>
              <a:rPr lang="en-US" b="1" dirty="0"/>
              <a:t>critic</a:t>
            </a:r>
            <a:r>
              <a:rPr lang="en-US" dirty="0"/>
              <a:t> to update their parameters. The actor improves its policy based on the feedback from the critic, and the critic refines its value estimate to help guide the actor.</a:t>
            </a:r>
          </a:p>
        </p:txBody>
      </p:sp>
      <p:pic>
        <p:nvPicPr>
          <p:cNvPr id="5" name="Picture 4">
            <a:extLst>
              <a:ext uri="{FF2B5EF4-FFF2-40B4-BE49-F238E27FC236}">
                <a16:creationId xmlns:a16="http://schemas.microsoft.com/office/drawing/2014/main" id="{EAAA2FED-F51D-4CCC-BCD1-335D570AF290}"/>
              </a:ext>
            </a:extLst>
          </p:cNvPr>
          <p:cNvPicPr>
            <a:picLocks noChangeAspect="1"/>
          </p:cNvPicPr>
          <p:nvPr/>
        </p:nvPicPr>
        <p:blipFill>
          <a:blip r:embed="rId6"/>
          <a:stretch>
            <a:fillRect/>
          </a:stretch>
        </p:blipFill>
        <p:spPr>
          <a:xfrm>
            <a:off x="2008942" y="1958058"/>
            <a:ext cx="4557155" cy="579170"/>
          </a:xfrm>
          <a:prstGeom prst="rect">
            <a:avLst/>
          </a:prstGeom>
          <a:ln>
            <a:solidFill>
              <a:schemeClr val="bg2"/>
            </a:solidFill>
          </a:ln>
        </p:spPr>
      </p:pic>
    </p:spTree>
    <p:extLst>
      <p:ext uri="{BB962C8B-B14F-4D97-AF65-F5344CB8AC3E}">
        <p14:creationId xmlns:p14="http://schemas.microsoft.com/office/powerpoint/2010/main" val="382402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31"/>
        <p:cNvGrpSpPr/>
        <p:nvPr/>
      </p:nvGrpSpPr>
      <p:grpSpPr>
        <a:xfrm>
          <a:off x="0" y="0"/>
          <a:ext cx="0" cy="0"/>
          <a:chOff x="0" y="0"/>
          <a:chExt cx="0" cy="0"/>
        </a:xfrm>
      </p:grpSpPr>
      <p:pic>
        <p:nvPicPr>
          <p:cNvPr id="233" name="Google Shape;233;p29"/>
          <p:cNvPicPr preferRelativeResize="0"/>
          <p:nvPr/>
        </p:nvPicPr>
        <p:blipFill rotWithShape="1">
          <a:blip r:embed="rId3">
            <a:alphaModFix/>
          </a:blip>
          <a:srcRect/>
          <a:stretch/>
        </p:blipFill>
        <p:spPr>
          <a:xfrm flipH="1">
            <a:off x="224182" y="272430"/>
            <a:ext cx="370178" cy="345190"/>
          </a:xfrm>
          <a:prstGeom prst="rect">
            <a:avLst/>
          </a:prstGeom>
          <a:noFill/>
          <a:ln>
            <a:noFill/>
          </a:ln>
        </p:spPr>
      </p:pic>
      <p:pic>
        <p:nvPicPr>
          <p:cNvPr id="234" name="Google Shape;234;p29"/>
          <p:cNvPicPr preferRelativeResize="0"/>
          <p:nvPr/>
        </p:nvPicPr>
        <p:blipFill rotWithShape="1">
          <a:blip r:embed="rId4">
            <a:alphaModFix/>
          </a:blip>
          <a:srcRect/>
          <a:stretch/>
        </p:blipFill>
        <p:spPr>
          <a:xfrm rot="10800000">
            <a:off x="693092" y="255462"/>
            <a:ext cx="377325" cy="379125"/>
          </a:xfrm>
          <a:prstGeom prst="rect">
            <a:avLst/>
          </a:prstGeom>
          <a:noFill/>
          <a:ln>
            <a:noFill/>
          </a:ln>
        </p:spPr>
      </p:pic>
      <p:pic>
        <p:nvPicPr>
          <p:cNvPr id="235" name="Google Shape;235;p29"/>
          <p:cNvPicPr preferRelativeResize="0"/>
          <p:nvPr/>
        </p:nvPicPr>
        <p:blipFill rotWithShape="1">
          <a:blip r:embed="rId5">
            <a:alphaModFix/>
          </a:blip>
          <a:srcRect/>
          <a:stretch/>
        </p:blipFill>
        <p:spPr>
          <a:xfrm>
            <a:off x="1169149" y="272430"/>
            <a:ext cx="377325" cy="394924"/>
          </a:xfrm>
          <a:prstGeom prst="rect">
            <a:avLst/>
          </a:prstGeom>
          <a:noFill/>
          <a:ln>
            <a:noFill/>
          </a:ln>
        </p:spPr>
      </p:pic>
      <p:sp>
        <p:nvSpPr>
          <p:cNvPr id="244" name="Google Shape;244;p29"/>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10</a:t>
            </a:r>
            <a:endParaRPr/>
          </a:p>
        </p:txBody>
      </p:sp>
      <p:sp>
        <p:nvSpPr>
          <p:cNvPr id="2" name="Rectangle 1">
            <a:extLst>
              <a:ext uri="{FF2B5EF4-FFF2-40B4-BE49-F238E27FC236}">
                <a16:creationId xmlns:a16="http://schemas.microsoft.com/office/drawing/2014/main" id="{748E550A-C34A-498F-8BDF-3CC264A28B95}"/>
              </a:ext>
            </a:extLst>
          </p:cNvPr>
          <p:cNvSpPr/>
          <p:nvPr/>
        </p:nvSpPr>
        <p:spPr>
          <a:xfrm>
            <a:off x="121920" y="1172234"/>
            <a:ext cx="8063038" cy="461665"/>
          </a:xfrm>
          <a:prstGeom prst="rect">
            <a:avLst/>
          </a:prstGeom>
        </p:spPr>
        <p:txBody>
          <a:bodyPr wrap="square">
            <a:spAutoFit/>
          </a:bodyPr>
          <a:lstStyle/>
          <a:p>
            <a:r>
              <a:rPr lang="en-US" sz="1200" dirty="0"/>
              <a:t>The critic aims to minimize the Mean Squared Error (MSE) between its predicted state-value Vω(</a:t>
            </a:r>
            <a:r>
              <a:rPr lang="en-US" sz="1200" dirty="0" err="1"/>
              <a:t>st</a:t>
            </a:r>
            <a:r>
              <a:rPr lang="en-US" sz="1200" dirty="0"/>
              <a:t>) and the actual return. The objective function for the critic is:</a:t>
            </a:r>
          </a:p>
        </p:txBody>
      </p:sp>
      <p:sp>
        <p:nvSpPr>
          <p:cNvPr id="3" name="Rectangle 2">
            <a:extLst>
              <a:ext uri="{FF2B5EF4-FFF2-40B4-BE49-F238E27FC236}">
                <a16:creationId xmlns:a16="http://schemas.microsoft.com/office/drawing/2014/main" id="{A6B82F3D-9A5F-4AE6-8AD9-19A5FB61E91E}"/>
              </a:ext>
            </a:extLst>
          </p:cNvPr>
          <p:cNvSpPr/>
          <p:nvPr/>
        </p:nvSpPr>
        <p:spPr>
          <a:xfrm>
            <a:off x="1907863" y="445024"/>
            <a:ext cx="2060179" cy="369332"/>
          </a:xfrm>
          <a:prstGeom prst="rect">
            <a:avLst/>
          </a:prstGeom>
        </p:spPr>
        <p:txBody>
          <a:bodyPr wrap="none">
            <a:spAutoFit/>
          </a:bodyPr>
          <a:lstStyle/>
          <a:p>
            <a:r>
              <a:rPr lang="en-US" sz="1800" b="1" dirty="0"/>
              <a:t>Critic's Objective</a:t>
            </a:r>
          </a:p>
        </p:txBody>
      </p:sp>
      <p:sp>
        <p:nvSpPr>
          <p:cNvPr id="4" name="Rectangle 3">
            <a:extLst>
              <a:ext uri="{FF2B5EF4-FFF2-40B4-BE49-F238E27FC236}">
                <a16:creationId xmlns:a16="http://schemas.microsoft.com/office/drawing/2014/main" id="{6349824B-B3C6-4479-BD2B-0C6E1116C91B}"/>
              </a:ext>
            </a:extLst>
          </p:cNvPr>
          <p:cNvSpPr/>
          <p:nvPr/>
        </p:nvSpPr>
        <p:spPr>
          <a:xfrm>
            <a:off x="207745" y="2222849"/>
            <a:ext cx="6175588" cy="1015663"/>
          </a:xfrm>
          <a:prstGeom prst="rect">
            <a:avLst/>
          </a:prstGeom>
        </p:spPr>
        <p:txBody>
          <a:bodyPr wrap="square">
            <a:spAutoFit/>
          </a:bodyPr>
          <a:lstStyle/>
          <a:p>
            <a:r>
              <a:rPr lang="en-US" sz="1200" dirty="0"/>
              <a:t>Where:</a:t>
            </a:r>
          </a:p>
          <a:p>
            <a:endParaRPr lang="en-US" sz="1200" dirty="0"/>
          </a:p>
          <a:p>
            <a:pPr>
              <a:buFont typeface="Arial" panose="020B0604020202020204" pitchFamily="34" charset="0"/>
              <a:buChar char="•"/>
            </a:pPr>
            <a:r>
              <a:rPr lang="en-US" sz="1200" dirty="0"/>
              <a:t>Rt+1 is the immediate reward,</a:t>
            </a:r>
          </a:p>
          <a:p>
            <a:pPr>
              <a:buFont typeface="Arial" panose="020B0604020202020204" pitchFamily="34" charset="0"/>
              <a:buChar char="•"/>
            </a:pPr>
            <a:r>
              <a:rPr lang="en-US" sz="1200" dirty="0"/>
              <a:t>γ is the discount factor,</a:t>
            </a:r>
          </a:p>
          <a:p>
            <a:pPr>
              <a:buFont typeface="Arial" panose="020B0604020202020204" pitchFamily="34" charset="0"/>
              <a:buChar char="•"/>
            </a:pPr>
            <a:r>
              <a:rPr lang="en-US" sz="1200" dirty="0"/>
              <a:t>Vω(St) is the critic's predicted value for state St​.</a:t>
            </a:r>
          </a:p>
        </p:txBody>
      </p:sp>
      <p:sp>
        <p:nvSpPr>
          <p:cNvPr id="5" name="Rectangle 4">
            <a:extLst>
              <a:ext uri="{FF2B5EF4-FFF2-40B4-BE49-F238E27FC236}">
                <a16:creationId xmlns:a16="http://schemas.microsoft.com/office/drawing/2014/main" id="{C2E8AEC1-EB81-46FC-A425-09CACD8EE5EE}"/>
              </a:ext>
            </a:extLst>
          </p:cNvPr>
          <p:cNvSpPr/>
          <p:nvPr/>
        </p:nvSpPr>
        <p:spPr>
          <a:xfrm>
            <a:off x="121920" y="3367832"/>
            <a:ext cx="8221980" cy="307777"/>
          </a:xfrm>
          <a:prstGeom prst="rect">
            <a:avLst/>
          </a:prstGeom>
        </p:spPr>
        <p:txBody>
          <a:bodyPr wrap="square">
            <a:spAutoFit/>
          </a:bodyPr>
          <a:lstStyle/>
          <a:p>
            <a:r>
              <a:rPr lang="en-US" dirty="0"/>
              <a:t>The gradient of the critic's objective function, which is used to update the critic’s parameters ω, is:</a:t>
            </a:r>
            <a:endParaRPr lang="en-CA" dirty="0"/>
          </a:p>
        </p:txBody>
      </p:sp>
      <p:pic>
        <p:nvPicPr>
          <p:cNvPr id="6" name="Picture 5">
            <a:extLst>
              <a:ext uri="{FF2B5EF4-FFF2-40B4-BE49-F238E27FC236}">
                <a16:creationId xmlns:a16="http://schemas.microsoft.com/office/drawing/2014/main" id="{655617C9-27DA-441D-95C1-165F99E82251}"/>
              </a:ext>
            </a:extLst>
          </p:cNvPr>
          <p:cNvPicPr>
            <a:picLocks noChangeAspect="1"/>
          </p:cNvPicPr>
          <p:nvPr/>
        </p:nvPicPr>
        <p:blipFill>
          <a:blip r:embed="rId6"/>
          <a:stretch>
            <a:fillRect/>
          </a:stretch>
        </p:blipFill>
        <p:spPr>
          <a:xfrm>
            <a:off x="2583062" y="1727859"/>
            <a:ext cx="2712955" cy="480102"/>
          </a:xfrm>
          <a:prstGeom prst="rect">
            <a:avLst/>
          </a:prstGeom>
        </p:spPr>
      </p:pic>
      <p:pic>
        <p:nvPicPr>
          <p:cNvPr id="7" name="Picture 6">
            <a:extLst>
              <a:ext uri="{FF2B5EF4-FFF2-40B4-BE49-F238E27FC236}">
                <a16:creationId xmlns:a16="http://schemas.microsoft.com/office/drawing/2014/main" id="{81427A6E-98F0-49D0-8648-FD797A72659C}"/>
              </a:ext>
            </a:extLst>
          </p:cNvPr>
          <p:cNvPicPr>
            <a:picLocks noChangeAspect="1"/>
          </p:cNvPicPr>
          <p:nvPr/>
        </p:nvPicPr>
        <p:blipFill>
          <a:blip r:embed="rId7"/>
          <a:stretch>
            <a:fillRect/>
          </a:stretch>
        </p:blipFill>
        <p:spPr>
          <a:xfrm>
            <a:off x="3295539" y="3858064"/>
            <a:ext cx="2552921" cy="320068"/>
          </a:xfrm>
          <a:prstGeom prst="rect">
            <a:avLst/>
          </a:prstGeom>
        </p:spPr>
      </p:pic>
      <p:sp>
        <p:nvSpPr>
          <p:cNvPr id="8" name="Rectangle 7">
            <a:extLst>
              <a:ext uri="{FF2B5EF4-FFF2-40B4-BE49-F238E27FC236}">
                <a16:creationId xmlns:a16="http://schemas.microsoft.com/office/drawing/2014/main" id="{CF4394D2-F792-4C01-A2CD-315DC9429B71}"/>
              </a:ext>
            </a:extLst>
          </p:cNvPr>
          <p:cNvSpPr/>
          <p:nvPr/>
        </p:nvSpPr>
        <p:spPr>
          <a:xfrm>
            <a:off x="186294" y="4347850"/>
            <a:ext cx="8974005" cy="523220"/>
          </a:xfrm>
          <a:prstGeom prst="rect">
            <a:avLst/>
          </a:prstGeom>
        </p:spPr>
        <p:txBody>
          <a:bodyPr wrap="square">
            <a:spAutoFit/>
          </a:bodyPr>
          <a:lstStyle/>
          <a:p>
            <a:r>
              <a:rPr lang="en-US" dirty="0"/>
              <a:t>his gradient is used to update the critic's parameters in the direction that minimizes the prediction error, improving the critic's ability to estimate state values.</a:t>
            </a:r>
          </a:p>
        </p:txBody>
      </p:sp>
    </p:spTree>
    <p:extLst>
      <p:ext uri="{BB962C8B-B14F-4D97-AF65-F5344CB8AC3E}">
        <p14:creationId xmlns:p14="http://schemas.microsoft.com/office/powerpoint/2010/main" val="4188377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3"/>
          <p:cNvSpPr/>
          <p:nvPr/>
        </p:nvSpPr>
        <p:spPr>
          <a:xfrm>
            <a:off x="5692140" y="2202180"/>
            <a:ext cx="2987040" cy="25755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23"/>
          <p:cNvSpPr/>
          <p:nvPr/>
        </p:nvSpPr>
        <p:spPr>
          <a:xfrm>
            <a:off x="3596640" y="2202180"/>
            <a:ext cx="1485900" cy="899160"/>
          </a:xfrm>
          <a:prstGeom prst="rect">
            <a:avLst/>
          </a:prstGeom>
          <a:solidFill>
            <a:schemeClr val="dk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8" name="Google Shape;178;p23"/>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4</a:t>
            </a:r>
            <a:endParaRPr/>
          </a:p>
        </p:txBody>
      </p:sp>
      <p:sp>
        <p:nvSpPr>
          <p:cNvPr id="3" name="Title 2">
            <a:extLst>
              <a:ext uri="{FF2B5EF4-FFF2-40B4-BE49-F238E27FC236}">
                <a16:creationId xmlns:a16="http://schemas.microsoft.com/office/drawing/2014/main" id="{2C925758-83C4-4A4F-BD22-F9966AC44D25}"/>
              </a:ext>
            </a:extLst>
          </p:cNvPr>
          <p:cNvSpPr>
            <a:spLocks noGrp="1"/>
          </p:cNvSpPr>
          <p:nvPr>
            <p:ph type="title"/>
          </p:nvPr>
        </p:nvSpPr>
        <p:spPr/>
        <p:txBody>
          <a:bodyPr/>
          <a:lstStyle/>
          <a:p>
            <a:r>
              <a:rPr lang="en-CA" sz="2000" dirty="0"/>
              <a:t>Proximal Policy Optimization (PPO)</a:t>
            </a:r>
          </a:p>
        </p:txBody>
      </p:sp>
      <p:sp>
        <p:nvSpPr>
          <p:cNvPr id="4" name="Rectangle 3">
            <a:extLst>
              <a:ext uri="{FF2B5EF4-FFF2-40B4-BE49-F238E27FC236}">
                <a16:creationId xmlns:a16="http://schemas.microsoft.com/office/drawing/2014/main" id="{59FB65B3-D7BF-4F5D-9226-4F65067A81E2}"/>
              </a:ext>
            </a:extLst>
          </p:cNvPr>
          <p:cNvSpPr/>
          <p:nvPr/>
        </p:nvSpPr>
        <p:spPr>
          <a:xfrm>
            <a:off x="290122" y="1848212"/>
            <a:ext cx="8643905" cy="1443152"/>
          </a:xfrm>
          <a:prstGeom prst="rect">
            <a:avLst/>
          </a:prstGeom>
        </p:spPr>
        <p:txBody>
          <a:bodyPr wrap="square">
            <a:spAutoFit/>
          </a:bodyPr>
          <a:lstStyle/>
          <a:p>
            <a:pPr>
              <a:lnSpc>
                <a:spcPct val="150000"/>
              </a:lnSpc>
            </a:pPr>
            <a:r>
              <a:rPr lang="en-US" sz="1200" dirty="0"/>
              <a:t>Proximal Policy Optimization (PPO) is a reinforcement learning (RL) algorithm that improves policy optimization by limiting the size of updates to prevent drastic policy changes. It is an on-policy, actor-critic method that balances exploration and exploitation while maintaining stability and efficiency in training.</a:t>
            </a:r>
          </a:p>
          <a:p>
            <a:pPr>
              <a:lnSpc>
                <a:spcPct val="150000"/>
              </a:lnSpc>
            </a:pPr>
            <a:r>
              <a:rPr lang="en-US" sz="1200" dirty="0"/>
              <a:t>PPO is widely used in deep RL due to its sample efficiency, stability, and ease of implementation. It is an improved version of the Trust Region Policy Optimization (TRPO) algorithm but is computationally simpler.</a:t>
            </a:r>
          </a:p>
        </p:txBody>
      </p:sp>
    </p:spTree>
    <p:extLst>
      <p:ext uri="{BB962C8B-B14F-4D97-AF65-F5344CB8AC3E}">
        <p14:creationId xmlns:p14="http://schemas.microsoft.com/office/powerpoint/2010/main" val="21458172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B289423-AA56-46FB-8E1F-61C4A98D129C}"/>
              </a:ext>
            </a:extLst>
          </p:cNvPr>
          <p:cNvSpPr/>
          <p:nvPr/>
        </p:nvSpPr>
        <p:spPr>
          <a:xfrm>
            <a:off x="233679" y="1827021"/>
            <a:ext cx="6648027" cy="1169551"/>
          </a:xfrm>
          <a:prstGeom prst="rect">
            <a:avLst/>
          </a:prstGeom>
        </p:spPr>
        <p:txBody>
          <a:bodyPr wrap="square">
            <a:spAutoFit/>
          </a:bodyPr>
          <a:lstStyle/>
          <a:p>
            <a:r>
              <a:rPr lang="en-US" dirty="0"/>
              <a:t>The main innovation in PPO is </a:t>
            </a:r>
            <a:r>
              <a:rPr lang="en-US" b="1" dirty="0"/>
              <a:t>restricting how much the policy updates</a:t>
            </a:r>
            <a:r>
              <a:rPr lang="en-US" dirty="0"/>
              <a:t> in a single training step. Instead of applying </a:t>
            </a:r>
            <a:r>
              <a:rPr lang="en-US" b="1" dirty="0"/>
              <a:t>unconstrained updates</a:t>
            </a:r>
            <a:r>
              <a:rPr lang="en-US" dirty="0"/>
              <a:t> (which could drastically change the policy), PPO </a:t>
            </a:r>
            <a:r>
              <a:rPr lang="en-US" b="1" dirty="0"/>
              <a:t>clamps the updates</a:t>
            </a:r>
            <a:r>
              <a:rPr lang="en-US" dirty="0"/>
              <a:t> within a defined range.</a:t>
            </a:r>
          </a:p>
          <a:p>
            <a:r>
              <a:rPr lang="en-US" dirty="0"/>
              <a:t>This is achieved by defining a </a:t>
            </a:r>
            <a:r>
              <a:rPr lang="en-US" b="1" dirty="0"/>
              <a:t>probability ratio</a:t>
            </a:r>
            <a:r>
              <a:rPr lang="en-US" dirty="0"/>
              <a:t> that measures the difference between the </a:t>
            </a:r>
            <a:r>
              <a:rPr lang="en-US" b="1" dirty="0"/>
              <a:t>new policy</a:t>
            </a:r>
            <a:r>
              <a:rPr lang="en-US" dirty="0"/>
              <a:t> and the </a:t>
            </a:r>
            <a:r>
              <a:rPr lang="en-US" b="1" dirty="0"/>
              <a:t>old policy</a:t>
            </a:r>
            <a:r>
              <a:rPr lang="en-US" dirty="0"/>
              <a:t>:</a:t>
            </a:r>
          </a:p>
        </p:txBody>
      </p:sp>
      <p:sp>
        <p:nvSpPr>
          <p:cNvPr id="4" name="Rectangle 3">
            <a:extLst>
              <a:ext uri="{FF2B5EF4-FFF2-40B4-BE49-F238E27FC236}">
                <a16:creationId xmlns:a16="http://schemas.microsoft.com/office/drawing/2014/main" id="{13FD881D-B674-4C18-8948-E93E4454041A}"/>
              </a:ext>
            </a:extLst>
          </p:cNvPr>
          <p:cNvSpPr/>
          <p:nvPr/>
        </p:nvSpPr>
        <p:spPr>
          <a:xfrm>
            <a:off x="534367" y="1268484"/>
            <a:ext cx="1572866" cy="307777"/>
          </a:xfrm>
          <a:prstGeom prst="rect">
            <a:avLst/>
          </a:prstGeom>
        </p:spPr>
        <p:txBody>
          <a:bodyPr wrap="none">
            <a:spAutoFit/>
          </a:bodyPr>
          <a:lstStyle/>
          <a:p>
            <a:r>
              <a:rPr lang="en-US" b="1" dirty="0"/>
              <a:t>PPO's Core Idea</a:t>
            </a:r>
          </a:p>
        </p:txBody>
      </p:sp>
      <p:pic>
        <p:nvPicPr>
          <p:cNvPr id="5" name="Picture 4">
            <a:extLst>
              <a:ext uri="{FF2B5EF4-FFF2-40B4-BE49-F238E27FC236}">
                <a16:creationId xmlns:a16="http://schemas.microsoft.com/office/drawing/2014/main" id="{163A18E9-482F-4B33-8F5F-D4B094D18326}"/>
              </a:ext>
            </a:extLst>
          </p:cNvPr>
          <p:cNvPicPr>
            <a:picLocks noChangeAspect="1"/>
          </p:cNvPicPr>
          <p:nvPr/>
        </p:nvPicPr>
        <p:blipFill>
          <a:blip r:embed="rId2"/>
          <a:stretch>
            <a:fillRect/>
          </a:stretch>
        </p:blipFill>
        <p:spPr>
          <a:xfrm>
            <a:off x="4026264" y="2781487"/>
            <a:ext cx="1348857" cy="701101"/>
          </a:xfrm>
          <a:prstGeom prst="rect">
            <a:avLst/>
          </a:prstGeom>
        </p:spPr>
      </p:pic>
      <p:sp>
        <p:nvSpPr>
          <p:cNvPr id="6" name="Rectangle 5">
            <a:extLst>
              <a:ext uri="{FF2B5EF4-FFF2-40B4-BE49-F238E27FC236}">
                <a16:creationId xmlns:a16="http://schemas.microsoft.com/office/drawing/2014/main" id="{9E6E06A8-C603-4CAA-8A1A-7CF38AC0292D}"/>
              </a:ext>
            </a:extLst>
          </p:cNvPr>
          <p:cNvSpPr/>
          <p:nvPr/>
        </p:nvSpPr>
        <p:spPr>
          <a:xfrm>
            <a:off x="423333" y="3194583"/>
            <a:ext cx="4572000" cy="1815882"/>
          </a:xfrm>
          <a:prstGeom prst="rect">
            <a:avLst/>
          </a:prstGeom>
        </p:spPr>
        <p:txBody>
          <a:bodyPr>
            <a:spAutoFit/>
          </a:bodyPr>
          <a:lstStyle/>
          <a:p>
            <a:r>
              <a:rPr lang="en-CA" dirty="0"/>
              <a:t>Where:</a:t>
            </a:r>
          </a:p>
          <a:p>
            <a:pPr>
              <a:buFont typeface="Arial" panose="020B0604020202020204" pitchFamily="34" charset="0"/>
              <a:buChar char="•"/>
            </a:pPr>
            <a:r>
              <a:rPr lang="el-GR" dirty="0"/>
              <a:t>πθ(</a:t>
            </a:r>
            <a:r>
              <a:rPr lang="en-CA" dirty="0" err="1"/>
              <a:t>at∣st</a:t>
            </a:r>
            <a:r>
              <a:rPr lang="en-CA" dirty="0"/>
              <a:t>)\pi_{\theta}(</a:t>
            </a:r>
            <a:r>
              <a:rPr lang="en-CA" dirty="0" err="1"/>
              <a:t>a_t</a:t>
            </a:r>
            <a:r>
              <a:rPr lang="en-CA" dirty="0"/>
              <a:t> | </a:t>
            </a:r>
            <a:r>
              <a:rPr lang="en-CA" dirty="0" err="1"/>
              <a:t>s_t</a:t>
            </a:r>
            <a:r>
              <a:rPr lang="en-CA" dirty="0"/>
              <a:t>)</a:t>
            </a:r>
            <a:r>
              <a:rPr lang="el-GR" dirty="0"/>
              <a:t>πθ​(</a:t>
            </a:r>
            <a:r>
              <a:rPr lang="en-CA" dirty="0"/>
              <a:t>at​∣</a:t>
            </a:r>
            <a:r>
              <a:rPr lang="en-CA" dirty="0" err="1"/>
              <a:t>st</a:t>
            </a:r>
            <a:r>
              <a:rPr lang="en-CA" dirty="0"/>
              <a:t>​) is the </a:t>
            </a:r>
            <a:r>
              <a:rPr lang="en-CA" b="1" dirty="0"/>
              <a:t>new policy</a:t>
            </a:r>
            <a:r>
              <a:rPr lang="en-CA" dirty="0"/>
              <a:t> probability of taking action </a:t>
            </a:r>
            <a:r>
              <a:rPr lang="en-CA" dirty="0" err="1"/>
              <a:t>ata_tat</a:t>
            </a:r>
            <a:r>
              <a:rPr lang="en-CA" dirty="0"/>
              <a:t>​.</a:t>
            </a:r>
          </a:p>
          <a:p>
            <a:pPr>
              <a:buFont typeface="Arial" panose="020B0604020202020204" pitchFamily="34" charset="0"/>
              <a:buChar char="•"/>
            </a:pPr>
            <a:r>
              <a:rPr lang="el-GR" dirty="0"/>
              <a:t>πθ</a:t>
            </a:r>
            <a:r>
              <a:rPr lang="en-CA" dirty="0"/>
              <a:t>old(</a:t>
            </a:r>
            <a:r>
              <a:rPr lang="en-CA" dirty="0" err="1"/>
              <a:t>at∣st</a:t>
            </a:r>
            <a:r>
              <a:rPr lang="en-CA" dirty="0"/>
              <a:t>)\pi_{\theta_{\text{old}}}(</a:t>
            </a:r>
            <a:r>
              <a:rPr lang="en-CA" dirty="0" err="1"/>
              <a:t>a_t</a:t>
            </a:r>
            <a:r>
              <a:rPr lang="en-CA" dirty="0"/>
              <a:t> | </a:t>
            </a:r>
            <a:r>
              <a:rPr lang="en-CA" dirty="0" err="1"/>
              <a:t>s_t</a:t>
            </a:r>
            <a:r>
              <a:rPr lang="en-CA" dirty="0"/>
              <a:t>)</a:t>
            </a:r>
            <a:r>
              <a:rPr lang="el-GR" dirty="0"/>
              <a:t>πθ</a:t>
            </a:r>
            <a:r>
              <a:rPr lang="en-CA" dirty="0"/>
              <a:t>old​​(at​∣</a:t>
            </a:r>
            <a:r>
              <a:rPr lang="en-CA" dirty="0" err="1"/>
              <a:t>st</a:t>
            </a:r>
            <a:r>
              <a:rPr lang="en-CA" dirty="0"/>
              <a:t>​) is the </a:t>
            </a:r>
            <a:r>
              <a:rPr lang="en-CA" b="1" dirty="0"/>
              <a:t>old policy</a:t>
            </a:r>
            <a:r>
              <a:rPr lang="en-CA" dirty="0"/>
              <a:t> probability before the update.</a:t>
            </a:r>
          </a:p>
          <a:p>
            <a:r>
              <a:rPr lang="en-CA" dirty="0"/>
              <a:t>If the ratio rt(</a:t>
            </a:r>
            <a:r>
              <a:rPr lang="el-GR" dirty="0"/>
              <a:t>θ)</a:t>
            </a:r>
            <a:r>
              <a:rPr lang="en-CA" dirty="0" err="1"/>
              <a:t>r_t</a:t>
            </a:r>
            <a:r>
              <a:rPr lang="en-CA" dirty="0"/>
              <a:t>(\theta)rt​(</a:t>
            </a:r>
            <a:r>
              <a:rPr lang="el-GR" dirty="0"/>
              <a:t>θ) </a:t>
            </a:r>
            <a:r>
              <a:rPr lang="en-CA" dirty="0"/>
              <a:t>becomes too large or too small, PPO </a:t>
            </a:r>
            <a:r>
              <a:rPr lang="en-CA" b="1" dirty="0"/>
              <a:t>clips it</a:t>
            </a:r>
            <a:r>
              <a:rPr lang="en-CA" dirty="0"/>
              <a:t> within a certain range to prevent drastic policy updates.</a:t>
            </a:r>
          </a:p>
        </p:txBody>
      </p:sp>
    </p:spTree>
    <p:extLst>
      <p:ext uri="{BB962C8B-B14F-4D97-AF65-F5344CB8AC3E}">
        <p14:creationId xmlns:p14="http://schemas.microsoft.com/office/powerpoint/2010/main" val="3445126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222"/>
        <p:cNvGrpSpPr/>
        <p:nvPr/>
      </p:nvGrpSpPr>
      <p:grpSpPr>
        <a:xfrm>
          <a:off x="0" y="0"/>
          <a:ext cx="0" cy="0"/>
          <a:chOff x="0" y="0"/>
          <a:chExt cx="0" cy="0"/>
        </a:xfrm>
      </p:grpSpPr>
      <p:sp>
        <p:nvSpPr>
          <p:cNvPr id="223" name="Google Shape;223;p28"/>
          <p:cNvSpPr/>
          <p:nvPr/>
        </p:nvSpPr>
        <p:spPr>
          <a:xfrm>
            <a:off x="7513320" y="3710940"/>
            <a:ext cx="2049780" cy="1600200"/>
          </a:xfrm>
          <a:prstGeom prst="rect">
            <a:avLst/>
          </a:prstGeom>
          <a:solidFill>
            <a:schemeClr val="dk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28"/>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9</a:t>
            </a:r>
            <a:endParaRPr/>
          </a:p>
        </p:txBody>
      </p:sp>
      <p:sp>
        <p:nvSpPr>
          <p:cNvPr id="2" name="Rectangle 1">
            <a:extLst>
              <a:ext uri="{FF2B5EF4-FFF2-40B4-BE49-F238E27FC236}">
                <a16:creationId xmlns:a16="http://schemas.microsoft.com/office/drawing/2014/main" id="{7577BA77-D783-42CF-89B2-1C3FC8C9AE29}"/>
              </a:ext>
            </a:extLst>
          </p:cNvPr>
          <p:cNvSpPr/>
          <p:nvPr/>
        </p:nvSpPr>
        <p:spPr>
          <a:xfrm>
            <a:off x="1676400" y="454898"/>
            <a:ext cx="4572000" cy="738664"/>
          </a:xfrm>
          <a:prstGeom prst="rect">
            <a:avLst/>
          </a:prstGeom>
        </p:spPr>
        <p:txBody>
          <a:bodyPr>
            <a:spAutoFit/>
          </a:bodyPr>
          <a:lstStyle/>
          <a:p>
            <a:r>
              <a:rPr lang="en-US" b="1" dirty="0"/>
              <a:t>PPO's Objective Function</a:t>
            </a:r>
          </a:p>
          <a:p>
            <a:r>
              <a:rPr lang="en-US" dirty="0"/>
              <a:t>PPO optimizes the policy using the following </a:t>
            </a:r>
            <a:r>
              <a:rPr lang="en-US" b="1" dirty="0"/>
              <a:t>clipped objective function</a:t>
            </a:r>
            <a:r>
              <a:rPr lang="en-US" dirty="0"/>
              <a:t>:</a:t>
            </a:r>
          </a:p>
        </p:txBody>
      </p:sp>
      <p:pic>
        <p:nvPicPr>
          <p:cNvPr id="3" name="Picture 2">
            <a:extLst>
              <a:ext uri="{FF2B5EF4-FFF2-40B4-BE49-F238E27FC236}">
                <a16:creationId xmlns:a16="http://schemas.microsoft.com/office/drawing/2014/main" id="{A0014C24-4460-4C26-B3CF-6942069D3EEF}"/>
              </a:ext>
            </a:extLst>
          </p:cNvPr>
          <p:cNvPicPr>
            <a:picLocks noChangeAspect="1"/>
          </p:cNvPicPr>
          <p:nvPr/>
        </p:nvPicPr>
        <p:blipFill>
          <a:blip r:embed="rId3"/>
          <a:stretch>
            <a:fillRect/>
          </a:stretch>
        </p:blipFill>
        <p:spPr>
          <a:xfrm>
            <a:off x="2163088" y="1388943"/>
            <a:ext cx="3368332" cy="320068"/>
          </a:xfrm>
          <a:prstGeom prst="rect">
            <a:avLst/>
          </a:prstGeom>
        </p:spPr>
      </p:pic>
      <p:sp>
        <p:nvSpPr>
          <p:cNvPr id="4" name="Rectangle 3">
            <a:extLst>
              <a:ext uri="{FF2B5EF4-FFF2-40B4-BE49-F238E27FC236}">
                <a16:creationId xmlns:a16="http://schemas.microsoft.com/office/drawing/2014/main" id="{0834538B-35BC-4C23-916E-91F39C7014C3}"/>
              </a:ext>
            </a:extLst>
          </p:cNvPr>
          <p:cNvSpPr/>
          <p:nvPr/>
        </p:nvSpPr>
        <p:spPr>
          <a:xfrm>
            <a:off x="450427" y="1995703"/>
            <a:ext cx="7934960" cy="1384995"/>
          </a:xfrm>
          <a:prstGeom prst="rect">
            <a:avLst/>
          </a:prstGeom>
        </p:spPr>
        <p:txBody>
          <a:bodyPr wrap="square">
            <a:spAutoFit/>
          </a:bodyPr>
          <a:lstStyle/>
          <a:p>
            <a:r>
              <a:rPr lang="en-US" dirty="0"/>
              <a:t>Where:</a:t>
            </a:r>
          </a:p>
          <a:p>
            <a:pPr>
              <a:buFont typeface="Arial" panose="020B0604020202020204" pitchFamily="34" charset="0"/>
              <a:buChar char="•"/>
            </a:pPr>
            <a:r>
              <a:rPr lang="en-US" dirty="0" err="1"/>
              <a:t>AtA_tAt</a:t>
            </a:r>
            <a:r>
              <a:rPr lang="en-US" dirty="0"/>
              <a:t>​ is the </a:t>
            </a:r>
            <a:r>
              <a:rPr lang="en-US" b="1" dirty="0"/>
              <a:t>Advantage Function</a:t>
            </a:r>
            <a:r>
              <a:rPr lang="en-US" dirty="0"/>
              <a:t>, which estimates how good an action is compared to the average action.</a:t>
            </a:r>
          </a:p>
          <a:p>
            <a:pPr>
              <a:buFont typeface="Arial" panose="020B0604020202020204" pitchFamily="34" charset="0"/>
              <a:buChar char="•"/>
            </a:pPr>
            <a:r>
              <a:rPr lang="en-US" dirty="0"/>
              <a:t>ϵ\epsilonϵ is a </a:t>
            </a:r>
            <a:r>
              <a:rPr lang="en-US" b="1" dirty="0"/>
              <a:t>hyperparameter</a:t>
            </a:r>
            <a:r>
              <a:rPr lang="en-US" dirty="0"/>
              <a:t> that determines the clipping range (typically ϵ=0.1\epsilon = 0.1ϵ=0.1 or ϵ=0.2\epsilon = 0.2ϵ=0.2).</a:t>
            </a:r>
          </a:p>
          <a:p>
            <a:pPr>
              <a:buFont typeface="Arial" panose="020B0604020202020204" pitchFamily="34" charset="0"/>
              <a:buChar char="•"/>
            </a:pPr>
            <a:r>
              <a:rPr lang="en-US" b="1" dirty="0"/>
              <a:t>Clipping prevents extreme updates</a:t>
            </a:r>
            <a:r>
              <a:rPr lang="en-US" dirty="0"/>
              <a:t>, ensuring more gradual and stable training.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8"/>
          <p:cNvSpPr/>
          <p:nvPr/>
        </p:nvSpPr>
        <p:spPr>
          <a:xfrm>
            <a:off x="7513320" y="3710940"/>
            <a:ext cx="2049780" cy="1600200"/>
          </a:xfrm>
          <a:prstGeom prst="rect">
            <a:avLst/>
          </a:prstGeom>
          <a:solidFill>
            <a:schemeClr val="dk2"/>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7" name="Google Shape;227;p28"/>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9</a:t>
            </a:r>
            <a:endParaRPr/>
          </a:p>
        </p:txBody>
      </p:sp>
      <p:sp>
        <p:nvSpPr>
          <p:cNvPr id="5" name="Rectangle 4">
            <a:extLst>
              <a:ext uri="{FF2B5EF4-FFF2-40B4-BE49-F238E27FC236}">
                <a16:creationId xmlns:a16="http://schemas.microsoft.com/office/drawing/2014/main" id="{0C53B9DA-BB09-4F10-B5CB-88C3B79C6FF3}"/>
              </a:ext>
            </a:extLst>
          </p:cNvPr>
          <p:cNvSpPr/>
          <p:nvPr/>
        </p:nvSpPr>
        <p:spPr>
          <a:xfrm>
            <a:off x="171619" y="1147452"/>
            <a:ext cx="8575040" cy="1345048"/>
          </a:xfrm>
          <a:prstGeom prst="rect">
            <a:avLst/>
          </a:prstGeom>
        </p:spPr>
        <p:txBody>
          <a:bodyPr wrap="square">
            <a:spAutoFit/>
          </a:bodyPr>
          <a:lstStyle/>
          <a:p>
            <a:pPr>
              <a:lnSpc>
                <a:spcPct val="150000"/>
              </a:lnSpc>
            </a:pPr>
            <a:endParaRPr lang="en-CA" dirty="0"/>
          </a:p>
          <a:p>
            <a:pPr>
              <a:lnSpc>
                <a:spcPct val="150000"/>
              </a:lnSpc>
            </a:pPr>
            <a:r>
              <a:rPr lang="en-CA" dirty="0"/>
              <a:t>The CartPole-v1 environment is a classic reinforcement learning (RL) problem provided by </a:t>
            </a:r>
            <a:r>
              <a:rPr lang="en-CA" dirty="0" err="1"/>
              <a:t>OpenAI</a:t>
            </a:r>
            <a:r>
              <a:rPr lang="en-CA" dirty="0"/>
              <a:t> Gym. It is a simple yet effective environment for understanding RL algorithms such as Policy Gradient, Actor-Critic, PPO, DQN, and DDPG.</a:t>
            </a:r>
          </a:p>
        </p:txBody>
      </p:sp>
      <p:sp>
        <p:nvSpPr>
          <p:cNvPr id="6" name="Rectangle 5">
            <a:extLst>
              <a:ext uri="{FF2B5EF4-FFF2-40B4-BE49-F238E27FC236}">
                <a16:creationId xmlns:a16="http://schemas.microsoft.com/office/drawing/2014/main" id="{3076ADB1-E365-41D0-92FA-F6238C78CED5}"/>
              </a:ext>
            </a:extLst>
          </p:cNvPr>
          <p:cNvSpPr/>
          <p:nvPr/>
        </p:nvSpPr>
        <p:spPr>
          <a:xfrm>
            <a:off x="1448292" y="839675"/>
            <a:ext cx="3578224" cy="307777"/>
          </a:xfrm>
          <a:prstGeom prst="rect">
            <a:avLst/>
          </a:prstGeom>
        </p:spPr>
        <p:txBody>
          <a:bodyPr wrap="none">
            <a:spAutoFit/>
          </a:bodyPr>
          <a:lstStyle/>
          <a:p>
            <a:r>
              <a:rPr lang="en-CA" b="1" dirty="0"/>
              <a:t>CartPole-v1 Environment (</a:t>
            </a:r>
            <a:r>
              <a:rPr lang="en-CA" b="1" dirty="0" err="1"/>
              <a:t>OpenAI</a:t>
            </a:r>
            <a:r>
              <a:rPr lang="en-CA" b="1" dirty="0"/>
              <a:t> Gym)</a:t>
            </a:r>
          </a:p>
        </p:txBody>
      </p:sp>
      <p:sp>
        <p:nvSpPr>
          <p:cNvPr id="7" name="Rectangle 6">
            <a:extLst>
              <a:ext uri="{FF2B5EF4-FFF2-40B4-BE49-F238E27FC236}">
                <a16:creationId xmlns:a16="http://schemas.microsoft.com/office/drawing/2014/main" id="{641AAE66-3C7E-488B-A8CA-F2C568A6C3ED}"/>
              </a:ext>
            </a:extLst>
          </p:cNvPr>
          <p:cNvSpPr/>
          <p:nvPr/>
        </p:nvSpPr>
        <p:spPr>
          <a:xfrm>
            <a:off x="328505" y="2910721"/>
            <a:ext cx="8199121" cy="1452770"/>
          </a:xfrm>
          <a:prstGeom prst="rect">
            <a:avLst/>
          </a:prstGeom>
        </p:spPr>
        <p:txBody>
          <a:bodyPr wrap="square">
            <a:spAutoFit/>
          </a:bodyPr>
          <a:lstStyle/>
          <a:p>
            <a:r>
              <a:rPr lang="en-US" b="1" dirty="0"/>
              <a:t>Objective of </a:t>
            </a:r>
            <a:r>
              <a:rPr lang="en-US" b="1" dirty="0" err="1"/>
              <a:t>CartPole</a:t>
            </a:r>
            <a:endParaRPr lang="en-US" b="1" dirty="0"/>
          </a:p>
          <a:p>
            <a:endParaRPr lang="en-US" b="1" dirty="0"/>
          </a:p>
          <a:p>
            <a:pPr>
              <a:lnSpc>
                <a:spcPct val="150000"/>
              </a:lnSpc>
              <a:buFont typeface="Arial" panose="020B0604020202020204" pitchFamily="34" charset="0"/>
              <a:buChar char="•"/>
            </a:pPr>
            <a:r>
              <a:rPr lang="en-US" dirty="0"/>
              <a:t>The goal of the agent (controller) is to balance a pole on a moving cart.</a:t>
            </a:r>
          </a:p>
          <a:p>
            <a:pPr>
              <a:lnSpc>
                <a:spcPct val="150000"/>
              </a:lnSpc>
              <a:buFont typeface="Arial" panose="020B0604020202020204" pitchFamily="34" charset="0"/>
              <a:buChar char="•"/>
            </a:pPr>
            <a:r>
              <a:rPr lang="en-US" dirty="0"/>
              <a:t>The agent must apply force (left or right) to prevent the pole from falling over.</a:t>
            </a:r>
          </a:p>
          <a:p>
            <a:pPr>
              <a:lnSpc>
                <a:spcPct val="150000"/>
              </a:lnSpc>
              <a:buFont typeface="Arial" panose="020B0604020202020204" pitchFamily="34" charset="0"/>
              <a:buChar char="•"/>
            </a:pPr>
            <a:r>
              <a:rPr lang="en-US" dirty="0"/>
              <a:t>The episode ends if the pole tilts too much or the cart moves too far from the center.</a:t>
            </a:r>
          </a:p>
        </p:txBody>
      </p:sp>
    </p:spTree>
    <p:extLst>
      <p:ext uri="{BB962C8B-B14F-4D97-AF65-F5344CB8AC3E}">
        <p14:creationId xmlns:p14="http://schemas.microsoft.com/office/powerpoint/2010/main" val="3195942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63"/>
        <p:cNvGrpSpPr/>
        <p:nvPr/>
      </p:nvGrpSpPr>
      <p:grpSpPr>
        <a:xfrm>
          <a:off x="0" y="0"/>
          <a:ext cx="0" cy="0"/>
          <a:chOff x="0" y="0"/>
          <a:chExt cx="0" cy="0"/>
        </a:xfrm>
      </p:grpSpPr>
      <p:sp>
        <p:nvSpPr>
          <p:cNvPr id="464" name="Google Shape;464;p54"/>
          <p:cNvSpPr txBox="1">
            <a:spLocks noGrp="1"/>
          </p:cNvSpPr>
          <p:nvPr>
            <p:ph type="title"/>
          </p:nvPr>
        </p:nvSpPr>
        <p:spPr>
          <a:xfrm>
            <a:off x="904673" y="1594950"/>
            <a:ext cx="7752944" cy="1953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4800"/>
              <a:buNone/>
            </a:pPr>
            <a:r>
              <a:rPr lang="en-US" sz="5400" b="1" i="0" u="none" strike="noStrike">
                <a:solidFill>
                  <a:schemeClr val="dk1"/>
                </a:solidFill>
                <a:latin typeface="Cabin"/>
                <a:ea typeface="Cabin"/>
                <a:cs typeface="Cabin"/>
                <a:sym typeface="Cabin"/>
              </a:rPr>
              <a:t>Thank you for your</a:t>
            </a:r>
            <a:br>
              <a:rPr lang="en-US" sz="5400" b="1" i="0" u="none" strike="noStrike">
                <a:solidFill>
                  <a:schemeClr val="dk1"/>
                </a:solidFill>
                <a:latin typeface="Cabin"/>
                <a:ea typeface="Cabin"/>
                <a:cs typeface="Cabin"/>
                <a:sym typeface="Cabin"/>
              </a:rPr>
            </a:br>
            <a:r>
              <a:rPr lang="en-US" sz="5400" b="1" i="0" u="none" strike="noStrike">
                <a:solidFill>
                  <a:schemeClr val="dk1"/>
                </a:solidFill>
                <a:latin typeface="Cabin"/>
                <a:ea typeface="Cabin"/>
                <a:cs typeface="Cabin"/>
                <a:sym typeface="Cabin"/>
              </a:rPr>
              <a:t>attention</a:t>
            </a:r>
            <a:endParaRPr sz="5400">
              <a:solidFill>
                <a:schemeClr val="dk1"/>
              </a:solidFill>
              <a:latin typeface="Cabin"/>
              <a:ea typeface="Cabin"/>
              <a:cs typeface="Cabin"/>
              <a:sym typeface="Cabin"/>
            </a:endParaRPr>
          </a:p>
        </p:txBody>
      </p:sp>
      <p:sp>
        <p:nvSpPr>
          <p:cNvPr id="465" name="Google Shape;465;p54"/>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35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 calcmode="lin" valueType="num">
                                      <p:cBhvr additive="base">
                                        <p:cTn id="7" dur="500"/>
                                        <p:tgtEl>
                                          <p:spTgt spid="46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61"/>
        <p:cNvGrpSpPr/>
        <p:nvPr/>
      </p:nvGrpSpPr>
      <p:grpSpPr>
        <a:xfrm>
          <a:off x="0" y="0"/>
          <a:ext cx="0" cy="0"/>
          <a:chOff x="0" y="0"/>
          <a:chExt cx="0" cy="0"/>
        </a:xfrm>
      </p:grpSpPr>
      <p:sp>
        <p:nvSpPr>
          <p:cNvPr id="162" name="Google Shape;162;p22"/>
          <p:cNvSpPr/>
          <p:nvPr/>
        </p:nvSpPr>
        <p:spPr>
          <a:xfrm>
            <a:off x="6316980" y="0"/>
            <a:ext cx="2293620" cy="20040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dirty="0">
              <a:solidFill>
                <a:schemeClr val="lt1"/>
              </a:solidFill>
              <a:latin typeface="Arial"/>
              <a:ea typeface="Arial"/>
              <a:cs typeface="Arial"/>
              <a:sym typeface="Arial"/>
            </a:endParaRPr>
          </a:p>
        </p:txBody>
      </p:sp>
      <p:sp>
        <p:nvSpPr>
          <p:cNvPr id="163" name="Google Shape;163;p22"/>
          <p:cNvSpPr/>
          <p:nvPr/>
        </p:nvSpPr>
        <p:spPr>
          <a:xfrm>
            <a:off x="4745567" y="3100179"/>
            <a:ext cx="2499360" cy="1775460"/>
          </a:xfrm>
          <a:prstGeom prst="rect">
            <a:avLst/>
          </a:prstGeom>
          <a:solidFill>
            <a:schemeClr val="bg1"/>
          </a:solidFill>
          <a:ln w="25400" cap="flat" cmpd="sng">
            <a:solidFill>
              <a:schemeClr val="bg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8" name="Google Shape;168;p22"/>
          <p:cNvSpPr txBox="1"/>
          <p:nvPr/>
        </p:nvSpPr>
        <p:spPr>
          <a:xfrm>
            <a:off x="8472308" y="4749900"/>
            <a:ext cx="557391"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3</a:t>
            </a:r>
            <a:endParaRPr/>
          </a:p>
        </p:txBody>
      </p:sp>
      <p:sp>
        <p:nvSpPr>
          <p:cNvPr id="4" name="Rectangle 1">
            <a:extLst>
              <a:ext uri="{FF2B5EF4-FFF2-40B4-BE49-F238E27FC236}">
                <a16:creationId xmlns:a16="http://schemas.microsoft.com/office/drawing/2014/main" id="{94D92288-EB6C-43B5-A5FA-2E3E48C2D020}"/>
              </a:ext>
            </a:extLst>
          </p:cNvPr>
          <p:cNvSpPr>
            <a:spLocks noChangeArrowheads="1"/>
          </p:cNvSpPr>
          <p:nvPr/>
        </p:nvSpPr>
        <p:spPr bwMode="auto">
          <a:xfrm>
            <a:off x="72708" y="1538715"/>
            <a:ext cx="4214811" cy="3041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fr-TN" altLang="fr-TN" sz="1200" b="0" i="0" u="none" strike="noStrike" cap="none" normalizeH="0" baseline="0" dirty="0" err="1">
                <a:ln>
                  <a:noFill/>
                </a:ln>
                <a:solidFill>
                  <a:schemeClr val="tx1"/>
                </a:solidFill>
                <a:effectLst/>
                <a:latin typeface="Arial" panose="020B0604020202020204" pitchFamily="34" charset="0"/>
              </a:rPr>
              <a:t>Directly</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optimize</a:t>
            </a:r>
            <a:r>
              <a:rPr kumimoji="0" lang="fr-TN" altLang="fr-TN" sz="1200" b="0" i="0" u="none" strike="noStrike" cap="none" normalizeH="0" baseline="0" dirty="0">
                <a:ln>
                  <a:noFill/>
                </a:ln>
                <a:solidFill>
                  <a:schemeClr val="tx1"/>
                </a:solidFill>
                <a:effectLst/>
                <a:latin typeface="Arial" panose="020B0604020202020204" pitchFamily="34" charset="0"/>
              </a:rPr>
              <a:t> the </a:t>
            </a:r>
            <a:r>
              <a:rPr kumimoji="0" lang="fr-TN" altLang="fr-TN" sz="1200" b="0" i="0" u="none" strike="noStrike" cap="none" normalizeH="0" baseline="0" dirty="0" err="1">
                <a:ln>
                  <a:noFill/>
                </a:ln>
                <a:solidFill>
                  <a:schemeClr val="tx1"/>
                </a:solidFill>
                <a:effectLst/>
                <a:latin typeface="Arial" panose="020B0604020202020204" pitchFamily="34" charset="0"/>
              </a:rPr>
              <a:t>policy</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using</a:t>
            </a:r>
            <a:r>
              <a:rPr kumimoji="0" lang="fr-TN" altLang="fr-TN" sz="1200" b="0" i="0" u="none" strike="noStrike" cap="none" normalizeH="0" baseline="0" dirty="0">
                <a:ln>
                  <a:noFill/>
                </a:ln>
                <a:solidFill>
                  <a:schemeClr val="tx1"/>
                </a:solidFill>
                <a:effectLst/>
                <a:latin typeface="Arial" panose="020B0604020202020204" pitchFamily="34" charset="0"/>
              </a:rPr>
              <a:t> gradient </a:t>
            </a:r>
            <a:r>
              <a:rPr kumimoji="0" lang="fr-TN" altLang="fr-TN" sz="1200" b="0" i="0" u="none" strike="noStrike" cap="none" normalizeH="0" baseline="0" dirty="0" err="1">
                <a:ln>
                  <a:noFill/>
                </a:ln>
                <a:solidFill>
                  <a:schemeClr val="tx1"/>
                </a:solidFill>
                <a:effectLst/>
                <a:latin typeface="Arial" panose="020B0604020202020204" pitchFamily="34" charset="0"/>
              </a:rPr>
              <a:t>ascent</a:t>
            </a:r>
            <a:r>
              <a:rPr kumimoji="0" lang="fr-TN" altLang="fr-TN" sz="1200" b="0" i="0" u="none" strike="noStrike" cap="none" normalizeH="0" baseline="0" dirty="0">
                <a:ln>
                  <a:noFill/>
                </a:ln>
                <a:solidFill>
                  <a:schemeClr val="tx1"/>
                </a:solidFill>
                <a:effectLst/>
                <a:latin typeface="Arial" panose="020B0604020202020204" pitchFamily="34" charset="0"/>
              </a:rPr>
              <a:t> on </a:t>
            </a:r>
            <a:r>
              <a:rPr kumimoji="0" lang="fr-TN" altLang="fr-TN" sz="1200" b="0" i="0" u="none" strike="noStrike" cap="none" normalizeH="0" baseline="0" dirty="0" err="1">
                <a:ln>
                  <a:noFill/>
                </a:ln>
                <a:solidFill>
                  <a:schemeClr val="tx1"/>
                </a:solidFill>
                <a:effectLst/>
                <a:latin typeface="Arial" panose="020B0604020202020204" pitchFamily="34" charset="0"/>
              </a:rPr>
              <a:t>expected</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rewards</a:t>
            </a:r>
            <a:r>
              <a:rPr kumimoji="0" lang="fr-TN" altLang="fr-TN"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fr-TN" altLang="fr-TN" sz="1200" b="0" i="0" u="none" strike="noStrike" cap="none" normalizeH="0" baseline="0" dirty="0">
                <a:ln>
                  <a:noFill/>
                </a:ln>
                <a:solidFill>
                  <a:schemeClr val="tx1"/>
                </a:solidFill>
                <a:effectLst/>
                <a:latin typeface="Arial" panose="020B0604020202020204" pitchFamily="34" charset="0"/>
              </a:rPr>
              <a:t>Do not </a:t>
            </a:r>
            <a:r>
              <a:rPr kumimoji="0" lang="fr-TN" altLang="fr-TN" sz="1200" b="0" i="0" u="none" strike="noStrike" cap="none" normalizeH="0" baseline="0" dirty="0" err="1">
                <a:ln>
                  <a:noFill/>
                </a:ln>
                <a:solidFill>
                  <a:schemeClr val="tx1"/>
                </a:solidFill>
                <a:effectLst/>
                <a:latin typeface="Arial" panose="020B0604020202020204" pitchFamily="34" charset="0"/>
              </a:rPr>
              <a:t>rely</a:t>
            </a:r>
            <a:r>
              <a:rPr kumimoji="0" lang="fr-TN" altLang="fr-TN" sz="1200" b="0" i="0" u="none" strike="noStrike" cap="none" normalizeH="0" baseline="0" dirty="0">
                <a:ln>
                  <a:noFill/>
                </a:ln>
                <a:solidFill>
                  <a:schemeClr val="tx1"/>
                </a:solidFill>
                <a:effectLst/>
                <a:latin typeface="Arial" panose="020B0604020202020204" pitchFamily="34" charset="0"/>
              </a:rPr>
              <a:t> on a value </a:t>
            </a:r>
            <a:r>
              <a:rPr kumimoji="0" lang="fr-TN" altLang="fr-TN" sz="1200" b="0" i="0" u="none" strike="noStrike" cap="none" normalizeH="0" baseline="0" dirty="0" err="1">
                <a:ln>
                  <a:noFill/>
                </a:ln>
                <a:solidFill>
                  <a:schemeClr val="tx1"/>
                </a:solidFill>
                <a:effectLst/>
                <a:latin typeface="Arial" panose="020B0604020202020204" pitchFamily="34" charset="0"/>
              </a:rPr>
              <a:t>function</a:t>
            </a:r>
            <a:r>
              <a:rPr kumimoji="0" lang="fr-TN" altLang="fr-TN"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fr-TN" altLang="fr-TN" sz="1200" b="0" i="0" u="none" strike="noStrike" cap="none" normalizeH="0" baseline="0" dirty="0" err="1">
                <a:ln>
                  <a:noFill/>
                </a:ln>
                <a:solidFill>
                  <a:schemeClr val="tx1"/>
                </a:solidFill>
                <a:effectLst/>
                <a:latin typeface="Arial" panose="020B0604020202020204" pitchFamily="34" charset="0"/>
              </a:rPr>
              <a:t>Represent</a:t>
            </a:r>
            <a:r>
              <a:rPr kumimoji="0" lang="fr-TN" altLang="fr-TN" sz="1200" b="0" i="0" u="none" strike="noStrike" cap="none" normalizeH="0" baseline="0" dirty="0">
                <a:ln>
                  <a:noFill/>
                </a:ln>
                <a:solidFill>
                  <a:schemeClr val="tx1"/>
                </a:solidFill>
                <a:effectLst/>
                <a:latin typeface="Arial" panose="020B0604020202020204" pitchFamily="34" charset="0"/>
              </a:rPr>
              <a:t> the </a:t>
            </a:r>
            <a:r>
              <a:rPr kumimoji="0" lang="fr-TN" altLang="fr-TN" sz="1200" b="0" i="0" u="none" strike="noStrike" cap="none" normalizeH="0" baseline="0" dirty="0" err="1">
                <a:ln>
                  <a:noFill/>
                </a:ln>
                <a:solidFill>
                  <a:schemeClr val="tx1"/>
                </a:solidFill>
                <a:effectLst/>
                <a:latin typeface="Arial" panose="020B0604020202020204" pitchFamily="34" charset="0"/>
              </a:rPr>
              <a:t>policy</a:t>
            </a:r>
            <a:r>
              <a:rPr kumimoji="0" lang="fr-TN" altLang="fr-TN" sz="1200" b="0" i="0" u="none" strike="noStrike" cap="none" normalizeH="0" baseline="0" dirty="0">
                <a:ln>
                  <a:noFill/>
                </a:ln>
                <a:solidFill>
                  <a:schemeClr val="tx1"/>
                </a:solidFill>
                <a:effectLst/>
                <a:latin typeface="Arial" panose="020B0604020202020204" pitchFamily="34" charset="0"/>
              </a:rPr>
              <a:t> in a </a:t>
            </a:r>
            <a:r>
              <a:rPr kumimoji="0" lang="fr-TN" altLang="fr-TN" sz="1200" b="0" i="0" u="none" strike="noStrike" cap="none" normalizeH="0" baseline="0" dirty="0" err="1">
                <a:ln>
                  <a:noFill/>
                </a:ln>
                <a:solidFill>
                  <a:schemeClr val="tx1"/>
                </a:solidFill>
                <a:effectLst/>
                <a:latin typeface="Arial" panose="020B0604020202020204" pitchFamily="34" charset="0"/>
              </a:rPr>
              <a:t>parametrized</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form</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often</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using</a:t>
            </a:r>
            <a:r>
              <a:rPr kumimoji="0" lang="fr-TN" altLang="fr-TN" sz="1200" b="0" i="0" u="none" strike="noStrike" cap="none" normalizeH="0" baseline="0" dirty="0">
                <a:ln>
                  <a:noFill/>
                </a:ln>
                <a:solidFill>
                  <a:schemeClr val="tx1"/>
                </a:solidFill>
                <a:effectLst/>
                <a:latin typeface="Arial" panose="020B0604020202020204" pitchFamily="34" charset="0"/>
              </a:rPr>
              <a:t> a neural network. </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fr-TN" altLang="fr-TN" sz="1200" b="0" i="0" u="none" strike="noStrike" cap="none" normalizeH="0" baseline="0" dirty="0">
                <a:ln>
                  <a:noFill/>
                </a:ln>
                <a:solidFill>
                  <a:schemeClr val="tx1"/>
                </a:solidFill>
                <a:effectLst/>
                <a:latin typeface="Arial" panose="020B0604020202020204" pitchFamily="34" charset="0"/>
              </a:rPr>
              <a:t>The neural network </a:t>
            </a:r>
            <a:r>
              <a:rPr kumimoji="0" lang="fr-TN" altLang="fr-TN" sz="1200" b="0" i="0" u="none" strike="noStrike" cap="none" normalizeH="0" baseline="0" dirty="0" err="1">
                <a:ln>
                  <a:noFill/>
                </a:ln>
                <a:solidFill>
                  <a:schemeClr val="tx1"/>
                </a:solidFill>
                <a:effectLst/>
                <a:latin typeface="Arial" panose="020B0604020202020204" pitchFamily="34" charset="0"/>
              </a:rPr>
              <a:t>learns</a:t>
            </a:r>
            <a:r>
              <a:rPr kumimoji="0" lang="fr-TN" altLang="fr-TN" sz="1200" b="0" i="0" u="none" strike="noStrike" cap="none" normalizeH="0" baseline="0" dirty="0">
                <a:ln>
                  <a:noFill/>
                </a:ln>
                <a:solidFill>
                  <a:schemeClr val="tx1"/>
                </a:solidFill>
                <a:effectLst/>
                <a:latin typeface="Arial" panose="020B0604020202020204" pitchFamily="34" charset="0"/>
              </a:rPr>
              <a:t> the optimal </a:t>
            </a:r>
            <a:r>
              <a:rPr kumimoji="0" lang="fr-TN" altLang="fr-TN" sz="1200" b="0" i="0" u="none" strike="noStrike" cap="none" normalizeH="0" baseline="0" dirty="0" err="1">
                <a:ln>
                  <a:noFill/>
                </a:ln>
                <a:solidFill>
                  <a:schemeClr val="tx1"/>
                </a:solidFill>
                <a:effectLst/>
                <a:latin typeface="Arial" panose="020B0604020202020204" pitchFamily="34" charset="0"/>
              </a:rPr>
              <a:t>policy</a:t>
            </a:r>
            <a:r>
              <a:rPr kumimoji="0" lang="fr-TN" altLang="fr-TN" sz="1200" b="0" i="0" u="none" strike="noStrike" cap="none" normalizeH="0" baseline="0" dirty="0">
                <a:ln>
                  <a:noFill/>
                </a:ln>
                <a:solidFill>
                  <a:schemeClr val="tx1"/>
                </a:solidFill>
                <a:effectLst/>
                <a:latin typeface="Arial" panose="020B0604020202020204" pitchFamily="34" charset="0"/>
              </a:rPr>
              <a:t> by </a:t>
            </a:r>
            <a:r>
              <a:rPr kumimoji="0" lang="fr-TN" altLang="fr-TN" sz="1200" b="0" i="0" u="none" strike="noStrike" cap="none" normalizeH="0" baseline="0" dirty="0" err="1">
                <a:ln>
                  <a:noFill/>
                </a:ln>
                <a:solidFill>
                  <a:schemeClr val="tx1"/>
                </a:solidFill>
                <a:effectLst/>
                <a:latin typeface="Arial" panose="020B0604020202020204" pitchFamily="34" charset="0"/>
              </a:rPr>
              <a:t>adjusting</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its</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weights</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through</a:t>
            </a:r>
            <a:r>
              <a:rPr kumimoji="0" lang="fr-TN" altLang="fr-TN" sz="1200" b="0" i="0" u="none" strike="noStrike" cap="none" normalizeH="0" baseline="0" dirty="0">
                <a:ln>
                  <a:noFill/>
                </a:ln>
                <a:solidFill>
                  <a:schemeClr val="tx1"/>
                </a:solidFill>
                <a:effectLst/>
                <a:latin typeface="Arial" panose="020B0604020202020204" pitchFamily="34" charset="0"/>
              </a:rPr>
              <a:t> gradient </a:t>
            </a:r>
            <a:r>
              <a:rPr kumimoji="0" lang="fr-TN" altLang="fr-TN" sz="1200" b="0" i="0" u="none" strike="noStrike" cap="none" normalizeH="0" baseline="0" dirty="0" err="1">
                <a:ln>
                  <a:noFill/>
                </a:ln>
                <a:solidFill>
                  <a:schemeClr val="tx1"/>
                </a:solidFill>
                <a:effectLst/>
                <a:latin typeface="Arial" panose="020B0604020202020204" pitchFamily="34" charset="0"/>
              </a:rPr>
              <a:t>ascent</a:t>
            </a:r>
            <a:r>
              <a:rPr kumimoji="0" lang="fr-TN" altLang="fr-TN"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fr-TN" altLang="fr-TN" sz="12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089F454F-C9E9-4283-B154-28909CC71D16}"/>
              </a:ext>
            </a:extLst>
          </p:cNvPr>
          <p:cNvSpPr/>
          <p:nvPr/>
        </p:nvSpPr>
        <p:spPr>
          <a:xfrm>
            <a:off x="4745567" y="1581443"/>
            <a:ext cx="4039446" cy="2620397"/>
          </a:xfrm>
          <a:prstGeom prst="rect">
            <a:avLst/>
          </a:prstGeom>
        </p:spPr>
        <p:txBody>
          <a:bodyPr wrap="square">
            <a:spAutoFit/>
          </a:bodyPr>
          <a:lstStyle/>
          <a:p>
            <a:pPr lvl="0" eaLnBrk="0" fontAlgn="base" hangingPunct="0">
              <a:lnSpc>
                <a:spcPct val="200000"/>
              </a:lnSpc>
              <a:spcBef>
                <a:spcPct val="0"/>
              </a:spcBef>
              <a:spcAft>
                <a:spcPct val="0"/>
              </a:spcAft>
              <a:buClrTx/>
              <a:buFontTx/>
              <a:buChar char="•"/>
            </a:pPr>
            <a:r>
              <a:rPr lang="fr-TN" altLang="fr-TN" sz="1200" dirty="0" err="1">
                <a:solidFill>
                  <a:schemeClr val="tx1"/>
                </a:solidFill>
                <a:latin typeface="Arial" panose="020B0604020202020204" pitchFamily="34" charset="0"/>
              </a:rPr>
              <a:t>Estimate</a:t>
            </a:r>
            <a:r>
              <a:rPr lang="fr-TN" altLang="fr-TN" sz="1200" dirty="0">
                <a:solidFill>
                  <a:schemeClr val="tx1"/>
                </a:solidFill>
                <a:latin typeface="Arial" panose="020B0604020202020204" pitchFamily="34" charset="0"/>
              </a:rPr>
              <a:t> the value of states or state-action pairs. </a:t>
            </a:r>
          </a:p>
          <a:p>
            <a:pPr lvl="0" eaLnBrk="0" fontAlgn="base" hangingPunct="0">
              <a:lnSpc>
                <a:spcPct val="200000"/>
              </a:lnSpc>
              <a:spcBef>
                <a:spcPct val="0"/>
              </a:spcBef>
              <a:spcAft>
                <a:spcPct val="0"/>
              </a:spcAft>
              <a:buClrTx/>
              <a:buFontTx/>
              <a:buChar char="•"/>
            </a:pPr>
            <a:r>
              <a:rPr lang="fr-TN" altLang="fr-TN" sz="1200" dirty="0" err="1">
                <a:solidFill>
                  <a:schemeClr val="tx1"/>
                </a:solidFill>
                <a:latin typeface="Arial" panose="020B0604020202020204" pitchFamily="34" charset="0"/>
              </a:rPr>
              <a:t>Derive</a:t>
            </a:r>
            <a:r>
              <a:rPr lang="fr-TN" altLang="fr-TN" sz="1200" dirty="0">
                <a:solidFill>
                  <a:schemeClr val="tx1"/>
                </a:solidFill>
                <a:latin typeface="Arial" panose="020B0604020202020204" pitchFamily="34" charset="0"/>
              </a:rPr>
              <a:t> the </a:t>
            </a:r>
            <a:r>
              <a:rPr lang="fr-TN" altLang="fr-TN" sz="1200" dirty="0" err="1">
                <a:solidFill>
                  <a:schemeClr val="tx1"/>
                </a:solidFill>
                <a:latin typeface="Arial" panose="020B0604020202020204" pitchFamily="34" charset="0"/>
              </a:rPr>
              <a:t>policy</a:t>
            </a:r>
            <a:r>
              <a:rPr lang="fr-TN" altLang="fr-TN" sz="1200" dirty="0">
                <a:solidFill>
                  <a:schemeClr val="tx1"/>
                </a:solidFill>
                <a:latin typeface="Arial" panose="020B0604020202020204" pitchFamily="34" charset="0"/>
              </a:rPr>
              <a:t> by </a:t>
            </a:r>
            <a:r>
              <a:rPr lang="fr-TN" altLang="fr-TN" sz="1200" dirty="0" err="1">
                <a:solidFill>
                  <a:schemeClr val="tx1"/>
                </a:solidFill>
                <a:latin typeface="Arial" panose="020B0604020202020204" pitchFamily="34" charset="0"/>
              </a:rPr>
              <a:t>selecting</a:t>
            </a:r>
            <a:r>
              <a:rPr lang="fr-TN" altLang="fr-TN" sz="1200" dirty="0">
                <a:solidFill>
                  <a:schemeClr val="tx1"/>
                </a:solidFill>
                <a:latin typeface="Arial" panose="020B0604020202020204" pitchFamily="34" charset="0"/>
              </a:rPr>
              <a:t> actions </a:t>
            </a:r>
            <a:r>
              <a:rPr lang="fr-TN" altLang="fr-TN" sz="1200" dirty="0" err="1">
                <a:solidFill>
                  <a:schemeClr val="tx1"/>
                </a:solidFill>
                <a:latin typeface="Arial" panose="020B0604020202020204" pitchFamily="34" charset="0"/>
              </a:rPr>
              <a:t>with</a:t>
            </a:r>
            <a:r>
              <a:rPr lang="fr-TN" altLang="fr-TN" sz="1200" dirty="0">
                <a:solidFill>
                  <a:schemeClr val="tx1"/>
                </a:solidFill>
                <a:latin typeface="Arial" panose="020B0604020202020204" pitchFamily="34" charset="0"/>
              </a:rPr>
              <a:t> the </a:t>
            </a:r>
            <a:r>
              <a:rPr lang="fr-TN" altLang="fr-TN" sz="1200" dirty="0" err="1">
                <a:solidFill>
                  <a:schemeClr val="tx1"/>
                </a:solidFill>
                <a:latin typeface="Arial" panose="020B0604020202020204" pitchFamily="34" charset="0"/>
              </a:rPr>
              <a:t>highest</a:t>
            </a:r>
            <a:r>
              <a:rPr lang="fr-TN" altLang="fr-TN" sz="1200" dirty="0">
                <a:solidFill>
                  <a:schemeClr val="tx1"/>
                </a:solidFill>
                <a:latin typeface="Arial" panose="020B0604020202020204" pitchFamily="34" charset="0"/>
              </a:rPr>
              <a:t> value. </a:t>
            </a:r>
          </a:p>
          <a:p>
            <a:pPr lvl="0" eaLnBrk="0" fontAlgn="base" hangingPunct="0">
              <a:lnSpc>
                <a:spcPct val="200000"/>
              </a:lnSpc>
              <a:spcBef>
                <a:spcPct val="0"/>
              </a:spcBef>
              <a:spcAft>
                <a:spcPct val="0"/>
              </a:spcAft>
              <a:buClrTx/>
              <a:buFontTx/>
              <a:buChar char="•"/>
            </a:pPr>
            <a:r>
              <a:rPr lang="fr-TN" altLang="fr-TN" sz="1200" dirty="0">
                <a:solidFill>
                  <a:schemeClr val="tx1"/>
                </a:solidFill>
                <a:latin typeface="Arial" panose="020B0604020202020204" pitchFamily="34" charset="0"/>
              </a:rPr>
              <a:t>The optimal </a:t>
            </a:r>
            <a:r>
              <a:rPr lang="fr-TN" altLang="fr-TN" sz="1200" dirty="0" err="1">
                <a:solidFill>
                  <a:schemeClr val="tx1"/>
                </a:solidFill>
                <a:latin typeface="Arial" panose="020B0604020202020204" pitchFamily="34" charset="0"/>
              </a:rPr>
              <a:t>policy</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is</a:t>
            </a:r>
            <a:r>
              <a:rPr lang="fr-TN" altLang="fr-TN" sz="1200" dirty="0">
                <a:solidFill>
                  <a:schemeClr val="tx1"/>
                </a:solidFill>
                <a:latin typeface="Arial" panose="020B0604020202020204" pitchFamily="34" charset="0"/>
              </a:rPr>
              <a:t> the one </a:t>
            </a:r>
            <a:r>
              <a:rPr lang="fr-TN" altLang="fr-TN" sz="1200" dirty="0" err="1">
                <a:solidFill>
                  <a:schemeClr val="tx1"/>
                </a:solidFill>
                <a:latin typeface="Arial" panose="020B0604020202020204" pitchFamily="34" charset="0"/>
              </a:rPr>
              <a:t>that</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maximizes</a:t>
            </a:r>
            <a:r>
              <a:rPr lang="fr-TN" altLang="fr-TN" sz="1200" dirty="0">
                <a:solidFill>
                  <a:schemeClr val="tx1"/>
                </a:solidFill>
                <a:latin typeface="Arial" panose="020B0604020202020204" pitchFamily="34" charset="0"/>
              </a:rPr>
              <a:t> the value </a:t>
            </a:r>
            <a:r>
              <a:rPr lang="fr-TN" altLang="fr-TN" sz="1200" dirty="0" err="1">
                <a:solidFill>
                  <a:schemeClr val="tx1"/>
                </a:solidFill>
                <a:latin typeface="Arial" panose="020B0604020202020204" pitchFamily="34" charset="0"/>
              </a:rPr>
              <a:t>function</a:t>
            </a:r>
            <a:r>
              <a:rPr lang="fr-TN" altLang="fr-TN" sz="1200" dirty="0">
                <a:solidFill>
                  <a:schemeClr val="tx1"/>
                </a:solidFill>
                <a:latin typeface="Arial" panose="020B0604020202020204" pitchFamily="34" charset="0"/>
              </a:rPr>
              <a:t>. </a:t>
            </a:r>
          </a:p>
          <a:p>
            <a:pPr lvl="0" eaLnBrk="0" fontAlgn="base" hangingPunct="0">
              <a:lnSpc>
                <a:spcPct val="200000"/>
              </a:lnSpc>
              <a:spcBef>
                <a:spcPct val="0"/>
              </a:spcBef>
              <a:spcAft>
                <a:spcPct val="0"/>
              </a:spcAft>
              <a:buClrTx/>
              <a:buFontTx/>
              <a:buChar char="•"/>
            </a:pPr>
            <a:r>
              <a:rPr lang="fr-TN" altLang="fr-TN" sz="1200" dirty="0">
                <a:solidFill>
                  <a:schemeClr val="tx1"/>
                </a:solidFill>
                <a:latin typeface="Arial" panose="020B0604020202020204" pitchFamily="34" charset="0"/>
              </a:rPr>
              <a:t>The Bellman </a:t>
            </a:r>
            <a:r>
              <a:rPr lang="fr-TN" altLang="fr-TN" sz="1200" dirty="0" err="1">
                <a:solidFill>
                  <a:schemeClr val="tx1"/>
                </a:solidFill>
                <a:latin typeface="Arial" panose="020B0604020202020204" pitchFamily="34" charset="0"/>
              </a:rPr>
              <a:t>equations</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define</a:t>
            </a:r>
            <a:r>
              <a:rPr lang="fr-TN" altLang="fr-TN" sz="1200" dirty="0">
                <a:solidFill>
                  <a:schemeClr val="tx1"/>
                </a:solidFill>
                <a:latin typeface="Arial" panose="020B0604020202020204" pitchFamily="34" charset="0"/>
              </a:rPr>
              <a:t> the optimal state-value and state-action value </a:t>
            </a:r>
            <a:r>
              <a:rPr lang="fr-TN" altLang="fr-TN" sz="1200" dirty="0" err="1">
                <a:solidFill>
                  <a:schemeClr val="tx1"/>
                </a:solidFill>
                <a:latin typeface="Arial" panose="020B0604020202020204" pitchFamily="34" charset="0"/>
              </a:rPr>
              <a:t>functions</a:t>
            </a:r>
            <a:r>
              <a:rPr lang="fr-TN" altLang="fr-TN" sz="1200" dirty="0">
                <a:solidFill>
                  <a:schemeClr val="tx1"/>
                </a:solidFill>
                <a:latin typeface="Arial" panose="020B0604020202020204" pitchFamily="34" charset="0"/>
              </a:rPr>
              <a:t>.</a:t>
            </a:r>
          </a:p>
        </p:txBody>
      </p:sp>
      <p:sp>
        <p:nvSpPr>
          <p:cNvPr id="2" name="Rectangle 1">
            <a:extLst>
              <a:ext uri="{FF2B5EF4-FFF2-40B4-BE49-F238E27FC236}">
                <a16:creationId xmlns:a16="http://schemas.microsoft.com/office/drawing/2014/main" id="{EE62D60B-E18C-4668-A4B5-C3CE77659FD9}"/>
              </a:ext>
            </a:extLst>
          </p:cNvPr>
          <p:cNvSpPr/>
          <p:nvPr/>
        </p:nvSpPr>
        <p:spPr>
          <a:xfrm>
            <a:off x="533400" y="594735"/>
            <a:ext cx="2350323" cy="338554"/>
          </a:xfrm>
          <a:prstGeom prst="rect">
            <a:avLst/>
          </a:prstGeom>
        </p:spPr>
        <p:txBody>
          <a:bodyPr wrap="none">
            <a:spAutoFit/>
          </a:bodyPr>
          <a:lstStyle/>
          <a:p>
            <a:pPr lvl="0" eaLnBrk="0" fontAlgn="base" hangingPunct="0">
              <a:spcBef>
                <a:spcPct val="0"/>
              </a:spcBef>
              <a:spcAft>
                <a:spcPct val="0"/>
              </a:spcAft>
              <a:buClrTx/>
            </a:pPr>
            <a:r>
              <a:rPr lang="fr-TN" altLang="fr-TN" sz="1600" b="1" dirty="0">
                <a:solidFill>
                  <a:schemeClr val="tx1"/>
                </a:solidFill>
                <a:latin typeface="Arial" panose="020B0604020202020204" pitchFamily="34" charset="0"/>
              </a:rPr>
              <a:t>Policy-</a:t>
            </a:r>
            <a:r>
              <a:rPr lang="fr-TN" altLang="fr-TN" sz="1600" b="1" dirty="0" err="1">
                <a:solidFill>
                  <a:schemeClr val="tx1"/>
                </a:solidFill>
                <a:latin typeface="Arial" panose="020B0604020202020204" pitchFamily="34" charset="0"/>
              </a:rPr>
              <a:t>based</a:t>
            </a:r>
            <a:r>
              <a:rPr lang="fr-TN" altLang="fr-TN" sz="1600" b="1" dirty="0">
                <a:solidFill>
                  <a:schemeClr val="tx1"/>
                </a:solidFill>
                <a:latin typeface="Arial" panose="020B0604020202020204" pitchFamily="34" charset="0"/>
              </a:rPr>
              <a:t> </a:t>
            </a:r>
            <a:r>
              <a:rPr lang="en-CA" altLang="fr-TN" sz="1600" b="1" dirty="0">
                <a:solidFill>
                  <a:schemeClr val="tx1"/>
                </a:solidFill>
                <a:latin typeface="Arial" panose="020B0604020202020204" pitchFamily="34" charset="0"/>
              </a:rPr>
              <a:t>Methods</a:t>
            </a:r>
            <a:endParaRPr lang="fr-TN" altLang="fr-TN" sz="1600" dirty="0">
              <a:solidFill>
                <a:schemeClr val="tx1"/>
              </a:solidFill>
              <a:latin typeface="Arial" panose="020B0604020202020204" pitchFamily="34" charset="0"/>
            </a:endParaRPr>
          </a:p>
        </p:txBody>
      </p:sp>
      <p:sp>
        <p:nvSpPr>
          <p:cNvPr id="3" name="Arrow: Down 2">
            <a:extLst>
              <a:ext uri="{FF2B5EF4-FFF2-40B4-BE49-F238E27FC236}">
                <a16:creationId xmlns:a16="http://schemas.microsoft.com/office/drawing/2014/main" id="{BD14CB61-0DA4-4D71-B159-CFF882904A61}"/>
              </a:ext>
            </a:extLst>
          </p:cNvPr>
          <p:cNvSpPr/>
          <p:nvPr/>
        </p:nvSpPr>
        <p:spPr>
          <a:xfrm>
            <a:off x="1600188" y="1096119"/>
            <a:ext cx="216746" cy="338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6" name="Rectangle 5">
            <a:extLst>
              <a:ext uri="{FF2B5EF4-FFF2-40B4-BE49-F238E27FC236}">
                <a16:creationId xmlns:a16="http://schemas.microsoft.com/office/drawing/2014/main" id="{01DCB70B-4990-4504-A5CB-6A031400FF59}"/>
              </a:ext>
            </a:extLst>
          </p:cNvPr>
          <p:cNvSpPr/>
          <p:nvPr/>
        </p:nvSpPr>
        <p:spPr>
          <a:xfrm>
            <a:off x="5203669" y="594735"/>
            <a:ext cx="2303836" cy="338554"/>
          </a:xfrm>
          <a:prstGeom prst="rect">
            <a:avLst/>
          </a:prstGeom>
        </p:spPr>
        <p:txBody>
          <a:bodyPr wrap="none">
            <a:spAutoFit/>
          </a:bodyPr>
          <a:lstStyle/>
          <a:p>
            <a:pPr lvl="0" eaLnBrk="0" fontAlgn="base" hangingPunct="0">
              <a:spcBef>
                <a:spcPct val="0"/>
              </a:spcBef>
              <a:spcAft>
                <a:spcPct val="0"/>
              </a:spcAft>
              <a:buClrTx/>
            </a:pPr>
            <a:r>
              <a:rPr lang="fr-TN" altLang="fr-TN" sz="1600" b="1" dirty="0">
                <a:solidFill>
                  <a:schemeClr val="tx1"/>
                </a:solidFill>
                <a:latin typeface="Arial" panose="020B0604020202020204" pitchFamily="34" charset="0"/>
              </a:rPr>
              <a:t>Value-</a:t>
            </a:r>
            <a:r>
              <a:rPr lang="fr-TN" altLang="fr-TN" sz="1600" b="1" dirty="0" err="1">
                <a:solidFill>
                  <a:schemeClr val="tx1"/>
                </a:solidFill>
                <a:latin typeface="Arial" panose="020B0604020202020204" pitchFamily="34" charset="0"/>
              </a:rPr>
              <a:t>based</a:t>
            </a:r>
            <a:r>
              <a:rPr lang="fr-TN" altLang="fr-TN" sz="1600" b="1" dirty="0">
                <a:solidFill>
                  <a:schemeClr val="tx1"/>
                </a:solidFill>
                <a:latin typeface="Arial" panose="020B0604020202020204" pitchFamily="34" charset="0"/>
              </a:rPr>
              <a:t> </a:t>
            </a:r>
            <a:r>
              <a:rPr lang="fr-TN" altLang="fr-TN" sz="1600" b="1" dirty="0" err="1">
                <a:solidFill>
                  <a:schemeClr val="tx1"/>
                </a:solidFill>
                <a:latin typeface="Arial" panose="020B0604020202020204" pitchFamily="34" charset="0"/>
              </a:rPr>
              <a:t>methods</a:t>
            </a:r>
            <a:endParaRPr lang="fr-TN" altLang="fr-TN" sz="1600" dirty="0">
              <a:solidFill>
                <a:schemeClr val="tx1"/>
              </a:solidFill>
              <a:latin typeface="Arial" panose="020B0604020202020204" pitchFamily="34" charset="0"/>
            </a:endParaRPr>
          </a:p>
        </p:txBody>
      </p:sp>
      <p:sp>
        <p:nvSpPr>
          <p:cNvPr id="11" name="Arrow: Down 10">
            <a:extLst>
              <a:ext uri="{FF2B5EF4-FFF2-40B4-BE49-F238E27FC236}">
                <a16:creationId xmlns:a16="http://schemas.microsoft.com/office/drawing/2014/main" id="{DEC04384-9664-40C8-A68B-F0200A0680AA}"/>
              </a:ext>
            </a:extLst>
          </p:cNvPr>
          <p:cNvSpPr/>
          <p:nvPr/>
        </p:nvSpPr>
        <p:spPr>
          <a:xfrm>
            <a:off x="6355587" y="1096119"/>
            <a:ext cx="216746" cy="33855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778709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2" grpId="0"/>
      <p:bldP spid="3" grpId="0" animBg="1"/>
      <p:bldP spid="6" grpId="0"/>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0263CD7-B70E-41F7-9DFE-26EC3BA2173D}"/>
              </a:ext>
            </a:extLst>
          </p:cNvPr>
          <p:cNvSpPr/>
          <p:nvPr/>
        </p:nvSpPr>
        <p:spPr>
          <a:xfrm>
            <a:off x="375435" y="1432259"/>
            <a:ext cx="6038912" cy="1668214"/>
          </a:xfrm>
          <a:prstGeom prst="rect">
            <a:avLst/>
          </a:prstGeom>
        </p:spPr>
        <p:txBody>
          <a:bodyPr wrap="square">
            <a:spAutoFit/>
          </a:bodyPr>
          <a:lstStyle/>
          <a:p>
            <a:pPr>
              <a:lnSpc>
                <a:spcPct val="150000"/>
              </a:lnSpc>
            </a:pPr>
            <a:r>
              <a:rPr lang="en-US" b="1" dirty="0"/>
              <a:t>Policy Gradient</a:t>
            </a:r>
            <a:r>
              <a:rPr lang="en-US" dirty="0"/>
              <a:t> methods optimize the policy directly by calculating the gradient of the expected return (cumulative rewards) with respect to the policy parameters. These parameters are typically represented by the weights of a neural network. By updating these parameters in the direction that increases the expected return, the policy improves over time. </a:t>
            </a:r>
            <a:endParaRPr lang="en-CA" dirty="0"/>
          </a:p>
        </p:txBody>
      </p:sp>
    </p:spTree>
    <p:extLst>
      <p:ext uri="{BB962C8B-B14F-4D97-AF65-F5344CB8AC3E}">
        <p14:creationId xmlns:p14="http://schemas.microsoft.com/office/powerpoint/2010/main" val="292929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FE615E1-8CD7-43C5-811C-428815D1C8A0}"/>
              </a:ext>
            </a:extLst>
          </p:cNvPr>
          <p:cNvSpPr/>
          <p:nvPr/>
        </p:nvSpPr>
        <p:spPr>
          <a:xfrm>
            <a:off x="291901" y="1664795"/>
            <a:ext cx="5119992" cy="954107"/>
          </a:xfrm>
          <a:prstGeom prst="rect">
            <a:avLst/>
          </a:prstGeom>
        </p:spPr>
        <p:txBody>
          <a:bodyPr wrap="square">
            <a:spAutoFit/>
          </a:bodyPr>
          <a:lstStyle/>
          <a:p>
            <a:r>
              <a:rPr lang="en-US" dirty="0">
                <a:solidFill>
                  <a:srgbClr val="242424"/>
                </a:solidFill>
                <a:latin typeface="source-serif-pro"/>
              </a:rPr>
              <a:t>The probability of taking the action </a:t>
            </a:r>
            <a:r>
              <a:rPr lang="en-US" i="1" dirty="0">
                <a:solidFill>
                  <a:srgbClr val="242424"/>
                </a:solidFill>
                <a:latin typeface="source-serif-pro"/>
              </a:rPr>
              <a:t>u </a:t>
            </a:r>
            <a:r>
              <a:rPr lang="en-US" dirty="0">
                <a:solidFill>
                  <a:srgbClr val="242424"/>
                </a:solidFill>
                <a:latin typeface="source-serif-pro"/>
              </a:rPr>
              <a:t>given a state </a:t>
            </a:r>
            <a:r>
              <a:rPr lang="en-US" i="1" dirty="0">
                <a:solidFill>
                  <a:srgbClr val="242424"/>
                </a:solidFill>
                <a:latin typeface="source-serif-pro"/>
              </a:rPr>
              <a:t>s</a:t>
            </a:r>
            <a:r>
              <a:rPr lang="en-US" dirty="0">
                <a:solidFill>
                  <a:srgbClr val="242424"/>
                </a:solidFill>
                <a:latin typeface="source-serif-pro"/>
              </a:rPr>
              <a:t>.</a:t>
            </a:r>
          </a:p>
          <a:p>
            <a:r>
              <a:rPr lang="en-US" dirty="0">
                <a:solidFill>
                  <a:srgbClr val="242424"/>
                </a:solidFill>
                <a:latin typeface="source-serif-pro"/>
              </a:rPr>
              <a:t> π is the </a:t>
            </a:r>
            <a:r>
              <a:rPr lang="en-US" b="1" dirty="0">
                <a:solidFill>
                  <a:srgbClr val="242424"/>
                </a:solidFill>
                <a:latin typeface="source-serif-pro"/>
              </a:rPr>
              <a:t>policy</a:t>
            </a:r>
            <a:r>
              <a:rPr lang="en-US" dirty="0">
                <a:solidFill>
                  <a:srgbClr val="242424"/>
                </a:solidFill>
                <a:latin typeface="source-serif-pro"/>
              </a:rPr>
              <a:t> in RL. </a:t>
            </a:r>
            <a:r>
              <a:rPr lang="en-US" dirty="0">
                <a:solidFill>
                  <a:srgbClr val="404040"/>
                </a:solidFill>
                <a:latin typeface="KaTeX_Main"/>
              </a:rPr>
              <a:t>θ</a:t>
            </a:r>
            <a:r>
              <a:rPr lang="en-US" dirty="0">
                <a:solidFill>
                  <a:srgbClr val="404040"/>
                </a:solidFill>
                <a:latin typeface="Inter"/>
              </a:rPr>
              <a:t> represents the parameters of the policy (e.g., weights of a neural network).</a:t>
            </a:r>
            <a:endParaRPr lang="en-CA" dirty="0"/>
          </a:p>
          <a:p>
            <a:endParaRPr lang="en-CA" dirty="0"/>
          </a:p>
        </p:txBody>
      </p:sp>
      <p:sp>
        <p:nvSpPr>
          <p:cNvPr id="4" name="Rectangle 3">
            <a:extLst>
              <a:ext uri="{FF2B5EF4-FFF2-40B4-BE49-F238E27FC236}">
                <a16:creationId xmlns:a16="http://schemas.microsoft.com/office/drawing/2014/main" id="{12F1AF7A-5670-414B-8CE7-F601A6D5BADE}"/>
              </a:ext>
            </a:extLst>
          </p:cNvPr>
          <p:cNvSpPr/>
          <p:nvPr/>
        </p:nvSpPr>
        <p:spPr>
          <a:xfrm>
            <a:off x="231502" y="488960"/>
            <a:ext cx="8180977" cy="307777"/>
          </a:xfrm>
          <a:prstGeom prst="rect">
            <a:avLst/>
          </a:prstGeom>
        </p:spPr>
        <p:txBody>
          <a:bodyPr wrap="square">
            <a:spAutoFit/>
          </a:bodyPr>
          <a:lstStyle/>
          <a:p>
            <a:r>
              <a:rPr lang="en-US" dirty="0">
                <a:solidFill>
                  <a:srgbClr val="404040"/>
                </a:solidFill>
                <a:latin typeface="Inter"/>
              </a:rPr>
              <a:t>Policy Gradients focus on </a:t>
            </a:r>
            <a:r>
              <a:rPr lang="en-US" b="1" dirty="0">
                <a:solidFill>
                  <a:srgbClr val="404040"/>
                </a:solidFill>
                <a:latin typeface="Inter"/>
              </a:rPr>
              <a:t>stochastic policies</a:t>
            </a:r>
            <a:r>
              <a:rPr lang="en-US" dirty="0">
                <a:solidFill>
                  <a:srgbClr val="404040"/>
                </a:solidFill>
                <a:latin typeface="Inter"/>
              </a:rPr>
              <a:t>, which are represented as a probability distribution over actions:</a:t>
            </a:r>
            <a:endParaRPr lang="en-CA" dirty="0"/>
          </a:p>
        </p:txBody>
      </p:sp>
      <p:sp>
        <p:nvSpPr>
          <p:cNvPr id="5" name="Rectangle 4">
            <a:extLst>
              <a:ext uri="{FF2B5EF4-FFF2-40B4-BE49-F238E27FC236}">
                <a16:creationId xmlns:a16="http://schemas.microsoft.com/office/drawing/2014/main" id="{B5BAB25A-E60D-44DA-9215-0242BD67E749}"/>
              </a:ext>
            </a:extLst>
          </p:cNvPr>
          <p:cNvSpPr/>
          <p:nvPr/>
        </p:nvSpPr>
        <p:spPr>
          <a:xfrm>
            <a:off x="3273605" y="992587"/>
            <a:ext cx="1516762" cy="307777"/>
          </a:xfrm>
          <a:prstGeom prst="rect">
            <a:avLst/>
          </a:prstGeom>
          <a:ln>
            <a:solidFill>
              <a:schemeClr val="tx2"/>
            </a:solidFill>
          </a:ln>
        </p:spPr>
        <p:txBody>
          <a:bodyPr wrap="none">
            <a:spAutoFit/>
          </a:bodyPr>
          <a:lstStyle/>
          <a:p>
            <a:r>
              <a:rPr lang="el-GR" i="1" dirty="0">
                <a:solidFill>
                  <a:srgbClr val="404040"/>
                </a:solidFill>
                <a:latin typeface="KaTeX_Math"/>
              </a:rPr>
              <a:t>Π</a:t>
            </a:r>
            <a:r>
              <a:rPr lang="fr-FR" i="1" dirty="0">
                <a:solidFill>
                  <a:srgbClr val="404040"/>
                </a:solidFill>
                <a:latin typeface="KaTeX_Math"/>
              </a:rPr>
              <a:t>_</a:t>
            </a:r>
            <a:r>
              <a:rPr lang="el-GR" dirty="0"/>
              <a:t>θ</a:t>
            </a:r>
            <a:r>
              <a:rPr lang="el-GR" dirty="0">
                <a:solidFill>
                  <a:srgbClr val="404040"/>
                </a:solidFill>
                <a:latin typeface="KaTeX_Main"/>
              </a:rPr>
              <a:t>​(</a:t>
            </a:r>
            <a:r>
              <a:rPr lang="en-CA" i="1" dirty="0">
                <a:solidFill>
                  <a:srgbClr val="404040"/>
                </a:solidFill>
                <a:latin typeface="KaTeX_Math"/>
              </a:rPr>
              <a:t>u</a:t>
            </a:r>
            <a:r>
              <a:rPr lang="en-CA" dirty="0">
                <a:solidFill>
                  <a:srgbClr val="404040"/>
                </a:solidFill>
                <a:latin typeface="KaTeX_Main"/>
              </a:rPr>
              <a:t>∣</a:t>
            </a:r>
            <a:r>
              <a:rPr lang="en-CA" i="1" dirty="0">
                <a:solidFill>
                  <a:srgbClr val="404040"/>
                </a:solidFill>
                <a:latin typeface="KaTeX_Math"/>
              </a:rPr>
              <a:t>s</a:t>
            </a:r>
            <a:r>
              <a:rPr lang="en-CA" dirty="0">
                <a:solidFill>
                  <a:srgbClr val="404040"/>
                </a:solidFill>
                <a:latin typeface="KaTeX_Main"/>
              </a:rPr>
              <a:t>)=</a:t>
            </a:r>
            <a:r>
              <a:rPr lang="en-CA" i="1" dirty="0">
                <a:solidFill>
                  <a:srgbClr val="404040"/>
                </a:solidFill>
                <a:latin typeface="KaTeX_Math"/>
              </a:rPr>
              <a:t>P</a:t>
            </a:r>
            <a:r>
              <a:rPr lang="en-CA" dirty="0">
                <a:solidFill>
                  <a:srgbClr val="404040"/>
                </a:solidFill>
                <a:latin typeface="KaTeX_Main"/>
              </a:rPr>
              <a:t>(</a:t>
            </a:r>
            <a:r>
              <a:rPr lang="en-CA" i="1" dirty="0">
                <a:solidFill>
                  <a:srgbClr val="404040"/>
                </a:solidFill>
                <a:latin typeface="KaTeX_Math"/>
              </a:rPr>
              <a:t>u</a:t>
            </a:r>
            <a:r>
              <a:rPr lang="en-CA" dirty="0">
                <a:solidFill>
                  <a:srgbClr val="404040"/>
                </a:solidFill>
                <a:latin typeface="KaTeX_Main"/>
              </a:rPr>
              <a:t>∣</a:t>
            </a:r>
            <a:r>
              <a:rPr lang="en-CA" i="1" dirty="0">
                <a:solidFill>
                  <a:srgbClr val="404040"/>
                </a:solidFill>
                <a:latin typeface="KaTeX_Math"/>
              </a:rPr>
              <a:t>s</a:t>
            </a:r>
            <a:r>
              <a:rPr lang="en-CA" dirty="0">
                <a:solidFill>
                  <a:srgbClr val="404040"/>
                </a:solidFill>
                <a:latin typeface="KaTeX_Main"/>
              </a:rPr>
              <a:t>;</a:t>
            </a:r>
            <a:r>
              <a:rPr lang="el-GR" dirty="0"/>
              <a:t> θ</a:t>
            </a:r>
            <a:r>
              <a:rPr lang="el-GR" dirty="0">
                <a:solidFill>
                  <a:srgbClr val="404040"/>
                </a:solidFill>
                <a:latin typeface="KaTeX_Main"/>
              </a:rPr>
              <a:t>)</a:t>
            </a:r>
            <a:endParaRPr lang="en-CA" dirty="0"/>
          </a:p>
        </p:txBody>
      </p:sp>
      <p:pic>
        <p:nvPicPr>
          <p:cNvPr id="7" name="Picture 6">
            <a:extLst>
              <a:ext uri="{FF2B5EF4-FFF2-40B4-BE49-F238E27FC236}">
                <a16:creationId xmlns:a16="http://schemas.microsoft.com/office/drawing/2014/main" id="{5EC3398E-22F5-4682-980E-1482AFF10BA1}"/>
              </a:ext>
            </a:extLst>
          </p:cNvPr>
          <p:cNvPicPr>
            <a:picLocks noChangeAspect="1"/>
          </p:cNvPicPr>
          <p:nvPr/>
        </p:nvPicPr>
        <p:blipFill>
          <a:blip r:embed="rId2"/>
          <a:stretch>
            <a:fillRect/>
          </a:stretch>
        </p:blipFill>
        <p:spPr>
          <a:xfrm>
            <a:off x="475584" y="3513149"/>
            <a:ext cx="4373880" cy="1391278"/>
          </a:xfrm>
          <a:prstGeom prst="rect">
            <a:avLst/>
          </a:prstGeom>
        </p:spPr>
      </p:pic>
      <p:pic>
        <p:nvPicPr>
          <p:cNvPr id="8" name="Picture 2" descr="Setting Up A Deep Deterministic Policy Gradients Model Hands On Artificial Intelligence For">
            <a:extLst>
              <a:ext uri="{FF2B5EF4-FFF2-40B4-BE49-F238E27FC236}">
                <a16:creationId xmlns:a16="http://schemas.microsoft.com/office/drawing/2014/main" id="{5254FBE5-E95E-4444-9D2D-3B213DA4A3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3571" y="1146475"/>
            <a:ext cx="2998908" cy="165564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18F97CF4-1427-4FF4-9318-E78E0B10802A}"/>
              </a:ext>
            </a:extLst>
          </p:cNvPr>
          <p:cNvSpPr/>
          <p:nvPr/>
        </p:nvSpPr>
        <p:spPr>
          <a:xfrm>
            <a:off x="142240" y="3082262"/>
            <a:ext cx="7261013" cy="307777"/>
          </a:xfrm>
          <a:prstGeom prst="rect">
            <a:avLst/>
          </a:prstGeom>
        </p:spPr>
        <p:txBody>
          <a:bodyPr wrap="square">
            <a:spAutoFit/>
          </a:bodyPr>
          <a:lstStyle/>
          <a:p>
            <a:r>
              <a:rPr lang="en-US" dirty="0">
                <a:solidFill>
                  <a:srgbClr val="242424"/>
                </a:solidFill>
                <a:latin typeface="source-serif-pro"/>
              </a:rPr>
              <a:t>For example, what is the chance of turning or stopping when you see a car in front:</a:t>
            </a:r>
            <a:endParaRPr lang="en-CA" dirty="0"/>
          </a:p>
        </p:txBody>
      </p:sp>
      <p:sp>
        <p:nvSpPr>
          <p:cNvPr id="2" name="Rectangle 1">
            <a:extLst>
              <a:ext uri="{FF2B5EF4-FFF2-40B4-BE49-F238E27FC236}">
                <a16:creationId xmlns:a16="http://schemas.microsoft.com/office/drawing/2014/main" id="{302F2AC5-E5BE-466A-AA43-B9F87093D661}"/>
              </a:ext>
            </a:extLst>
          </p:cNvPr>
          <p:cNvSpPr>
            <a:spLocks noChangeArrowheads="1"/>
          </p:cNvSpPr>
          <p:nvPr/>
        </p:nvSpPr>
        <p:spPr bwMode="auto">
          <a:xfrm>
            <a:off x="5242561" y="3731988"/>
            <a:ext cx="4790367" cy="889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fr-TN" altLang="fr-TN" sz="1200" i="0" u="none" strike="noStrike" cap="none" normalizeH="0" baseline="0" dirty="0" err="1">
                <a:ln>
                  <a:noFill/>
                </a:ln>
                <a:solidFill>
                  <a:schemeClr val="tx1"/>
                </a:solidFill>
                <a:effectLst/>
                <a:latin typeface="Arial" panose="020B0604020202020204" pitchFamily="34" charset="0"/>
              </a:rPr>
              <a:t>Turn</a:t>
            </a:r>
            <a:r>
              <a:rPr kumimoji="0" lang="fr-TN" altLang="fr-TN" sz="1200" i="0" u="none" strike="noStrike" cap="none" normalizeH="0" baseline="0" dirty="0">
                <a:ln>
                  <a:noFill/>
                </a:ln>
                <a:solidFill>
                  <a:schemeClr val="tx1"/>
                </a:solidFill>
                <a:effectLst/>
                <a:latin typeface="Arial" panose="020B0604020202020204" pitchFamily="34" charset="0"/>
              </a:rPr>
              <a:t> </a:t>
            </a:r>
            <a:r>
              <a:rPr kumimoji="0" lang="fr-TN" altLang="fr-TN" sz="1200" i="0" u="none" strike="noStrike" cap="none" normalizeH="0" baseline="0" dirty="0" err="1">
                <a:ln>
                  <a:noFill/>
                </a:ln>
                <a:solidFill>
                  <a:schemeClr val="tx1"/>
                </a:solidFill>
                <a:effectLst/>
                <a:latin typeface="Arial" panose="020B0604020202020204" pitchFamily="34" charset="0"/>
              </a:rPr>
              <a:t>Left</a:t>
            </a:r>
            <a:r>
              <a:rPr kumimoji="0" lang="fr-TN" altLang="fr-TN" sz="1200" i="0" u="none" strike="noStrike" cap="none" normalizeH="0" baseline="0" dirty="0">
                <a:ln>
                  <a:noFill/>
                </a:ln>
                <a:solidFill>
                  <a:schemeClr val="tx1"/>
                </a:solidFill>
                <a:effectLst/>
                <a:latin typeface="Arial" panose="020B0604020202020204" pitchFamily="34" charset="0"/>
              </a:rPr>
              <a:t> (u1​): P(u1∣s)=0.3 (30% chance)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fr-TN" altLang="fr-TN" sz="1200" i="0" u="none" strike="noStrike" cap="none" normalizeH="0" baseline="0" dirty="0" err="1">
                <a:ln>
                  <a:noFill/>
                </a:ln>
                <a:solidFill>
                  <a:schemeClr val="tx1"/>
                </a:solidFill>
                <a:effectLst/>
                <a:latin typeface="Arial" panose="020B0604020202020204" pitchFamily="34" charset="0"/>
              </a:rPr>
              <a:t>Turn</a:t>
            </a:r>
            <a:r>
              <a:rPr kumimoji="0" lang="fr-TN" altLang="fr-TN" sz="1200" i="0" u="none" strike="noStrike" cap="none" normalizeH="0" baseline="0" dirty="0">
                <a:ln>
                  <a:noFill/>
                </a:ln>
                <a:solidFill>
                  <a:schemeClr val="tx1"/>
                </a:solidFill>
                <a:effectLst/>
                <a:latin typeface="Arial" panose="020B0604020202020204" pitchFamily="34" charset="0"/>
              </a:rPr>
              <a:t> Right (u2​): P(u2∣s)=0.2 (20% chance)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fr-TN" altLang="fr-TN" sz="1200" i="0" u="none" strike="noStrike" cap="none" normalizeH="0" baseline="0" dirty="0">
                <a:ln>
                  <a:noFill/>
                </a:ln>
                <a:solidFill>
                  <a:schemeClr val="tx1"/>
                </a:solidFill>
                <a:effectLst/>
                <a:latin typeface="Arial" panose="020B0604020202020204" pitchFamily="34" charset="0"/>
              </a:rPr>
              <a:t>Stop (u3</a:t>
            </a:r>
            <a:r>
              <a:rPr kumimoji="0" lang="fr-FR" altLang="fr-TN" sz="1200" i="0" u="none" strike="noStrike" cap="none" normalizeH="0" baseline="0" dirty="0">
                <a:ln>
                  <a:noFill/>
                </a:ln>
                <a:solidFill>
                  <a:schemeClr val="tx1"/>
                </a:solidFill>
                <a:effectLst/>
                <a:latin typeface="Arial" panose="020B0604020202020204" pitchFamily="34" charset="0"/>
              </a:rPr>
              <a:t>)</a:t>
            </a:r>
            <a:r>
              <a:rPr kumimoji="0" lang="fr-TN" altLang="fr-TN" sz="1200" i="0" u="none" strike="noStrike" cap="none" normalizeH="0" baseline="0" dirty="0">
                <a:ln>
                  <a:noFill/>
                </a:ln>
                <a:solidFill>
                  <a:schemeClr val="tx1"/>
                </a:solidFill>
                <a:effectLst/>
                <a:latin typeface="Arial" panose="020B0604020202020204" pitchFamily="34" charset="0"/>
              </a:rPr>
              <a:t>: P(u3∣s)= (50% chance) </a:t>
            </a:r>
          </a:p>
        </p:txBody>
      </p:sp>
    </p:spTree>
    <p:extLst>
      <p:ext uri="{BB962C8B-B14F-4D97-AF65-F5344CB8AC3E}">
        <p14:creationId xmlns:p14="http://schemas.microsoft.com/office/powerpoint/2010/main" val="189802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ppt_x"/>
                                          </p:val>
                                        </p:tav>
                                        <p:tav tm="100000">
                                          <p:val>
                                            <p:strVal val="#ppt_x"/>
                                          </p:val>
                                        </p:tav>
                                      </p:tavLst>
                                    </p:anim>
                                    <p:anim calcmode="lin" valueType="num">
                                      <p:cBhvr additive="base">
                                        <p:cTn id="16" dur="500" fill="hold"/>
                                        <p:tgtEl>
                                          <p:spTgt spid="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500" fill="hold"/>
                                        <p:tgtEl>
                                          <p:spTgt spid="7"/>
                                        </p:tgtEl>
                                        <p:attrNameLst>
                                          <p:attrName>ppt_x</p:attrName>
                                        </p:attrNameLst>
                                      </p:cBhvr>
                                      <p:tavLst>
                                        <p:tav tm="0">
                                          <p:val>
                                            <p:strVal val="#ppt_x"/>
                                          </p:val>
                                        </p:tav>
                                        <p:tav tm="100000">
                                          <p:val>
                                            <p:strVal val="#ppt_x"/>
                                          </p:val>
                                        </p:tav>
                                      </p:tavLst>
                                    </p:anim>
                                    <p:anim calcmode="lin" valueType="num">
                                      <p:cBhvr additive="base">
                                        <p:cTn id="30" dur="500" fill="hold"/>
                                        <p:tgtEl>
                                          <p:spTgt spid="7"/>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
                                        </p:tgtEl>
                                        <p:attrNameLst>
                                          <p:attrName>style.visibility</p:attrName>
                                        </p:attrNameLst>
                                      </p:cBhvr>
                                      <p:to>
                                        <p:strVal val="visible"/>
                                      </p:to>
                                    </p:set>
                                    <p:anim calcmode="lin" valueType="num">
                                      <p:cBhvr additive="base">
                                        <p:cTn id="33" dur="500" fill="hold"/>
                                        <p:tgtEl>
                                          <p:spTgt spid="2"/>
                                        </p:tgtEl>
                                        <p:attrNameLst>
                                          <p:attrName>ppt_x</p:attrName>
                                        </p:attrNameLst>
                                      </p:cBhvr>
                                      <p:tavLst>
                                        <p:tav tm="0">
                                          <p:val>
                                            <p:strVal val="#ppt_x"/>
                                          </p:val>
                                        </p:tav>
                                        <p:tav tm="100000">
                                          <p:val>
                                            <p:strVal val="#ppt_x"/>
                                          </p:val>
                                        </p:tav>
                                      </p:tavLst>
                                    </p:anim>
                                    <p:anim calcmode="lin" valueType="num">
                                      <p:cBhvr additive="base">
                                        <p:cTn id="3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9" grpId="0"/>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E8A56-B243-4C43-B46C-48E9F8DAA6C6}"/>
              </a:ext>
            </a:extLst>
          </p:cNvPr>
          <p:cNvSpPr>
            <a:spLocks noGrp="1"/>
          </p:cNvSpPr>
          <p:nvPr>
            <p:ph type="title"/>
          </p:nvPr>
        </p:nvSpPr>
        <p:spPr/>
        <p:txBody>
          <a:bodyPr/>
          <a:lstStyle/>
          <a:p>
            <a:r>
              <a:rPr lang="en-US" sz="2000" dirty="0"/>
              <a:t>Why Use Policy Gradient Methods?</a:t>
            </a:r>
            <a:br>
              <a:rPr lang="en-US" sz="2000" dirty="0"/>
            </a:br>
            <a:endParaRPr lang="en-CA" sz="2000" dirty="0"/>
          </a:p>
        </p:txBody>
      </p:sp>
      <p:sp>
        <p:nvSpPr>
          <p:cNvPr id="3" name="Rectangle 1">
            <a:extLst>
              <a:ext uri="{FF2B5EF4-FFF2-40B4-BE49-F238E27FC236}">
                <a16:creationId xmlns:a16="http://schemas.microsoft.com/office/drawing/2014/main" id="{39E40DA0-B8CC-4FF2-9AF9-81C5EB87EF02}"/>
              </a:ext>
            </a:extLst>
          </p:cNvPr>
          <p:cNvSpPr>
            <a:spLocks noChangeArrowheads="1"/>
          </p:cNvSpPr>
          <p:nvPr/>
        </p:nvSpPr>
        <p:spPr bwMode="auto">
          <a:xfrm>
            <a:off x="60959" y="1188193"/>
            <a:ext cx="8791787" cy="116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fr-TN" altLang="fr-TN" sz="1200" b="1" i="0" u="none" strike="noStrike" cap="none" normalizeH="0" baseline="0" dirty="0">
                <a:ln>
                  <a:noFill/>
                </a:ln>
                <a:solidFill>
                  <a:schemeClr val="tx1"/>
                </a:solidFill>
                <a:effectLst/>
                <a:latin typeface="Arial" panose="020B0604020202020204" pitchFamily="34" charset="0"/>
              </a:rPr>
              <a:t>Handling </a:t>
            </a:r>
            <a:r>
              <a:rPr kumimoji="0" lang="fr-TN" altLang="fr-TN" sz="1200" b="1" i="0" u="none" strike="noStrike" cap="none" normalizeH="0" baseline="0" dirty="0" err="1">
                <a:ln>
                  <a:noFill/>
                </a:ln>
                <a:solidFill>
                  <a:schemeClr val="tx1"/>
                </a:solidFill>
                <a:effectLst/>
                <a:latin typeface="Arial" panose="020B0604020202020204" pitchFamily="34" charset="0"/>
              </a:rPr>
              <a:t>Complex</a:t>
            </a:r>
            <a:r>
              <a:rPr kumimoji="0" lang="fr-TN" altLang="fr-TN" sz="1200" b="1" i="0" u="none" strike="noStrike" cap="none" normalizeH="0" baseline="0" dirty="0">
                <a:ln>
                  <a:noFill/>
                </a:ln>
                <a:solidFill>
                  <a:schemeClr val="tx1"/>
                </a:solidFill>
                <a:effectLst/>
                <a:latin typeface="Arial" panose="020B0604020202020204" pitchFamily="34" charset="0"/>
              </a:rPr>
              <a:t> Action </a:t>
            </a:r>
            <a:r>
              <a:rPr kumimoji="0" lang="fr-TN" altLang="fr-TN" sz="1200" b="1" i="0" u="none" strike="noStrike" cap="none" normalizeH="0" baseline="0" dirty="0" err="1">
                <a:ln>
                  <a:noFill/>
                </a:ln>
                <a:solidFill>
                  <a:schemeClr val="tx1"/>
                </a:solidFill>
                <a:effectLst/>
                <a:latin typeface="Arial" panose="020B0604020202020204" pitchFamily="34" charset="0"/>
              </a:rPr>
              <a:t>Spaces</a:t>
            </a:r>
            <a:r>
              <a:rPr kumimoji="0" lang="fr-TN" altLang="fr-TN" sz="1200" b="0" i="0" u="none" strike="noStrike" cap="none" normalizeH="0" baseline="0" dirty="0">
                <a:ln>
                  <a:noFill/>
                </a:ln>
                <a:solidFill>
                  <a:schemeClr val="tx1"/>
                </a:solidFill>
                <a:effectLst/>
                <a:latin typeface="Arial" panose="020B0604020202020204" pitchFamily="34" charset="0"/>
              </a:rPr>
              <a:t>: Policy gradient </a:t>
            </a:r>
            <a:r>
              <a:rPr kumimoji="0" lang="fr-TN" altLang="fr-TN" sz="1200" b="0" i="0" u="none" strike="noStrike" cap="none" normalizeH="0" baseline="0" dirty="0" err="1">
                <a:ln>
                  <a:noFill/>
                </a:ln>
                <a:solidFill>
                  <a:schemeClr val="tx1"/>
                </a:solidFill>
                <a:effectLst/>
                <a:latin typeface="Arial" panose="020B0604020202020204" pitchFamily="34" charset="0"/>
              </a:rPr>
              <a:t>methods</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efficiently</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handle</a:t>
            </a:r>
            <a:r>
              <a:rPr kumimoji="0" lang="fr-TN" altLang="fr-TN" sz="1200" b="0" i="0" u="none" strike="noStrike" cap="none" normalizeH="0" baseline="0" dirty="0">
                <a:ln>
                  <a:noFill/>
                </a:ln>
                <a:solidFill>
                  <a:schemeClr val="tx1"/>
                </a:solidFill>
                <a:effectLst/>
                <a:latin typeface="Arial" panose="020B0604020202020204" pitchFamily="34" charset="0"/>
              </a:rPr>
              <a:t> high-</a:t>
            </a:r>
            <a:r>
              <a:rPr kumimoji="0" lang="fr-TN" altLang="fr-TN" sz="1200" b="0" i="0" u="none" strike="noStrike" cap="none" normalizeH="0" baseline="0" dirty="0" err="1">
                <a:ln>
                  <a:noFill/>
                </a:ln>
                <a:solidFill>
                  <a:schemeClr val="tx1"/>
                </a:solidFill>
                <a:effectLst/>
                <a:latin typeface="Arial" panose="020B0604020202020204" pitchFamily="34" charset="0"/>
              </a:rPr>
              <a:t>dimensional</a:t>
            </a:r>
            <a:r>
              <a:rPr kumimoji="0" lang="fr-TN" altLang="fr-TN" sz="1200" b="0" i="0" u="none" strike="noStrike" cap="none" normalizeH="0" baseline="0" dirty="0">
                <a:ln>
                  <a:noFill/>
                </a:ln>
                <a:solidFill>
                  <a:schemeClr val="tx1"/>
                </a:solidFill>
                <a:effectLst/>
                <a:latin typeface="Arial" panose="020B0604020202020204" pitchFamily="34" charset="0"/>
              </a:rPr>
              <a:t> or </a:t>
            </a:r>
            <a:r>
              <a:rPr kumimoji="0" lang="fr-TN" altLang="fr-TN" sz="1200" b="0" i="0" u="none" strike="noStrike" cap="none" normalizeH="0" baseline="0" dirty="0" err="1">
                <a:ln>
                  <a:noFill/>
                </a:ln>
                <a:solidFill>
                  <a:schemeClr val="tx1"/>
                </a:solidFill>
                <a:effectLst/>
                <a:latin typeface="Arial" panose="020B0604020202020204" pitchFamily="34" charset="0"/>
              </a:rPr>
              <a:t>continuous</a:t>
            </a:r>
            <a:r>
              <a:rPr kumimoji="0" lang="fr-TN" altLang="fr-TN" sz="1200" b="0" i="0" u="none" strike="noStrike" cap="none" normalizeH="0" baseline="0" dirty="0">
                <a:ln>
                  <a:noFill/>
                </a:ln>
                <a:solidFill>
                  <a:schemeClr val="tx1"/>
                </a:solidFill>
                <a:effectLst/>
                <a:latin typeface="Arial" panose="020B0604020202020204" pitchFamily="34" charset="0"/>
              </a:rPr>
              <a:t> action </a:t>
            </a:r>
            <a:r>
              <a:rPr kumimoji="0" lang="fr-TN" altLang="fr-TN" sz="1200" b="0" i="0" u="none" strike="noStrike" cap="none" normalizeH="0" baseline="0" dirty="0" err="1">
                <a:ln>
                  <a:noFill/>
                </a:ln>
                <a:solidFill>
                  <a:schemeClr val="tx1"/>
                </a:solidFill>
                <a:effectLst/>
                <a:latin typeface="Arial" panose="020B0604020202020204" pitchFamily="34" charset="0"/>
              </a:rPr>
              <a:t>spaces</a:t>
            </a:r>
            <a:r>
              <a:rPr kumimoji="0" lang="fr-TN" altLang="fr-TN" sz="1200" b="0" i="0" u="none" strike="noStrike" cap="none" normalizeH="0" baseline="0" dirty="0">
                <a:ln>
                  <a:noFill/>
                </a:ln>
                <a:solidFill>
                  <a:schemeClr val="tx1"/>
                </a:solidFill>
                <a:effectLst/>
                <a:latin typeface="Arial" panose="020B0604020202020204" pitchFamily="34" charset="0"/>
              </a:rPr>
              <a:t> by </a:t>
            </a:r>
            <a:r>
              <a:rPr kumimoji="0" lang="fr-TN" altLang="fr-TN" sz="1200" b="0" i="0" u="none" strike="noStrike" cap="none" normalizeH="0" baseline="0" dirty="0" err="1">
                <a:ln>
                  <a:noFill/>
                </a:ln>
                <a:solidFill>
                  <a:schemeClr val="tx1"/>
                </a:solidFill>
                <a:effectLst/>
                <a:latin typeface="Arial" panose="020B0604020202020204" pitchFamily="34" charset="0"/>
              </a:rPr>
              <a:t>parametrizing</a:t>
            </a:r>
            <a:r>
              <a:rPr kumimoji="0" lang="fr-TN" altLang="fr-TN" sz="1200" b="0" i="0" u="none" strike="noStrike" cap="none" normalizeH="0" baseline="0" dirty="0">
                <a:ln>
                  <a:noFill/>
                </a:ln>
                <a:solidFill>
                  <a:schemeClr val="tx1"/>
                </a:solidFill>
                <a:effectLst/>
                <a:latin typeface="Arial" panose="020B0604020202020204" pitchFamily="34" charset="0"/>
              </a:rPr>
              <a:t> the </a:t>
            </a:r>
            <a:r>
              <a:rPr kumimoji="0" lang="fr-TN" altLang="fr-TN" sz="1200" b="0" i="0" u="none" strike="noStrike" cap="none" normalizeH="0" baseline="0" dirty="0" err="1">
                <a:ln>
                  <a:noFill/>
                </a:ln>
                <a:solidFill>
                  <a:schemeClr val="tx1"/>
                </a:solidFill>
                <a:effectLst/>
                <a:latin typeface="Arial" panose="020B0604020202020204" pitchFamily="34" charset="0"/>
              </a:rPr>
              <a:t>policy</a:t>
            </a:r>
            <a:r>
              <a:rPr kumimoji="0" lang="fr-TN" altLang="fr-TN" sz="1200" b="0" i="0" u="none" strike="noStrike" cap="none" normalizeH="0" baseline="0" dirty="0">
                <a:ln>
                  <a:noFill/>
                </a:ln>
                <a:solidFill>
                  <a:schemeClr val="tx1"/>
                </a:solidFill>
                <a:effectLst/>
                <a:latin typeface="Arial" panose="020B0604020202020204" pitchFamily="34" charset="0"/>
              </a:rPr>
              <a:t> and </a:t>
            </a:r>
            <a:r>
              <a:rPr kumimoji="0" lang="fr-TN" altLang="fr-TN" sz="1200" b="0" i="0" u="none" strike="noStrike" cap="none" normalizeH="0" baseline="0" dirty="0" err="1">
                <a:ln>
                  <a:noFill/>
                </a:ln>
                <a:solidFill>
                  <a:schemeClr val="tx1"/>
                </a:solidFill>
                <a:effectLst/>
                <a:latin typeface="Arial" panose="020B0604020202020204" pitchFamily="34" charset="0"/>
              </a:rPr>
              <a:t>directly</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optimizing</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it</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using</a:t>
            </a:r>
            <a:r>
              <a:rPr kumimoji="0" lang="fr-TN" altLang="fr-TN" sz="1200" b="0" i="0" u="none" strike="noStrike" cap="none" normalizeH="0" baseline="0" dirty="0">
                <a:ln>
                  <a:noFill/>
                </a:ln>
                <a:solidFill>
                  <a:schemeClr val="tx1"/>
                </a:solidFill>
                <a:effectLst/>
                <a:latin typeface="Arial" panose="020B0604020202020204" pitchFamily="34" charset="0"/>
              </a:rPr>
              <a:t> gradients. This </a:t>
            </a:r>
            <a:r>
              <a:rPr kumimoji="0" lang="fr-TN" altLang="fr-TN" sz="1200" b="0" i="0" u="none" strike="noStrike" cap="none" normalizeH="0" baseline="0" dirty="0" err="1">
                <a:ln>
                  <a:noFill/>
                </a:ln>
                <a:solidFill>
                  <a:schemeClr val="tx1"/>
                </a:solidFill>
                <a:effectLst/>
                <a:latin typeface="Arial" panose="020B0604020202020204" pitchFamily="34" charset="0"/>
              </a:rPr>
              <a:t>approach</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is</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better</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suited</a:t>
            </a:r>
            <a:r>
              <a:rPr kumimoji="0" lang="fr-TN" altLang="fr-TN" sz="1200" b="0" i="0" u="none" strike="noStrike" cap="none" normalizeH="0" baseline="0" dirty="0">
                <a:ln>
                  <a:noFill/>
                </a:ln>
                <a:solidFill>
                  <a:schemeClr val="tx1"/>
                </a:solidFill>
                <a:effectLst/>
                <a:latin typeface="Arial" panose="020B0604020202020204" pitchFamily="34" charset="0"/>
              </a:rPr>
              <a:t> for </a:t>
            </a:r>
            <a:r>
              <a:rPr kumimoji="0" lang="fr-TN" altLang="fr-TN" sz="1200" b="0" i="0" u="none" strike="noStrike" cap="none" normalizeH="0" baseline="0" dirty="0" err="1">
                <a:ln>
                  <a:noFill/>
                </a:ln>
                <a:solidFill>
                  <a:schemeClr val="tx1"/>
                </a:solidFill>
                <a:effectLst/>
                <a:latin typeface="Arial" panose="020B0604020202020204" pitchFamily="34" charset="0"/>
              </a:rPr>
              <a:t>environments</a:t>
            </a:r>
            <a:r>
              <a:rPr kumimoji="0" lang="fr-TN" altLang="fr-TN" sz="1200" b="0" i="0" u="none" strike="noStrike" cap="none" normalizeH="0" baseline="0" dirty="0">
                <a:ln>
                  <a:noFill/>
                </a:ln>
                <a:solidFill>
                  <a:schemeClr val="tx1"/>
                </a:solidFill>
                <a:effectLst/>
                <a:latin typeface="Arial" panose="020B0604020202020204" pitchFamily="34" charset="0"/>
              </a:rPr>
              <a:t> </a:t>
            </a:r>
            <a:r>
              <a:rPr kumimoji="0" lang="fr-TN" altLang="fr-TN" sz="1200" b="0" i="0" u="none" strike="noStrike" cap="none" normalizeH="0" baseline="0" dirty="0" err="1">
                <a:ln>
                  <a:noFill/>
                </a:ln>
                <a:solidFill>
                  <a:schemeClr val="tx1"/>
                </a:solidFill>
                <a:effectLst/>
                <a:latin typeface="Arial" panose="020B0604020202020204" pitchFamily="34" charset="0"/>
              </a:rPr>
              <a:t>with</a:t>
            </a:r>
            <a:r>
              <a:rPr kumimoji="0" lang="fr-TN" altLang="fr-TN" sz="1200" b="0" i="0" u="none" strike="noStrike" cap="none" normalizeH="0" baseline="0" dirty="0">
                <a:ln>
                  <a:noFill/>
                </a:ln>
                <a:solidFill>
                  <a:schemeClr val="tx1"/>
                </a:solidFill>
                <a:effectLst/>
                <a:latin typeface="Arial" panose="020B0604020202020204" pitchFamily="34" charset="0"/>
              </a:rPr>
              <a:t> large or </a:t>
            </a:r>
            <a:r>
              <a:rPr kumimoji="0" lang="fr-TN" altLang="fr-TN" sz="1200" b="0" i="0" u="none" strike="noStrike" cap="none" normalizeH="0" baseline="0" dirty="0" err="1">
                <a:ln>
                  <a:noFill/>
                </a:ln>
                <a:solidFill>
                  <a:schemeClr val="tx1"/>
                </a:solidFill>
                <a:effectLst/>
                <a:latin typeface="Arial" panose="020B0604020202020204" pitchFamily="34" charset="0"/>
              </a:rPr>
              <a:t>continuous</a:t>
            </a:r>
            <a:r>
              <a:rPr kumimoji="0" lang="fr-TN" altLang="fr-TN" sz="1200" b="0" i="0" u="none" strike="noStrike" cap="none" normalizeH="0" baseline="0" dirty="0">
                <a:ln>
                  <a:noFill/>
                </a:ln>
                <a:solidFill>
                  <a:schemeClr val="tx1"/>
                </a:solidFill>
                <a:effectLst/>
                <a:latin typeface="Arial" panose="020B0604020202020204" pitchFamily="34" charset="0"/>
              </a:rPr>
              <a:t> action </a:t>
            </a:r>
            <a:r>
              <a:rPr kumimoji="0" lang="fr-TN" altLang="fr-TN" sz="1200" b="0" i="0" u="none" strike="noStrike" cap="none" normalizeH="0" baseline="0" dirty="0" err="1">
                <a:ln>
                  <a:noFill/>
                </a:ln>
                <a:solidFill>
                  <a:schemeClr val="tx1"/>
                </a:solidFill>
                <a:effectLst/>
                <a:latin typeface="Arial" panose="020B0604020202020204" pitchFamily="34" charset="0"/>
              </a:rPr>
              <a:t>spaces</a:t>
            </a:r>
            <a:r>
              <a:rPr kumimoji="0" lang="fr-TN" altLang="fr-TN" sz="1200" b="0" i="0" u="none" strike="noStrike" cap="none" normalizeH="0" baseline="0" dirty="0">
                <a:ln>
                  <a:noFill/>
                </a:ln>
                <a:solidFill>
                  <a:schemeClr val="tx1"/>
                </a:solidFill>
                <a:effectLst/>
                <a:latin typeface="Arial" panose="020B0604020202020204" pitchFamily="34" charset="0"/>
              </a:rPr>
              <a:t>, like </a:t>
            </a:r>
            <a:r>
              <a:rPr kumimoji="0" lang="fr-TN" altLang="fr-TN" sz="1200" b="0" i="0" u="none" strike="noStrike" cap="none" normalizeH="0" baseline="0" dirty="0" err="1">
                <a:ln>
                  <a:noFill/>
                </a:ln>
                <a:solidFill>
                  <a:schemeClr val="tx1"/>
                </a:solidFill>
                <a:effectLst/>
                <a:latin typeface="Arial" panose="020B0604020202020204" pitchFamily="34" charset="0"/>
              </a:rPr>
              <a:t>robotic</a:t>
            </a:r>
            <a:r>
              <a:rPr kumimoji="0" lang="fr-TN" altLang="fr-TN" sz="1200" b="0" i="0" u="none" strike="noStrike" cap="none" normalizeH="0" baseline="0" dirty="0">
                <a:ln>
                  <a:noFill/>
                </a:ln>
                <a:solidFill>
                  <a:schemeClr val="tx1"/>
                </a:solidFill>
                <a:effectLst/>
                <a:latin typeface="Arial" panose="020B0604020202020204" pitchFamily="34" charset="0"/>
              </a:rPr>
              <a:t> control, and </a:t>
            </a:r>
            <a:r>
              <a:rPr kumimoji="0" lang="fr-TN" altLang="fr-TN" sz="1200" b="0" i="0" u="none" strike="noStrike" cap="none" normalizeH="0" baseline="0" dirty="0" err="1">
                <a:ln>
                  <a:noFill/>
                </a:ln>
                <a:solidFill>
                  <a:schemeClr val="tx1"/>
                </a:solidFill>
                <a:effectLst/>
                <a:latin typeface="Arial" panose="020B0604020202020204" pitchFamily="34" charset="0"/>
              </a:rPr>
              <a:t>also</a:t>
            </a:r>
            <a:r>
              <a:rPr kumimoji="0" lang="fr-TN" altLang="fr-TN" sz="1200" b="0" i="0" u="none" strike="noStrike" cap="none" normalizeH="0" baseline="0" dirty="0">
                <a:ln>
                  <a:noFill/>
                </a:ln>
                <a:solidFill>
                  <a:schemeClr val="tx1"/>
                </a:solidFill>
                <a:effectLst/>
                <a:latin typeface="Arial" panose="020B0604020202020204" pitchFamily="34" charset="0"/>
              </a:rPr>
              <a:t> supports </a:t>
            </a:r>
            <a:r>
              <a:rPr kumimoji="0" lang="fr-TN" altLang="fr-TN" sz="1200" b="0" i="0" u="none" strike="noStrike" cap="none" normalizeH="0" baseline="0" dirty="0" err="1">
                <a:ln>
                  <a:noFill/>
                </a:ln>
                <a:solidFill>
                  <a:schemeClr val="tx1"/>
                </a:solidFill>
                <a:effectLst/>
                <a:latin typeface="Arial" panose="020B0604020202020204" pitchFamily="34" charset="0"/>
              </a:rPr>
              <a:t>Reinforcement</a:t>
            </a:r>
            <a:r>
              <a:rPr kumimoji="0" lang="fr-TN" altLang="fr-TN" sz="1200" b="0" i="0" u="none" strike="noStrike" cap="none" normalizeH="0" baseline="0" dirty="0">
                <a:ln>
                  <a:noFill/>
                </a:ln>
                <a:solidFill>
                  <a:schemeClr val="tx1"/>
                </a:solidFill>
                <a:effectLst/>
                <a:latin typeface="Arial" panose="020B0604020202020204" pitchFamily="34" charset="0"/>
              </a:rPr>
              <a:t> Learning </a:t>
            </a:r>
            <a:r>
              <a:rPr kumimoji="0" lang="fr-TN" altLang="fr-TN" sz="1200" b="0" i="0" u="none" strike="noStrike" cap="none" normalizeH="0" baseline="0" dirty="0" err="1">
                <a:ln>
                  <a:noFill/>
                </a:ln>
                <a:solidFill>
                  <a:schemeClr val="tx1"/>
                </a:solidFill>
                <a:effectLst/>
                <a:latin typeface="Arial" panose="020B0604020202020204" pitchFamily="34" charset="0"/>
              </a:rPr>
              <a:t>with</a:t>
            </a:r>
            <a:r>
              <a:rPr kumimoji="0" lang="fr-TN" altLang="fr-TN" sz="1200" b="0" i="0" u="none" strike="noStrike" cap="none" normalizeH="0" baseline="0" dirty="0">
                <a:ln>
                  <a:noFill/>
                </a:ln>
                <a:solidFill>
                  <a:schemeClr val="tx1"/>
                </a:solidFill>
                <a:effectLst/>
                <a:latin typeface="Arial" panose="020B0604020202020204" pitchFamily="34" charset="0"/>
              </a:rPr>
              <a:t> Human Feedback (RLHF).</a:t>
            </a:r>
            <a:endParaRPr kumimoji="0" lang="fr-FR" altLang="fr-TN"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fr-TN" altLang="fr-TN" sz="12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7F777A7F-F379-4490-AC4C-39F331B83EB0}"/>
              </a:ext>
            </a:extLst>
          </p:cNvPr>
          <p:cNvPicPr>
            <a:picLocks noChangeAspect="1"/>
          </p:cNvPicPr>
          <p:nvPr/>
        </p:nvPicPr>
        <p:blipFill>
          <a:blip r:embed="rId3"/>
          <a:stretch>
            <a:fillRect/>
          </a:stretch>
        </p:blipFill>
        <p:spPr>
          <a:xfrm>
            <a:off x="2688920" y="2220764"/>
            <a:ext cx="2790707" cy="1434549"/>
          </a:xfrm>
          <a:prstGeom prst="rect">
            <a:avLst/>
          </a:prstGeom>
        </p:spPr>
      </p:pic>
      <p:sp>
        <p:nvSpPr>
          <p:cNvPr id="5" name="Rectangle 4">
            <a:extLst>
              <a:ext uri="{FF2B5EF4-FFF2-40B4-BE49-F238E27FC236}">
                <a16:creationId xmlns:a16="http://schemas.microsoft.com/office/drawing/2014/main" id="{7234AAB1-F3E2-4E28-AF4F-66E97B8B9421}"/>
              </a:ext>
            </a:extLst>
          </p:cNvPr>
          <p:cNvSpPr/>
          <p:nvPr/>
        </p:nvSpPr>
        <p:spPr>
          <a:xfrm>
            <a:off x="60959" y="3737422"/>
            <a:ext cx="8791787" cy="889154"/>
          </a:xfrm>
          <a:prstGeom prst="rect">
            <a:avLst/>
          </a:prstGeom>
        </p:spPr>
        <p:txBody>
          <a:bodyPr wrap="square">
            <a:spAutoFit/>
          </a:bodyPr>
          <a:lstStyle/>
          <a:p>
            <a:pPr lvl="0" eaLnBrk="0" fontAlgn="base" hangingPunct="0">
              <a:lnSpc>
                <a:spcPct val="150000"/>
              </a:lnSpc>
              <a:spcBef>
                <a:spcPct val="0"/>
              </a:spcBef>
              <a:spcAft>
                <a:spcPct val="0"/>
              </a:spcAft>
              <a:buClrTx/>
              <a:buFontTx/>
              <a:buChar char="•"/>
            </a:pPr>
            <a:r>
              <a:rPr lang="fr-TN" altLang="fr-TN" sz="1200" b="1" dirty="0">
                <a:solidFill>
                  <a:schemeClr val="tx1"/>
                </a:solidFill>
                <a:latin typeface="Arial" panose="020B0604020202020204" pitchFamily="34" charset="0"/>
              </a:rPr>
              <a:t>Learning </a:t>
            </a:r>
            <a:r>
              <a:rPr lang="fr-TN" altLang="fr-TN" sz="1200" b="1" dirty="0" err="1">
                <a:solidFill>
                  <a:schemeClr val="tx1"/>
                </a:solidFill>
                <a:latin typeface="Arial" panose="020B0604020202020204" pitchFamily="34" charset="0"/>
              </a:rPr>
              <a:t>Stochastic</a:t>
            </a:r>
            <a:r>
              <a:rPr lang="fr-TN" altLang="fr-TN" sz="1200" b="1" dirty="0">
                <a:solidFill>
                  <a:schemeClr val="tx1"/>
                </a:solidFill>
                <a:latin typeface="Arial" panose="020B0604020202020204" pitchFamily="34" charset="0"/>
              </a:rPr>
              <a:t> </a:t>
            </a:r>
            <a:r>
              <a:rPr lang="fr-TN" altLang="fr-TN" sz="1200" b="1" dirty="0" err="1">
                <a:solidFill>
                  <a:schemeClr val="tx1"/>
                </a:solidFill>
                <a:latin typeface="Arial" panose="020B0604020202020204" pitchFamily="34" charset="0"/>
              </a:rPr>
              <a:t>Policies</a:t>
            </a:r>
            <a:r>
              <a:rPr lang="fr-TN" altLang="fr-TN" sz="1200" b="1" dirty="0">
                <a:solidFill>
                  <a:schemeClr val="tx1"/>
                </a:solidFill>
                <a:latin typeface="Arial" panose="020B0604020202020204" pitchFamily="34" charset="0"/>
              </a:rPr>
              <a:t> for Exploration</a:t>
            </a:r>
            <a:r>
              <a:rPr lang="fr-TN" altLang="fr-TN" sz="1200" dirty="0">
                <a:solidFill>
                  <a:schemeClr val="tx1"/>
                </a:solidFill>
                <a:latin typeface="Arial" panose="020B0604020202020204" pitchFamily="34" charset="0"/>
              </a:rPr>
              <a:t>: Policy gradient </a:t>
            </a:r>
            <a:r>
              <a:rPr lang="fr-TN" altLang="fr-TN" sz="1200" dirty="0" err="1">
                <a:solidFill>
                  <a:schemeClr val="tx1"/>
                </a:solidFill>
                <a:latin typeface="Arial" panose="020B0604020202020204" pitchFamily="34" charset="0"/>
              </a:rPr>
              <a:t>methods</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learn</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stochastic</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policies</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that</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assign</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probabilities</a:t>
            </a:r>
            <a:r>
              <a:rPr lang="fr-TN" altLang="fr-TN" sz="1200" dirty="0">
                <a:solidFill>
                  <a:schemeClr val="tx1"/>
                </a:solidFill>
                <a:latin typeface="Arial" panose="020B0604020202020204" pitchFamily="34" charset="0"/>
              </a:rPr>
              <a:t> to actions, </a:t>
            </a:r>
            <a:r>
              <a:rPr lang="fr-TN" altLang="fr-TN" sz="1200" dirty="0" err="1">
                <a:solidFill>
                  <a:schemeClr val="tx1"/>
                </a:solidFill>
                <a:latin typeface="Arial" panose="020B0604020202020204" pitchFamily="34" charset="0"/>
              </a:rPr>
              <a:t>promoting</a:t>
            </a:r>
            <a:r>
              <a:rPr lang="fr-TN" altLang="fr-TN" sz="1200" dirty="0">
                <a:solidFill>
                  <a:schemeClr val="tx1"/>
                </a:solidFill>
                <a:latin typeface="Arial" panose="020B0604020202020204" pitchFamily="34" charset="0"/>
              </a:rPr>
              <a:t> exploration and </a:t>
            </a:r>
            <a:r>
              <a:rPr lang="fr-TN" altLang="fr-TN" sz="1200" dirty="0" err="1">
                <a:solidFill>
                  <a:schemeClr val="tx1"/>
                </a:solidFill>
                <a:latin typeface="Arial" panose="020B0604020202020204" pitchFamily="34" charset="0"/>
              </a:rPr>
              <a:t>preventing</a:t>
            </a:r>
            <a:r>
              <a:rPr lang="fr-TN" altLang="fr-TN" sz="1200" dirty="0">
                <a:solidFill>
                  <a:schemeClr val="tx1"/>
                </a:solidFill>
                <a:latin typeface="Arial" panose="020B0604020202020204" pitchFamily="34" charset="0"/>
              </a:rPr>
              <a:t> the agent </a:t>
            </a:r>
            <a:r>
              <a:rPr lang="fr-TN" altLang="fr-TN" sz="1200" dirty="0" err="1">
                <a:solidFill>
                  <a:schemeClr val="tx1"/>
                </a:solidFill>
                <a:latin typeface="Arial" panose="020B0604020202020204" pitchFamily="34" charset="0"/>
              </a:rPr>
              <a:t>from</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getting</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stuck</a:t>
            </a:r>
            <a:r>
              <a:rPr lang="fr-TN" altLang="fr-TN" sz="1200" dirty="0">
                <a:solidFill>
                  <a:schemeClr val="tx1"/>
                </a:solidFill>
                <a:latin typeface="Arial" panose="020B0604020202020204" pitchFamily="34" charset="0"/>
              </a:rPr>
              <a:t> in local optima. This </a:t>
            </a:r>
            <a:r>
              <a:rPr lang="fr-TN" altLang="fr-TN" sz="1200" dirty="0" err="1">
                <a:solidFill>
                  <a:schemeClr val="tx1"/>
                </a:solidFill>
                <a:latin typeface="Arial" panose="020B0604020202020204" pitchFamily="34" charset="0"/>
              </a:rPr>
              <a:t>stochastic</a:t>
            </a:r>
            <a:r>
              <a:rPr lang="fr-TN" altLang="fr-TN" sz="1200" dirty="0">
                <a:solidFill>
                  <a:schemeClr val="tx1"/>
                </a:solidFill>
                <a:latin typeface="Arial" panose="020B0604020202020204" pitchFamily="34" charset="0"/>
              </a:rPr>
              <a:t> nature enables </a:t>
            </a:r>
            <a:r>
              <a:rPr lang="fr-TN" altLang="fr-TN" sz="1200" dirty="0" err="1">
                <a:solidFill>
                  <a:schemeClr val="tx1"/>
                </a:solidFill>
                <a:latin typeface="Arial" panose="020B0604020202020204" pitchFamily="34" charset="0"/>
              </a:rPr>
              <a:t>better</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generalization</a:t>
            </a:r>
            <a:r>
              <a:rPr lang="fr-TN" altLang="fr-TN" sz="1200" dirty="0">
                <a:solidFill>
                  <a:schemeClr val="tx1"/>
                </a:solidFill>
                <a:latin typeface="Arial" panose="020B0604020202020204" pitchFamily="34" charset="0"/>
              </a:rPr>
              <a:t> and exploration, </a:t>
            </a:r>
            <a:r>
              <a:rPr lang="fr-TN" altLang="fr-TN" sz="1200" dirty="0" err="1">
                <a:solidFill>
                  <a:schemeClr val="tx1"/>
                </a:solidFill>
                <a:latin typeface="Arial" panose="020B0604020202020204" pitchFamily="34" charset="0"/>
              </a:rPr>
              <a:t>making</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it</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ideal</a:t>
            </a:r>
            <a:r>
              <a:rPr lang="fr-TN" altLang="fr-TN" sz="1200" dirty="0">
                <a:solidFill>
                  <a:schemeClr val="tx1"/>
                </a:solidFill>
                <a:latin typeface="Arial" panose="020B0604020202020204" pitchFamily="34" charset="0"/>
              </a:rPr>
              <a:t> for </a:t>
            </a:r>
            <a:r>
              <a:rPr lang="fr-TN" altLang="fr-TN" sz="1200" dirty="0" err="1">
                <a:solidFill>
                  <a:schemeClr val="tx1"/>
                </a:solidFill>
                <a:latin typeface="Arial" panose="020B0604020202020204" pitchFamily="34" charset="0"/>
              </a:rPr>
              <a:t>complex</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environments</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with</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intricate</a:t>
            </a:r>
            <a:r>
              <a:rPr lang="fr-TN" altLang="fr-TN" sz="1200" dirty="0">
                <a:solidFill>
                  <a:schemeClr val="tx1"/>
                </a:solidFill>
                <a:latin typeface="Arial" panose="020B0604020202020204" pitchFamily="34" charset="0"/>
              </a:rPr>
              <a:t> </a:t>
            </a:r>
            <a:r>
              <a:rPr lang="fr-TN" altLang="fr-TN" sz="1200" dirty="0" err="1">
                <a:solidFill>
                  <a:schemeClr val="tx1"/>
                </a:solidFill>
                <a:latin typeface="Arial" panose="020B0604020202020204" pitchFamily="34" charset="0"/>
              </a:rPr>
              <a:t>reward</a:t>
            </a:r>
            <a:r>
              <a:rPr lang="fr-TN" altLang="fr-TN" sz="1200" dirty="0">
                <a:solidFill>
                  <a:schemeClr val="tx1"/>
                </a:solidFill>
                <a:latin typeface="Arial" panose="020B0604020202020204" pitchFamily="34" charset="0"/>
              </a:rPr>
              <a:t> structures.</a:t>
            </a:r>
          </a:p>
        </p:txBody>
      </p:sp>
    </p:spTree>
    <p:extLst>
      <p:ext uri="{BB962C8B-B14F-4D97-AF65-F5344CB8AC3E}">
        <p14:creationId xmlns:p14="http://schemas.microsoft.com/office/powerpoint/2010/main" val="3468183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F37F4-F3E9-4CD3-B69B-C2EE1611055F}"/>
              </a:ext>
            </a:extLst>
          </p:cNvPr>
          <p:cNvSpPr>
            <a:spLocks noGrp="1"/>
          </p:cNvSpPr>
          <p:nvPr>
            <p:ph type="title"/>
          </p:nvPr>
        </p:nvSpPr>
        <p:spPr>
          <a:xfrm>
            <a:off x="522724" y="671804"/>
            <a:ext cx="4796035" cy="755700"/>
          </a:xfrm>
        </p:spPr>
        <p:txBody>
          <a:bodyPr/>
          <a:lstStyle/>
          <a:p>
            <a:r>
              <a:rPr lang="en-CA" sz="2400" dirty="0"/>
              <a:t>Mathematical Formulation</a:t>
            </a:r>
            <a:br>
              <a:rPr lang="en-CA" sz="2400" dirty="0"/>
            </a:br>
            <a:endParaRPr lang="en-CA" sz="2400" dirty="0"/>
          </a:p>
        </p:txBody>
      </p:sp>
      <p:sp>
        <p:nvSpPr>
          <p:cNvPr id="4" name="Rectangle 3">
            <a:extLst>
              <a:ext uri="{FF2B5EF4-FFF2-40B4-BE49-F238E27FC236}">
                <a16:creationId xmlns:a16="http://schemas.microsoft.com/office/drawing/2014/main" id="{1A872F9A-3DFA-4D69-B07E-ECDF2D8F9216}"/>
              </a:ext>
            </a:extLst>
          </p:cNvPr>
          <p:cNvSpPr/>
          <p:nvPr/>
        </p:nvSpPr>
        <p:spPr>
          <a:xfrm>
            <a:off x="634156" y="1273615"/>
            <a:ext cx="1944763" cy="307777"/>
          </a:xfrm>
          <a:prstGeom prst="rect">
            <a:avLst/>
          </a:prstGeom>
        </p:spPr>
        <p:txBody>
          <a:bodyPr wrap="none">
            <a:spAutoFit/>
          </a:bodyPr>
          <a:lstStyle/>
          <a:p>
            <a:r>
              <a:rPr lang="en-US" b="1" dirty="0">
                <a:solidFill>
                  <a:srgbClr val="05192D"/>
                </a:solidFill>
                <a:latin typeface="Studio-Feixen-Sans"/>
              </a:rPr>
              <a:t>The objective function </a:t>
            </a:r>
          </a:p>
        </p:txBody>
      </p:sp>
      <p:sp>
        <p:nvSpPr>
          <p:cNvPr id="5" name="Rectangle 4">
            <a:extLst>
              <a:ext uri="{FF2B5EF4-FFF2-40B4-BE49-F238E27FC236}">
                <a16:creationId xmlns:a16="http://schemas.microsoft.com/office/drawing/2014/main" id="{4C4568D3-5BAF-4425-89E5-621308C55347}"/>
              </a:ext>
            </a:extLst>
          </p:cNvPr>
          <p:cNvSpPr/>
          <p:nvPr/>
        </p:nvSpPr>
        <p:spPr>
          <a:xfrm>
            <a:off x="705236" y="1785402"/>
            <a:ext cx="3866764" cy="307777"/>
          </a:xfrm>
          <a:prstGeom prst="rect">
            <a:avLst/>
          </a:prstGeom>
        </p:spPr>
        <p:txBody>
          <a:bodyPr wrap="none">
            <a:spAutoFit/>
          </a:bodyPr>
          <a:lstStyle/>
          <a:p>
            <a:r>
              <a:rPr lang="en-US" dirty="0"/>
              <a:t>The objective function we want to maximize is:</a:t>
            </a:r>
          </a:p>
        </p:txBody>
      </p:sp>
      <p:sp>
        <p:nvSpPr>
          <p:cNvPr id="7" name="Rectangle 6">
            <a:extLst>
              <a:ext uri="{FF2B5EF4-FFF2-40B4-BE49-F238E27FC236}">
                <a16:creationId xmlns:a16="http://schemas.microsoft.com/office/drawing/2014/main" id="{64023D6E-68A1-41F9-B353-5BC466267491}"/>
              </a:ext>
            </a:extLst>
          </p:cNvPr>
          <p:cNvSpPr/>
          <p:nvPr/>
        </p:nvSpPr>
        <p:spPr>
          <a:xfrm>
            <a:off x="86360" y="3050322"/>
            <a:ext cx="4796036" cy="1815882"/>
          </a:xfrm>
          <a:prstGeom prst="rect">
            <a:avLst/>
          </a:prstGeom>
        </p:spPr>
        <p:txBody>
          <a:bodyPr wrap="square">
            <a:spAutoFit/>
          </a:bodyPr>
          <a:lstStyle/>
          <a:p>
            <a:r>
              <a:rPr lang="en-US" dirty="0">
                <a:solidFill>
                  <a:srgbClr val="404040"/>
                </a:solidFill>
                <a:latin typeface="Inter"/>
              </a:rPr>
              <a:t>Where:</a:t>
            </a:r>
          </a:p>
          <a:p>
            <a:pPr>
              <a:buFont typeface="Arial" panose="020B0604020202020204" pitchFamily="34" charset="0"/>
              <a:buChar char="•"/>
            </a:pPr>
            <a:r>
              <a:rPr lang="en-US" dirty="0">
                <a:solidFill>
                  <a:srgbClr val="404040"/>
                </a:solidFill>
                <a:latin typeface="KaTeX_Main"/>
              </a:rPr>
              <a:t>τ</a:t>
            </a:r>
            <a:r>
              <a:rPr lang="en-US" dirty="0">
                <a:solidFill>
                  <a:srgbClr val="404040"/>
                </a:solidFill>
                <a:latin typeface="Inter"/>
              </a:rPr>
              <a:t> is a </a:t>
            </a:r>
            <a:r>
              <a:rPr lang="en-US" b="1" dirty="0">
                <a:solidFill>
                  <a:srgbClr val="404040"/>
                </a:solidFill>
                <a:latin typeface="Inter"/>
              </a:rPr>
              <a:t>trajectory</a:t>
            </a:r>
            <a:r>
              <a:rPr lang="en-US" dirty="0">
                <a:solidFill>
                  <a:srgbClr val="404040"/>
                </a:solidFill>
                <a:latin typeface="Inter"/>
              </a:rPr>
              <a:t>: </a:t>
            </a:r>
            <a:r>
              <a:rPr lang="en-US" dirty="0">
                <a:solidFill>
                  <a:srgbClr val="404040"/>
                </a:solidFill>
                <a:latin typeface="KaTeX_Main"/>
              </a:rPr>
              <a:t>τ=(s0,a0,r0,s1,a1,r1,… )</a:t>
            </a:r>
            <a:endParaRPr lang="en-US" dirty="0">
              <a:solidFill>
                <a:srgbClr val="404040"/>
              </a:solidFill>
              <a:latin typeface="Inter"/>
            </a:endParaRPr>
          </a:p>
          <a:p>
            <a:pPr>
              <a:buFont typeface="Arial" panose="020B0604020202020204" pitchFamily="34" charset="0"/>
              <a:buChar char="•"/>
            </a:pPr>
            <a:r>
              <a:rPr lang="en-US" dirty="0">
                <a:solidFill>
                  <a:srgbClr val="404040"/>
                </a:solidFill>
                <a:latin typeface="KaTeX_Main"/>
              </a:rPr>
              <a:t>R(τ)</a:t>
            </a:r>
            <a:r>
              <a:rPr lang="en-US" i="1" dirty="0">
                <a:solidFill>
                  <a:srgbClr val="404040"/>
                </a:solidFill>
                <a:latin typeface="KaTeX_Math"/>
              </a:rPr>
              <a:t> </a:t>
            </a:r>
            <a:r>
              <a:rPr lang="en-US" dirty="0">
                <a:solidFill>
                  <a:srgbClr val="404040"/>
                </a:solidFill>
                <a:latin typeface="Inter"/>
              </a:rPr>
              <a:t> is the total reward for the trajectory, often discounted:</a:t>
            </a:r>
          </a:p>
          <a:p>
            <a:endParaRPr lang="en-US" dirty="0">
              <a:solidFill>
                <a:srgbClr val="404040"/>
              </a:solidFill>
              <a:latin typeface="Inter"/>
            </a:endParaRPr>
          </a:p>
          <a:p>
            <a:r>
              <a:rPr lang="en-US" dirty="0">
                <a:solidFill>
                  <a:srgbClr val="404040"/>
                </a:solidFill>
                <a:latin typeface="Inter"/>
              </a:rPr>
              <a:t> </a:t>
            </a:r>
            <a:r>
              <a:rPr lang="en-US" dirty="0">
                <a:solidFill>
                  <a:srgbClr val="404040"/>
                </a:solidFill>
                <a:latin typeface="KaTeX_Main"/>
              </a:rPr>
              <a:t>​</a:t>
            </a:r>
            <a:endParaRPr lang="en-US" dirty="0">
              <a:solidFill>
                <a:srgbClr val="404040"/>
              </a:solidFill>
              <a:latin typeface="Inter"/>
            </a:endParaRPr>
          </a:p>
          <a:p>
            <a:pPr>
              <a:buFont typeface="Arial" panose="020B0604020202020204" pitchFamily="34" charset="0"/>
              <a:buChar char="•"/>
            </a:pPr>
            <a:r>
              <a:rPr lang="en-US" dirty="0">
                <a:solidFill>
                  <a:srgbClr val="404040"/>
                </a:solidFill>
                <a:latin typeface="KaTeX_Main"/>
              </a:rPr>
              <a:t>γ</a:t>
            </a:r>
            <a:r>
              <a:rPr lang="en-US" dirty="0">
                <a:solidFill>
                  <a:srgbClr val="404040"/>
                </a:solidFill>
                <a:latin typeface="Inter"/>
              </a:rPr>
              <a:t> is the discount factor (0 &lt; γ ≤ 1), which reduces the importance of future rewards.</a:t>
            </a:r>
          </a:p>
          <a:p>
            <a:pPr>
              <a:buFont typeface="Arial" panose="020B0604020202020204" pitchFamily="34" charset="0"/>
              <a:buChar char="•"/>
            </a:pPr>
            <a:r>
              <a:rPr lang="en-US" dirty="0"/>
              <a:t>πθ​ is the policy parameterized by θ</a:t>
            </a:r>
            <a:endParaRPr lang="en-US" dirty="0">
              <a:solidFill>
                <a:srgbClr val="404040"/>
              </a:solidFill>
              <a:latin typeface="Inter"/>
            </a:endParaRPr>
          </a:p>
        </p:txBody>
      </p:sp>
      <p:pic>
        <p:nvPicPr>
          <p:cNvPr id="8" name="Picture 7">
            <a:extLst>
              <a:ext uri="{FF2B5EF4-FFF2-40B4-BE49-F238E27FC236}">
                <a16:creationId xmlns:a16="http://schemas.microsoft.com/office/drawing/2014/main" id="{1E3BB7D2-4BE7-4D36-899B-482C7792DEDC}"/>
              </a:ext>
            </a:extLst>
          </p:cNvPr>
          <p:cNvPicPr>
            <a:picLocks noChangeAspect="1"/>
          </p:cNvPicPr>
          <p:nvPr/>
        </p:nvPicPr>
        <p:blipFill>
          <a:blip r:embed="rId2"/>
          <a:stretch>
            <a:fillRect/>
          </a:stretch>
        </p:blipFill>
        <p:spPr>
          <a:xfrm>
            <a:off x="1545162" y="3718309"/>
            <a:ext cx="1341236" cy="327688"/>
          </a:xfrm>
          <a:prstGeom prst="rect">
            <a:avLst/>
          </a:prstGeom>
        </p:spPr>
      </p:pic>
      <p:pic>
        <p:nvPicPr>
          <p:cNvPr id="9" name="Picture 8">
            <a:extLst>
              <a:ext uri="{FF2B5EF4-FFF2-40B4-BE49-F238E27FC236}">
                <a16:creationId xmlns:a16="http://schemas.microsoft.com/office/drawing/2014/main" id="{336CD1C9-8DA1-49F5-8422-74404CBC4B43}"/>
              </a:ext>
            </a:extLst>
          </p:cNvPr>
          <p:cNvPicPr>
            <a:picLocks noChangeAspect="1"/>
          </p:cNvPicPr>
          <p:nvPr/>
        </p:nvPicPr>
        <p:blipFill>
          <a:blip r:embed="rId3"/>
          <a:stretch>
            <a:fillRect/>
          </a:stretch>
        </p:blipFill>
        <p:spPr>
          <a:xfrm>
            <a:off x="1545162" y="2210640"/>
            <a:ext cx="3779521" cy="550623"/>
          </a:xfrm>
          <a:prstGeom prst="rect">
            <a:avLst/>
          </a:prstGeom>
        </p:spPr>
      </p:pic>
    </p:spTree>
    <p:extLst>
      <p:ext uri="{BB962C8B-B14F-4D97-AF65-F5344CB8AC3E}">
        <p14:creationId xmlns:p14="http://schemas.microsoft.com/office/powerpoint/2010/main" val="1310926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6A7B4A5-33DB-418A-972E-6189A95F7C7C}"/>
              </a:ext>
            </a:extLst>
          </p:cNvPr>
          <p:cNvSpPr/>
          <p:nvPr/>
        </p:nvSpPr>
        <p:spPr>
          <a:xfrm>
            <a:off x="227753" y="543268"/>
            <a:ext cx="6626860" cy="1600438"/>
          </a:xfrm>
          <a:prstGeom prst="rect">
            <a:avLst/>
          </a:prstGeom>
        </p:spPr>
        <p:txBody>
          <a:bodyPr wrap="square">
            <a:spAutoFit/>
          </a:bodyPr>
          <a:lstStyle/>
          <a:p>
            <a:r>
              <a:rPr lang="en-US" dirty="0">
                <a:solidFill>
                  <a:srgbClr val="242424"/>
                </a:solidFill>
                <a:latin typeface="source-serif-pro"/>
              </a:rPr>
              <a:t>We will employ gradient ascent to move the parameters of our function in the direction what increases the expectation of the return, which will make the received rewards go up. In order to be able to execute the gradient ascent algorithm, we will need to calculate the gradient of this function. We will move the parameters θ of our policy π in the direction indicated by the gradient of the return:</a:t>
            </a:r>
          </a:p>
          <a:p>
            <a:br>
              <a:rPr lang="en-US" dirty="0"/>
            </a:br>
            <a:endParaRPr lang="en-CA" dirty="0"/>
          </a:p>
        </p:txBody>
      </p:sp>
      <p:pic>
        <p:nvPicPr>
          <p:cNvPr id="8" name="Picture 7">
            <a:extLst>
              <a:ext uri="{FF2B5EF4-FFF2-40B4-BE49-F238E27FC236}">
                <a16:creationId xmlns:a16="http://schemas.microsoft.com/office/drawing/2014/main" id="{2F970F22-A5E2-418F-B90A-DB791A420678}"/>
              </a:ext>
            </a:extLst>
          </p:cNvPr>
          <p:cNvPicPr>
            <a:picLocks noChangeAspect="1"/>
          </p:cNvPicPr>
          <p:nvPr/>
        </p:nvPicPr>
        <p:blipFill>
          <a:blip r:embed="rId2"/>
          <a:stretch>
            <a:fillRect/>
          </a:stretch>
        </p:blipFill>
        <p:spPr>
          <a:xfrm>
            <a:off x="1165013" y="1998958"/>
            <a:ext cx="2529122" cy="421520"/>
          </a:xfrm>
          <a:prstGeom prst="rect">
            <a:avLst/>
          </a:prstGeom>
          <a:ln>
            <a:solidFill>
              <a:schemeClr val="bg2">
                <a:lumMod val="75000"/>
              </a:schemeClr>
            </a:solidFill>
          </a:ln>
        </p:spPr>
      </p:pic>
    </p:spTree>
    <p:extLst>
      <p:ext uri="{BB962C8B-B14F-4D97-AF65-F5344CB8AC3E}">
        <p14:creationId xmlns:p14="http://schemas.microsoft.com/office/powerpoint/2010/main" val="3740070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pic>
        <p:nvPicPr>
          <p:cNvPr id="233" name="Google Shape;233;p29"/>
          <p:cNvPicPr preferRelativeResize="0"/>
          <p:nvPr/>
        </p:nvPicPr>
        <p:blipFill rotWithShape="1">
          <a:blip r:embed="rId3">
            <a:alphaModFix/>
          </a:blip>
          <a:srcRect/>
          <a:stretch/>
        </p:blipFill>
        <p:spPr>
          <a:xfrm flipH="1">
            <a:off x="224182" y="272430"/>
            <a:ext cx="370178" cy="345190"/>
          </a:xfrm>
          <a:prstGeom prst="rect">
            <a:avLst/>
          </a:prstGeom>
          <a:noFill/>
          <a:ln>
            <a:noFill/>
          </a:ln>
        </p:spPr>
      </p:pic>
      <p:pic>
        <p:nvPicPr>
          <p:cNvPr id="234" name="Google Shape;234;p29"/>
          <p:cNvPicPr preferRelativeResize="0"/>
          <p:nvPr/>
        </p:nvPicPr>
        <p:blipFill rotWithShape="1">
          <a:blip r:embed="rId4">
            <a:alphaModFix/>
          </a:blip>
          <a:srcRect/>
          <a:stretch/>
        </p:blipFill>
        <p:spPr>
          <a:xfrm rot="10800000">
            <a:off x="693092" y="255462"/>
            <a:ext cx="377325" cy="379125"/>
          </a:xfrm>
          <a:prstGeom prst="rect">
            <a:avLst/>
          </a:prstGeom>
          <a:noFill/>
          <a:ln>
            <a:noFill/>
          </a:ln>
        </p:spPr>
      </p:pic>
      <p:pic>
        <p:nvPicPr>
          <p:cNvPr id="235" name="Google Shape;235;p29"/>
          <p:cNvPicPr preferRelativeResize="0"/>
          <p:nvPr/>
        </p:nvPicPr>
        <p:blipFill rotWithShape="1">
          <a:blip r:embed="rId5">
            <a:alphaModFix/>
          </a:blip>
          <a:srcRect/>
          <a:stretch/>
        </p:blipFill>
        <p:spPr>
          <a:xfrm>
            <a:off x="1169149" y="272430"/>
            <a:ext cx="377325" cy="394924"/>
          </a:xfrm>
          <a:prstGeom prst="rect">
            <a:avLst/>
          </a:prstGeom>
          <a:noFill/>
          <a:ln>
            <a:noFill/>
          </a:ln>
        </p:spPr>
      </p:pic>
      <p:sp>
        <p:nvSpPr>
          <p:cNvPr id="244" name="Google Shape;244;p29"/>
          <p:cNvSpPr txBox="1"/>
          <p:nvPr/>
        </p:nvSpPr>
        <p:spPr>
          <a:xfrm>
            <a:off x="8472309" y="4695120"/>
            <a:ext cx="548700" cy="393600"/>
          </a:xfrm>
          <a:prstGeom prst="rect">
            <a:avLst/>
          </a:prstGeom>
          <a:noFill/>
          <a:ln>
            <a:noFill/>
          </a:ln>
        </p:spPr>
        <p:txBody>
          <a:bodyPr spcFirstLastPara="1" wrap="square" lIns="91425" tIns="91425" rIns="91425" bIns="91425" anchor="t" anchorCtr="0">
            <a:noAutofit/>
          </a:bodyPr>
          <a:lstStyle/>
          <a:p>
            <a:pPr marL="0" marR="0" lvl="0" indent="0" algn="r" rtl="0">
              <a:lnSpc>
                <a:spcPct val="100000"/>
              </a:lnSpc>
              <a:spcBef>
                <a:spcPts val="0"/>
              </a:spcBef>
              <a:spcAft>
                <a:spcPts val="0"/>
              </a:spcAft>
              <a:buClr>
                <a:srgbClr val="000000"/>
              </a:buClr>
              <a:buSzPts val="1000"/>
              <a:buFont typeface="Arial"/>
              <a:buNone/>
            </a:pPr>
            <a:r>
              <a:rPr lang="en-US" sz="1000" b="0" i="0" u="none" strike="noStrike" cap="none">
                <a:solidFill>
                  <a:schemeClr val="dk1"/>
                </a:solidFill>
                <a:latin typeface="Cabin"/>
                <a:ea typeface="Cabin"/>
                <a:cs typeface="Cabin"/>
                <a:sym typeface="Cabin"/>
              </a:rPr>
              <a:t>10</a:t>
            </a:r>
            <a:endParaRPr/>
          </a:p>
        </p:txBody>
      </p:sp>
      <p:sp>
        <p:nvSpPr>
          <p:cNvPr id="2" name="Rectangle 1">
            <a:extLst>
              <a:ext uri="{FF2B5EF4-FFF2-40B4-BE49-F238E27FC236}">
                <a16:creationId xmlns:a16="http://schemas.microsoft.com/office/drawing/2014/main" id="{95D529A2-4D44-4753-9114-62E1DEE3DF93}"/>
              </a:ext>
            </a:extLst>
          </p:cNvPr>
          <p:cNvSpPr/>
          <p:nvPr/>
        </p:nvSpPr>
        <p:spPr>
          <a:xfrm>
            <a:off x="152158" y="950639"/>
            <a:ext cx="7833602" cy="1350178"/>
          </a:xfrm>
          <a:prstGeom prst="rect">
            <a:avLst/>
          </a:prstGeom>
        </p:spPr>
        <p:txBody>
          <a:bodyPr wrap="square">
            <a:spAutoFit/>
          </a:bodyPr>
          <a:lstStyle/>
          <a:p>
            <a:pPr>
              <a:lnSpc>
                <a:spcPct val="150000"/>
              </a:lnSpc>
            </a:pPr>
            <a:r>
              <a:rPr lang="en-US" dirty="0">
                <a:solidFill>
                  <a:srgbClr val="242424"/>
                </a:solidFill>
                <a:latin typeface="source-serif-pro"/>
              </a:rPr>
              <a:t>To calculate the gradient of the return, ∇ J(π), we will begin by calculating the gradient of the policy function ∇ π(τ). For that, we will use two tricks that will make the math much easier to understand. The first one is consists of multiplying the gradient by the constant π(τ). The gradient of our policy function with respect to the parameters θ is then:</a:t>
            </a:r>
            <a:endParaRPr lang="en-CA" dirty="0"/>
          </a:p>
        </p:txBody>
      </p:sp>
      <p:pic>
        <p:nvPicPr>
          <p:cNvPr id="4" name="Picture 3">
            <a:extLst>
              <a:ext uri="{FF2B5EF4-FFF2-40B4-BE49-F238E27FC236}">
                <a16:creationId xmlns:a16="http://schemas.microsoft.com/office/drawing/2014/main" id="{FAFEEE45-0598-4B75-913F-50F88C979E12}"/>
              </a:ext>
            </a:extLst>
          </p:cNvPr>
          <p:cNvPicPr>
            <a:picLocks noChangeAspect="1"/>
          </p:cNvPicPr>
          <p:nvPr/>
        </p:nvPicPr>
        <p:blipFill>
          <a:blip r:embed="rId6"/>
          <a:stretch>
            <a:fillRect/>
          </a:stretch>
        </p:blipFill>
        <p:spPr>
          <a:xfrm>
            <a:off x="2641067" y="2300817"/>
            <a:ext cx="2522439" cy="701101"/>
          </a:xfrm>
          <a:prstGeom prst="rect">
            <a:avLst/>
          </a:prstGeom>
          <a:ln>
            <a:solidFill>
              <a:schemeClr val="bg2">
                <a:lumMod val="75000"/>
              </a:schemeClr>
            </a:solidFill>
          </a:ln>
        </p:spPr>
      </p:pic>
    </p:spTree>
    <p:extLst>
      <p:ext uri="{BB962C8B-B14F-4D97-AF65-F5344CB8AC3E}">
        <p14:creationId xmlns:p14="http://schemas.microsoft.com/office/powerpoint/2010/main" val="900892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Simple Martic Campaign by Slidesgo">
  <a:themeElements>
    <a:clrScheme name="Simple Light">
      <a:dk1>
        <a:srgbClr val="000000"/>
      </a:dk1>
      <a:lt1>
        <a:srgbClr val="FFFFFF"/>
      </a:lt1>
      <a:dk2>
        <a:srgbClr val="FCFBF4"/>
      </a:dk2>
      <a:lt2>
        <a:srgbClr val="CC3972"/>
      </a:lt2>
      <a:accent1>
        <a:srgbClr val="FAA226"/>
      </a:accent1>
      <a:accent2>
        <a:srgbClr val="CC3972"/>
      </a:accent2>
      <a:accent3>
        <a:srgbClr val="E696BE"/>
      </a:accent3>
      <a:accent4>
        <a:srgbClr val="000000"/>
      </a:accent4>
      <a:accent5>
        <a:srgbClr val="FAA226"/>
      </a:accent5>
      <a:accent6>
        <a:srgbClr val="CC3972"/>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917</TotalTime>
  <Words>2329</Words>
  <Application>Microsoft Office PowerPoint</Application>
  <PresentationFormat>On-screen Show (16:9)</PresentationFormat>
  <Paragraphs>164</Paragraphs>
  <Slides>27</Slides>
  <Notes>18</Notes>
  <HiddenSlides>4</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27</vt:i4>
      </vt:variant>
    </vt:vector>
  </HeadingPairs>
  <TitlesOfParts>
    <vt:vector size="38" baseType="lpstr">
      <vt:lpstr>source-serif-pro</vt:lpstr>
      <vt:lpstr>Arial</vt:lpstr>
      <vt:lpstr>Roboto</vt:lpstr>
      <vt:lpstr>sohne</vt:lpstr>
      <vt:lpstr>Studio-Feixen-Sans</vt:lpstr>
      <vt:lpstr>Cabin</vt:lpstr>
      <vt:lpstr>Inter</vt:lpstr>
      <vt:lpstr>Open Sans</vt:lpstr>
      <vt:lpstr>KaTeX_Main</vt:lpstr>
      <vt:lpstr>KaTeX_Math</vt:lpstr>
      <vt:lpstr>Simple Martic Campaign by Slidesgo</vt:lpstr>
      <vt:lpstr>Policy Gradients DRL</vt:lpstr>
      <vt:lpstr>PowerPoint Presentation</vt:lpstr>
      <vt:lpstr>PowerPoint Presentation</vt:lpstr>
      <vt:lpstr>PowerPoint Presentation</vt:lpstr>
      <vt:lpstr>PowerPoint Presentation</vt:lpstr>
      <vt:lpstr>Why Use Policy Gradient Methods? </vt:lpstr>
      <vt:lpstr>Mathematical Formulation </vt:lpstr>
      <vt:lpstr>PowerPoint Presentation</vt:lpstr>
      <vt:lpstr>PowerPoint Presentation</vt:lpstr>
      <vt:lpstr>PowerPoint Presentation</vt:lpstr>
      <vt:lpstr>PowerPoint Presentation</vt:lpstr>
      <vt:lpstr>PowerPoint Presentation</vt:lpstr>
      <vt:lpstr>REINFORCE Algorithm</vt:lpstr>
      <vt:lpstr>PowerPoint Presentation</vt:lpstr>
      <vt:lpstr>PowerPoint Presentation</vt:lpstr>
      <vt:lpstr>PowerPoint Presentation</vt:lpstr>
      <vt:lpstr>REINFORCE with Baseline (Variance Reduction) </vt:lpstr>
      <vt:lpstr>PowerPoint Presentation</vt:lpstr>
      <vt:lpstr>PowerPoint Presentation</vt:lpstr>
      <vt:lpstr>PowerPoint Presentation</vt:lpstr>
      <vt:lpstr>PowerPoint Presentation</vt:lpstr>
      <vt:lpstr>PowerPoint Presentation</vt:lpstr>
      <vt:lpstr>Proximal Policy Optimization (PPO)</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Technician Internship Presentation</dc:title>
  <dc:creator>Imen</dc:creator>
  <cp:lastModifiedBy>IMEN HABIBI</cp:lastModifiedBy>
  <cp:revision>33</cp:revision>
  <dcterms:modified xsi:type="dcterms:W3CDTF">2025-03-20T10:50:33Z</dcterms:modified>
</cp:coreProperties>
</file>