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9b7a3e457_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f9b7a3e457_4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f9b7a3e457_4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a set of requirements (non-functional, functional, …) based on the objectives and personas: </a:t>
            </a:r>
            <a:endParaRPr sz="900">
              <a:solidFill>
                <a:schemeClr val="dk1"/>
              </a:solidFill>
            </a:endParaRPr>
          </a:p>
          <a:p>
            <a:pPr indent="-196850" lvl="1" marL="558800" rtl="0" algn="l">
              <a:spcBef>
                <a:spcPts val="0"/>
              </a:spcBef>
              <a:spcAft>
                <a:spcPts val="0"/>
              </a:spcAft>
              <a:buClr>
                <a:srgbClr val="50B400"/>
              </a:buClr>
              <a:buSzPts val="1300"/>
              <a:buFont typeface="Noto Sans Symbols"/>
              <a:buChar char="▪"/>
            </a:pPr>
            <a:r>
              <a:rPr lang="en-GB" sz="13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Non-functional requirements </a:t>
            </a: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specify the main usability requirements </a:t>
            </a:r>
            <a:endParaRPr sz="900">
              <a:solidFill>
                <a:schemeClr val="dk1"/>
              </a:solidFill>
            </a:endParaRPr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(ease of learn or ease of use? …) and other that would be the most relevant (privacy, …);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1" marL="558800" rtl="0" algn="l">
              <a:spcBef>
                <a:spcPts val="0"/>
              </a:spcBef>
              <a:spcAft>
                <a:spcPts val="0"/>
              </a:spcAft>
              <a:buClr>
                <a:srgbClr val="50B400"/>
              </a:buClr>
              <a:buSzPts val="1300"/>
              <a:buFont typeface="Noto Sans Symbols"/>
              <a:buChar char="▪"/>
            </a:pPr>
            <a:r>
              <a:rPr lang="en-GB" sz="13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Functional Requirements </a:t>
            </a: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specify the main functionality the application should support.</a:t>
            </a:r>
            <a:endParaRPr sz="900"/>
          </a:p>
        </p:txBody>
      </p:sp>
      <p:sp>
        <p:nvSpPr>
          <p:cNvPr id="224" name="Google Shape;224;g1f9b7a3e457_4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f9b7a3e457_4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type of prototype are you considering? (Paper or digital prototype?)</a:t>
            </a:r>
            <a:endParaRPr>
              <a:solidFill>
                <a:schemeClr val="dk1"/>
              </a:solidFill>
            </a:endParaRPr>
          </a:p>
          <a:p>
            <a:pPr indent="-1143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will you test it?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f9b7a3e457_4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9b7a3e457_4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 contextualization / motivation.</a:t>
            </a:r>
            <a:endParaRPr>
              <a:solidFill>
                <a:schemeClr val="dk1"/>
              </a:solidFill>
            </a:endParaRPr>
          </a:p>
          <a:p>
            <a:pPr indent="-20955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this project?</a:t>
            </a:r>
            <a:endParaRPr>
              <a:solidFill>
                <a:schemeClr val="dk1"/>
              </a:solidFill>
            </a:endParaRPr>
          </a:p>
          <a:p>
            <a:pPr indent="-20955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 to other courses? (e.g. Data Bases, Project…; optional)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Interest? Elaborate.</a:t>
            </a:r>
            <a:endParaRPr/>
          </a:p>
        </p:txBody>
      </p:sp>
      <p:sp>
        <p:nvSpPr>
          <p:cNvPr id="134" name="Google Shape;134;g1f9b7a3e457_4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9b7a3e457_4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high-level goals.</a:t>
            </a:r>
            <a:endParaRPr>
              <a:solidFill>
                <a:schemeClr val="dk1"/>
              </a:solidFill>
            </a:endParaRPr>
          </a:p>
          <a:p>
            <a:pPr indent="-20955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expected outcomes?</a:t>
            </a:r>
            <a:endParaRPr>
              <a:solidFill>
                <a:schemeClr val="dk1"/>
              </a:solidFill>
            </a:endParaRPr>
          </a:p>
          <a:p>
            <a:pPr indent="-20955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benefits?</a:t>
            </a:r>
            <a:endParaRPr/>
          </a:p>
        </p:txBody>
      </p:sp>
      <p:sp>
        <p:nvSpPr>
          <p:cNvPr id="145" name="Google Shape;145;g1f9b7a3e457_4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9b7a3e457_4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1 or 2 main target users;</a:t>
            </a:r>
            <a:endParaRPr sz="900">
              <a:solidFill>
                <a:schemeClr val="dk1"/>
              </a:solidFill>
            </a:endParaRPr>
          </a:p>
          <a:p>
            <a:pPr indent="-19685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the corresponding personas:</a:t>
            </a:r>
            <a:endParaRPr sz="900">
              <a:solidFill>
                <a:schemeClr val="dk1"/>
              </a:solidFill>
            </a:endParaRPr>
          </a:p>
          <a:p>
            <a:pPr indent="-196850" lvl="1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name, gender, age, profession, background, main motivations, goals and needs …</a:t>
            </a:r>
            <a:endParaRPr sz="900">
              <a:solidFill>
                <a:schemeClr val="dk1"/>
              </a:solidFill>
            </a:endParaRPr>
          </a:p>
          <a:p>
            <a:pPr indent="-196850" lvl="1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void too much detail (include only information relevant to your problem</a:t>
            </a:r>
            <a:endParaRPr sz="900"/>
          </a:p>
        </p:txBody>
      </p:sp>
      <p:sp>
        <p:nvSpPr>
          <p:cNvPr id="156" name="Google Shape;156;g1f9b7a3e457_4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80495987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1 or 2 main target users;</a:t>
            </a:r>
            <a:endParaRPr sz="900">
              <a:solidFill>
                <a:schemeClr val="dk1"/>
              </a:solidFill>
            </a:endParaRPr>
          </a:p>
          <a:p>
            <a:pPr indent="-19685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the corresponding personas:</a:t>
            </a:r>
            <a:endParaRPr sz="900">
              <a:solidFill>
                <a:schemeClr val="dk1"/>
              </a:solidFill>
            </a:endParaRPr>
          </a:p>
          <a:p>
            <a:pPr indent="-196850" lvl="1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name, gender, age, profession, background, main motivations, goals and needs …</a:t>
            </a:r>
            <a:endParaRPr sz="900">
              <a:solidFill>
                <a:schemeClr val="dk1"/>
              </a:solidFill>
            </a:endParaRPr>
          </a:p>
          <a:p>
            <a:pPr indent="-196850" lvl="1" marL="55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void too much detail (include only information relevant to your problem</a:t>
            </a:r>
            <a:endParaRPr sz="900"/>
          </a:p>
        </p:txBody>
      </p:sp>
      <p:sp>
        <p:nvSpPr>
          <p:cNvPr id="170" name="Google Shape;170;g22804959878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9b7a3e457_4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context of use through 1 or 2 main scenarios including the personas you have defined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short concepts or descriptions of how users (personas) will use the application </a:t>
            </a:r>
            <a:endParaRPr>
              <a:solidFill>
                <a:schemeClr val="dk1"/>
              </a:solidFill>
            </a:endParaRPr>
          </a:p>
          <a:p>
            <a:pPr indent="-20955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not go into too much detail</a:t>
            </a:r>
            <a:endParaRPr/>
          </a:p>
        </p:txBody>
      </p:sp>
      <p:sp>
        <p:nvSpPr>
          <p:cNvPr id="184" name="Google Shape;184;g1f9b7a3e457_4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9b7a3e457_4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scenario indicate the main tasks that users will perform using the application;</a:t>
            </a:r>
            <a:endParaRPr sz="1000">
              <a:solidFill>
                <a:schemeClr val="dk1"/>
              </a:solidFill>
            </a:endParaRPr>
          </a:p>
          <a:p>
            <a:pPr indent="-2032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relevant issues of the context of use, if necessary (e.g. mobile usage, noise, dust, stress level, etc.);</a:t>
            </a:r>
            <a:endParaRPr sz="1000">
              <a:solidFill>
                <a:schemeClr val="dk1"/>
              </a:solidFill>
            </a:endParaRPr>
          </a:p>
          <a:p>
            <a:pPr indent="-2032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tasks will become easier using the application (taking advantage of the new capacities) and how they are performed currently (without the application)? </a:t>
            </a:r>
            <a:endParaRPr sz="1000">
              <a:solidFill>
                <a:schemeClr val="dk1"/>
              </a:solidFill>
            </a:endParaRPr>
          </a:p>
          <a:p>
            <a:pPr indent="-2032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the decomposition of the main task.</a:t>
            </a:r>
            <a:endParaRPr sz="1000"/>
          </a:p>
        </p:txBody>
      </p:sp>
      <p:sp>
        <p:nvSpPr>
          <p:cNvPr id="194" name="Google Shape;194;g1f9b7a3e457_4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8049598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scenario indicate the main tasks that users will perform using the application;</a:t>
            </a:r>
            <a:endParaRPr sz="1000">
              <a:solidFill>
                <a:schemeClr val="dk1"/>
              </a:solidFill>
            </a:endParaRPr>
          </a:p>
          <a:p>
            <a:pPr indent="-2032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relevant issues of the context of use, if necessary (e.g. mobile usage, noise, dust, stress level, etc.);</a:t>
            </a:r>
            <a:endParaRPr sz="1000">
              <a:solidFill>
                <a:schemeClr val="dk1"/>
              </a:solidFill>
            </a:endParaRPr>
          </a:p>
          <a:p>
            <a:pPr indent="-2032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tasks will become easier using the application (taking advantage of the new capacities) and how they are performed currently (without the application)? </a:t>
            </a:r>
            <a:endParaRPr sz="1000">
              <a:solidFill>
                <a:schemeClr val="dk1"/>
              </a:solidFill>
            </a:endParaRPr>
          </a:p>
          <a:p>
            <a:pPr indent="-2032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the decomposition of the main task.</a:t>
            </a:r>
            <a:endParaRPr sz="1000"/>
          </a:p>
        </p:txBody>
      </p:sp>
      <p:sp>
        <p:nvSpPr>
          <p:cNvPr id="204" name="Google Shape;204;g22804959878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80495987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scenario indicate the main tasks that users will perform using the application;</a:t>
            </a:r>
            <a:endParaRPr sz="1000">
              <a:solidFill>
                <a:schemeClr val="dk1"/>
              </a:solidFill>
            </a:endParaRPr>
          </a:p>
          <a:p>
            <a:pPr indent="-2032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relevant issues of the context of use, if necessary (e.g. mobile usage, noise, dust, stress level, etc.);</a:t>
            </a:r>
            <a:endParaRPr sz="1000">
              <a:solidFill>
                <a:schemeClr val="dk1"/>
              </a:solidFill>
            </a:endParaRPr>
          </a:p>
          <a:p>
            <a:pPr indent="-2032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tasks will become easier using the application (taking advantage of the new capacities) and how they are performed currently (without the application)? </a:t>
            </a:r>
            <a:endParaRPr sz="1000">
              <a:solidFill>
                <a:schemeClr val="dk1"/>
              </a:solidFill>
            </a:endParaRPr>
          </a:p>
          <a:p>
            <a:pPr indent="-2032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the decomposition of the main task.</a:t>
            </a:r>
            <a:endParaRPr sz="1000"/>
          </a:p>
        </p:txBody>
      </p:sp>
      <p:sp>
        <p:nvSpPr>
          <p:cNvPr id="214" name="Google Shape;214;g22804959878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5" name="Google Shape;85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1" name="Google Shape;101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/>
        </p:nvSpPr>
        <p:spPr>
          <a:xfrm>
            <a:off x="357389" y="486226"/>
            <a:ext cx="8413200" cy="452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700" u="none" cap="none" strike="noStrike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HCI - Assignment n.2</a:t>
            </a:r>
            <a:endParaRPr sz="1100"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and prototyping of an application using a human-centered approach </a:t>
            </a:r>
            <a:endParaRPr sz="1100"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Deliverable n. 1: Requirement Analysis</a:t>
            </a:r>
            <a:endParaRPr sz="1100"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br>
              <a:rPr b="1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Title: 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BatalhaBus, a entertainment/multimedia system for bus rides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Group: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Rafael Ferreira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João Luís &amp; Rod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rigo Aguiar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Class: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b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25"/>
          <p:cNvCxnSpPr/>
          <p:nvPr/>
        </p:nvCxnSpPr>
        <p:spPr>
          <a:xfrm>
            <a:off x="357389" y="4626735"/>
            <a:ext cx="8413124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25"/>
          <p:cNvSpPr txBox="1"/>
          <p:nvPr/>
        </p:nvSpPr>
        <p:spPr>
          <a:xfrm>
            <a:off x="288809" y="4762411"/>
            <a:ext cx="200375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</a:t>
            </a: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lang="en-GB" sz="1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-202</a:t>
            </a: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sz="1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3117" y="251099"/>
            <a:ext cx="2377396" cy="470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/>
        </p:nvSpPr>
        <p:spPr>
          <a:xfrm>
            <a:off x="8263890" y="4762411"/>
            <a:ext cx="54948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34"/>
          <p:cNvCxnSpPr/>
          <p:nvPr/>
        </p:nvCxnSpPr>
        <p:spPr>
          <a:xfrm>
            <a:off x="357389" y="4626735"/>
            <a:ext cx="8413124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p34"/>
          <p:cNvSpPr txBox="1"/>
          <p:nvPr/>
        </p:nvSpPr>
        <p:spPr>
          <a:xfrm>
            <a:off x="288809" y="4762411"/>
            <a:ext cx="248010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2022-2023</a:t>
            </a:r>
            <a:endParaRPr sz="1100"/>
          </a:p>
        </p:txBody>
      </p:sp>
      <p:sp>
        <p:nvSpPr>
          <p:cNvPr id="229" name="Google Shape;229;p34"/>
          <p:cNvSpPr txBox="1"/>
          <p:nvPr/>
        </p:nvSpPr>
        <p:spPr>
          <a:xfrm>
            <a:off x="358378" y="251100"/>
            <a:ext cx="25557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GB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sz="1100"/>
          </a:p>
        </p:txBody>
      </p:sp>
      <p:sp>
        <p:nvSpPr>
          <p:cNvPr id="230" name="Google Shape;230;p34"/>
          <p:cNvSpPr txBox="1"/>
          <p:nvPr/>
        </p:nvSpPr>
        <p:spPr>
          <a:xfrm>
            <a:off x="437198" y="640550"/>
            <a:ext cx="130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21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BatalhaBus</a:t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4786925" y="1123200"/>
            <a:ext cx="37455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Non-Functional</a:t>
            </a:r>
            <a:endParaRPr b="1" sz="17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The system must support multiple languages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The various icons and buttons in the system must be clearly visible</a:t>
            </a:r>
            <a:endParaRPr sz="1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Color theme must be appropriate</a:t>
            </a:r>
            <a:endParaRPr sz="1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Buttons must have a clear tactile feedback 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The system should be reliable and secure</a:t>
            </a:r>
            <a:r>
              <a:rPr lang="en-GB" sz="15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437200" y="1181250"/>
            <a:ext cx="42216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700">
                <a:solidFill>
                  <a:schemeClr val="dk1"/>
                </a:solidFill>
              </a:rPr>
              <a:t>Functional</a:t>
            </a:r>
            <a:endParaRPr b="1" sz="1700">
              <a:solidFill>
                <a:schemeClr val="dk1"/>
              </a:solidFill>
            </a:endParaRPr>
          </a:p>
          <a:p>
            <a:pPr indent="0" lvl="0" marL="228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The system must have a working gps sensor to be able to deduct its location.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Hardware must be appropriate, so the system doesn’t look slow to the users.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After a trip, all system cache and cookies must be reset in order to guarantee security for further using.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Must have integrations with other popular social media / entertainment applications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Support the tasks shown in the scenarios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0600" y="67175"/>
            <a:ext cx="1300200" cy="13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/>
        </p:nvSpPr>
        <p:spPr>
          <a:xfrm>
            <a:off x="8263890" y="4762411"/>
            <a:ext cx="54948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594025" y="1069550"/>
            <a:ext cx="6296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developed a first prototype in paper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considering doing a digital prototype using a online tool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240;p35"/>
          <p:cNvCxnSpPr/>
          <p:nvPr/>
        </p:nvCxnSpPr>
        <p:spPr>
          <a:xfrm>
            <a:off x="357389" y="4626735"/>
            <a:ext cx="8413124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35"/>
          <p:cNvSpPr txBox="1"/>
          <p:nvPr/>
        </p:nvSpPr>
        <p:spPr>
          <a:xfrm>
            <a:off x="358378" y="251100"/>
            <a:ext cx="1934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GB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b="1"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5"/>
          <p:cNvSpPr txBox="1"/>
          <p:nvPr/>
        </p:nvSpPr>
        <p:spPr>
          <a:xfrm>
            <a:off x="288809" y="4762411"/>
            <a:ext cx="200375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2022 - 2023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437198" y="640550"/>
            <a:ext cx="130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21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BatalhaBus</a:t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00" y="1838550"/>
            <a:ext cx="3315901" cy="228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025" y="1838551"/>
            <a:ext cx="3345126" cy="234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358379" y="251100"/>
            <a:ext cx="8424863" cy="41326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GB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100"/>
          </a:p>
        </p:txBody>
      </p:sp>
      <p:sp>
        <p:nvSpPr>
          <p:cNvPr id="137" name="Google Shape;137;p26"/>
          <p:cNvSpPr txBox="1"/>
          <p:nvPr/>
        </p:nvSpPr>
        <p:spPr>
          <a:xfrm>
            <a:off x="8263890" y="4762411"/>
            <a:ext cx="54948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26"/>
          <p:cNvCxnSpPr/>
          <p:nvPr/>
        </p:nvCxnSpPr>
        <p:spPr>
          <a:xfrm>
            <a:off x="357389" y="4626735"/>
            <a:ext cx="8413124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26"/>
          <p:cNvSpPr txBox="1"/>
          <p:nvPr/>
        </p:nvSpPr>
        <p:spPr>
          <a:xfrm>
            <a:off x="288809" y="4762411"/>
            <a:ext cx="248010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2022-2023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437198" y="640550"/>
            <a:ext cx="141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21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BatalhaBus</a:t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437202" y="1755176"/>
            <a:ext cx="51939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 gone on a boring, long and dreadful bus ride?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believe we could improve bus rides into something more fun and informative.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be an interesting project to apply other subjects knowledge, such as Databases or web/app development.</a:t>
            </a:r>
            <a:b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members of the team regularly use bus as a transport method</a:t>
            </a:r>
            <a:endParaRPr sz="1100"/>
          </a:p>
          <a:p>
            <a:pPr indent="-1143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602" y="1292013"/>
            <a:ext cx="2865784" cy="2559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8263890" y="4762411"/>
            <a:ext cx="54948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27"/>
          <p:cNvCxnSpPr/>
          <p:nvPr/>
        </p:nvCxnSpPr>
        <p:spPr>
          <a:xfrm>
            <a:off x="357389" y="4626735"/>
            <a:ext cx="8413124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27"/>
          <p:cNvSpPr txBox="1"/>
          <p:nvPr/>
        </p:nvSpPr>
        <p:spPr>
          <a:xfrm>
            <a:off x="358379" y="251100"/>
            <a:ext cx="8424863" cy="41326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GB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Objectives</a:t>
            </a:r>
            <a:endParaRPr sz="1100"/>
          </a:p>
        </p:txBody>
      </p:sp>
      <p:sp>
        <p:nvSpPr>
          <p:cNvPr id="150" name="Google Shape;150;p27"/>
          <p:cNvSpPr txBox="1"/>
          <p:nvPr/>
        </p:nvSpPr>
        <p:spPr>
          <a:xfrm>
            <a:off x="403109" y="4762411"/>
            <a:ext cx="248010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2022-2023</a:t>
            </a:r>
            <a:endParaRPr sz="1100"/>
          </a:p>
        </p:txBody>
      </p:sp>
      <p:sp>
        <p:nvSpPr>
          <p:cNvPr id="151" name="Google Shape;151;p27"/>
          <p:cNvSpPr txBox="1"/>
          <p:nvPr/>
        </p:nvSpPr>
        <p:spPr>
          <a:xfrm>
            <a:off x="437198" y="640550"/>
            <a:ext cx="130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21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BatalhaBus</a:t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525" y="1273953"/>
            <a:ext cx="3484948" cy="23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/>
        </p:nvSpPr>
        <p:spPr>
          <a:xfrm>
            <a:off x="425375" y="1273950"/>
            <a:ext cx="4872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Provide the user with information about the bus ride while on the move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Provide an entertainment system integrated within the bus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Our project aims to provide a clean, beautiful and intuitive interface for every bus passenger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Integration of popular apps within the system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8263890" y="4762411"/>
            <a:ext cx="549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28"/>
          <p:cNvCxnSpPr/>
          <p:nvPr/>
        </p:nvCxnSpPr>
        <p:spPr>
          <a:xfrm>
            <a:off x="357389" y="4626735"/>
            <a:ext cx="8413200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8503" y="210721"/>
            <a:ext cx="1362100" cy="6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/>
        </p:nvSpPr>
        <p:spPr>
          <a:xfrm>
            <a:off x="358378" y="251100"/>
            <a:ext cx="17310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GB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Personas</a:t>
            </a:r>
            <a:endParaRPr sz="1100"/>
          </a:p>
        </p:txBody>
      </p:sp>
      <p:sp>
        <p:nvSpPr>
          <p:cNvPr id="162" name="Google Shape;162;p28"/>
          <p:cNvSpPr txBox="1"/>
          <p:nvPr/>
        </p:nvSpPr>
        <p:spPr>
          <a:xfrm>
            <a:off x="403108" y="4762411"/>
            <a:ext cx="248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2022-2023</a:t>
            </a:r>
            <a:endParaRPr sz="1100"/>
          </a:p>
        </p:txBody>
      </p:sp>
      <p:sp>
        <p:nvSpPr>
          <p:cNvPr id="163" name="Google Shape;163;p28"/>
          <p:cNvSpPr txBox="1"/>
          <p:nvPr/>
        </p:nvSpPr>
        <p:spPr>
          <a:xfrm>
            <a:off x="437198" y="640550"/>
            <a:ext cx="130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21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BatalhaBus</a:t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450" y="1242827"/>
            <a:ext cx="2480100" cy="248017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/>
        </p:nvSpPr>
        <p:spPr>
          <a:xfrm>
            <a:off x="980050" y="3723000"/>
            <a:ext cx="219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Floribela Rodrigues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3886674" y="640550"/>
            <a:ext cx="52089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42424"/>
                </a:solidFill>
                <a:highlight>
                  <a:srgbClr val="FFFFFF"/>
                </a:highlight>
              </a:rPr>
              <a:t>Name:</a:t>
            </a: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GB" sz="1300">
                <a:solidFill>
                  <a:schemeClr val="dk1"/>
                </a:solidFill>
              </a:rPr>
              <a:t>Floribela Rodrigues</a:t>
            </a: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42424"/>
                </a:solidFill>
                <a:highlight>
                  <a:srgbClr val="FFFFFF"/>
                </a:highlight>
              </a:rPr>
              <a:t>Gender:</a:t>
            </a:r>
            <a:r>
              <a:rPr lang="en-GB">
                <a:solidFill>
                  <a:srgbClr val="242424"/>
                </a:solidFill>
                <a:highlight>
                  <a:srgbClr val="FFFFFF"/>
                </a:highlight>
              </a:rPr>
              <a:t> Fe</a:t>
            </a:r>
            <a:r>
              <a:rPr lang="en-GB" sz="1300">
                <a:solidFill>
                  <a:srgbClr val="242424"/>
                </a:solidFill>
                <a:highlight>
                  <a:srgbClr val="FFFFFF"/>
                </a:highlight>
              </a:rPr>
              <a:t>male</a:t>
            </a:r>
            <a:endParaRPr sz="13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42424"/>
                </a:solidFill>
                <a:highlight>
                  <a:srgbClr val="FFFFFF"/>
                </a:highlight>
              </a:rPr>
              <a:t>Age:</a:t>
            </a:r>
            <a:r>
              <a:rPr lang="en-GB">
                <a:solidFill>
                  <a:srgbClr val="242424"/>
                </a:solidFill>
                <a:highlight>
                  <a:srgbClr val="FFFFFF"/>
                </a:highlight>
              </a:rPr>
              <a:t> </a:t>
            </a:r>
            <a:r>
              <a:rPr lang="en-GB" sz="1300">
                <a:solidFill>
                  <a:srgbClr val="242424"/>
                </a:solidFill>
                <a:highlight>
                  <a:srgbClr val="FFFFFF"/>
                </a:highlight>
              </a:rPr>
              <a:t>48</a:t>
            </a:r>
            <a:endParaRPr sz="13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242424"/>
                </a:solidFill>
                <a:highlight>
                  <a:srgbClr val="FFFFFF"/>
                </a:highlight>
              </a:rPr>
              <a:t>Location:</a:t>
            </a:r>
            <a:r>
              <a:rPr lang="en-GB" sz="1300">
                <a:solidFill>
                  <a:srgbClr val="242424"/>
                </a:solidFill>
                <a:highlight>
                  <a:srgbClr val="FFFFFF"/>
                </a:highlight>
              </a:rPr>
              <a:t> Lourosa </a:t>
            </a:r>
            <a:endParaRPr sz="13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42424"/>
                </a:solidFill>
                <a:highlight>
                  <a:srgbClr val="FFFFFF"/>
                </a:highlight>
              </a:rPr>
              <a:t>Profession:</a:t>
            </a:r>
            <a:r>
              <a:rPr lang="en-GB" sz="1300">
                <a:solidFill>
                  <a:srgbClr val="242424"/>
                </a:solidFill>
                <a:highlight>
                  <a:srgbClr val="FFFFFF"/>
                </a:highlight>
              </a:rPr>
              <a:t> </a:t>
            </a:r>
            <a:r>
              <a:rPr lang="en-GB" sz="1300">
                <a:solidFill>
                  <a:srgbClr val="242424"/>
                </a:solidFill>
                <a:highlight>
                  <a:schemeClr val="lt1"/>
                </a:highlight>
              </a:rPr>
              <a:t>Industrial Worker in Ovar</a:t>
            </a:r>
            <a:endParaRPr sz="13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42424"/>
                </a:solidFill>
                <a:highlight>
                  <a:srgbClr val="FFFFFF"/>
                </a:highlight>
              </a:rPr>
              <a:t>Environment: </a:t>
            </a:r>
            <a:r>
              <a:rPr lang="en-GB">
                <a:solidFill>
                  <a:srgbClr val="242424"/>
                </a:solidFill>
                <a:highlight>
                  <a:srgbClr val="FFFFFF"/>
                </a:highlight>
              </a:rPr>
              <a:t>Little experience with technology</a:t>
            </a:r>
            <a:endParaRPr sz="13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42424"/>
              </a:solidFill>
              <a:highlight>
                <a:srgbClr val="FFFFFF"/>
              </a:highlight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3886675" y="2228550"/>
            <a:ext cx="5073300" cy="22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42424"/>
                </a:solidFill>
                <a:highlight>
                  <a:srgbClr val="FFFFFF"/>
                </a:highlight>
              </a:rPr>
              <a:t>Goals:</a:t>
            </a:r>
            <a:endParaRPr b="1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solidFill>
                  <a:srgbClr val="242424"/>
                </a:solidFill>
                <a:highlight>
                  <a:srgbClr val="FFFFFF"/>
                </a:highlight>
              </a:rPr>
              <a:t>Be able to catch up on news</a:t>
            </a:r>
            <a:r>
              <a:rPr lang="en-GB" sz="1300">
                <a:solidFill>
                  <a:srgbClr val="242424"/>
                </a:solidFill>
                <a:highlight>
                  <a:srgbClr val="FFFFFF"/>
                </a:highlight>
              </a:rPr>
              <a:t> in the bus.</a:t>
            </a:r>
            <a:endParaRPr sz="13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solidFill>
                  <a:srgbClr val="242424"/>
                </a:solidFill>
                <a:highlight>
                  <a:srgbClr val="FFFFFF"/>
                </a:highlight>
              </a:rPr>
              <a:t>Be able to see all details about her bus ride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42424"/>
                </a:solidFill>
                <a:highlight>
                  <a:srgbClr val="FFFFFF"/>
                </a:highlight>
              </a:rPr>
              <a:t>Needs: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solidFill>
                  <a:srgbClr val="242424"/>
                </a:solidFill>
                <a:highlight>
                  <a:srgbClr val="FFFFFF"/>
                </a:highlight>
              </a:rPr>
              <a:t>A system that is easy and intuitive to use</a:t>
            </a:r>
            <a:endParaRPr sz="13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solidFill>
                  <a:srgbClr val="242424"/>
                </a:solidFill>
                <a:highlight>
                  <a:srgbClr val="FFFFFF"/>
                </a:highlight>
              </a:rPr>
              <a:t>Integrations for applications she already uses on her phone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/>
        </p:nvSpPr>
        <p:spPr>
          <a:xfrm>
            <a:off x="8263890" y="4762411"/>
            <a:ext cx="549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29"/>
          <p:cNvCxnSpPr/>
          <p:nvPr/>
        </p:nvCxnSpPr>
        <p:spPr>
          <a:xfrm>
            <a:off x="357389" y="4626735"/>
            <a:ext cx="8413200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29"/>
          <p:cNvSpPr txBox="1"/>
          <p:nvPr/>
        </p:nvSpPr>
        <p:spPr>
          <a:xfrm>
            <a:off x="358378" y="251100"/>
            <a:ext cx="17310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GB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Personas</a:t>
            </a:r>
            <a:endParaRPr sz="1100"/>
          </a:p>
        </p:txBody>
      </p:sp>
      <p:sp>
        <p:nvSpPr>
          <p:cNvPr id="175" name="Google Shape;175;p29"/>
          <p:cNvSpPr txBox="1"/>
          <p:nvPr/>
        </p:nvSpPr>
        <p:spPr>
          <a:xfrm>
            <a:off x="403108" y="4762411"/>
            <a:ext cx="248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2022-2023</a:t>
            </a:r>
            <a:endParaRPr sz="1100"/>
          </a:p>
        </p:txBody>
      </p:sp>
      <p:sp>
        <p:nvSpPr>
          <p:cNvPr id="176" name="Google Shape;176;p29"/>
          <p:cNvSpPr txBox="1"/>
          <p:nvPr/>
        </p:nvSpPr>
        <p:spPr>
          <a:xfrm>
            <a:off x="437198" y="640550"/>
            <a:ext cx="130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21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BatalhaBus</a:t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50" y="1242875"/>
            <a:ext cx="2480100" cy="248007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/>
          <p:nvPr/>
        </p:nvSpPr>
        <p:spPr>
          <a:xfrm>
            <a:off x="3886677" y="640550"/>
            <a:ext cx="32334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42424"/>
                </a:solidFill>
                <a:highlight>
                  <a:srgbClr val="FFFFFF"/>
                </a:highlight>
              </a:rPr>
              <a:t>Name:</a:t>
            </a: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GB" sz="1300">
                <a:solidFill>
                  <a:srgbClr val="242424"/>
                </a:solidFill>
                <a:highlight>
                  <a:srgbClr val="FFFFFF"/>
                </a:highlight>
              </a:rPr>
              <a:t>Mário Silva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42424"/>
                </a:solidFill>
                <a:highlight>
                  <a:srgbClr val="FFFFFF"/>
                </a:highlight>
              </a:rPr>
              <a:t>Gender:</a:t>
            </a:r>
            <a:r>
              <a:rPr lang="en-GB">
                <a:solidFill>
                  <a:srgbClr val="242424"/>
                </a:solidFill>
                <a:highlight>
                  <a:srgbClr val="FFFFFF"/>
                </a:highlight>
              </a:rPr>
              <a:t> </a:t>
            </a:r>
            <a:r>
              <a:rPr lang="en-GB" sz="1300">
                <a:solidFill>
                  <a:srgbClr val="242424"/>
                </a:solidFill>
                <a:highlight>
                  <a:srgbClr val="FFFFFF"/>
                </a:highlight>
              </a:rPr>
              <a:t>Male</a:t>
            </a:r>
            <a:endParaRPr sz="13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42424"/>
                </a:solidFill>
                <a:highlight>
                  <a:srgbClr val="FFFFFF"/>
                </a:highlight>
              </a:rPr>
              <a:t>Age:</a:t>
            </a:r>
            <a:r>
              <a:rPr lang="en-GB">
                <a:solidFill>
                  <a:srgbClr val="242424"/>
                </a:solidFill>
                <a:highlight>
                  <a:srgbClr val="FFFFFF"/>
                </a:highlight>
              </a:rPr>
              <a:t> </a:t>
            </a:r>
            <a:r>
              <a:rPr lang="en-GB" sz="1300">
                <a:solidFill>
                  <a:srgbClr val="242424"/>
                </a:solidFill>
                <a:highlight>
                  <a:srgbClr val="FFFFFF"/>
                </a:highlight>
              </a:rPr>
              <a:t>20</a:t>
            </a:r>
            <a:endParaRPr sz="13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242424"/>
                </a:solidFill>
                <a:highlight>
                  <a:srgbClr val="FFFFFF"/>
                </a:highlight>
              </a:rPr>
              <a:t>Location:</a:t>
            </a:r>
            <a:r>
              <a:rPr lang="en-GB" sz="1300">
                <a:solidFill>
                  <a:srgbClr val="242424"/>
                </a:solidFill>
                <a:highlight>
                  <a:srgbClr val="FFFFFF"/>
                </a:highlight>
              </a:rPr>
              <a:t> Golpilheira (Leiria)</a:t>
            </a:r>
            <a:endParaRPr sz="13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42424"/>
                </a:solidFill>
                <a:highlight>
                  <a:srgbClr val="FFFFFF"/>
                </a:highlight>
              </a:rPr>
              <a:t>Profession:</a:t>
            </a:r>
            <a:r>
              <a:rPr lang="en-GB" sz="1300">
                <a:solidFill>
                  <a:srgbClr val="242424"/>
                </a:solidFill>
                <a:highlight>
                  <a:srgbClr val="FFFFFF"/>
                </a:highlight>
              </a:rPr>
              <a:t> Student in Covilhã</a:t>
            </a:r>
            <a:endParaRPr sz="13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42424"/>
                </a:solidFill>
                <a:highlight>
                  <a:srgbClr val="FFFFFF"/>
                </a:highlight>
              </a:rPr>
              <a:t>Environment: </a:t>
            </a:r>
            <a:r>
              <a:rPr lang="en-GB" sz="1300">
                <a:solidFill>
                  <a:srgbClr val="242424"/>
                </a:solidFill>
                <a:highlight>
                  <a:srgbClr val="FFFFFF"/>
                </a:highlight>
              </a:rPr>
              <a:t>Fluent with technology</a:t>
            </a:r>
            <a:endParaRPr sz="13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42424"/>
                </a:solidFill>
                <a:highlight>
                  <a:srgbClr val="FFFFFF"/>
                </a:highlight>
              </a:rPr>
              <a:t>Problems:</a:t>
            </a:r>
            <a:r>
              <a:rPr lang="en-GB">
                <a:solidFill>
                  <a:srgbClr val="242424"/>
                </a:solidFill>
                <a:highlight>
                  <a:srgbClr val="FFFFFF"/>
                </a:highlight>
              </a:rPr>
              <a:t> </a:t>
            </a:r>
            <a:r>
              <a:rPr lang="en-GB" sz="1300">
                <a:solidFill>
                  <a:srgbClr val="242424"/>
                </a:solidFill>
                <a:highlight>
                  <a:srgbClr val="FFFFFF"/>
                </a:highlight>
              </a:rPr>
              <a:t>Eyesight issues</a:t>
            </a:r>
            <a:endParaRPr sz="13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42424"/>
              </a:solidFill>
              <a:highlight>
                <a:srgbClr val="FFFFFF"/>
              </a:highlight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3886675" y="2228550"/>
            <a:ext cx="5073300" cy="22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42424"/>
                </a:solidFill>
                <a:highlight>
                  <a:srgbClr val="FFFFFF"/>
                </a:highlight>
              </a:rPr>
              <a:t>Goals:</a:t>
            </a:r>
            <a:endParaRPr b="1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solidFill>
                  <a:srgbClr val="242424"/>
                </a:solidFill>
                <a:highlight>
                  <a:srgbClr val="FFFFFF"/>
                </a:highlight>
              </a:rPr>
              <a:t>Be able to watch YouTube videos or movies in the bus.</a:t>
            </a:r>
            <a:endParaRPr sz="13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solidFill>
                  <a:srgbClr val="242424"/>
                </a:solidFill>
                <a:highlight>
                  <a:srgbClr val="FFFFFF"/>
                </a:highlight>
              </a:rPr>
              <a:t>Be able to listen podcasts.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42424"/>
                </a:solidFill>
                <a:highlight>
                  <a:srgbClr val="FFFFFF"/>
                </a:highlight>
              </a:rPr>
              <a:t>Needs: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solidFill>
                  <a:srgbClr val="242424"/>
                </a:solidFill>
                <a:highlight>
                  <a:srgbClr val="FFFFFF"/>
                </a:highlight>
              </a:rPr>
              <a:t>A entertainment system that is built-in in the bus</a:t>
            </a:r>
            <a:endParaRPr sz="13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-GB" sz="1300">
                <a:solidFill>
                  <a:srgbClr val="242424"/>
                </a:solidFill>
                <a:highlight>
                  <a:srgbClr val="FFFFFF"/>
                </a:highlight>
              </a:rPr>
              <a:t>A visible brightness slider in the device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1185550" y="3797550"/>
            <a:ext cx="160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Mário Silva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8503" y="210721"/>
            <a:ext cx="1362100" cy="6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/>
        </p:nvSpPr>
        <p:spPr>
          <a:xfrm>
            <a:off x="8263890" y="4762411"/>
            <a:ext cx="54948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30"/>
          <p:cNvCxnSpPr/>
          <p:nvPr/>
        </p:nvCxnSpPr>
        <p:spPr>
          <a:xfrm>
            <a:off x="357389" y="4626735"/>
            <a:ext cx="8413124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p30"/>
          <p:cNvSpPr txBox="1"/>
          <p:nvPr/>
        </p:nvSpPr>
        <p:spPr>
          <a:xfrm>
            <a:off x="358379" y="251100"/>
            <a:ext cx="8424863" cy="41326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GB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Scenarios</a:t>
            </a:r>
            <a:endParaRPr sz="1100"/>
          </a:p>
        </p:txBody>
      </p:sp>
      <p:sp>
        <p:nvSpPr>
          <p:cNvPr id="189" name="Google Shape;189;p30"/>
          <p:cNvSpPr txBox="1"/>
          <p:nvPr/>
        </p:nvSpPr>
        <p:spPr>
          <a:xfrm>
            <a:off x="403109" y="4762411"/>
            <a:ext cx="248010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20222-2023</a:t>
            </a:r>
            <a:endParaRPr sz="1100"/>
          </a:p>
        </p:txBody>
      </p:sp>
      <p:sp>
        <p:nvSpPr>
          <p:cNvPr id="190" name="Google Shape;190;p30"/>
          <p:cNvSpPr txBox="1"/>
          <p:nvPr/>
        </p:nvSpPr>
        <p:spPr>
          <a:xfrm>
            <a:off x="437198" y="640550"/>
            <a:ext cx="130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21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BatalhaBus</a:t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794300" y="1425850"/>
            <a:ext cx="6564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Mario was previously listening to a podcast at home and wants to keep listening to it while he is on the bus.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Floribela is currently on a bus trip and forgot if she has to swap to another bus at the next stop or not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Floribela heard the bus on her trip back home will be delayed, so she checks the platform to see the updated timetables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/>
        </p:nvSpPr>
        <p:spPr>
          <a:xfrm>
            <a:off x="8263890" y="4762411"/>
            <a:ext cx="54948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31"/>
          <p:cNvCxnSpPr/>
          <p:nvPr/>
        </p:nvCxnSpPr>
        <p:spPr>
          <a:xfrm>
            <a:off x="357389" y="4626735"/>
            <a:ext cx="8413124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31"/>
          <p:cNvSpPr txBox="1"/>
          <p:nvPr/>
        </p:nvSpPr>
        <p:spPr>
          <a:xfrm>
            <a:off x="358379" y="251100"/>
            <a:ext cx="8424863" cy="41326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GB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Pt.1</a:t>
            </a:r>
            <a:endParaRPr sz="1100"/>
          </a:p>
        </p:txBody>
      </p:sp>
      <p:sp>
        <p:nvSpPr>
          <p:cNvPr id="199" name="Google Shape;199;p31"/>
          <p:cNvSpPr txBox="1"/>
          <p:nvPr/>
        </p:nvSpPr>
        <p:spPr>
          <a:xfrm>
            <a:off x="403109" y="4762411"/>
            <a:ext cx="248010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2022-2023</a:t>
            </a:r>
            <a:endParaRPr sz="1100"/>
          </a:p>
        </p:txBody>
      </p:sp>
      <p:sp>
        <p:nvSpPr>
          <p:cNvPr id="200" name="Google Shape;200;p31"/>
          <p:cNvSpPr txBox="1"/>
          <p:nvPr/>
        </p:nvSpPr>
        <p:spPr>
          <a:xfrm>
            <a:off x="437198" y="640550"/>
            <a:ext cx="130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21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BatalhaBus</a:t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13" y="1569650"/>
            <a:ext cx="8358299" cy="17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/>
        </p:nvSpPr>
        <p:spPr>
          <a:xfrm>
            <a:off x="8263890" y="4762411"/>
            <a:ext cx="549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Google Shape;207;p32"/>
          <p:cNvCxnSpPr/>
          <p:nvPr/>
        </p:nvCxnSpPr>
        <p:spPr>
          <a:xfrm>
            <a:off x="357389" y="4626735"/>
            <a:ext cx="8413200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32"/>
          <p:cNvSpPr txBox="1"/>
          <p:nvPr/>
        </p:nvSpPr>
        <p:spPr>
          <a:xfrm>
            <a:off x="358379" y="251100"/>
            <a:ext cx="8424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GB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Pt.2</a:t>
            </a:r>
            <a:endParaRPr sz="1100"/>
          </a:p>
        </p:txBody>
      </p:sp>
      <p:sp>
        <p:nvSpPr>
          <p:cNvPr id="209" name="Google Shape;209;p32"/>
          <p:cNvSpPr txBox="1"/>
          <p:nvPr/>
        </p:nvSpPr>
        <p:spPr>
          <a:xfrm>
            <a:off x="403108" y="4762411"/>
            <a:ext cx="248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2022-2023</a:t>
            </a:r>
            <a:endParaRPr sz="1100"/>
          </a:p>
        </p:txBody>
      </p:sp>
      <p:sp>
        <p:nvSpPr>
          <p:cNvPr id="210" name="Google Shape;210;p32"/>
          <p:cNvSpPr txBox="1"/>
          <p:nvPr/>
        </p:nvSpPr>
        <p:spPr>
          <a:xfrm>
            <a:off x="437198" y="640550"/>
            <a:ext cx="130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21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BatalhaBus</a:t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738" y="1631363"/>
            <a:ext cx="49625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/>
        </p:nvSpPr>
        <p:spPr>
          <a:xfrm>
            <a:off x="8263890" y="4762411"/>
            <a:ext cx="549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Google Shape;217;p33"/>
          <p:cNvCxnSpPr/>
          <p:nvPr/>
        </p:nvCxnSpPr>
        <p:spPr>
          <a:xfrm>
            <a:off x="357389" y="4626735"/>
            <a:ext cx="8413200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33"/>
          <p:cNvSpPr txBox="1"/>
          <p:nvPr/>
        </p:nvSpPr>
        <p:spPr>
          <a:xfrm>
            <a:off x="358379" y="251100"/>
            <a:ext cx="8424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GB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Pt.3</a:t>
            </a:r>
            <a:endParaRPr sz="1100"/>
          </a:p>
        </p:txBody>
      </p:sp>
      <p:sp>
        <p:nvSpPr>
          <p:cNvPr id="219" name="Google Shape;219;p33"/>
          <p:cNvSpPr txBox="1"/>
          <p:nvPr/>
        </p:nvSpPr>
        <p:spPr>
          <a:xfrm>
            <a:off x="403108" y="4762411"/>
            <a:ext cx="248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2022-2023</a:t>
            </a:r>
            <a:endParaRPr sz="1100"/>
          </a:p>
        </p:txBody>
      </p:sp>
      <p:sp>
        <p:nvSpPr>
          <p:cNvPr id="220" name="Google Shape;220;p33"/>
          <p:cNvSpPr txBox="1"/>
          <p:nvPr/>
        </p:nvSpPr>
        <p:spPr>
          <a:xfrm>
            <a:off x="437198" y="640550"/>
            <a:ext cx="130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21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BatalhaBus</a:t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738" y="1558825"/>
            <a:ext cx="34385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