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8CB9-68B5-4155-9D66-C596E28CE44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5B0C-BA92-4CC7-A0A5-DEFA155B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8CB9-68B5-4155-9D66-C596E28CE44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5B0C-BA92-4CC7-A0A5-DEFA155B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8CB9-68B5-4155-9D66-C596E28CE44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5B0C-BA92-4CC7-A0A5-DEFA155B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8CB9-68B5-4155-9D66-C596E28CE44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5B0C-BA92-4CC7-A0A5-DEFA155B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0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8CB9-68B5-4155-9D66-C596E28CE44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5B0C-BA92-4CC7-A0A5-DEFA155B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9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8CB9-68B5-4155-9D66-C596E28CE44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5B0C-BA92-4CC7-A0A5-DEFA155B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8CB9-68B5-4155-9D66-C596E28CE44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5B0C-BA92-4CC7-A0A5-DEFA155B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8CB9-68B5-4155-9D66-C596E28CE44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5B0C-BA92-4CC7-A0A5-DEFA155B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8CB9-68B5-4155-9D66-C596E28CE44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5B0C-BA92-4CC7-A0A5-DEFA155B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1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8CB9-68B5-4155-9D66-C596E28CE44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5B0C-BA92-4CC7-A0A5-DEFA155B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0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8CB9-68B5-4155-9D66-C596E28CE44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5B0C-BA92-4CC7-A0A5-DEFA155B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9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E8CB9-68B5-4155-9D66-C596E28CE44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5B0C-BA92-4CC7-A0A5-DEFA155B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8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52400" y="736431"/>
            <a:ext cx="8686800" cy="5956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2" name="Oval 61"/>
          <p:cNvSpPr/>
          <p:nvPr/>
        </p:nvSpPr>
        <p:spPr>
          <a:xfrm>
            <a:off x="2706624" y="1192915"/>
            <a:ext cx="5129784" cy="5044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Rectangle 1"/>
          <p:cNvSpPr/>
          <p:nvPr/>
        </p:nvSpPr>
        <p:spPr>
          <a:xfrm>
            <a:off x="374905" y="954186"/>
            <a:ext cx="2331719" cy="1128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TextBox 32"/>
          <p:cNvSpPr txBox="1"/>
          <p:nvPr/>
        </p:nvSpPr>
        <p:spPr>
          <a:xfrm>
            <a:off x="374904" y="1082124"/>
            <a:ext cx="2798064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-IPS:      Intrusion Prevention System</a:t>
            </a:r>
          </a:p>
          <a:p>
            <a:r>
              <a:rPr lang="en-US" sz="1050" dirty="0"/>
              <a:t>-IDS:      Intrusion Detection System</a:t>
            </a:r>
          </a:p>
          <a:p>
            <a:r>
              <a:rPr lang="en-US" sz="1050" dirty="0"/>
              <a:t>-AV:       Anti-Virus</a:t>
            </a:r>
          </a:p>
          <a:p>
            <a:r>
              <a:rPr lang="en-US" sz="1050" dirty="0"/>
              <a:t>-WSUS  Windows Update Services</a:t>
            </a:r>
          </a:p>
          <a:p>
            <a:r>
              <a:rPr lang="en-US" sz="1050" dirty="0"/>
              <a:t>-NMS     Network Monitoring System</a:t>
            </a:r>
          </a:p>
          <a:p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904" y="906060"/>
            <a:ext cx="2331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Service Summary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400" y="2286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Security Program – Service by Layers </a:t>
            </a:r>
            <a:r>
              <a:rPr lang="en-US"/>
              <a:t>by Execution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2400" y="762000"/>
            <a:ext cx="8686800" cy="0"/>
          </a:xfrm>
          <a:prstGeom prst="line">
            <a:avLst/>
          </a:prstGeom>
          <a:ln w="190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72966" y="1616371"/>
            <a:ext cx="4197097" cy="4197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9" name="Oval 48"/>
          <p:cNvSpPr/>
          <p:nvPr/>
        </p:nvSpPr>
        <p:spPr>
          <a:xfrm>
            <a:off x="3593774" y="2082715"/>
            <a:ext cx="3355482" cy="3264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0" name="Oval 49"/>
          <p:cNvSpPr/>
          <p:nvPr/>
        </p:nvSpPr>
        <p:spPr>
          <a:xfrm>
            <a:off x="4023360" y="2539201"/>
            <a:ext cx="2496311" cy="2331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-`12345678-+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52542" y="5117253"/>
            <a:ext cx="14445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02620" y="4619194"/>
            <a:ext cx="1419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MPLS &amp; Other Circuits</a:t>
            </a:r>
            <a:endParaRPr lang="en-US" sz="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644084" y="5801903"/>
            <a:ext cx="1419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Telephony &amp; Some Servers in DMZ</a:t>
            </a:r>
            <a:endParaRPr lang="en-US" sz="8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644084" y="5397419"/>
            <a:ext cx="1419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Internal Network (Servers &amp; Etc.)</a:t>
            </a:r>
            <a:endParaRPr lang="en-US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644084" y="4863488"/>
            <a:ext cx="1419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Environmental and Automation</a:t>
            </a:r>
            <a:endParaRPr lang="en-US" sz="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644084" y="3365681"/>
            <a:ext cx="14194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Desktops, Laptops, and Mobile Devices(TBD)</a:t>
            </a:r>
            <a:endParaRPr lang="en-US" sz="800" b="1" dirty="0"/>
          </a:p>
        </p:txBody>
      </p:sp>
      <p:sp>
        <p:nvSpPr>
          <p:cNvPr id="57" name="Oval 56"/>
          <p:cNvSpPr/>
          <p:nvPr/>
        </p:nvSpPr>
        <p:spPr>
          <a:xfrm>
            <a:off x="2706624" y="2717686"/>
            <a:ext cx="1399032" cy="1440436"/>
          </a:xfrm>
          <a:prstGeom prst="ellipse">
            <a:avLst/>
          </a:prstGeom>
          <a:gradFill>
            <a:gsLst>
              <a:gs pos="90000">
                <a:schemeClr val="tx2"/>
              </a:gs>
              <a:gs pos="100000">
                <a:srgbClr val="00B05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IDS</a:t>
            </a:r>
          </a:p>
        </p:txBody>
      </p:sp>
      <p:sp>
        <p:nvSpPr>
          <p:cNvPr id="59" name="Oval 58"/>
          <p:cNvSpPr/>
          <p:nvPr/>
        </p:nvSpPr>
        <p:spPr>
          <a:xfrm>
            <a:off x="4921756" y="3965845"/>
            <a:ext cx="699516" cy="647995"/>
          </a:xfrm>
          <a:prstGeom prst="ellipse">
            <a:avLst/>
          </a:prstGeom>
          <a:gradFill>
            <a:gsLst>
              <a:gs pos="57000">
                <a:schemeClr val="tx2"/>
              </a:gs>
              <a:gs pos="100000">
                <a:srgbClr val="00B05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AV</a:t>
            </a:r>
          </a:p>
        </p:txBody>
      </p:sp>
      <p:sp>
        <p:nvSpPr>
          <p:cNvPr id="60" name="Oval 59"/>
          <p:cNvSpPr/>
          <p:nvPr/>
        </p:nvSpPr>
        <p:spPr>
          <a:xfrm>
            <a:off x="6776988" y="4027316"/>
            <a:ext cx="917458" cy="862187"/>
          </a:xfrm>
          <a:prstGeom prst="ellipse">
            <a:avLst/>
          </a:prstGeom>
          <a:gradFill>
            <a:gsLst>
              <a:gs pos="100000">
                <a:schemeClr val="tx2"/>
              </a:gs>
              <a:gs pos="100000">
                <a:srgbClr val="00B05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WSUS</a:t>
            </a:r>
          </a:p>
        </p:txBody>
      </p:sp>
      <p:sp>
        <p:nvSpPr>
          <p:cNvPr id="72" name="Oval 71"/>
          <p:cNvSpPr/>
          <p:nvPr/>
        </p:nvSpPr>
        <p:spPr>
          <a:xfrm>
            <a:off x="6807583" y="2496312"/>
            <a:ext cx="886863" cy="862187"/>
          </a:xfrm>
          <a:prstGeom prst="ellipse">
            <a:avLst/>
          </a:prstGeom>
          <a:gradFill>
            <a:gsLst>
              <a:gs pos="90000">
                <a:schemeClr val="tx2"/>
              </a:gs>
              <a:gs pos="100000">
                <a:srgbClr val="00B05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NMS</a:t>
            </a:r>
          </a:p>
        </p:txBody>
      </p:sp>
      <p:sp>
        <p:nvSpPr>
          <p:cNvPr id="79" name="Oval 78"/>
          <p:cNvSpPr/>
          <p:nvPr/>
        </p:nvSpPr>
        <p:spPr>
          <a:xfrm>
            <a:off x="6143239" y="4916029"/>
            <a:ext cx="917458" cy="862187"/>
          </a:xfrm>
          <a:prstGeom prst="ellipse">
            <a:avLst/>
          </a:prstGeom>
          <a:gradFill>
            <a:gsLst>
              <a:gs pos="72000">
                <a:schemeClr val="tx2"/>
              </a:gs>
              <a:gs pos="100000">
                <a:srgbClr val="00B05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AV</a:t>
            </a:r>
          </a:p>
        </p:txBody>
      </p:sp>
      <p:sp>
        <p:nvSpPr>
          <p:cNvPr id="81" name="Oval 80"/>
          <p:cNvSpPr/>
          <p:nvPr/>
        </p:nvSpPr>
        <p:spPr>
          <a:xfrm>
            <a:off x="4921758" y="2717686"/>
            <a:ext cx="699516" cy="647995"/>
          </a:xfrm>
          <a:prstGeom prst="ellipse">
            <a:avLst/>
          </a:prstGeom>
          <a:gradFill>
            <a:gsLst>
              <a:gs pos="100000">
                <a:schemeClr val="tx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WSUS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352543" y="4228141"/>
            <a:ext cx="13590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02620" y="3896511"/>
            <a:ext cx="1419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SIP Phone Services</a:t>
            </a:r>
            <a:endParaRPr lang="en-US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357500" y="3566506"/>
            <a:ext cx="13540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16122" y="3135619"/>
            <a:ext cx="14194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Local Internet Services </a:t>
            </a:r>
            <a:endParaRPr lang="en-US" sz="800" b="1" dirty="0"/>
          </a:p>
        </p:txBody>
      </p:sp>
      <p:sp>
        <p:nvSpPr>
          <p:cNvPr id="86" name="Rectangle 85"/>
          <p:cNvSpPr/>
          <p:nvPr/>
        </p:nvSpPr>
        <p:spPr>
          <a:xfrm>
            <a:off x="374904" y="5358810"/>
            <a:ext cx="2422199" cy="1128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7" name="TextBox 86"/>
          <p:cNvSpPr txBox="1"/>
          <p:nvPr/>
        </p:nvSpPr>
        <p:spPr>
          <a:xfrm>
            <a:off x="374905" y="5497973"/>
            <a:ext cx="279806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1: Externally Facing Servers</a:t>
            </a:r>
          </a:p>
          <a:p>
            <a:r>
              <a:rPr lang="en-US" sz="1050" dirty="0"/>
              <a:t>2: Internal Network and Servers</a:t>
            </a:r>
          </a:p>
          <a:p>
            <a:r>
              <a:rPr lang="en-US" sz="1050" dirty="0"/>
              <a:t>3: Environmental and Automation Systems</a:t>
            </a:r>
          </a:p>
          <a:p>
            <a:r>
              <a:rPr lang="en-US" sz="1050" dirty="0"/>
              <a:t>4: Desktops, Laptop, and Mobile Devices</a:t>
            </a:r>
          </a:p>
          <a:p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374903" y="5332671"/>
            <a:ext cx="2331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Layers Summary</a:t>
            </a:r>
          </a:p>
        </p:txBody>
      </p:sp>
      <p:sp>
        <p:nvSpPr>
          <p:cNvPr id="89" name="Oval 88"/>
          <p:cNvSpPr/>
          <p:nvPr/>
        </p:nvSpPr>
        <p:spPr>
          <a:xfrm>
            <a:off x="5073396" y="990851"/>
            <a:ext cx="396240" cy="404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0" name="Oval 89"/>
          <p:cNvSpPr/>
          <p:nvPr/>
        </p:nvSpPr>
        <p:spPr>
          <a:xfrm>
            <a:off x="5734053" y="1513338"/>
            <a:ext cx="396240" cy="404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Oval 90"/>
          <p:cNvSpPr/>
          <p:nvPr/>
        </p:nvSpPr>
        <p:spPr>
          <a:xfrm>
            <a:off x="5073396" y="1867801"/>
            <a:ext cx="396240" cy="404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3" name="Oval 92"/>
          <p:cNvSpPr/>
          <p:nvPr/>
        </p:nvSpPr>
        <p:spPr>
          <a:xfrm>
            <a:off x="5667302" y="2496312"/>
            <a:ext cx="396240" cy="404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711582" y="4863488"/>
            <a:ext cx="882192" cy="914728"/>
          </a:xfrm>
          <a:prstGeom prst="ellipse">
            <a:avLst/>
          </a:prstGeom>
          <a:gradFill>
            <a:gsLst>
              <a:gs pos="90000">
                <a:schemeClr val="tx2"/>
              </a:gs>
              <a:gs pos="100000">
                <a:srgbClr val="00B05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IPS</a:t>
            </a:r>
          </a:p>
        </p:txBody>
      </p:sp>
      <p:sp>
        <p:nvSpPr>
          <p:cNvPr id="94" name="Oval 93"/>
          <p:cNvSpPr/>
          <p:nvPr/>
        </p:nvSpPr>
        <p:spPr>
          <a:xfrm>
            <a:off x="6143239" y="1689776"/>
            <a:ext cx="917458" cy="862187"/>
          </a:xfrm>
          <a:prstGeom prst="ellipse">
            <a:avLst/>
          </a:prstGeom>
          <a:gradFill>
            <a:gsLst>
              <a:gs pos="0">
                <a:schemeClr val="tx2"/>
              </a:gs>
              <a:gs pos="20000">
                <a:srgbClr val="00B05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Spam Service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251015" y="841825"/>
            <a:ext cx="1518081" cy="1228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7" name="TextBox 96"/>
          <p:cNvSpPr txBox="1"/>
          <p:nvPr/>
        </p:nvSpPr>
        <p:spPr>
          <a:xfrm>
            <a:off x="7251014" y="815686"/>
            <a:ext cx="158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Priority Summary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251016" y="1017262"/>
            <a:ext cx="15180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1: IPS</a:t>
            </a:r>
          </a:p>
          <a:p>
            <a:r>
              <a:rPr lang="en-US" sz="1050" dirty="0"/>
              <a:t>2: IDS</a:t>
            </a:r>
          </a:p>
          <a:p>
            <a:r>
              <a:rPr lang="en-US" sz="1050" dirty="0"/>
              <a:t>3: AV</a:t>
            </a:r>
          </a:p>
          <a:p>
            <a:r>
              <a:rPr lang="en-US" sz="1050" dirty="0"/>
              <a:t>4: WSUS</a:t>
            </a:r>
          </a:p>
          <a:p>
            <a:r>
              <a:rPr lang="en-US" sz="1050" dirty="0"/>
              <a:t>5: NMS</a:t>
            </a:r>
          </a:p>
          <a:p>
            <a:r>
              <a:rPr lang="en-US" sz="1050" dirty="0"/>
              <a:t>6: Spam Services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7558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1B03BEAED3D745AC75006A32A5CBF4" ma:contentTypeVersion="13" ma:contentTypeDescription="Create a new document." ma:contentTypeScope="" ma:versionID="9cc88ee6c4ca81975106ff039189f37f">
  <xsd:schema xmlns:xsd="http://www.w3.org/2001/XMLSchema" xmlns:xs="http://www.w3.org/2001/XMLSchema" xmlns:p="http://schemas.microsoft.com/office/2006/metadata/properties" xmlns:ns3="7c407d14-a893-4aef-bbb3-91205bdaabb9" xmlns:ns4="52defef7-fd4b-43f3-a23c-8b56b906f898" targetNamespace="http://schemas.microsoft.com/office/2006/metadata/properties" ma:root="true" ma:fieldsID="294904e71a37ea7eb13b7cb7473ba636" ns3:_="" ns4:_="">
    <xsd:import namespace="7c407d14-a893-4aef-bbb3-91205bdaabb9"/>
    <xsd:import namespace="52defef7-fd4b-43f3-a23c-8b56b906f8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07d14-a893-4aef-bbb3-91205bdaab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efef7-fd4b-43f3-a23c-8b56b906f89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B8D6FA-FD2F-44FD-811B-6A376E606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407d14-a893-4aef-bbb3-91205bdaabb9"/>
    <ds:schemaRef ds:uri="52defef7-fd4b-43f3-a23c-8b56b906f8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8BE74E-5558-4965-8491-833FFA324F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33F744-F10C-4AAA-9091-937DE7AAD9BC}">
  <ds:schemaRefs>
    <ds:schemaRef ds:uri="52defef7-fd4b-43f3-a23c-8b56b906f898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c407d14-a893-4aef-bbb3-91205bdaabb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2020-06-24T22:39:51Z</dcterms:created>
  <dcterms:modified xsi:type="dcterms:W3CDTF">2020-06-24T22:40:41Z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0x010100F31B03BEAED3D745AC75006A32A5CBF4</vt:lpwstr>
  </property>
</Properties>
</file>