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63" r:id="rId3"/>
    <p:sldId id="264" r:id="rId4"/>
    <p:sldId id="257" r:id="rId5"/>
    <p:sldId id="260" r:id="rId6"/>
    <p:sldId id="259" r:id="rId7"/>
    <p:sldId id="258" r:id="rId8"/>
    <p:sldId id="262" r:id="rId9"/>
    <p:sldId id="261" r:id="rId10"/>
    <p:sldId id="266" r:id="rId11"/>
    <p:sldId id="267" r:id="rId12"/>
    <p:sldId id="265" r:id="rId13"/>
    <p:sldId id="269" r:id="rId14"/>
    <p:sldId id="270" r:id="rId15"/>
    <p:sldId id="276" r:id="rId16"/>
    <p:sldId id="277" r:id="rId17"/>
    <p:sldId id="268" r:id="rId18"/>
    <p:sldId id="273" r:id="rId19"/>
    <p:sldId id="274" r:id="rId20"/>
    <p:sldId id="278" r:id="rId21"/>
    <p:sldId id="280" r:id="rId22"/>
    <p:sldId id="281" r:id="rId23"/>
    <p:sldId id="283" r:id="rId24"/>
    <p:sldId id="284" r:id="rId25"/>
    <p:sldId id="285" r:id="rId26"/>
    <p:sldId id="286" r:id="rId27"/>
    <p:sldId id="287" r:id="rId28"/>
    <p:sldId id="288" r:id="rId29"/>
    <p:sldId id="289" r:id="rId30"/>
    <p:sldId id="290" r:id="rId31"/>
    <p:sldId id="291" r:id="rId32"/>
    <p:sldId id="292" r:id="rId33"/>
    <p:sldId id="279" r:id="rId34"/>
    <p:sldId id="293" r:id="rId35"/>
    <p:sldId id="294" r:id="rId36"/>
    <p:sldId id="295" r:id="rId37"/>
    <p:sldId id="296" r:id="rId38"/>
    <p:sldId id="297" r:id="rId39"/>
    <p:sldId id="298" r:id="rId40"/>
    <p:sldId id="299" r:id="rId41"/>
    <p:sldId id="275" r:id="rId42"/>
    <p:sldId id="272" r:id="rId43"/>
    <p:sldId id="28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A133"/>
    <a:srgbClr val="2E5962"/>
    <a:srgbClr val="2E3029"/>
    <a:srgbClr val="AA4531"/>
    <a:srgbClr val="76A39E"/>
    <a:srgbClr val="DDA034"/>
    <a:srgbClr val="76A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1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PE" dirty="0" smtClean="0"/>
              <a:t>Eventos </a:t>
            </a:r>
            <a:r>
              <a:rPr lang="es-PE" dirty="0" err="1" smtClean="0"/>
              <a:t>Touch</a:t>
            </a:r>
            <a:r>
              <a:rPr lang="es-PE" dirty="0" smtClean="0"/>
              <a:t> del Propietario</a:t>
            </a:r>
            <a:r>
              <a:rPr lang="es-PE" baseline="0" dirty="0" smtClean="0"/>
              <a:t> vs del Intruso</a:t>
            </a:r>
            <a:endParaRPr lang="es-PE"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barChart>
        <c:barDir val="col"/>
        <c:grouping val="clustered"/>
        <c:varyColors val="0"/>
        <c:ser>
          <c:idx val="0"/>
          <c:order val="0"/>
          <c:tx>
            <c:strRef>
              <c:f>Hoja1!$B$1</c:f>
              <c:strCache>
                <c:ptCount val="1"/>
                <c:pt idx="0">
                  <c:v># Eventos Touch</c:v>
                </c:pt>
              </c:strCache>
            </c:strRef>
          </c:tx>
          <c:spPr>
            <a:solidFill>
              <a:schemeClr val="accent1"/>
            </a:solidFill>
            <a:ln>
              <a:noFill/>
            </a:ln>
            <a:effectLst/>
          </c:spPr>
          <c:invertIfNegative val="0"/>
          <c:cat>
            <c:strRef>
              <c:f>Hoja1!$A$2:$A$5</c:f>
              <c:strCache>
                <c:ptCount val="2"/>
                <c:pt idx="0">
                  <c:v>LG-D625</c:v>
                </c:pt>
                <c:pt idx="1">
                  <c:v>INTRUSO</c:v>
                </c:pt>
              </c:strCache>
            </c:strRef>
          </c:cat>
          <c:val>
            <c:numRef>
              <c:f>Hoja1!$B$2:$B$5</c:f>
              <c:numCache>
                <c:formatCode>General</c:formatCode>
                <c:ptCount val="4"/>
                <c:pt idx="0">
                  <c:v>2798</c:v>
                </c:pt>
                <c:pt idx="1">
                  <c:v>0</c:v>
                </c:pt>
              </c:numCache>
            </c:numRef>
          </c:val>
        </c:ser>
        <c:ser>
          <c:idx val="1"/>
          <c:order val="1"/>
          <c:tx>
            <c:strRef>
              <c:f>Hoja1!$C$1</c:f>
              <c:strCache>
                <c:ptCount val="1"/>
                <c:pt idx="0">
                  <c:v> 3</c:v>
                </c:pt>
              </c:strCache>
            </c:strRef>
          </c:tx>
          <c:spPr>
            <a:solidFill>
              <a:schemeClr val="accent2"/>
            </a:solidFill>
            <a:ln>
              <a:noFill/>
            </a:ln>
            <a:effectLst/>
          </c:spPr>
          <c:invertIfNegative val="0"/>
          <c:cat>
            <c:strRef>
              <c:f>Hoja1!$A$2:$A$5</c:f>
              <c:strCache>
                <c:ptCount val="2"/>
                <c:pt idx="0">
                  <c:v>LG-D625</c:v>
                </c:pt>
                <c:pt idx="1">
                  <c:v>INTRUSO</c:v>
                </c:pt>
              </c:strCache>
            </c:strRef>
          </c:cat>
          <c:val>
            <c:numRef>
              <c:f>Hoja1!$C$2:$C$5</c:f>
              <c:numCache>
                <c:formatCode>General</c:formatCode>
                <c:ptCount val="4"/>
              </c:numCache>
            </c:numRef>
          </c:val>
        </c:ser>
        <c:ser>
          <c:idx val="2"/>
          <c:order val="2"/>
          <c:tx>
            <c:strRef>
              <c:f>Hoja1!$D$1</c:f>
              <c:strCache>
                <c:ptCount val="1"/>
                <c:pt idx="0">
                  <c:v> 2</c:v>
                </c:pt>
              </c:strCache>
            </c:strRef>
          </c:tx>
          <c:spPr>
            <a:solidFill>
              <a:schemeClr val="accent3"/>
            </a:solidFill>
            <a:ln>
              <a:noFill/>
            </a:ln>
            <a:effectLst/>
          </c:spPr>
          <c:invertIfNegative val="0"/>
          <c:cat>
            <c:strRef>
              <c:f>Hoja1!$A$2:$A$5</c:f>
              <c:strCache>
                <c:ptCount val="2"/>
                <c:pt idx="0">
                  <c:v>LG-D625</c:v>
                </c:pt>
                <c:pt idx="1">
                  <c:v>INTRUSO</c:v>
                </c:pt>
              </c:strCache>
            </c:strRef>
          </c:cat>
          <c:val>
            <c:numRef>
              <c:f>Hoja1!$D$2:$D$5</c:f>
              <c:numCache>
                <c:formatCode>General</c:formatCode>
                <c:ptCount val="4"/>
              </c:numCache>
            </c:numRef>
          </c:val>
        </c:ser>
        <c:dLbls>
          <c:showLegendKey val="0"/>
          <c:showVal val="0"/>
          <c:showCatName val="0"/>
          <c:showSerName val="0"/>
          <c:showPercent val="0"/>
          <c:showBubbleSize val="0"/>
        </c:dLbls>
        <c:gapWidth val="219"/>
        <c:overlap val="-27"/>
        <c:axId val="-1951238096"/>
        <c:axId val="-1951244080"/>
      </c:barChart>
      <c:catAx>
        <c:axId val="-1951238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1951244080"/>
        <c:crosses val="autoZero"/>
        <c:auto val="1"/>
        <c:lblAlgn val="ctr"/>
        <c:lblOffset val="100"/>
        <c:noMultiLvlLbl val="0"/>
      </c:catAx>
      <c:valAx>
        <c:axId val="-1951244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1951238096"/>
        <c:crosses val="autoZero"/>
        <c:crossBetween val="between"/>
      </c:valAx>
      <c:spPr>
        <a:noFill/>
        <a:ln>
          <a:noFill/>
        </a:ln>
        <a:effectLst/>
      </c:spPr>
    </c:plotArea>
    <c:legend>
      <c:legendPos val="b"/>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6265D29E-1AB4-4B6D-A881-B45454093FB1}" type="datetimeFigureOut">
              <a:rPr lang="en-US" smtClean="0"/>
              <a:t>5/3/2017</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CF8F0E2-2191-46FC-9B70-213D39302E1A}" type="slidenum">
              <a:rPr lang="en-US" smtClean="0"/>
              <a:t>‹Nº›</a:t>
            </a:fld>
            <a:endParaRPr lang="en-US"/>
          </a:p>
        </p:txBody>
      </p:sp>
    </p:spTree>
    <p:extLst>
      <p:ext uri="{BB962C8B-B14F-4D97-AF65-F5344CB8AC3E}">
        <p14:creationId xmlns:p14="http://schemas.microsoft.com/office/powerpoint/2010/main" val="410956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265D29E-1AB4-4B6D-A881-B45454093FB1}" type="datetimeFigureOut">
              <a:rPr lang="en-US" smtClean="0"/>
              <a:t>5/3/2017</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CF8F0E2-2191-46FC-9B70-213D39302E1A}" type="slidenum">
              <a:rPr lang="en-US" smtClean="0"/>
              <a:t>‹Nº›</a:t>
            </a:fld>
            <a:endParaRPr lang="en-US"/>
          </a:p>
        </p:txBody>
      </p:sp>
    </p:spTree>
    <p:extLst>
      <p:ext uri="{BB962C8B-B14F-4D97-AF65-F5344CB8AC3E}">
        <p14:creationId xmlns:p14="http://schemas.microsoft.com/office/powerpoint/2010/main" val="126874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265D29E-1AB4-4B6D-A881-B45454093FB1}" type="datetimeFigureOut">
              <a:rPr lang="en-US" smtClean="0"/>
              <a:t>5/3/2017</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CF8F0E2-2191-46FC-9B70-213D39302E1A}" type="slidenum">
              <a:rPr lang="en-US" smtClean="0"/>
              <a:t>‹Nº›</a:t>
            </a:fld>
            <a:endParaRPr lang="en-US"/>
          </a:p>
        </p:txBody>
      </p:sp>
    </p:spTree>
    <p:extLst>
      <p:ext uri="{BB962C8B-B14F-4D97-AF65-F5344CB8AC3E}">
        <p14:creationId xmlns:p14="http://schemas.microsoft.com/office/powerpoint/2010/main" val="348009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265D29E-1AB4-4B6D-A881-B45454093FB1}" type="datetimeFigureOut">
              <a:rPr lang="en-US" smtClean="0"/>
              <a:t>5/3/2017</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CF8F0E2-2191-46FC-9B70-213D39302E1A}" type="slidenum">
              <a:rPr lang="en-US" smtClean="0"/>
              <a:t>‹Nº›</a:t>
            </a:fld>
            <a:endParaRPr lang="en-US"/>
          </a:p>
        </p:txBody>
      </p:sp>
    </p:spTree>
    <p:extLst>
      <p:ext uri="{BB962C8B-B14F-4D97-AF65-F5344CB8AC3E}">
        <p14:creationId xmlns:p14="http://schemas.microsoft.com/office/powerpoint/2010/main" val="10051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6265D29E-1AB4-4B6D-A881-B45454093FB1}" type="datetimeFigureOut">
              <a:rPr lang="en-US" smtClean="0"/>
              <a:t>5/3/2017</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CF8F0E2-2191-46FC-9B70-213D39302E1A}" type="slidenum">
              <a:rPr lang="en-US" smtClean="0"/>
              <a:t>‹Nº›</a:t>
            </a:fld>
            <a:endParaRPr lang="en-US"/>
          </a:p>
        </p:txBody>
      </p:sp>
    </p:spTree>
    <p:extLst>
      <p:ext uri="{BB962C8B-B14F-4D97-AF65-F5344CB8AC3E}">
        <p14:creationId xmlns:p14="http://schemas.microsoft.com/office/powerpoint/2010/main" val="2794380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6265D29E-1AB4-4B6D-A881-B45454093FB1}" type="datetimeFigureOut">
              <a:rPr lang="en-US" smtClean="0"/>
              <a:t>5/3/2017</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CF8F0E2-2191-46FC-9B70-213D39302E1A}" type="slidenum">
              <a:rPr lang="en-US" smtClean="0"/>
              <a:t>‹Nº›</a:t>
            </a:fld>
            <a:endParaRPr lang="en-US"/>
          </a:p>
        </p:txBody>
      </p:sp>
    </p:spTree>
    <p:extLst>
      <p:ext uri="{BB962C8B-B14F-4D97-AF65-F5344CB8AC3E}">
        <p14:creationId xmlns:p14="http://schemas.microsoft.com/office/powerpoint/2010/main" val="2439123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6265D29E-1AB4-4B6D-A881-B45454093FB1}" type="datetimeFigureOut">
              <a:rPr lang="en-US" smtClean="0"/>
              <a:t>5/3/2017</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6CF8F0E2-2191-46FC-9B70-213D39302E1A}" type="slidenum">
              <a:rPr lang="en-US" smtClean="0"/>
              <a:t>‹Nº›</a:t>
            </a:fld>
            <a:endParaRPr lang="en-US"/>
          </a:p>
        </p:txBody>
      </p:sp>
    </p:spTree>
    <p:extLst>
      <p:ext uri="{BB962C8B-B14F-4D97-AF65-F5344CB8AC3E}">
        <p14:creationId xmlns:p14="http://schemas.microsoft.com/office/powerpoint/2010/main" val="1580730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6265D29E-1AB4-4B6D-A881-B45454093FB1}" type="datetimeFigureOut">
              <a:rPr lang="en-US" smtClean="0"/>
              <a:t>5/3/2017</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6CF8F0E2-2191-46FC-9B70-213D39302E1A}" type="slidenum">
              <a:rPr lang="en-US" smtClean="0"/>
              <a:t>‹Nº›</a:t>
            </a:fld>
            <a:endParaRPr lang="en-US"/>
          </a:p>
        </p:txBody>
      </p:sp>
    </p:spTree>
    <p:extLst>
      <p:ext uri="{BB962C8B-B14F-4D97-AF65-F5344CB8AC3E}">
        <p14:creationId xmlns:p14="http://schemas.microsoft.com/office/powerpoint/2010/main" val="268537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265D29E-1AB4-4B6D-A881-B45454093FB1}" type="datetimeFigureOut">
              <a:rPr lang="en-US" smtClean="0"/>
              <a:t>5/3/2017</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6CF8F0E2-2191-46FC-9B70-213D39302E1A}" type="slidenum">
              <a:rPr lang="en-US" smtClean="0"/>
              <a:t>‹Nº›</a:t>
            </a:fld>
            <a:endParaRPr lang="en-US"/>
          </a:p>
        </p:txBody>
      </p:sp>
    </p:spTree>
    <p:extLst>
      <p:ext uri="{BB962C8B-B14F-4D97-AF65-F5344CB8AC3E}">
        <p14:creationId xmlns:p14="http://schemas.microsoft.com/office/powerpoint/2010/main" val="325107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265D29E-1AB4-4B6D-A881-B45454093FB1}" type="datetimeFigureOut">
              <a:rPr lang="en-US" smtClean="0"/>
              <a:t>5/3/2017</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CF8F0E2-2191-46FC-9B70-213D39302E1A}" type="slidenum">
              <a:rPr lang="en-US" smtClean="0"/>
              <a:t>‹Nº›</a:t>
            </a:fld>
            <a:endParaRPr lang="en-US"/>
          </a:p>
        </p:txBody>
      </p:sp>
    </p:spTree>
    <p:extLst>
      <p:ext uri="{BB962C8B-B14F-4D97-AF65-F5344CB8AC3E}">
        <p14:creationId xmlns:p14="http://schemas.microsoft.com/office/powerpoint/2010/main" val="360563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265D29E-1AB4-4B6D-A881-B45454093FB1}" type="datetimeFigureOut">
              <a:rPr lang="en-US" smtClean="0"/>
              <a:t>5/3/2017</a:t>
            </a:fld>
            <a:endParaRPr lang="en-US"/>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6CF8F0E2-2191-46FC-9B70-213D39302E1A}" type="slidenum">
              <a:rPr lang="en-US" smtClean="0"/>
              <a:t>‹Nº›</a:t>
            </a:fld>
            <a:endParaRPr lang="en-US"/>
          </a:p>
        </p:txBody>
      </p:sp>
    </p:spTree>
    <p:extLst>
      <p:ext uri="{BB962C8B-B14F-4D97-AF65-F5344CB8AC3E}">
        <p14:creationId xmlns:p14="http://schemas.microsoft.com/office/powerpoint/2010/main" val="330984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5D29E-1AB4-4B6D-A881-B45454093FB1}" type="datetimeFigureOut">
              <a:rPr lang="en-US" smtClean="0"/>
              <a:t>5/3/2017</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8F0E2-2191-46FC-9B70-213D39302E1A}" type="slidenum">
              <a:rPr lang="en-US" smtClean="0"/>
              <a:t>‹Nº›</a:t>
            </a:fld>
            <a:endParaRPr lang="en-US"/>
          </a:p>
        </p:txBody>
      </p:sp>
    </p:spTree>
    <p:extLst>
      <p:ext uri="{BB962C8B-B14F-4D97-AF65-F5344CB8AC3E}">
        <p14:creationId xmlns:p14="http://schemas.microsoft.com/office/powerpoint/2010/main" val="88338867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List_of_free_and_open-source_Android_application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en.wikipedia.org/wiki/List_of_Android_launcher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hyperlink" Target="http://www.plymouth.ac.uk/"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www.plymouth.ac.uk/compmath" TargetMode="External"/><Relationship Id="rId5" Type="http://schemas.openxmlformats.org/officeDocument/2006/relationships/hyperlink" Target="https://www.cscan.org/" TargetMode="External"/><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es.wikipedia.org/wiki/Hiperplan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biometrics.cse.msu.edu/pub/recent.html"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www.wellaware1.com/docs/earbiometrics_cell%2006378079.pdf"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theses.gla.ac.uk/4046/"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www1.cuni.cz/~obo/vyuka/projekty/figura-ml-for-android.pdf"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researchgate.net/publication/260030075_A_review_of_novelty_detection"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5" name="1 Título"/>
          <p:cNvSpPr txBox="1">
            <a:spLocks/>
          </p:cNvSpPr>
          <p:nvPr/>
        </p:nvSpPr>
        <p:spPr bwMode="auto">
          <a:xfrm>
            <a:off x="5808173" y="158750"/>
            <a:ext cx="5541962"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s-ES" sz="2000" kern="0" dirty="0" smtClean="0">
                <a:latin typeface="Berlin Sans FB" pitchFamily="34" charset="0"/>
              </a:rPr>
              <a:t>UNIVERSIDAD NACIONAL HERMILIO VALDIZAN</a:t>
            </a:r>
            <a:r>
              <a:rPr lang="es-ES" sz="2800" kern="0" dirty="0" smtClean="0">
                <a:latin typeface="Berlin Sans FB" pitchFamily="34" charset="0"/>
              </a:rPr>
              <a:t/>
            </a:r>
            <a:br>
              <a:rPr lang="es-ES" sz="2800" kern="0" dirty="0" smtClean="0">
                <a:latin typeface="Berlin Sans FB" pitchFamily="34" charset="0"/>
              </a:rPr>
            </a:br>
            <a:r>
              <a:rPr lang="es-ES" sz="1800" kern="0" dirty="0" smtClean="0">
                <a:latin typeface="Arial Narrow" pitchFamily="34" charset="0"/>
              </a:rPr>
              <a:t>FACULTAD DE INGENIERÍA INDUSTRIAL Y SISTEMAS</a:t>
            </a:r>
          </a:p>
          <a:p>
            <a:pPr>
              <a:defRPr/>
            </a:pPr>
            <a:r>
              <a:rPr lang="es-PE" sz="1800" b="1" dirty="0"/>
              <a:t>E.A.P de Ingeniería de </a:t>
            </a:r>
            <a:r>
              <a:rPr lang="es-PE" sz="1800" b="1" dirty="0" smtClean="0"/>
              <a:t>Sistemas</a:t>
            </a:r>
            <a:endParaRPr lang="es-ES" sz="1800" kern="0" dirty="0">
              <a:latin typeface="Arial Narrow" pitchFamily="34" charset="0"/>
            </a:endParaRPr>
          </a:p>
        </p:txBody>
      </p:sp>
      <p:sp>
        <p:nvSpPr>
          <p:cNvPr id="6" name="2 Subtítulo"/>
          <p:cNvSpPr txBox="1">
            <a:spLocks/>
          </p:cNvSpPr>
          <p:nvPr/>
        </p:nvSpPr>
        <p:spPr bwMode="auto">
          <a:xfrm>
            <a:off x="5663710" y="2390775"/>
            <a:ext cx="554513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indent="0" algn="just">
              <a:buFontTx/>
              <a:buNone/>
              <a:defRPr/>
            </a:pPr>
            <a:r>
              <a:rPr lang="es-ES" sz="2000" b="1" kern="0" dirty="0" smtClean="0">
                <a:latin typeface="BrowalliaUPC" pitchFamily="34" charset="-34"/>
                <a:ea typeface="Batang" pitchFamily="18" charset="-127"/>
                <a:cs typeface="BrowalliaUPC" pitchFamily="34" charset="-34"/>
              </a:rPr>
              <a:t>TESIS:</a:t>
            </a:r>
          </a:p>
          <a:p>
            <a:pPr marL="400050" lvl="1" algn="just">
              <a:defRPr/>
            </a:pPr>
            <a:r>
              <a:rPr lang="es-PE" sz="1600" b="1" kern="0" dirty="0">
                <a:latin typeface="BrowalliaUPC" pitchFamily="34" charset="-34"/>
                <a:ea typeface="Batang" pitchFamily="18" charset="-127"/>
                <a:cs typeface="BrowalliaUPC" pitchFamily="34" charset="-34"/>
              </a:rPr>
              <a:t>AUTENTICACIÓN CONTINUA E IMPLÍCITA EN DISPOSITIVOS MÓVILES ANDROID UTILIZANDO DATOS DE USO DE LA PANTALLA TÁCTIL</a:t>
            </a:r>
            <a:r>
              <a:rPr lang="es-ES" sz="1600" b="1" kern="0" dirty="0" smtClean="0">
                <a:latin typeface="BrowalliaUPC" pitchFamily="34" charset="-34"/>
                <a:ea typeface="Batang" pitchFamily="18" charset="-127"/>
                <a:cs typeface="BrowalliaUPC" pitchFamily="34" charset="-34"/>
              </a:rPr>
              <a:t>.</a:t>
            </a:r>
            <a:endParaRPr lang="es-PE" sz="2000" b="1" kern="0" dirty="0" smtClean="0">
              <a:latin typeface="Batang" pitchFamily="18" charset="-127"/>
              <a:ea typeface="Batang" pitchFamily="18" charset="-127"/>
              <a:cs typeface="Times New Roman" pitchFamily="18" charset="0"/>
            </a:endParaRPr>
          </a:p>
        </p:txBody>
      </p:sp>
      <p:pic>
        <p:nvPicPr>
          <p:cNvPr id="7" name="Picture 1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7960" y="1382712"/>
            <a:ext cx="1058863"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5 Rectángulo"/>
          <p:cNvSpPr/>
          <p:nvPr/>
        </p:nvSpPr>
        <p:spPr>
          <a:xfrm>
            <a:off x="5808173" y="3759200"/>
            <a:ext cx="5400675" cy="584775"/>
          </a:xfrm>
          <a:prstGeom prst="rect">
            <a:avLst/>
          </a:prstGeom>
        </p:spPr>
        <p:txBody>
          <a:bodyPr>
            <a:spAutoFit/>
          </a:bodyPr>
          <a:ls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s-PE" sz="1600" b="1" kern="0" dirty="0">
                <a:latin typeface="BrowalliaUPC" pitchFamily="34" charset="-34"/>
                <a:ea typeface="Batang" pitchFamily="18" charset="-127"/>
                <a:cs typeface="BrowalliaUPC" pitchFamily="34" charset="-34"/>
              </a:rPr>
              <a:t>PARA OPTAR EL TITULO PROFESIONAL DE INGENIERO DE SISTEMAS</a:t>
            </a:r>
          </a:p>
        </p:txBody>
      </p:sp>
      <p:sp>
        <p:nvSpPr>
          <p:cNvPr id="9" name="6 Rectángulo"/>
          <p:cNvSpPr/>
          <p:nvPr/>
        </p:nvSpPr>
        <p:spPr>
          <a:xfrm>
            <a:off x="5808173" y="4097337"/>
            <a:ext cx="5400675" cy="584200"/>
          </a:xfrm>
          <a:prstGeom prst="rect">
            <a:avLst/>
          </a:prstGeom>
        </p:spPr>
        <p:txBody>
          <a:bodyPr>
            <a:spAutoFit/>
          </a:bodyPr>
          <a:ls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s-PE" sz="1600" b="1" kern="0" dirty="0">
                <a:latin typeface="BrowalliaUPC" pitchFamily="34" charset="-34"/>
                <a:ea typeface="Batang" pitchFamily="18" charset="-127"/>
                <a:cs typeface="BrowalliaUPC" pitchFamily="34" charset="-34"/>
              </a:rPr>
              <a:t>BACHILLER:	</a:t>
            </a:r>
          </a:p>
          <a:p>
            <a:pPr marL="1200150" lvl="2" indent="-285750">
              <a:buFont typeface="Wingdings" pitchFamily="2" charset="2"/>
              <a:buChar char="Ø"/>
              <a:defRPr/>
            </a:pPr>
            <a:r>
              <a:rPr lang="es-PE" sz="1600" b="1" kern="0" dirty="0">
                <a:latin typeface="BrowalliaUPC" pitchFamily="34" charset="-34"/>
                <a:ea typeface="Batang" pitchFamily="18" charset="-127"/>
                <a:cs typeface="BrowalliaUPC" pitchFamily="34" charset="-34"/>
              </a:rPr>
              <a:t>ROJAS RONQUILLO, </a:t>
            </a:r>
            <a:r>
              <a:rPr lang="es-PE" sz="1600" b="1" kern="0" dirty="0" smtClean="0">
                <a:latin typeface="BrowalliaUPC" pitchFamily="34" charset="-34"/>
                <a:ea typeface="Batang" pitchFamily="18" charset="-127"/>
                <a:cs typeface="BrowalliaUPC" pitchFamily="34" charset="-34"/>
              </a:rPr>
              <a:t>Juan Manuel</a:t>
            </a:r>
            <a:endParaRPr lang="es-PE" sz="1600" b="1" kern="0" dirty="0">
              <a:latin typeface="BrowalliaUPC" pitchFamily="34" charset="-34"/>
              <a:ea typeface="Batang" pitchFamily="18" charset="-127"/>
              <a:cs typeface="BrowalliaUPC" pitchFamily="34" charset="-34"/>
            </a:endParaRPr>
          </a:p>
        </p:txBody>
      </p:sp>
      <p:sp>
        <p:nvSpPr>
          <p:cNvPr id="10" name="12 Rectángulo"/>
          <p:cNvSpPr/>
          <p:nvPr/>
        </p:nvSpPr>
        <p:spPr>
          <a:xfrm>
            <a:off x="5808173" y="4863237"/>
            <a:ext cx="5400675" cy="584775"/>
          </a:xfrm>
          <a:prstGeom prst="rect">
            <a:avLst/>
          </a:prstGeom>
        </p:spPr>
        <p:txBody>
          <a:bodyPr>
            <a:spAutoFit/>
          </a:bodyPr>
          <a:ls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s-PE" sz="1600" b="1" kern="0" dirty="0">
                <a:latin typeface="BrowalliaUPC" pitchFamily="34" charset="-34"/>
                <a:ea typeface="Batang" pitchFamily="18" charset="-127"/>
                <a:cs typeface="BrowalliaUPC" pitchFamily="34" charset="-34"/>
              </a:rPr>
              <a:t>ASESOR:   </a:t>
            </a:r>
          </a:p>
          <a:p>
            <a:pPr>
              <a:defRPr/>
            </a:pPr>
            <a:r>
              <a:rPr lang="es-PE" sz="1600" b="1" kern="0" dirty="0">
                <a:latin typeface="BrowalliaUPC" pitchFamily="34" charset="-34"/>
                <a:ea typeface="Batang" pitchFamily="18" charset="-127"/>
                <a:cs typeface="BrowalliaUPC" pitchFamily="34" charset="-34"/>
              </a:rPr>
              <a:t>	Ing. </a:t>
            </a:r>
            <a:r>
              <a:rPr lang="es-PE" sz="1600" b="1" kern="0" dirty="0" smtClean="0">
                <a:latin typeface="BrowalliaUPC" pitchFamily="34" charset="-34"/>
                <a:ea typeface="Batang" pitchFamily="18" charset="-127"/>
                <a:cs typeface="BrowalliaUPC" pitchFamily="34" charset="-34"/>
              </a:rPr>
              <a:t>Fermín Rolando Montesinos </a:t>
            </a:r>
            <a:r>
              <a:rPr lang="es-PE" sz="1600" b="1" kern="0" dirty="0" err="1" smtClean="0">
                <a:latin typeface="BrowalliaUPC" pitchFamily="34" charset="-34"/>
                <a:ea typeface="Batang" pitchFamily="18" charset="-127"/>
                <a:cs typeface="BrowalliaUPC" pitchFamily="34" charset="-34"/>
              </a:rPr>
              <a:t>Chavez</a:t>
            </a:r>
            <a:endParaRPr lang="es-PE" sz="1600" b="1" kern="0" dirty="0">
              <a:latin typeface="BrowalliaUPC" pitchFamily="34" charset="-34"/>
              <a:ea typeface="Batang" pitchFamily="18" charset="-127"/>
              <a:cs typeface="BrowalliaUPC" pitchFamily="34" charset="-34"/>
            </a:endParaRPr>
          </a:p>
        </p:txBody>
      </p:sp>
      <p:sp>
        <p:nvSpPr>
          <p:cNvPr id="11" name="13 Rectángulo"/>
          <p:cNvSpPr/>
          <p:nvPr/>
        </p:nvSpPr>
        <p:spPr>
          <a:xfrm>
            <a:off x="5808173" y="5639525"/>
            <a:ext cx="5400675" cy="708025"/>
          </a:xfrm>
          <a:prstGeom prst="rect">
            <a:avLst/>
          </a:prstGeom>
        </p:spPr>
        <p:txBody>
          <a:bodyPr>
            <a:spAutoFit/>
          </a:bodyPr>
          <a:ls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s-PE" sz="2000" b="1" kern="0" dirty="0">
                <a:latin typeface="BrowalliaUPC" pitchFamily="34" charset="-34"/>
                <a:ea typeface="Batang" pitchFamily="18" charset="-127"/>
                <a:cs typeface="BrowalliaUPC" pitchFamily="34" charset="-34"/>
              </a:rPr>
              <a:t>HUÁNUCO – PERÚ</a:t>
            </a:r>
          </a:p>
          <a:p>
            <a:pPr algn="ctr">
              <a:defRPr/>
            </a:pPr>
            <a:r>
              <a:rPr lang="es-PE" sz="2000" b="1" kern="0" dirty="0" smtClean="0">
                <a:latin typeface="BrowalliaUPC" pitchFamily="34" charset="-34"/>
                <a:ea typeface="Batang" pitchFamily="18" charset="-127"/>
                <a:cs typeface="BrowalliaUPC" pitchFamily="34" charset="-34"/>
              </a:rPr>
              <a:t>2017</a:t>
            </a:r>
            <a:endParaRPr lang="es-PE" sz="2000" b="1" kern="0" dirty="0">
              <a:latin typeface="BrowalliaUPC" pitchFamily="34" charset="-34"/>
              <a:ea typeface="Batang" pitchFamily="18" charset="-127"/>
              <a:cs typeface="BrowalliaUPC" pitchFamily="34" charset="-34"/>
            </a:endParaRPr>
          </a:p>
        </p:txBody>
      </p:sp>
    </p:spTree>
    <p:extLst>
      <p:ext uri="{BB962C8B-B14F-4D97-AF65-F5344CB8AC3E}">
        <p14:creationId xmlns:p14="http://schemas.microsoft.com/office/powerpoint/2010/main" val="23073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Formulación del Problema</a:t>
            </a:r>
            <a:endParaRPr lang="en-US" dirty="0"/>
          </a:p>
        </p:txBody>
      </p:sp>
      <p:sp>
        <p:nvSpPr>
          <p:cNvPr id="4" name="Rectángulo 3"/>
          <p:cNvSpPr>
            <a:spLocks noChangeArrowheads="1"/>
          </p:cNvSpPr>
          <p:nvPr/>
        </p:nvSpPr>
        <p:spPr bwMode="auto">
          <a:xfrm>
            <a:off x="3102947" y="3563729"/>
            <a:ext cx="5911850" cy="255454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285750" indent="-285750">
              <a:buFont typeface="Wingdings" panose="05000000000000000000" pitchFamily="2" charset="2"/>
              <a:buChar char="Ø"/>
            </a:pPr>
            <a:r>
              <a:rPr lang="es-PE" sz="1600" dirty="0" smtClean="0"/>
              <a:t>¿</a:t>
            </a:r>
            <a:r>
              <a:rPr lang="es-PE" sz="1600" dirty="0"/>
              <a:t>Los datos uso de la pantalla táctil del dispositivo móvil presentan </a:t>
            </a:r>
            <a:r>
              <a:rPr lang="es-PE" sz="1600" b="1" dirty="0"/>
              <a:t>características distintivas para identificar al usuario</a:t>
            </a:r>
            <a:r>
              <a:rPr lang="es-PE" sz="1600" dirty="0"/>
              <a:t>?</a:t>
            </a:r>
          </a:p>
          <a:p>
            <a:pPr marL="285750" indent="-285750">
              <a:buFont typeface="Wingdings" panose="05000000000000000000" pitchFamily="2" charset="2"/>
              <a:buChar char="Ø"/>
            </a:pPr>
            <a:r>
              <a:rPr lang="es-PE" sz="1600" dirty="0" smtClean="0"/>
              <a:t>¿</a:t>
            </a:r>
            <a:r>
              <a:rPr lang="es-PE" sz="1600" dirty="0"/>
              <a:t>Cuál es la </a:t>
            </a:r>
            <a:r>
              <a:rPr lang="es-PE" sz="1600" b="1" dirty="0"/>
              <a:t>efectividad de la autenticación continua e implícita </a:t>
            </a:r>
            <a:r>
              <a:rPr lang="es-PE" sz="1600" dirty="0"/>
              <a:t>en dispositivos móviles utilizando eventos </a:t>
            </a:r>
            <a:r>
              <a:rPr lang="es-PE" sz="1600" dirty="0" err="1"/>
              <a:t>touch</a:t>
            </a:r>
            <a:r>
              <a:rPr lang="es-PE" sz="1600" dirty="0"/>
              <a:t> de la pantalla táctil</a:t>
            </a:r>
            <a:r>
              <a:rPr lang="es-PE" sz="1600" dirty="0" smtClean="0"/>
              <a:t>?</a:t>
            </a:r>
          </a:p>
          <a:p>
            <a:pPr marL="285750" indent="-285750">
              <a:buFont typeface="Wingdings" panose="05000000000000000000" pitchFamily="2" charset="2"/>
              <a:buChar char="Ø"/>
            </a:pPr>
            <a:r>
              <a:rPr lang="es-PE" sz="1600" dirty="0"/>
              <a:t>¿Qué </a:t>
            </a:r>
            <a:r>
              <a:rPr lang="es-PE" sz="1600" b="1" dirty="0"/>
              <a:t>algoritmo de clasificación </a:t>
            </a:r>
            <a:r>
              <a:rPr lang="es-PE" sz="1600" dirty="0"/>
              <a:t>sería apropiado </a:t>
            </a:r>
            <a:r>
              <a:rPr lang="es-PE" sz="1600" b="1" dirty="0"/>
              <a:t>para</a:t>
            </a:r>
            <a:r>
              <a:rPr lang="es-PE" sz="1600" dirty="0"/>
              <a:t> su uso en </a:t>
            </a:r>
            <a:r>
              <a:rPr lang="es-PE" sz="1600" b="1" dirty="0"/>
              <a:t>dispositivos móviles</a:t>
            </a:r>
            <a:r>
              <a:rPr lang="es-PE" sz="1600" dirty="0"/>
              <a:t> respetando sus limitaciones de hardware?</a:t>
            </a:r>
          </a:p>
          <a:p>
            <a:pPr marL="285750" indent="-285750">
              <a:buFont typeface="Wingdings" panose="05000000000000000000" pitchFamily="2" charset="2"/>
              <a:buChar char="Ø"/>
            </a:pPr>
            <a:endParaRPr lang="es-PE" sz="1600" dirty="0"/>
          </a:p>
        </p:txBody>
      </p:sp>
      <p:sp>
        <p:nvSpPr>
          <p:cNvPr id="5" name="9 Rectángulo"/>
          <p:cNvSpPr/>
          <p:nvPr/>
        </p:nvSpPr>
        <p:spPr>
          <a:xfrm>
            <a:off x="986810" y="1589859"/>
            <a:ext cx="1800225" cy="792162"/>
          </a:xfrm>
          <a:prstGeom prst="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anchor="ctr"/>
          <a:lstStyle>
            <a:defPPr>
              <a:defRPr lang="es-E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es-PE" b="1" dirty="0">
                <a:solidFill>
                  <a:schemeClr val="tx1"/>
                </a:solidFill>
                <a:latin typeface="Maiandra GD" pitchFamily="34" charset="0"/>
              </a:rPr>
              <a:t>PROBLEMA GENERAL</a:t>
            </a:r>
          </a:p>
        </p:txBody>
      </p:sp>
      <p:sp>
        <p:nvSpPr>
          <p:cNvPr id="6" name="10 Rectángulo"/>
          <p:cNvSpPr/>
          <p:nvPr/>
        </p:nvSpPr>
        <p:spPr>
          <a:xfrm>
            <a:off x="986810" y="3176379"/>
            <a:ext cx="1800225" cy="792162"/>
          </a:xfrm>
          <a:prstGeom prst="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anchor="ctr"/>
          <a:lstStyle>
            <a:defPPr>
              <a:defRPr lang="es-E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es-PE" b="1" dirty="0">
                <a:solidFill>
                  <a:schemeClr val="tx1"/>
                </a:solidFill>
                <a:latin typeface="Maiandra GD" pitchFamily="34" charset="0"/>
              </a:rPr>
              <a:t>PROBLEMA ESPECÍFICOS</a:t>
            </a:r>
          </a:p>
        </p:txBody>
      </p:sp>
      <p:sp>
        <p:nvSpPr>
          <p:cNvPr id="7" name="7 Rectángulo"/>
          <p:cNvSpPr>
            <a:spLocks noChangeArrowheads="1"/>
          </p:cNvSpPr>
          <p:nvPr/>
        </p:nvSpPr>
        <p:spPr bwMode="auto">
          <a:xfrm>
            <a:off x="3102947" y="2270896"/>
            <a:ext cx="5911850" cy="58477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just"/>
            <a:r>
              <a:rPr lang="es-PE" sz="1600" dirty="0"/>
              <a:t>¿Con la autenticación </a:t>
            </a:r>
            <a:r>
              <a:rPr lang="es-PE" sz="1600" b="1" dirty="0"/>
              <a:t>continua e implícita</a:t>
            </a:r>
            <a:r>
              <a:rPr lang="es-PE" sz="1600" dirty="0"/>
              <a:t> se puede lograr una </a:t>
            </a:r>
            <a:r>
              <a:rPr lang="es-PE" sz="1600" b="1" dirty="0"/>
              <a:t>mejor seguridad </a:t>
            </a:r>
            <a:r>
              <a:rPr lang="es-PE" sz="1600" dirty="0"/>
              <a:t>en </a:t>
            </a:r>
            <a:r>
              <a:rPr lang="es-PE" sz="1600" b="1" dirty="0"/>
              <a:t>dispositivos móviles</a:t>
            </a:r>
            <a:r>
              <a:rPr lang="es-PE" sz="1600" dirty="0"/>
              <a:t>? 	</a:t>
            </a:r>
            <a:endParaRPr lang="es-PE" sz="1600" dirty="0">
              <a:latin typeface="Calibri" panose="020F0502020204030204" pitchFamily="34" charset="0"/>
            </a:endParaRPr>
          </a:p>
        </p:txBody>
      </p:sp>
      <p:cxnSp>
        <p:nvCxnSpPr>
          <p:cNvPr id="8" name="12 Conector angular"/>
          <p:cNvCxnSpPr>
            <a:stCxn id="5" idx="2"/>
            <a:endCxn id="7" idx="1"/>
          </p:cNvCxnSpPr>
          <p:nvPr/>
        </p:nvCxnSpPr>
        <p:spPr>
          <a:xfrm rot="16200000" flipH="1">
            <a:off x="2404304" y="1864640"/>
            <a:ext cx="181263" cy="121602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13 Conector angular"/>
          <p:cNvCxnSpPr>
            <a:stCxn id="6" idx="2"/>
            <a:endCxn id="4" idx="1"/>
          </p:cNvCxnSpPr>
          <p:nvPr/>
        </p:nvCxnSpPr>
        <p:spPr>
          <a:xfrm rot="16200000" flipH="1">
            <a:off x="2118199" y="3737265"/>
            <a:ext cx="753472" cy="121602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7460" y="1758134"/>
            <a:ext cx="574675"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2860" y="3176379"/>
            <a:ext cx="649287"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46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Objetivos</a:t>
            </a:r>
            <a:endParaRPr lang="en-US" dirty="0"/>
          </a:p>
        </p:txBody>
      </p:sp>
      <p:sp>
        <p:nvSpPr>
          <p:cNvPr id="12" name="2 Flecha derecha"/>
          <p:cNvSpPr/>
          <p:nvPr/>
        </p:nvSpPr>
        <p:spPr>
          <a:xfrm>
            <a:off x="2133258" y="1482701"/>
            <a:ext cx="1946275" cy="863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13" name="3 Rectángulo"/>
          <p:cNvSpPr/>
          <p:nvPr/>
        </p:nvSpPr>
        <p:spPr>
          <a:xfrm>
            <a:off x="504601" y="1622113"/>
            <a:ext cx="1442919" cy="584775"/>
          </a:xfrm>
          <a:prstGeom prst="rect">
            <a:avLst/>
          </a:prstGeom>
          <a:noFill/>
        </p:spPr>
        <p:txBody>
          <a:bodyPr>
            <a:spAutoFit/>
          </a:bodyPr>
          <a:lstStyle/>
          <a:p>
            <a:pPr algn="ctr">
              <a:defRPr/>
            </a:pPr>
            <a:r>
              <a:rPr lang="es-ES" sz="16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Arial" charset="0"/>
                <a:cs typeface="Arial" charset="0"/>
              </a:rPr>
              <a:t>Objetivo</a:t>
            </a:r>
            <a:r>
              <a:rPr lang="es-ES" sz="1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cs typeface="Arial" charset="0"/>
              </a:rPr>
              <a:t> </a:t>
            </a:r>
            <a:r>
              <a:rPr lang="es-ES" sz="16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Arial" charset="0"/>
                <a:cs typeface="Arial" charset="0"/>
              </a:rPr>
              <a:t>general</a:t>
            </a:r>
            <a:r>
              <a:rPr lang="es-ES" sz="1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cs typeface="Arial" charset="0"/>
              </a:rPr>
              <a:t>:</a:t>
            </a:r>
          </a:p>
        </p:txBody>
      </p:sp>
      <p:sp>
        <p:nvSpPr>
          <p:cNvPr id="14" name="6 Rectángulo"/>
          <p:cNvSpPr/>
          <p:nvPr/>
        </p:nvSpPr>
        <p:spPr>
          <a:xfrm>
            <a:off x="675249" y="2698269"/>
            <a:ext cx="1656184" cy="584775"/>
          </a:xfrm>
          <a:prstGeom prst="rect">
            <a:avLst/>
          </a:prstGeom>
          <a:noFill/>
        </p:spPr>
        <p:txBody>
          <a:bodyPr>
            <a:spAutoFit/>
          </a:bodyPr>
          <a:lstStyle/>
          <a:p>
            <a:pPr algn="ctr">
              <a:defRPr/>
            </a:pPr>
            <a:r>
              <a:rPr lang="es-ES" sz="16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Arial" charset="0"/>
                <a:cs typeface="Arial" charset="0"/>
              </a:rPr>
              <a:t>Objetivo</a:t>
            </a:r>
            <a:r>
              <a:rPr lang="es-ES" sz="1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cs typeface="Arial" charset="0"/>
              </a:rPr>
              <a:t> </a:t>
            </a:r>
            <a:r>
              <a:rPr lang="es-ES" sz="16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Arial" charset="0"/>
                <a:cs typeface="Arial" charset="0"/>
              </a:rPr>
              <a:t>específicos</a:t>
            </a:r>
            <a:r>
              <a:rPr lang="es-ES" sz="1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cs typeface="Arial" charset="0"/>
              </a:rPr>
              <a:t>:</a:t>
            </a:r>
          </a:p>
        </p:txBody>
      </p:sp>
      <p:sp>
        <p:nvSpPr>
          <p:cNvPr id="15" name="11 Rectángulo"/>
          <p:cNvSpPr>
            <a:spLocks noChangeArrowheads="1"/>
          </p:cNvSpPr>
          <p:nvPr/>
        </p:nvSpPr>
        <p:spPr bwMode="auto">
          <a:xfrm>
            <a:off x="4265271" y="1482701"/>
            <a:ext cx="73136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PE" b="1" dirty="0"/>
              <a:t>Evaluar la efectividad de la autenticación continua e implícita</a:t>
            </a:r>
            <a:r>
              <a:rPr lang="es-PE" dirty="0"/>
              <a:t> en dispositivos móviles utilizando proyectos existentes open </a:t>
            </a:r>
            <a:r>
              <a:rPr lang="es-PE" dirty="0" err="1" smtClean="0"/>
              <a:t>source</a:t>
            </a:r>
            <a:r>
              <a:rPr lang="es-PE" dirty="0" smtClean="0"/>
              <a:t> (a).</a:t>
            </a:r>
            <a:endParaRPr lang="en-US" dirty="0"/>
          </a:p>
        </p:txBody>
      </p:sp>
      <p:sp>
        <p:nvSpPr>
          <p:cNvPr id="16" name="13 Rectángulo"/>
          <p:cNvSpPr>
            <a:spLocks noChangeArrowheads="1"/>
          </p:cNvSpPr>
          <p:nvPr/>
        </p:nvSpPr>
        <p:spPr bwMode="auto">
          <a:xfrm>
            <a:off x="279519" y="3567503"/>
            <a:ext cx="278970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tabLst>
                <a:tab pos="630238"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630238"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630238"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630238"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630238"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30238"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30238"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30238"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30238" algn="l"/>
              </a:tabLst>
              <a:defRPr>
                <a:solidFill>
                  <a:schemeClr val="tx1"/>
                </a:solidFill>
                <a:latin typeface="Arial" panose="020B0604020202020204" pitchFamily="34" charset="0"/>
                <a:cs typeface="Arial" panose="020B0604020202020204" pitchFamily="34" charset="0"/>
              </a:defRPr>
            </a:lvl9pPr>
          </a:lstStyle>
          <a:p>
            <a:pPr lvl="0">
              <a:buFont typeface="Arial" panose="020B0604020202020204" pitchFamily="34" charset="0"/>
              <a:buChar char="•"/>
            </a:pPr>
            <a:r>
              <a:rPr lang="es-PE" sz="1600" dirty="0" smtClean="0"/>
              <a:t>Utilizar un proyecto open </a:t>
            </a:r>
            <a:r>
              <a:rPr lang="es-PE" sz="1600" dirty="0" err="1" smtClean="0"/>
              <a:t>source</a:t>
            </a:r>
            <a:r>
              <a:rPr lang="es-PE" sz="1600" dirty="0" smtClean="0"/>
              <a:t> para </a:t>
            </a:r>
            <a:r>
              <a:rPr lang="es-PE" sz="1600" b="1" dirty="0" smtClean="0"/>
              <a:t>recolectar datos de uso</a:t>
            </a:r>
            <a:r>
              <a:rPr lang="es-PE" sz="1600" dirty="0" smtClean="0"/>
              <a:t> de la pantalla táctil del dispositivo móvil de usuarios de prueba (b).</a:t>
            </a:r>
            <a:endParaRPr lang="en-US" sz="1600" dirty="0"/>
          </a:p>
        </p:txBody>
      </p:sp>
      <p:sp>
        <p:nvSpPr>
          <p:cNvPr id="17" name="15 Rectángulo"/>
          <p:cNvSpPr>
            <a:spLocks noChangeArrowheads="1"/>
          </p:cNvSpPr>
          <p:nvPr/>
        </p:nvSpPr>
        <p:spPr bwMode="auto">
          <a:xfrm>
            <a:off x="3502856" y="3567503"/>
            <a:ext cx="2414848" cy="2098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tabLst>
                <a:tab pos="111125" algn="l"/>
                <a:tab pos="630238"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11125" algn="l"/>
                <a:tab pos="630238"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11125" algn="l"/>
                <a:tab pos="630238"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11125" algn="l"/>
                <a:tab pos="630238"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11125" algn="l"/>
                <a:tab pos="630238"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11125" algn="l"/>
                <a:tab pos="630238"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11125" algn="l"/>
                <a:tab pos="630238"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11125" algn="l"/>
                <a:tab pos="630238"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11125" algn="l"/>
                <a:tab pos="630238" algn="l"/>
              </a:tabLst>
              <a:defRPr>
                <a:solidFill>
                  <a:schemeClr val="tx1"/>
                </a:solidFill>
                <a:latin typeface="Arial" panose="020B0604020202020204" pitchFamily="34" charset="0"/>
                <a:cs typeface="Arial" panose="020B0604020202020204" pitchFamily="34" charset="0"/>
              </a:defRPr>
            </a:lvl9pPr>
          </a:lstStyle>
          <a:p>
            <a:pPr lvl="0" eaLnBrk="1" hangingPunct="1">
              <a:spcBef>
                <a:spcPts val="1200"/>
              </a:spcBef>
              <a:spcAft>
                <a:spcPts val="1000"/>
              </a:spcAft>
              <a:buFontTx/>
              <a:buChar char="•"/>
            </a:pPr>
            <a:r>
              <a:rPr lang="es-PE" sz="1600" dirty="0"/>
              <a:t>Seleccionar un </a:t>
            </a:r>
            <a:r>
              <a:rPr lang="es-PE" sz="1600" b="1" dirty="0"/>
              <a:t>algoritmo de clasificación </a:t>
            </a:r>
            <a:r>
              <a:rPr lang="es-PE" sz="1600" dirty="0"/>
              <a:t>adecuado para su uso en dispositivos móviles.</a:t>
            </a:r>
            <a:endParaRPr lang="en-US" sz="1600" dirty="0"/>
          </a:p>
          <a:p>
            <a:pPr algn="just" eaLnBrk="1" hangingPunct="1">
              <a:spcBef>
                <a:spcPts val="1200"/>
              </a:spcBef>
              <a:spcAft>
                <a:spcPts val="1000"/>
              </a:spcAft>
              <a:buFontTx/>
              <a:buChar char="•"/>
            </a:pPr>
            <a:endParaRPr lang="es-PE"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8" name="14 Flecha derecha"/>
          <p:cNvSpPr/>
          <p:nvPr/>
        </p:nvSpPr>
        <p:spPr>
          <a:xfrm>
            <a:off x="3069221" y="3797422"/>
            <a:ext cx="280987" cy="863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20" name="CuadroTexto 19"/>
          <p:cNvSpPr txBox="1"/>
          <p:nvPr/>
        </p:nvSpPr>
        <p:spPr>
          <a:xfrm>
            <a:off x="436097" y="5565775"/>
            <a:ext cx="9397219" cy="646331"/>
          </a:xfrm>
          <a:prstGeom prst="rect">
            <a:avLst/>
          </a:prstGeom>
          <a:noFill/>
        </p:spPr>
        <p:txBody>
          <a:bodyPr wrap="square" rtlCol="0">
            <a:spAutoFit/>
          </a:bodyPr>
          <a:lstStyle/>
          <a:p>
            <a:pPr marL="342900" indent="-342900">
              <a:buAutoNum type="alphaLcPeriod"/>
            </a:pPr>
            <a:r>
              <a:rPr lang="es-PE" dirty="0" smtClean="0">
                <a:hlinkClick r:id="rId3"/>
              </a:rPr>
              <a:t>https</a:t>
            </a:r>
            <a:r>
              <a:rPr lang="es-PE" dirty="0">
                <a:hlinkClick r:id="rId3"/>
              </a:rPr>
              <a:t>://</a:t>
            </a:r>
            <a:r>
              <a:rPr lang="es-PE" dirty="0" smtClean="0">
                <a:hlinkClick r:id="rId3"/>
              </a:rPr>
              <a:t>en.wikipedia.org/wiki/List_of_free_and_open-source_Android_applications</a:t>
            </a:r>
            <a:endParaRPr lang="es-PE" dirty="0" smtClean="0"/>
          </a:p>
          <a:p>
            <a:pPr marL="342900" indent="-342900">
              <a:buFontTx/>
              <a:buAutoNum type="alphaLcPeriod"/>
            </a:pPr>
            <a:r>
              <a:rPr lang="es-PE" dirty="0">
                <a:hlinkClick r:id="rId4"/>
              </a:rPr>
              <a:t>https://</a:t>
            </a:r>
            <a:r>
              <a:rPr lang="es-PE" dirty="0" smtClean="0">
                <a:hlinkClick r:id="rId4"/>
              </a:rPr>
              <a:t>en.wikipedia.org/wiki/List_of_Android_launchers</a:t>
            </a:r>
            <a:endParaRPr lang="es-PE" dirty="0" smtClean="0"/>
          </a:p>
        </p:txBody>
      </p:sp>
      <p:sp>
        <p:nvSpPr>
          <p:cNvPr id="21" name="13 Rectángulo"/>
          <p:cNvSpPr>
            <a:spLocks noChangeArrowheads="1"/>
          </p:cNvSpPr>
          <p:nvPr/>
        </p:nvSpPr>
        <p:spPr bwMode="auto">
          <a:xfrm>
            <a:off x="6204444" y="3567503"/>
            <a:ext cx="262568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tabLst>
                <a:tab pos="630238"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630238"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630238"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630238"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630238"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30238"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30238"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30238"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30238" algn="l"/>
              </a:tabLst>
              <a:defRPr>
                <a:solidFill>
                  <a:schemeClr val="tx1"/>
                </a:solidFill>
                <a:latin typeface="Arial" panose="020B0604020202020204" pitchFamily="34" charset="0"/>
                <a:cs typeface="Arial" panose="020B0604020202020204" pitchFamily="34" charset="0"/>
              </a:defRPr>
            </a:lvl9pPr>
          </a:lstStyle>
          <a:p>
            <a:pPr lvl="0">
              <a:buFont typeface="Arial" panose="020B0604020202020204" pitchFamily="34" charset="0"/>
              <a:buChar char="•"/>
            </a:pPr>
            <a:r>
              <a:rPr lang="es-PE" sz="1600" dirty="0"/>
              <a:t>Utilizar un proyecto open </a:t>
            </a:r>
            <a:r>
              <a:rPr lang="es-PE" sz="1600" dirty="0" err="1"/>
              <a:t>source</a:t>
            </a:r>
            <a:r>
              <a:rPr lang="es-PE" sz="1600" dirty="0"/>
              <a:t> que implementa el </a:t>
            </a:r>
            <a:r>
              <a:rPr lang="es-PE" sz="1600" b="1" dirty="0"/>
              <a:t>algoritmo</a:t>
            </a:r>
            <a:r>
              <a:rPr lang="es-PE" sz="1600" dirty="0"/>
              <a:t> seleccionado </a:t>
            </a:r>
            <a:r>
              <a:rPr lang="es-PE" sz="1600" b="1" dirty="0"/>
              <a:t>en</a:t>
            </a:r>
            <a:r>
              <a:rPr lang="es-PE" sz="1600" dirty="0"/>
              <a:t> lenguaje de programación </a:t>
            </a:r>
            <a:r>
              <a:rPr lang="es-PE" sz="1600" b="1" dirty="0"/>
              <a:t>Java</a:t>
            </a:r>
            <a:endParaRPr lang="en-US" sz="1600" b="1" dirty="0"/>
          </a:p>
        </p:txBody>
      </p:sp>
      <p:sp>
        <p:nvSpPr>
          <p:cNvPr id="23" name="13 Rectángulo"/>
          <p:cNvSpPr>
            <a:spLocks noChangeArrowheads="1"/>
          </p:cNvSpPr>
          <p:nvPr/>
        </p:nvSpPr>
        <p:spPr bwMode="auto">
          <a:xfrm>
            <a:off x="9495694" y="3567503"/>
            <a:ext cx="239150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tabLst>
                <a:tab pos="630238"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630238"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630238"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630238"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630238"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30238"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30238"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30238"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30238" algn="l"/>
              </a:tabLst>
              <a:defRPr>
                <a:solidFill>
                  <a:schemeClr val="tx1"/>
                </a:solidFill>
                <a:latin typeface="Arial" panose="020B0604020202020204" pitchFamily="34" charset="0"/>
                <a:cs typeface="Arial" panose="020B0604020202020204" pitchFamily="34" charset="0"/>
              </a:defRPr>
            </a:lvl9pPr>
          </a:lstStyle>
          <a:p>
            <a:pPr lvl="0">
              <a:buFont typeface="Arial" panose="020B0604020202020204" pitchFamily="34" charset="0"/>
              <a:buChar char="•"/>
            </a:pPr>
            <a:r>
              <a:rPr lang="es-PE" sz="1600" dirty="0"/>
              <a:t>Utilizar los datos recolectados para evaluar la </a:t>
            </a:r>
            <a:r>
              <a:rPr lang="es-PE" sz="1600" b="1" dirty="0"/>
              <a:t>efectividad de la autenticación continua e implícita</a:t>
            </a:r>
            <a:r>
              <a:rPr lang="es-PE" sz="1600" dirty="0"/>
              <a:t>.</a:t>
            </a:r>
            <a:endParaRPr lang="en-US" sz="1600" dirty="0"/>
          </a:p>
        </p:txBody>
      </p:sp>
      <p:sp>
        <p:nvSpPr>
          <p:cNvPr id="24" name="14 Flecha derecha"/>
          <p:cNvSpPr/>
          <p:nvPr/>
        </p:nvSpPr>
        <p:spPr>
          <a:xfrm>
            <a:off x="5762777" y="3763768"/>
            <a:ext cx="280987" cy="863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25" name="14 Flecha derecha"/>
          <p:cNvSpPr/>
          <p:nvPr/>
        </p:nvSpPr>
        <p:spPr>
          <a:xfrm>
            <a:off x="9052926" y="3797422"/>
            <a:ext cx="280987" cy="863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Tree>
    <p:extLst>
      <p:ext uri="{BB962C8B-B14F-4D97-AF65-F5344CB8AC3E}">
        <p14:creationId xmlns:p14="http://schemas.microsoft.com/office/powerpoint/2010/main" val="307899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Antecedentes</a:t>
            </a:r>
            <a:endParaRPr lang="en-US" dirty="0"/>
          </a:p>
        </p:txBody>
      </p:sp>
      <p:pic>
        <p:nvPicPr>
          <p:cNvPr id="5" name="Marcador de contenido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4704" y="1553591"/>
            <a:ext cx="1944854" cy="2752717"/>
          </a:xfrm>
        </p:spPr>
      </p:pic>
      <p:sp>
        <p:nvSpPr>
          <p:cNvPr id="6" name="CuadroTexto 5"/>
          <p:cNvSpPr txBox="1"/>
          <p:nvPr/>
        </p:nvSpPr>
        <p:spPr>
          <a:xfrm>
            <a:off x="940157" y="4460854"/>
            <a:ext cx="3129568" cy="1200329"/>
          </a:xfrm>
          <a:prstGeom prst="rect">
            <a:avLst/>
          </a:prstGeom>
          <a:noFill/>
        </p:spPr>
        <p:txBody>
          <a:bodyPr wrap="square" rtlCol="0">
            <a:spAutoFit/>
          </a:bodyPr>
          <a:lstStyle/>
          <a:p>
            <a:r>
              <a:rPr lang="es-PE" b="1" dirty="0" err="1" smtClean="0"/>
              <a:t>Nathan</a:t>
            </a:r>
            <a:r>
              <a:rPr lang="es-PE" b="1" dirty="0" smtClean="0"/>
              <a:t> Clarke</a:t>
            </a:r>
            <a:endParaRPr lang="en-US" b="1" dirty="0" smtClean="0"/>
          </a:p>
          <a:p>
            <a:r>
              <a:rPr lang="en-US" b="1" dirty="0" smtClean="0"/>
              <a:t>Professor </a:t>
            </a:r>
            <a:r>
              <a:rPr lang="en-US" b="1" dirty="0"/>
              <a:t>of Cyber Security &amp; Digital </a:t>
            </a:r>
            <a:r>
              <a:rPr lang="en-US" b="1" dirty="0" smtClean="0"/>
              <a:t>Forensics</a:t>
            </a:r>
          </a:p>
          <a:p>
            <a:r>
              <a:rPr lang="en-US" dirty="0"/>
              <a:t>University of Plymouth, U.K</a:t>
            </a:r>
          </a:p>
        </p:txBody>
      </p:sp>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8619" y="1362312"/>
            <a:ext cx="2239851" cy="3367096"/>
          </a:xfrm>
          <a:prstGeom prst="rect">
            <a:avLst/>
          </a:prstGeom>
        </p:spPr>
      </p:pic>
      <p:sp>
        <p:nvSpPr>
          <p:cNvPr id="8" name="CuadroTexto 7"/>
          <p:cNvSpPr txBox="1"/>
          <p:nvPr/>
        </p:nvSpPr>
        <p:spPr>
          <a:xfrm>
            <a:off x="9324375" y="4957210"/>
            <a:ext cx="708338" cy="369332"/>
          </a:xfrm>
          <a:prstGeom prst="rect">
            <a:avLst/>
          </a:prstGeom>
          <a:noFill/>
        </p:spPr>
        <p:txBody>
          <a:bodyPr wrap="square" rtlCol="0">
            <a:spAutoFit/>
          </a:bodyPr>
          <a:lstStyle/>
          <a:p>
            <a:r>
              <a:rPr lang="es-PE" dirty="0" smtClean="0"/>
              <a:t>2011</a:t>
            </a:r>
            <a:endParaRPr lang="en-US" dirty="0"/>
          </a:p>
        </p:txBody>
      </p:sp>
      <p:sp>
        <p:nvSpPr>
          <p:cNvPr id="10" name="CuadroTexto 9"/>
          <p:cNvSpPr txBox="1"/>
          <p:nvPr/>
        </p:nvSpPr>
        <p:spPr>
          <a:xfrm>
            <a:off x="3474452" y="1967775"/>
            <a:ext cx="4649273" cy="2215991"/>
          </a:xfrm>
          <a:prstGeom prst="rect">
            <a:avLst/>
          </a:prstGeom>
          <a:noFill/>
        </p:spPr>
        <p:txBody>
          <a:bodyPr wrap="square" rtlCol="0">
            <a:spAutoFit/>
          </a:bodyPr>
          <a:lstStyle/>
          <a:p>
            <a:pPr marL="285750" indent="-285750">
              <a:buFont typeface="Arial" panose="020B0604020202020204" pitchFamily="34" charset="0"/>
              <a:buChar char="•"/>
            </a:pPr>
            <a:r>
              <a:rPr lang="es-PE" sz="2000" dirty="0"/>
              <a:t>Uso actual de autenticación de </a:t>
            </a:r>
            <a:r>
              <a:rPr lang="es-PE" sz="2000" dirty="0" smtClean="0"/>
              <a:t>usuario</a:t>
            </a:r>
          </a:p>
          <a:p>
            <a:pPr marL="285750" indent="-285750">
              <a:buFont typeface="Arial" panose="020B0604020202020204" pitchFamily="34" charset="0"/>
              <a:buChar char="•"/>
            </a:pPr>
            <a:r>
              <a:rPr lang="es-PE" sz="2000" dirty="0"/>
              <a:t>El entorno tecnológico </a:t>
            </a:r>
            <a:r>
              <a:rPr lang="es-PE" sz="2000" dirty="0" smtClean="0"/>
              <a:t>cambiante</a:t>
            </a:r>
          </a:p>
          <a:p>
            <a:pPr marL="285750" indent="-285750">
              <a:buFont typeface="Arial" panose="020B0604020202020204" pitchFamily="34" charset="0"/>
              <a:buChar char="•"/>
            </a:pPr>
            <a:r>
              <a:rPr lang="es-PE" sz="2000" dirty="0"/>
              <a:t>Enfoques de autenticación intrusiva</a:t>
            </a:r>
            <a:endParaRPr lang="en-US" sz="2000" dirty="0"/>
          </a:p>
          <a:p>
            <a:pPr marL="285750" indent="-285750">
              <a:buFont typeface="Arial" panose="020B0604020202020204" pitchFamily="34" charset="0"/>
              <a:buChar char="•"/>
            </a:pPr>
            <a:r>
              <a:rPr lang="es-PE" sz="2000" dirty="0"/>
              <a:t>Técnicas </a:t>
            </a:r>
            <a:r>
              <a:rPr lang="es-PE" sz="2000" dirty="0" smtClean="0"/>
              <a:t>transparentes</a:t>
            </a:r>
          </a:p>
          <a:p>
            <a:pPr marL="285750" indent="-285750">
              <a:buFont typeface="Arial" panose="020B0604020202020204" pitchFamily="34" charset="0"/>
              <a:buChar char="•"/>
            </a:pPr>
            <a:r>
              <a:rPr lang="es-PE" sz="2000" dirty="0" err="1"/>
              <a:t>Multibiometrics</a:t>
            </a:r>
            <a:endParaRPr lang="en-US" sz="2000" dirty="0"/>
          </a:p>
          <a:p>
            <a:pPr marL="285750" indent="-285750">
              <a:buFont typeface="Arial" panose="020B0604020202020204" pitchFamily="34" charset="0"/>
              <a:buChar char="•"/>
            </a:pPr>
            <a:r>
              <a:rPr lang="es-PE" sz="2000" dirty="0"/>
              <a:t>Estándares biométricos</a:t>
            </a:r>
            <a:endParaRPr lang="en-US" sz="2000" dirty="0"/>
          </a:p>
          <a:p>
            <a:endParaRPr lang="en-US" dirty="0"/>
          </a:p>
        </p:txBody>
      </p:sp>
      <p:sp>
        <p:nvSpPr>
          <p:cNvPr id="11" name="CuadroTexto 10"/>
          <p:cNvSpPr txBox="1"/>
          <p:nvPr/>
        </p:nvSpPr>
        <p:spPr>
          <a:xfrm>
            <a:off x="6812924" y="6375042"/>
            <a:ext cx="5379075" cy="276999"/>
          </a:xfrm>
          <a:prstGeom prst="rect">
            <a:avLst/>
          </a:prstGeom>
          <a:noFill/>
        </p:spPr>
        <p:txBody>
          <a:bodyPr wrap="square" rtlCol="0">
            <a:spAutoFit/>
          </a:bodyPr>
          <a:lstStyle/>
          <a:p>
            <a:r>
              <a:rPr lang="en-US" sz="1200" dirty="0">
                <a:solidFill>
                  <a:schemeClr val="bg1"/>
                </a:solidFill>
              </a:rPr>
              <a:t>http://link.springer.com/book/10.1007/978-0-85729-805-8</a:t>
            </a:r>
          </a:p>
        </p:txBody>
      </p:sp>
      <p:sp>
        <p:nvSpPr>
          <p:cNvPr id="12" name="CuadroTexto 11"/>
          <p:cNvSpPr txBox="1"/>
          <p:nvPr/>
        </p:nvSpPr>
        <p:spPr>
          <a:xfrm>
            <a:off x="4015365" y="4181898"/>
            <a:ext cx="4381660" cy="1754326"/>
          </a:xfrm>
          <a:prstGeom prst="rect">
            <a:avLst/>
          </a:prstGeom>
          <a:noFill/>
        </p:spPr>
        <p:txBody>
          <a:bodyPr wrap="square" rtlCol="0">
            <a:spAutoFit/>
          </a:bodyPr>
          <a:lstStyle/>
          <a:p>
            <a:r>
              <a:rPr lang="en-US" dirty="0">
                <a:hlinkClick r:id="rId5"/>
              </a:rPr>
              <a:t>https://www.cscan.org</a:t>
            </a:r>
            <a:r>
              <a:rPr lang="en-US" dirty="0" smtClean="0">
                <a:hlinkClick r:id="rId5"/>
              </a:rPr>
              <a:t>/</a:t>
            </a:r>
            <a:endParaRPr lang="en-US" dirty="0" smtClean="0"/>
          </a:p>
          <a:p>
            <a:r>
              <a:rPr lang="en-US" dirty="0"/>
              <a:t>The Centre for Security, Communications and Network Research (CSCAN) is an established research group, comprising staff from the </a:t>
            </a:r>
            <a:r>
              <a:rPr lang="en-US" dirty="0">
                <a:hlinkClick r:id="rId6"/>
              </a:rPr>
              <a:t>School of Computing, Electronics and Mathematics</a:t>
            </a:r>
            <a:r>
              <a:rPr lang="en-US" dirty="0"/>
              <a:t> at </a:t>
            </a:r>
            <a:r>
              <a:rPr lang="en-US" dirty="0">
                <a:hlinkClick r:id="rId7"/>
              </a:rPr>
              <a:t>Plymouth University</a:t>
            </a:r>
            <a:r>
              <a:rPr lang="en-US" dirty="0"/>
              <a:t>.</a:t>
            </a:r>
          </a:p>
        </p:txBody>
      </p:sp>
    </p:spTree>
    <p:extLst>
      <p:ext uri="{BB962C8B-B14F-4D97-AF65-F5344CB8AC3E}">
        <p14:creationId xmlns:p14="http://schemas.microsoft.com/office/powerpoint/2010/main" val="161412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Antecedentes</a:t>
            </a:r>
            <a:endParaRPr lang="en-US" dirty="0"/>
          </a:p>
        </p:txBody>
      </p:sp>
      <p:sp>
        <p:nvSpPr>
          <p:cNvPr id="6" name="CuadroTexto 5"/>
          <p:cNvSpPr txBox="1"/>
          <p:nvPr/>
        </p:nvSpPr>
        <p:spPr>
          <a:xfrm>
            <a:off x="8490751" y="4711209"/>
            <a:ext cx="3129568" cy="646331"/>
          </a:xfrm>
          <a:prstGeom prst="rect">
            <a:avLst/>
          </a:prstGeom>
          <a:noFill/>
        </p:spPr>
        <p:txBody>
          <a:bodyPr wrap="square" rtlCol="0">
            <a:spAutoFit/>
          </a:bodyPr>
          <a:lstStyle/>
          <a:p>
            <a:r>
              <a:rPr lang="en-US" dirty="0"/>
              <a:t>Ph.D., Computing Science, University of Glasgow, 2013</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02" y="1690688"/>
            <a:ext cx="2286000" cy="2809875"/>
          </a:xfrm>
          <a:prstGeom prst="rect">
            <a:avLst/>
          </a:prstGeom>
        </p:spPr>
      </p:pic>
      <p:sp>
        <p:nvSpPr>
          <p:cNvPr id="9" name="CuadroTexto 8"/>
          <p:cNvSpPr txBox="1"/>
          <p:nvPr/>
        </p:nvSpPr>
        <p:spPr>
          <a:xfrm>
            <a:off x="750802" y="4873354"/>
            <a:ext cx="4503778" cy="1477328"/>
          </a:xfrm>
          <a:prstGeom prst="rect">
            <a:avLst/>
          </a:prstGeom>
          <a:noFill/>
        </p:spPr>
        <p:txBody>
          <a:bodyPr wrap="square" rtlCol="0">
            <a:spAutoFit/>
          </a:bodyPr>
          <a:lstStyle/>
          <a:p>
            <a:r>
              <a:rPr lang="es-PE" b="1" dirty="0" err="1" smtClean="0"/>
              <a:t>Heather</a:t>
            </a:r>
            <a:r>
              <a:rPr lang="es-PE" b="1" dirty="0" smtClean="0"/>
              <a:t> Crawford</a:t>
            </a:r>
            <a:endParaRPr lang="en-US" b="1" dirty="0" smtClean="0"/>
          </a:p>
          <a:p>
            <a:r>
              <a:rPr lang="en-US" b="1" dirty="0" smtClean="0"/>
              <a:t>Assistant </a:t>
            </a:r>
            <a:r>
              <a:rPr lang="en-US" b="1" dirty="0"/>
              <a:t>Professor of Computer Sciences </a:t>
            </a:r>
            <a:r>
              <a:rPr lang="en-US" b="1" dirty="0" smtClean="0"/>
              <a:t>and</a:t>
            </a:r>
          </a:p>
          <a:p>
            <a:r>
              <a:rPr lang="en-US" b="1" dirty="0" err="1" smtClean="0"/>
              <a:t>CyberSecurity</a:t>
            </a:r>
            <a:endParaRPr lang="en-US" b="1" dirty="0" smtClean="0"/>
          </a:p>
          <a:p>
            <a:r>
              <a:rPr lang="en-US" dirty="0" smtClean="0"/>
              <a:t>Florida </a:t>
            </a:r>
            <a:r>
              <a:rPr lang="en-US" dirty="0"/>
              <a:t>Institute of Technology</a:t>
            </a:r>
          </a:p>
          <a:p>
            <a:endParaRPr lang="en-US" dirty="0"/>
          </a:p>
        </p:txBody>
      </p:sp>
      <p:pic>
        <p:nvPicPr>
          <p:cNvPr id="11" name="Imagen 10"/>
          <p:cNvPicPr>
            <a:picLocks noChangeAspect="1"/>
          </p:cNvPicPr>
          <p:nvPr/>
        </p:nvPicPr>
        <p:blipFill>
          <a:blip r:embed="rId4"/>
          <a:stretch>
            <a:fillRect/>
          </a:stretch>
        </p:blipFill>
        <p:spPr>
          <a:xfrm>
            <a:off x="8672397" y="1412279"/>
            <a:ext cx="2585887" cy="3082377"/>
          </a:xfrm>
          <a:prstGeom prst="rect">
            <a:avLst/>
          </a:prstGeom>
        </p:spPr>
      </p:pic>
      <p:sp>
        <p:nvSpPr>
          <p:cNvPr id="12" name="CuadroTexto 11"/>
          <p:cNvSpPr txBox="1"/>
          <p:nvPr/>
        </p:nvSpPr>
        <p:spPr>
          <a:xfrm>
            <a:off x="3397899" y="1573861"/>
            <a:ext cx="4913400" cy="3416320"/>
          </a:xfrm>
          <a:prstGeom prst="rect">
            <a:avLst/>
          </a:prstGeom>
          <a:noFill/>
        </p:spPr>
        <p:txBody>
          <a:bodyPr wrap="square" rtlCol="0">
            <a:spAutoFit/>
          </a:bodyPr>
          <a:lstStyle/>
          <a:p>
            <a:pPr marL="285750" indent="-285750">
              <a:buFont typeface="Arial" panose="020B0604020202020204" pitchFamily="34" charset="0"/>
              <a:buChar char="•"/>
            </a:pPr>
            <a:r>
              <a:rPr lang="es-PE" dirty="0" smtClean="0"/>
              <a:t>Algoritmos </a:t>
            </a:r>
            <a:r>
              <a:rPr lang="es-PE" dirty="0"/>
              <a:t>de Machine </a:t>
            </a:r>
            <a:r>
              <a:rPr lang="es-PE" dirty="0" err="1"/>
              <a:t>Learning</a:t>
            </a:r>
            <a:r>
              <a:rPr lang="es-PE" dirty="0"/>
              <a:t> apropiados para dispositivos móviles. </a:t>
            </a:r>
            <a:endParaRPr lang="es-PE" dirty="0" smtClean="0"/>
          </a:p>
          <a:p>
            <a:pPr marL="285750" indent="-285750">
              <a:buFont typeface="Arial" panose="020B0604020202020204" pitchFamily="34" charset="0"/>
              <a:buChar char="•"/>
            </a:pPr>
            <a:r>
              <a:rPr lang="es-PE" dirty="0"/>
              <a:t>A</a:t>
            </a:r>
            <a:r>
              <a:rPr lang="es-PE" dirty="0" smtClean="0"/>
              <a:t>plicaciones </a:t>
            </a:r>
            <a:r>
              <a:rPr lang="es-PE" dirty="0"/>
              <a:t>para el sistema operativo IOS para la recolección de patrones de </a:t>
            </a:r>
            <a:r>
              <a:rPr lang="es-PE" dirty="0" err="1"/>
              <a:t>tipeo</a:t>
            </a:r>
            <a:r>
              <a:rPr lang="es-PE" dirty="0"/>
              <a:t> y de voz </a:t>
            </a:r>
            <a:r>
              <a:rPr lang="es-PE" dirty="0" smtClean="0"/>
              <a:t>.</a:t>
            </a:r>
          </a:p>
          <a:p>
            <a:pPr marL="285750" indent="-285750">
              <a:buFont typeface="Arial" panose="020B0604020202020204" pitchFamily="34" charset="0"/>
              <a:buChar char="•"/>
            </a:pPr>
            <a:r>
              <a:rPr lang="es-PE" dirty="0"/>
              <a:t>M</a:t>
            </a:r>
            <a:r>
              <a:rPr lang="es-PE" dirty="0" smtClean="0"/>
              <a:t>uestra </a:t>
            </a:r>
            <a:r>
              <a:rPr lang="es-PE" dirty="0"/>
              <a:t>pequeña de 8 a 12 usuarios durante un tiempo de una a dos semanas. </a:t>
            </a:r>
            <a:endParaRPr lang="es-PE" dirty="0" smtClean="0"/>
          </a:p>
          <a:p>
            <a:pPr marL="285750" indent="-285750">
              <a:buFont typeface="Arial" panose="020B0604020202020204" pitchFamily="34" charset="0"/>
              <a:buChar char="•"/>
            </a:pPr>
            <a:r>
              <a:rPr lang="es-PE" dirty="0"/>
              <a:t>S</a:t>
            </a:r>
            <a:r>
              <a:rPr lang="es-PE" dirty="0" smtClean="0"/>
              <a:t>imulación </a:t>
            </a:r>
            <a:r>
              <a:rPr lang="es-PE" dirty="0"/>
              <a:t>utilizando </a:t>
            </a:r>
            <a:r>
              <a:rPr lang="es-PE" dirty="0" err="1"/>
              <a:t>MatLab</a:t>
            </a:r>
            <a:r>
              <a:rPr lang="es-PE" dirty="0"/>
              <a:t> para la ejecución de los algoritmos de Machine </a:t>
            </a:r>
            <a:r>
              <a:rPr lang="es-PE" dirty="0" err="1"/>
              <a:t>Learning</a:t>
            </a:r>
            <a:r>
              <a:rPr lang="es-PE" dirty="0"/>
              <a:t> </a:t>
            </a:r>
            <a:r>
              <a:rPr lang="es-PE" dirty="0" smtClean="0"/>
              <a:t>.</a:t>
            </a:r>
          </a:p>
          <a:p>
            <a:pPr marL="285750" indent="-285750">
              <a:buFont typeface="Arial" panose="020B0604020202020204" pitchFamily="34" charset="0"/>
              <a:buChar char="•"/>
            </a:pPr>
            <a:r>
              <a:rPr lang="es-PE" dirty="0" smtClean="0"/>
              <a:t>Comparación </a:t>
            </a:r>
            <a:r>
              <a:rPr lang="es-PE" dirty="0"/>
              <a:t>de resultados</a:t>
            </a:r>
            <a:r>
              <a:rPr lang="es-PE" dirty="0" smtClean="0"/>
              <a:t>.</a:t>
            </a:r>
          </a:p>
          <a:p>
            <a:pPr marL="285750" indent="-285750">
              <a:buFont typeface="Arial" panose="020B0604020202020204" pitchFamily="34" charset="0"/>
              <a:buChar char="•"/>
            </a:pPr>
            <a:r>
              <a:rPr lang="es-PE" dirty="0"/>
              <a:t>Estudio de percepción de </a:t>
            </a:r>
            <a:r>
              <a:rPr lang="es-PE" dirty="0" smtClean="0"/>
              <a:t>usuario. </a:t>
            </a:r>
          </a:p>
          <a:p>
            <a:pPr marL="285750" indent="-285750">
              <a:buFont typeface="Arial" panose="020B0604020202020204" pitchFamily="34" charset="0"/>
              <a:buChar char="•"/>
            </a:pPr>
            <a:r>
              <a:rPr lang="es-PE" dirty="0"/>
              <a:t>A</a:t>
            </a:r>
            <a:r>
              <a:rPr lang="es-PE" dirty="0" smtClean="0"/>
              <a:t>plicativo </a:t>
            </a:r>
            <a:r>
              <a:rPr lang="es-PE" dirty="0"/>
              <a:t>IOS que simula el funcionamiento del Framework de Autenticación </a:t>
            </a:r>
            <a:r>
              <a:rPr lang="es-PE" dirty="0" smtClean="0"/>
              <a:t>Continua.</a:t>
            </a:r>
            <a:endParaRPr lang="en-US" dirty="0"/>
          </a:p>
        </p:txBody>
      </p:sp>
      <p:sp>
        <p:nvSpPr>
          <p:cNvPr id="13" name="CuadroTexto 12"/>
          <p:cNvSpPr txBox="1"/>
          <p:nvPr/>
        </p:nvSpPr>
        <p:spPr>
          <a:xfrm>
            <a:off x="6980350" y="6376440"/>
            <a:ext cx="4627091" cy="276999"/>
          </a:xfrm>
          <a:prstGeom prst="rect">
            <a:avLst/>
          </a:prstGeom>
          <a:noFill/>
        </p:spPr>
        <p:txBody>
          <a:bodyPr wrap="square" rtlCol="0">
            <a:spAutoFit/>
          </a:bodyPr>
          <a:lstStyle/>
          <a:p>
            <a:r>
              <a:rPr lang="en-US" sz="1200" dirty="0">
                <a:solidFill>
                  <a:schemeClr val="bg1"/>
                </a:solidFill>
              </a:rPr>
              <a:t>http://theses.gla.ac.uk/4046/</a:t>
            </a:r>
          </a:p>
        </p:txBody>
      </p:sp>
    </p:spTree>
    <p:extLst>
      <p:ext uri="{BB962C8B-B14F-4D97-AF65-F5344CB8AC3E}">
        <p14:creationId xmlns:p14="http://schemas.microsoft.com/office/powerpoint/2010/main" val="316329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pic>
        <p:nvPicPr>
          <p:cNvPr id="10" name="Imagen 9"/>
          <p:cNvPicPr>
            <a:picLocks noChangeAspect="1"/>
          </p:cNvPicPr>
          <p:nvPr/>
        </p:nvPicPr>
        <p:blipFill>
          <a:blip r:embed="rId3"/>
          <a:stretch>
            <a:fillRect/>
          </a:stretch>
        </p:blipFill>
        <p:spPr>
          <a:xfrm>
            <a:off x="6045750" y="1245155"/>
            <a:ext cx="6146250" cy="4112470"/>
          </a:xfrm>
          <a:prstGeom prst="rect">
            <a:avLst/>
          </a:prstGeom>
        </p:spPr>
      </p:pic>
      <p:sp>
        <p:nvSpPr>
          <p:cNvPr id="2" name="Título 1"/>
          <p:cNvSpPr>
            <a:spLocks noGrp="1"/>
          </p:cNvSpPr>
          <p:nvPr>
            <p:ph type="title"/>
          </p:nvPr>
        </p:nvSpPr>
        <p:spPr>
          <a:xfrm>
            <a:off x="838200" y="133303"/>
            <a:ext cx="10515600" cy="1325563"/>
          </a:xfrm>
        </p:spPr>
        <p:txBody>
          <a:bodyPr/>
          <a:lstStyle/>
          <a:p>
            <a:r>
              <a:rPr lang="es-PE" dirty="0" smtClean="0"/>
              <a:t>Antecedentes</a:t>
            </a:r>
            <a:endParaRPr lang="en-US" dirty="0"/>
          </a:p>
        </p:txBody>
      </p:sp>
      <p:sp>
        <p:nvSpPr>
          <p:cNvPr id="9" name="CuadroTexto 8"/>
          <p:cNvSpPr txBox="1"/>
          <p:nvPr/>
        </p:nvSpPr>
        <p:spPr>
          <a:xfrm>
            <a:off x="1490456" y="4799267"/>
            <a:ext cx="4503778" cy="1477328"/>
          </a:xfrm>
          <a:prstGeom prst="rect">
            <a:avLst/>
          </a:prstGeom>
          <a:noFill/>
        </p:spPr>
        <p:txBody>
          <a:bodyPr wrap="square" rtlCol="0">
            <a:spAutoFit/>
          </a:bodyPr>
          <a:lstStyle/>
          <a:p>
            <a:r>
              <a:rPr lang="en-US" b="1" dirty="0" err="1"/>
              <a:t>Urs</a:t>
            </a:r>
            <a:r>
              <a:rPr lang="en-US" b="1" dirty="0"/>
              <a:t> </a:t>
            </a:r>
            <a:r>
              <a:rPr lang="en-US" b="1" dirty="0" err="1" smtClean="0"/>
              <a:t>Hengartner</a:t>
            </a:r>
            <a:endParaRPr lang="en-US" b="1" dirty="0" smtClean="0"/>
          </a:p>
          <a:p>
            <a:r>
              <a:rPr lang="en-US" b="1" dirty="0" smtClean="0"/>
              <a:t>Associate </a:t>
            </a:r>
            <a:r>
              <a:rPr lang="en-US" b="1" dirty="0"/>
              <a:t>Professor and Associate Director of Graduate </a:t>
            </a:r>
            <a:r>
              <a:rPr lang="en-US" b="1" dirty="0" smtClean="0"/>
              <a:t>Studies</a:t>
            </a:r>
          </a:p>
          <a:p>
            <a:r>
              <a:rPr lang="en-US" dirty="0"/>
              <a:t>David R. </a:t>
            </a:r>
            <a:r>
              <a:rPr lang="en-US" dirty="0" err="1"/>
              <a:t>Cheriton</a:t>
            </a:r>
            <a:r>
              <a:rPr lang="en-US" dirty="0"/>
              <a:t> School of Computer Science</a:t>
            </a:r>
          </a:p>
          <a:p>
            <a:r>
              <a:rPr lang="en-US" dirty="0"/>
              <a:t>University of </a:t>
            </a:r>
            <a:r>
              <a:rPr lang="en-US" dirty="0" smtClean="0"/>
              <a:t>Waterloo, Canada</a:t>
            </a:r>
            <a:endParaRPr lang="en-US" dirty="0"/>
          </a:p>
        </p:txBody>
      </p:sp>
      <p:pic>
        <p:nvPicPr>
          <p:cNvPr id="4" name="Imagen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337" y="4662956"/>
            <a:ext cx="1112413" cy="1560268"/>
          </a:xfrm>
          <a:prstGeom prst="rect">
            <a:avLst/>
          </a:prstGeom>
        </p:spPr>
      </p:pic>
      <p:sp>
        <p:nvSpPr>
          <p:cNvPr id="12" name="CuadroTexto 11"/>
          <p:cNvSpPr txBox="1"/>
          <p:nvPr/>
        </p:nvSpPr>
        <p:spPr>
          <a:xfrm>
            <a:off x="5942248" y="5357625"/>
            <a:ext cx="6353253" cy="923330"/>
          </a:xfrm>
          <a:prstGeom prst="rect">
            <a:avLst/>
          </a:prstGeom>
          <a:noFill/>
        </p:spPr>
        <p:txBody>
          <a:bodyPr wrap="square" rtlCol="0">
            <a:spAutoFit/>
          </a:bodyPr>
          <a:lstStyle/>
          <a:p>
            <a:r>
              <a:rPr lang="en-US" dirty="0" err="1"/>
              <a:t>Itus</a:t>
            </a:r>
            <a:r>
              <a:rPr lang="en-US" dirty="0"/>
              <a:t> has been developed by Hassan Khan, Aaron Atwater and </a:t>
            </a:r>
            <a:r>
              <a:rPr lang="en-US" dirty="0" err="1"/>
              <a:t>Urs</a:t>
            </a:r>
            <a:r>
              <a:rPr lang="en-US" dirty="0"/>
              <a:t> </a:t>
            </a:r>
            <a:r>
              <a:rPr lang="en-US" dirty="0" err="1"/>
              <a:t>Hengartner</a:t>
            </a:r>
            <a:r>
              <a:rPr lang="en-US" dirty="0"/>
              <a:t> at the </a:t>
            </a:r>
            <a:r>
              <a:rPr lang="en-US" dirty="0" err="1"/>
              <a:t>CrySP</a:t>
            </a:r>
            <a:r>
              <a:rPr lang="en-US" dirty="0"/>
              <a:t> lab, David R. </a:t>
            </a:r>
            <a:r>
              <a:rPr lang="en-US" dirty="0" err="1"/>
              <a:t>Cheriton</a:t>
            </a:r>
            <a:r>
              <a:rPr lang="en-US" dirty="0"/>
              <a:t> School of Computer Science, University of Waterloo.</a:t>
            </a:r>
          </a:p>
        </p:txBody>
      </p:sp>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377" y="1366463"/>
            <a:ext cx="1488282" cy="1358183"/>
          </a:xfrm>
          <a:prstGeom prst="rect">
            <a:avLst/>
          </a:prstGeom>
        </p:spPr>
      </p:pic>
      <p:sp>
        <p:nvSpPr>
          <p:cNvPr id="14" name="CuadroTexto 13"/>
          <p:cNvSpPr txBox="1"/>
          <p:nvPr/>
        </p:nvSpPr>
        <p:spPr>
          <a:xfrm>
            <a:off x="1761392" y="1515339"/>
            <a:ext cx="4015978" cy="923330"/>
          </a:xfrm>
          <a:prstGeom prst="rect">
            <a:avLst/>
          </a:prstGeom>
          <a:noFill/>
        </p:spPr>
        <p:txBody>
          <a:bodyPr wrap="square" rtlCol="0">
            <a:spAutoFit/>
          </a:bodyPr>
          <a:lstStyle/>
          <a:p>
            <a:r>
              <a:rPr lang="en-US" b="1" dirty="0"/>
              <a:t>Hassan Khan</a:t>
            </a:r>
          </a:p>
          <a:p>
            <a:r>
              <a:rPr lang="en-US" dirty="0"/>
              <a:t>Postdoctoral </a:t>
            </a:r>
            <a:r>
              <a:rPr lang="en-US" dirty="0" smtClean="0"/>
              <a:t>student </a:t>
            </a:r>
            <a:r>
              <a:rPr lang="en-US" dirty="0"/>
              <a:t>at the University </a:t>
            </a:r>
            <a:r>
              <a:rPr lang="en-US" dirty="0" smtClean="0"/>
              <a:t>of</a:t>
            </a:r>
            <a:endParaRPr lang="en-US" b="1" dirty="0" smtClean="0"/>
          </a:p>
          <a:p>
            <a:r>
              <a:rPr lang="en-US" dirty="0" smtClean="0"/>
              <a:t>of Waterloo</a:t>
            </a:r>
            <a:endParaRPr lang="en-US" dirty="0"/>
          </a:p>
        </p:txBody>
      </p:sp>
      <p:pic>
        <p:nvPicPr>
          <p:cNvPr id="17" name="Imagen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385" y="3040048"/>
            <a:ext cx="1384780" cy="1384780"/>
          </a:xfrm>
          <a:prstGeom prst="rect">
            <a:avLst/>
          </a:prstGeom>
        </p:spPr>
      </p:pic>
      <p:sp>
        <p:nvSpPr>
          <p:cNvPr id="18" name="CuadroTexto 17"/>
          <p:cNvSpPr txBox="1"/>
          <p:nvPr/>
        </p:nvSpPr>
        <p:spPr>
          <a:xfrm>
            <a:off x="1761392" y="3133202"/>
            <a:ext cx="4015978" cy="1200329"/>
          </a:xfrm>
          <a:prstGeom prst="rect">
            <a:avLst/>
          </a:prstGeom>
          <a:noFill/>
        </p:spPr>
        <p:txBody>
          <a:bodyPr wrap="square" rtlCol="0">
            <a:spAutoFit/>
          </a:bodyPr>
          <a:lstStyle/>
          <a:p>
            <a:r>
              <a:rPr lang="en-US" b="1" dirty="0" err="1" smtClean="0"/>
              <a:t>Erinn</a:t>
            </a:r>
            <a:r>
              <a:rPr lang="en-US" b="1" dirty="0" smtClean="0"/>
              <a:t> Aaron Atwater</a:t>
            </a:r>
          </a:p>
          <a:p>
            <a:r>
              <a:rPr lang="en-US" dirty="0" smtClean="0"/>
              <a:t>PhD </a:t>
            </a:r>
            <a:r>
              <a:rPr lang="en-US" dirty="0"/>
              <a:t>student in Computer Science at the University of Waterloo in Ontario, Canada</a:t>
            </a:r>
          </a:p>
        </p:txBody>
      </p:sp>
      <p:sp>
        <p:nvSpPr>
          <p:cNvPr id="21" name="CuadroTexto 20"/>
          <p:cNvSpPr txBox="1"/>
          <p:nvPr/>
        </p:nvSpPr>
        <p:spPr>
          <a:xfrm>
            <a:off x="6761409" y="6375042"/>
            <a:ext cx="5344733" cy="276999"/>
          </a:xfrm>
          <a:prstGeom prst="rect">
            <a:avLst/>
          </a:prstGeom>
          <a:noFill/>
        </p:spPr>
        <p:txBody>
          <a:bodyPr wrap="square" rtlCol="0">
            <a:spAutoFit/>
          </a:bodyPr>
          <a:lstStyle/>
          <a:p>
            <a:r>
              <a:rPr lang="en-US" sz="1200" b="1" dirty="0">
                <a:solidFill>
                  <a:schemeClr val="bg1"/>
                </a:solidFill>
              </a:rPr>
              <a:t>Cryptography, Security, and Privacy (</a:t>
            </a:r>
            <a:r>
              <a:rPr lang="en-US" sz="1200" b="1" dirty="0" err="1">
                <a:solidFill>
                  <a:schemeClr val="bg1"/>
                </a:solidFill>
              </a:rPr>
              <a:t>CrySP</a:t>
            </a:r>
            <a:r>
              <a:rPr lang="en-US" sz="1200" b="1" dirty="0">
                <a:solidFill>
                  <a:schemeClr val="bg1"/>
                </a:solidFill>
              </a:rPr>
              <a:t>) Research Group </a:t>
            </a:r>
            <a:r>
              <a:rPr lang="en-US" sz="1200" b="1" dirty="0" smtClean="0">
                <a:solidFill>
                  <a:schemeClr val="bg1"/>
                </a:solidFill>
              </a:rPr>
              <a:t>crysp.uwaterloo.ca</a:t>
            </a:r>
            <a:endParaRPr lang="en-US" sz="1200" b="1" dirty="0">
              <a:solidFill>
                <a:schemeClr val="bg1"/>
              </a:solidFill>
            </a:endParaRPr>
          </a:p>
        </p:txBody>
      </p:sp>
    </p:spTree>
    <p:extLst>
      <p:ext uri="{BB962C8B-B14F-4D97-AF65-F5344CB8AC3E}">
        <p14:creationId xmlns:p14="http://schemas.microsoft.com/office/powerpoint/2010/main" val="351195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Machine </a:t>
            </a:r>
            <a:r>
              <a:rPr lang="es-PE" dirty="0" err="1" smtClean="0"/>
              <a:t>Learning</a:t>
            </a:r>
            <a:r>
              <a:rPr lang="es-PE" dirty="0" smtClean="0"/>
              <a:t> (</a:t>
            </a:r>
            <a:r>
              <a:rPr lang="es-PE" dirty="0" err="1" smtClean="0"/>
              <a:t>Supervised</a:t>
            </a:r>
            <a:r>
              <a:rPr lang="es-PE" dirty="0" smtClean="0"/>
              <a:t> </a:t>
            </a:r>
            <a:r>
              <a:rPr lang="es-PE" dirty="0" err="1" smtClean="0"/>
              <a:t>Learning</a:t>
            </a:r>
            <a:r>
              <a:rPr lang="es-PE" dirty="0" smtClean="0"/>
              <a:t>)</a:t>
            </a:r>
            <a:endParaRPr lang="en-US" dirty="0"/>
          </a:p>
        </p:txBody>
      </p:sp>
      <p:sp>
        <p:nvSpPr>
          <p:cNvPr id="3" name="Marcador de contenido 2"/>
          <p:cNvSpPr>
            <a:spLocks noGrp="1"/>
          </p:cNvSpPr>
          <p:nvPr>
            <p:ph idx="1"/>
          </p:nvPr>
        </p:nvSpPr>
        <p:spPr/>
        <p:txBody>
          <a:bodyPr/>
          <a:lstStyle/>
          <a:p>
            <a:pPr marL="0" indent="0">
              <a:buNone/>
            </a:pPr>
            <a:r>
              <a:rPr lang="es-PE" dirty="0" smtClean="0"/>
              <a:t>Machine </a:t>
            </a:r>
            <a:r>
              <a:rPr lang="es-PE" dirty="0" err="1" smtClean="0"/>
              <a:t>Learning</a:t>
            </a:r>
            <a:r>
              <a:rPr lang="es-PE" dirty="0" smtClean="0"/>
              <a:t> resuelve problemas de Clasificación.</a:t>
            </a:r>
          </a:p>
          <a:p>
            <a:pPr marL="0" indent="0">
              <a:buNone/>
            </a:pPr>
            <a:r>
              <a:rPr lang="es-PE" dirty="0" smtClean="0"/>
              <a:t>Aprendizaje supervisado consiste en disponer de un conjunto de datos pre clasificados.</a:t>
            </a:r>
          </a:p>
          <a:p>
            <a:pPr marL="0" indent="0">
              <a:buNone/>
            </a:pPr>
            <a:r>
              <a:rPr lang="es-PE" dirty="0" smtClean="0"/>
              <a:t>Un problema puede presentar </a:t>
            </a:r>
            <a:r>
              <a:rPr lang="es-PE" dirty="0" err="1" smtClean="0"/>
              <a:t>multiples</a:t>
            </a:r>
            <a:r>
              <a:rPr lang="es-PE" dirty="0" smtClean="0"/>
              <a:t> clases (</a:t>
            </a:r>
            <a:r>
              <a:rPr lang="es-PE" dirty="0" err="1" smtClean="0"/>
              <a:t>Multi-Class</a:t>
            </a:r>
            <a:r>
              <a:rPr lang="es-PE" dirty="0" smtClean="0"/>
              <a:t>).</a:t>
            </a:r>
          </a:p>
          <a:p>
            <a:pPr marL="0" indent="0">
              <a:buNone/>
            </a:pPr>
            <a:r>
              <a:rPr lang="es-PE" dirty="0" smtClean="0"/>
              <a:t>Algunos problemas suelen presentar una clase (</a:t>
            </a:r>
            <a:r>
              <a:rPr lang="es-PE" dirty="0" err="1" smtClean="0"/>
              <a:t>One-Class</a:t>
            </a:r>
            <a:r>
              <a:rPr lang="es-PE" dirty="0" smtClean="0"/>
              <a:t>).</a:t>
            </a:r>
          </a:p>
        </p:txBody>
      </p:sp>
      <p:sp>
        <p:nvSpPr>
          <p:cNvPr id="5" name="CuadroTexto 4"/>
          <p:cNvSpPr txBox="1"/>
          <p:nvPr/>
        </p:nvSpPr>
        <p:spPr>
          <a:xfrm>
            <a:off x="838200" y="5753686"/>
            <a:ext cx="10515600" cy="307777"/>
          </a:xfrm>
          <a:prstGeom prst="rect">
            <a:avLst/>
          </a:prstGeom>
          <a:noFill/>
        </p:spPr>
        <p:txBody>
          <a:bodyPr wrap="square" rtlCol="0">
            <a:spAutoFit/>
          </a:bodyPr>
          <a:lstStyle/>
          <a:p>
            <a:r>
              <a:rPr lang="en-US" sz="1400" dirty="0"/>
              <a:t>http://stackoverflow.com/questions/37775470/machine-learning-one-class-classification-novelty-detection-anomaly-assessment</a:t>
            </a:r>
          </a:p>
        </p:txBody>
      </p:sp>
    </p:spTree>
    <p:extLst>
      <p:ext uri="{BB962C8B-B14F-4D97-AF65-F5344CB8AC3E}">
        <p14:creationId xmlns:p14="http://schemas.microsoft.com/office/powerpoint/2010/main" val="222440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El problema de la Autenticación</a:t>
            </a:r>
            <a:endParaRPr lang="en-US" dirty="0"/>
          </a:p>
        </p:txBody>
      </p:sp>
      <p:sp>
        <p:nvSpPr>
          <p:cNvPr id="3" name="Marcador de contenido 2"/>
          <p:cNvSpPr>
            <a:spLocks noGrp="1"/>
          </p:cNvSpPr>
          <p:nvPr>
            <p:ph idx="1"/>
          </p:nvPr>
        </p:nvSpPr>
        <p:spPr/>
        <p:txBody>
          <a:bodyPr/>
          <a:lstStyle/>
          <a:p>
            <a:pPr marL="0" indent="0">
              <a:buNone/>
            </a:pPr>
            <a:r>
              <a:rPr lang="es-PE" dirty="0" smtClean="0"/>
              <a:t>¿Con que datos se cuenta para autenticar al usuario del dispositivo </a:t>
            </a:r>
            <a:r>
              <a:rPr lang="es-PE" dirty="0" err="1" smtClean="0"/>
              <a:t>movil</a:t>
            </a:r>
            <a:r>
              <a:rPr lang="es-PE" dirty="0" smtClean="0"/>
              <a:t>?</a:t>
            </a:r>
          </a:p>
          <a:p>
            <a:pPr marL="0" indent="0">
              <a:buNone/>
            </a:pPr>
            <a:endParaRPr lang="es-PE" dirty="0" smtClean="0"/>
          </a:p>
          <a:p>
            <a:r>
              <a:rPr lang="es-PE" dirty="0" smtClean="0"/>
              <a:t>Abundante data del usuario autorizado</a:t>
            </a:r>
          </a:p>
          <a:p>
            <a:r>
              <a:rPr lang="es-PE" dirty="0" smtClean="0"/>
              <a:t>Muy poco o nada de datos del usuario intruso</a:t>
            </a:r>
            <a:endParaRPr lang="es-PE" dirty="0"/>
          </a:p>
          <a:p>
            <a:pPr marL="0" indent="0">
              <a:buNone/>
            </a:pPr>
            <a:endParaRPr lang="es-PE" dirty="0" smtClean="0"/>
          </a:p>
          <a:p>
            <a:pPr marL="0" indent="0">
              <a:buNone/>
            </a:pPr>
            <a:r>
              <a:rPr lang="es-PE" dirty="0" smtClean="0"/>
              <a:t>¿Cuantas clases presentaría el problema?</a:t>
            </a:r>
          </a:p>
        </p:txBody>
      </p:sp>
      <p:sp>
        <p:nvSpPr>
          <p:cNvPr id="5" name="CuadroTexto 4"/>
          <p:cNvSpPr txBox="1"/>
          <p:nvPr/>
        </p:nvSpPr>
        <p:spPr>
          <a:xfrm>
            <a:off x="838200" y="5753686"/>
            <a:ext cx="10515600" cy="307777"/>
          </a:xfrm>
          <a:prstGeom prst="rect">
            <a:avLst/>
          </a:prstGeom>
          <a:noFill/>
        </p:spPr>
        <p:txBody>
          <a:bodyPr wrap="square" rtlCol="0">
            <a:spAutoFit/>
          </a:bodyPr>
          <a:lstStyle/>
          <a:p>
            <a:r>
              <a:rPr lang="en-US" sz="1400" dirty="0"/>
              <a:t>http://stackoverflow.com/questions/37775470/machine-learning-one-class-classification-novelty-detection-anomaly-assessment</a:t>
            </a:r>
          </a:p>
        </p:txBody>
      </p:sp>
    </p:spTree>
    <p:extLst>
      <p:ext uri="{BB962C8B-B14F-4D97-AF65-F5344CB8AC3E}">
        <p14:creationId xmlns:p14="http://schemas.microsoft.com/office/powerpoint/2010/main" val="39587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a:t>
            </a:r>
            <a:r>
              <a:rPr lang="es-PE" dirty="0" smtClean="0"/>
              <a:t>lgoritmos </a:t>
            </a:r>
            <a:r>
              <a:rPr lang="es-PE" dirty="0"/>
              <a:t>de </a:t>
            </a:r>
            <a:r>
              <a:rPr lang="es-PE" dirty="0" smtClean="0"/>
              <a:t>clasificación - </a:t>
            </a:r>
            <a:r>
              <a:rPr lang="es-PE" dirty="0" err="1" smtClean="0"/>
              <a:t>Classifiers</a:t>
            </a:r>
            <a:endParaRPr lang="en-US" dirty="0"/>
          </a:p>
        </p:txBody>
      </p:sp>
      <p:sp>
        <p:nvSpPr>
          <p:cNvPr id="3" name="Marcador de contenido 2"/>
          <p:cNvSpPr>
            <a:spLocks noGrp="1"/>
          </p:cNvSpPr>
          <p:nvPr>
            <p:ph idx="1"/>
          </p:nvPr>
        </p:nvSpPr>
        <p:spPr/>
        <p:txBody>
          <a:bodyPr/>
          <a:lstStyle/>
          <a:p>
            <a:pPr marL="0" indent="0">
              <a:buNone/>
            </a:pPr>
            <a:r>
              <a:rPr lang="es-PE" dirty="0" smtClean="0"/>
              <a:t>Los algoritmos </a:t>
            </a:r>
            <a:r>
              <a:rPr lang="es-PE" dirty="0"/>
              <a:t>de </a:t>
            </a:r>
            <a:r>
              <a:rPr lang="es-PE" dirty="0" smtClean="0"/>
              <a:t>clasificación o </a:t>
            </a:r>
            <a:r>
              <a:rPr lang="es-PE" dirty="0" err="1" smtClean="0"/>
              <a:t>classifiers</a:t>
            </a:r>
            <a:r>
              <a:rPr lang="es-PE" dirty="0" smtClean="0"/>
              <a:t> </a:t>
            </a:r>
            <a:r>
              <a:rPr lang="es-PE" b="1" dirty="0" smtClean="0"/>
              <a:t>utilizan </a:t>
            </a:r>
            <a:r>
              <a:rPr lang="es-PE" b="1" dirty="0" err="1" smtClean="0"/>
              <a:t>tecnicas</a:t>
            </a:r>
            <a:r>
              <a:rPr lang="es-PE" b="1" dirty="0" smtClean="0"/>
              <a:t> de diversos campos</a:t>
            </a:r>
            <a:r>
              <a:rPr lang="es-PE" dirty="0" smtClean="0"/>
              <a:t> como </a:t>
            </a:r>
            <a:r>
              <a:rPr lang="es-PE" dirty="0"/>
              <a:t>inteligencia artificial, probabilidad y estadística, teoría de información, neurobiología y </a:t>
            </a:r>
            <a:r>
              <a:rPr lang="es-PE" dirty="0" smtClean="0"/>
              <a:t>otros[4] </a:t>
            </a:r>
          </a:p>
        </p:txBody>
      </p:sp>
      <p:grpSp>
        <p:nvGrpSpPr>
          <p:cNvPr id="5" name="Lienzo 3"/>
          <p:cNvGrpSpPr/>
          <p:nvPr/>
        </p:nvGrpSpPr>
        <p:grpSpPr>
          <a:xfrm>
            <a:off x="838201" y="3123028"/>
            <a:ext cx="10739510" cy="2281930"/>
            <a:chOff x="0" y="0"/>
            <a:chExt cx="5219700" cy="1314450"/>
          </a:xfrm>
        </p:grpSpPr>
        <p:sp>
          <p:nvSpPr>
            <p:cNvPr id="6" name="Rectángulo 5"/>
            <p:cNvSpPr/>
            <p:nvPr/>
          </p:nvSpPr>
          <p:spPr>
            <a:xfrm>
              <a:off x="0" y="0"/>
              <a:ext cx="5219700" cy="1314450"/>
            </a:xfrm>
            <a:prstGeom prst="rect">
              <a:avLst/>
            </a:prstGeom>
          </p:spPr>
        </p:sp>
        <p:sp>
          <p:nvSpPr>
            <p:cNvPr id="7" name="Rectángulo 6"/>
            <p:cNvSpPr/>
            <p:nvPr/>
          </p:nvSpPr>
          <p:spPr>
            <a:xfrm>
              <a:off x="171449" y="447674"/>
              <a:ext cx="942975" cy="67627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PE" sz="1600" dirty="0">
                  <a:effectLst/>
                  <a:ea typeface="Calibri" panose="020F0502020204030204" pitchFamily="34" charset="0"/>
                  <a:cs typeface="Times New Roman" panose="02020603050405020304" pitchFamily="18" charset="0"/>
                </a:rPr>
                <a:t>Seleccionar algoritmo de clasificación</a:t>
              </a:r>
              <a:endParaRPr lang="en-US" sz="1600" dirty="0">
                <a:effectLst/>
                <a:ea typeface="Calibri" panose="020F0502020204030204" pitchFamily="34" charset="0"/>
                <a:cs typeface="Times New Roman" panose="02020603050405020304" pitchFamily="18" charset="0"/>
              </a:endParaRPr>
            </a:p>
          </p:txBody>
        </p:sp>
        <p:sp>
          <p:nvSpPr>
            <p:cNvPr id="8" name="Rectángulo 7"/>
            <p:cNvSpPr/>
            <p:nvPr/>
          </p:nvSpPr>
          <p:spPr>
            <a:xfrm>
              <a:off x="1389675" y="446699"/>
              <a:ext cx="942975" cy="67564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PE" sz="1600" dirty="0">
                  <a:effectLst/>
                  <a:latin typeface="Times New Roman" panose="02020603050405020304" pitchFamily="18" charset="0"/>
                  <a:ea typeface="Calibri" panose="020F0502020204030204" pitchFamily="34" charset="0"/>
                </a:rPr>
                <a:t>Etapa de Training</a:t>
              </a:r>
              <a:endParaRPr lang="en-US" sz="1600" dirty="0">
                <a:effectLst/>
                <a:latin typeface="Times New Roman" panose="02020603050405020304" pitchFamily="18" charset="0"/>
                <a:ea typeface="Times New Roman" panose="02020603050405020304" pitchFamily="18" charset="0"/>
              </a:endParaRPr>
            </a:p>
          </p:txBody>
        </p:sp>
        <p:sp>
          <p:nvSpPr>
            <p:cNvPr id="9" name="Rectángulo 8"/>
            <p:cNvSpPr/>
            <p:nvPr/>
          </p:nvSpPr>
          <p:spPr>
            <a:xfrm>
              <a:off x="2523150" y="446700"/>
              <a:ext cx="942975" cy="67500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s-PE" sz="1600" dirty="0">
                  <a:effectLst/>
                  <a:latin typeface="Times New Roman" panose="02020603050405020304" pitchFamily="18" charset="0"/>
                  <a:ea typeface="Calibri" panose="020F0502020204030204" pitchFamily="34" charset="0"/>
                </a:rPr>
                <a:t>Etapa de </a:t>
              </a:r>
              <a:r>
                <a:rPr lang="es-PE" sz="1600" dirty="0" err="1">
                  <a:effectLst/>
                  <a:latin typeface="Times New Roman" panose="02020603050405020304" pitchFamily="18" charset="0"/>
                  <a:ea typeface="Calibri" panose="020F0502020204030204" pitchFamily="34" charset="0"/>
                </a:rPr>
                <a:t>Testing</a:t>
              </a:r>
              <a:endParaRPr lang="en-US" sz="1600" dirty="0">
                <a:effectLst/>
                <a:latin typeface="Times New Roman" panose="02020603050405020304" pitchFamily="18" charset="0"/>
                <a:ea typeface="Times New Roman" panose="02020603050405020304" pitchFamily="18" charset="0"/>
              </a:endParaRPr>
            </a:p>
          </p:txBody>
        </p:sp>
        <p:sp>
          <p:nvSpPr>
            <p:cNvPr id="10" name="Rectángulo 9"/>
            <p:cNvSpPr/>
            <p:nvPr/>
          </p:nvSpPr>
          <p:spPr>
            <a:xfrm>
              <a:off x="3713775" y="437175"/>
              <a:ext cx="942975" cy="67437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s-PE" sz="1600" dirty="0">
                  <a:effectLst/>
                  <a:latin typeface="Times New Roman" panose="02020603050405020304" pitchFamily="18" charset="0"/>
                  <a:ea typeface="Calibri" panose="020F0502020204030204" pitchFamily="34" charset="0"/>
                </a:rPr>
                <a:t>Simplificar el modelo</a:t>
              </a:r>
              <a:endParaRPr lang="en-US" sz="1600" dirty="0">
                <a:effectLst/>
                <a:latin typeface="Times New Roman" panose="02020603050405020304" pitchFamily="18" charset="0"/>
                <a:ea typeface="Times New Roman" panose="02020603050405020304" pitchFamily="18" charset="0"/>
              </a:endParaRPr>
            </a:p>
          </p:txBody>
        </p:sp>
        <p:cxnSp>
          <p:nvCxnSpPr>
            <p:cNvPr id="11" name="Conector recto de flecha 10"/>
            <p:cNvCxnSpPr>
              <a:stCxn id="7" idx="3"/>
              <a:endCxn id="8" idx="1"/>
            </p:cNvCxnSpPr>
            <p:nvPr/>
          </p:nvCxnSpPr>
          <p:spPr>
            <a:xfrm flipV="1">
              <a:off x="1114424" y="784519"/>
              <a:ext cx="275251" cy="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a:stCxn id="8" idx="3"/>
              <a:endCxn id="9" idx="1"/>
            </p:cNvCxnSpPr>
            <p:nvPr/>
          </p:nvCxnSpPr>
          <p:spPr>
            <a:xfrm flipV="1">
              <a:off x="2332650" y="784202"/>
              <a:ext cx="190500" cy="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a:stCxn id="9" idx="3"/>
              <a:endCxn id="10" idx="1"/>
            </p:cNvCxnSpPr>
            <p:nvPr/>
          </p:nvCxnSpPr>
          <p:spPr>
            <a:xfrm flipV="1">
              <a:off x="3466125" y="774360"/>
              <a:ext cx="247650" cy="9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CuadroTexto 13"/>
          <p:cNvSpPr txBox="1"/>
          <p:nvPr/>
        </p:nvSpPr>
        <p:spPr>
          <a:xfrm>
            <a:off x="2161040" y="5504430"/>
            <a:ext cx="6597747" cy="369332"/>
          </a:xfrm>
          <a:prstGeom prst="rect">
            <a:avLst/>
          </a:prstGeom>
          <a:noFill/>
        </p:spPr>
        <p:txBody>
          <a:bodyPr wrap="square" rtlCol="0">
            <a:spAutoFit/>
          </a:bodyPr>
          <a:lstStyle/>
          <a:p>
            <a:r>
              <a:rPr lang="es-PE" i="1" dirty="0" err="1" smtClean="0"/>
              <a:t>Workflow</a:t>
            </a:r>
            <a:r>
              <a:rPr lang="es-PE" i="1" dirty="0" smtClean="0"/>
              <a:t> </a:t>
            </a:r>
            <a:r>
              <a:rPr lang="es-PE" i="1" dirty="0"/>
              <a:t>del problema de clasificación adaptado de [3</a:t>
            </a:r>
            <a:r>
              <a:rPr lang="es-PE" i="1" dirty="0" smtClean="0"/>
              <a:t>]</a:t>
            </a:r>
            <a:endParaRPr lang="en-US" i="1" dirty="0"/>
          </a:p>
        </p:txBody>
      </p:sp>
    </p:spTree>
    <p:extLst>
      <p:ext uri="{BB962C8B-B14F-4D97-AF65-F5344CB8AC3E}">
        <p14:creationId xmlns:p14="http://schemas.microsoft.com/office/powerpoint/2010/main" val="274821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Classifiers </a:t>
            </a:r>
            <a:r>
              <a:rPr lang="en-US" dirty="0"/>
              <a:t>y Machine Learning</a:t>
            </a:r>
          </a:p>
        </p:txBody>
      </p:sp>
      <p:sp>
        <p:nvSpPr>
          <p:cNvPr id="3" name="Marcador de contenido 2"/>
          <p:cNvSpPr>
            <a:spLocks noGrp="1"/>
          </p:cNvSpPr>
          <p:nvPr>
            <p:ph idx="1"/>
          </p:nvPr>
        </p:nvSpPr>
        <p:spPr/>
        <p:txBody>
          <a:bodyPr/>
          <a:lstStyle/>
          <a:p>
            <a:r>
              <a:rPr lang="es-PE" dirty="0"/>
              <a:t>k-</a:t>
            </a:r>
            <a:r>
              <a:rPr lang="es-PE" dirty="0" err="1"/>
              <a:t>Nearest</a:t>
            </a:r>
            <a:r>
              <a:rPr lang="es-PE" dirty="0"/>
              <a:t> </a:t>
            </a:r>
            <a:r>
              <a:rPr lang="es-PE" dirty="0" err="1" smtClean="0"/>
              <a:t>Neighbor</a:t>
            </a:r>
            <a:r>
              <a:rPr lang="es-PE" dirty="0" smtClean="0"/>
              <a:t> </a:t>
            </a:r>
            <a:r>
              <a:rPr lang="es-PE" dirty="0"/>
              <a:t>(k-NN</a:t>
            </a:r>
            <a:r>
              <a:rPr lang="es-PE" dirty="0" smtClean="0"/>
              <a:t>)</a:t>
            </a:r>
          </a:p>
          <a:p>
            <a:r>
              <a:rPr lang="es-PE" b="1" dirty="0" err="1"/>
              <a:t>Support</a:t>
            </a:r>
            <a:r>
              <a:rPr lang="es-PE" b="1" dirty="0"/>
              <a:t> Vector Machine (SVM</a:t>
            </a:r>
            <a:r>
              <a:rPr lang="es-PE" b="1" dirty="0" smtClean="0"/>
              <a:t>)</a:t>
            </a:r>
          </a:p>
          <a:p>
            <a:r>
              <a:rPr lang="es-PE" dirty="0" err="1" smtClean="0"/>
              <a:t>Bayesian</a:t>
            </a:r>
            <a:r>
              <a:rPr lang="es-PE" dirty="0" smtClean="0"/>
              <a:t> </a:t>
            </a:r>
            <a:r>
              <a:rPr lang="es-PE" dirty="0" err="1" smtClean="0"/>
              <a:t>Classifiers</a:t>
            </a:r>
            <a:endParaRPr lang="es-PE" dirty="0" smtClean="0"/>
          </a:p>
          <a:p>
            <a:r>
              <a:rPr lang="es-PE" dirty="0" smtClean="0"/>
              <a:t>Linear and </a:t>
            </a:r>
            <a:r>
              <a:rPr lang="es-PE" dirty="0" err="1" smtClean="0"/>
              <a:t>Polinomial</a:t>
            </a:r>
            <a:r>
              <a:rPr lang="es-PE" dirty="0" smtClean="0"/>
              <a:t> </a:t>
            </a:r>
            <a:r>
              <a:rPr lang="es-PE" dirty="0" err="1" smtClean="0"/>
              <a:t>Classifiers</a:t>
            </a:r>
            <a:endParaRPr lang="es-PE" dirty="0" smtClean="0"/>
          </a:p>
          <a:p>
            <a:r>
              <a:rPr lang="es-PE" dirty="0" smtClean="0"/>
              <a:t>Artificial Neural Networks</a:t>
            </a:r>
          </a:p>
          <a:p>
            <a:r>
              <a:rPr lang="es-PE" dirty="0" err="1" smtClean="0"/>
              <a:t>Decision</a:t>
            </a:r>
            <a:r>
              <a:rPr lang="es-PE" dirty="0" smtClean="0"/>
              <a:t> </a:t>
            </a:r>
            <a:r>
              <a:rPr lang="es-PE" dirty="0" err="1" smtClean="0"/>
              <a:t>Trees</a:t>
            </a:r>
            <a:endParaRPr lang="es-PE" dirty="0" smtClean="0"/>
          </a:p>
        </p:txBody>
      </p:sp>
    </p:spTree>
    <p:extLst>
      <p:ext uri="{BB962C8B-B14F-4D97-AF65-F5344CB8AC3E}">
        <p14:creationId xmlns:p14="http://schemas.microsoft.com/office/powerpoint/2010/main" val="226952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Support Vector Machine (SVM</a:t>
            </a:r>
            <a:r>
              <a:rPr lang="en-US" dirty="0" smtClean="0"/>
              <a:t>)</a:t>
            </a:r>
            <a:endParaRPr lang="en-US" dirty="0"/>
          </a:p>
        </p:txBody>
      </p:sp>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3630637" y="1371600"/>
            <a:ext cx="4114800" cy="4114800"/>
          </a:xfrm>
          <a:prstGeom prst="rect">
            <a:avLst/>
          </a:prstGeom>
          <a:noFill/>
          <a:ln>
            <a:noFill/>
          </a:ln>
        </p:spPr>
      </p:pic>
      <p:sp>
        <p:nvSpPr>
          <p:cNvPr id="6" name="CuadroTexto 5"/>
          <p:cNvSpPr txBox="1"/>
          <p:nvPr/>
        </p:nvSpPr>
        <p:spPr>
          <a:xfrm>
            <a:off x="548640" y="5669280"/>
            <a:ext cx="10944665" cy="615553"/>
          </a:xfrm>
          <a:prstGeom prst="rect">
            <a:avLst/>
          </a:prstGeom>
          <a:noFill/>
        </p:spPr>
        <p:txBody>
          <a:bodyPr wrap="square" rtlCol="0">
            <a:spAutoFit/>
          </a:bodyPr>
          <a:lstStyle/>
          <a:p>
            <a:r>
              <a:rPr lang="es-PE" sz="1600" i="1" dirty="0" smtClean="0"/>
              <a:t>La </a:t>
            </a:r>
            <a:r>
              <a:rPr lang="es-PE" sz="1600" i="1" dirty="0"/>
              <a:t>técnica de </a:t>
            </a:r>
            <a:r>
              <a:rPr lang="es-PE" sz="1600" i="1" dirty="0" err="1"/>
              <a:t>support</a:t>
            </a:r>
            <a:r>
              <a:rPr lang="es-PE" sz="1600" i="1" dirty="0"/>
              <a:t> vector machine busca un </a:t>
            </a:r>
            <a:r>
              <a:rPr lang="es-PE" sz="1600" i="1" dirty="0" err="1"/>
              <a:t>hiperplano</a:t>
            </a:r>
            <a:r>
              <a:rPr lang="es-PE" sz="1600" i="1" dirty="0"/>
              <a:t> de separación que tiene el máximo margen. Copiado de </a:t>
            </a:r>
            <a:r>
              <a:rPr lang="es-PE" sz="1600" i="1" dirty="0" smtClean="0"/>
              <a:t>[5]</a:t>
            </a:r>
            <a:endParaRPr lang="en-US" sz="1600" i="1" dirty="0"/>
          </a:p>
          <a:p>
            <a:endParaRPr lang="en-US" dirty="0"/>
          </a:p>
        </p:txBody>
      </p:sp>
      <p:sp>
        <p:nvSpPr>
          <p:cNvPr id="7" name="CuadroTexto 6"/>
          <p:cNvSpPr txBox="1"/>
          <p:nvPr/>
        </p:nvSpPr>
        <p:spPr>
          <a:xfrm>
            <a:off x="8455856" y="1557218"/>
            <a:ext cx="2897944" cy="2031325"/>
          </a:xfrm>
          <a:prstGeom prst="rect">
            <a:avLst/>
          </a:prstGeom>
          <a:noFill/>
        </p:spPr>
        <p:txBody>
          <a:bodyPr wrap="square" rtlCol="0">
            <a:spAutoFit/>
          </a:bodyPr>
          <a:lstStyle/>
          <a:p>
            <a:r>
              <a:rPr lang="es-PE" b="1" dirty="0"/>
              <a:t>Los puntos que están más cerca de la frontera de datos positivos y negativos se les conoce como</a:t>
            </a:r>
            <a:r>
              <a:rPr lang="es-PE" dirty="0"/>
              <a:t> </a:t>
            </a:r>
            <a:r>
              <a:rPr lang="es-PE" b="1" dirty="0" err="1"/>
              <a:t>support</a:t>
            </a:r>
            <a:r>
              <a:rPr lang="es-PE" b="1" dirty="0"/>
              <a:t> </a:t>
            </a:r>
            <a:r>
              <a:rPr lang="es-PE" b="1" dirty="0" err="1"/>
              <a:t>vectors</a:t>
            </a:r>
            <a:r>
              <a:rPr lang="es-PE" dirty="0"/>
              <a:t> </a:t>
            </a:r>
            <a:r>
              <a:rPr lang="es-PE" b="1" dirty="0"/>
              <a:t>y son los que influyen en el cálculo del </a:t>
            </a:r>
            <a:r>
              <a:rPr lang="es-PE" b="1" dirty="0" err="1"/>
              <a:t>hiperplano</a:t>
            </a:r>
            <a:r>
              <a:rPr lang="es-PE" dirty="0"/>
              <a:t>.</a:t>
            </a:r>
            <a:endParaRPr lang="en-US" dirty="0"/>
          </a:p>
        </p:txBody>
      </p:sp>
      <p:sp>
        <p:nvSpPr>
          <p:cNvPr id="8" name="CuadroTexto 7"/>
          <p:cNvSpPr txBox="1"/>
          <p:nvPr/>
        </p:nvSpPr>
        <p:spPr>
          <a:xfrm>
            <a:off x="309489" y="1539922"/>
            <a:ext cx="2841674" cy="4185761"/>
          </a:xfrm>
          <a:prstGeom prst="rect">
            <a:avLst/>
          </a:prstGeom>
          <a:noFill/>
        </p:spPr>
        <p:txBody>
          <a:bodyPr wrap="square" rtlCol="0">
            <a:spAutoFit/>
          </a:bodyPr>
          <a:lstStyle/>
          <a:p>
            <a:r>
              <a:rPr lang="es-PE" sz="1400" b="1" dirty="0" err="1" smtClean="0"/>
              <a:t>Hiperplano</a:t>
            </a:r>
            <a:endParaRPr lang="es-PE" sz="1400" b="1" dirty="0" smtClean="0"/>
          </a:p>
          <a:p>
            <a:r>
              <a:rPr lang="es-PE" sz="1400" dirty="0" smtClean="0"/>
              <a:t>En </a:t>
            </a:r>
            <a:r>
              <a:rPr lang="es-PE" sz="1400" dirty="0"/>
              <a:t>un espacio unidimensional (como una recta), un </a:t>
            </a:r>
            <a:r>
              <a:rPr lang="es-PE" sz="1400" dirty="0" err="1"/>
              <a:t>hiperplano</a:t>
            </a:r>
            <a:r>
              <a:rPr lang="es-PE" sz="1400" dirty="0"/>
              <a:t> es </a:t>
            </a:r>
            <a:r>
              <a:rPr lang="es-PE" sz="1400" b="1" dirty="0"/>
              <a:t>un</a:t>
            </a:r>
            <a:r>
              <a:rPr lang="es-PE" sz="1400" dirty="0"/>
              <a:t> </a:t>
            </a:r>
            <a:r>
              <a:rPr lang="es-PE" sz="1400" b="1" dirty="0"/>
              <a:t>punto</a:t>
            </a:r>
            <a:r>
              <a:rPr lang="es-PE" sz="1400" dirty="0"/>
              <a:t>: </a:t>
            </a:r>
            <a:r>
              <a:rPr lang="es-PE" sz="1400" b="1" dirty="0"/>
              <a:t>divide una línea en dos líneas</a:t>
            </a:r>
            <a:r>
              <a:rPr lang="es-PE" sz="1400" dirty="0"/>
              <a:t>. En un espacio bidimensional (como el plano </a:t>
            </a:r>
            <a:r>
              <a:rPr lang="es-PE" sz="1400" dirty="0" err="1"/>
              <a:t>xy</a:t>
            </a:r>
            <a:r>
              <a:rPr lang="es-PE" sz="1400" dirty="0"/>
              <a:t>), un </a:t>
            </a:r>
            <a:r>
              <a:rPr lang="es-PE" sz="1400" dirty="0" err="1"/>
              <a:t>hiperplano</a:t>
            </a:r>
            <a:r>
              <a:rPr lang="es-PE" sz="1400" dirty="0"/>
              <a:t> es </a:t>
            </a:r>
            <a:r>
              <a:rPr lang="es-PE" sz="1400" b="1" dirty="0"/>
              <a:t>una recta</a:t>
            </a:r>
            <a:r>
              <a:rPr lang="es-PE" sz="1400" dirty="0"/>
              <a:t>: </a:t>
            </a:r>
            <a:r>
              <a:rPr lang="es-PE" sz="1400" b="1" dirty="0"/>
              <a:t>divide el plano en dos mitades</a:t>
            </a:r>
            <a:r>
              <a:rPr lang="es-PE" sz="1400" dirty="0"/>
              <a:t>. En un espacio tridimensional, un </a:t>
            </a:r>
            <a:r>
              <a:rPr lang="es-PE" sz="1400" dirty="0" err="1"/>
              <a:t>hiperplano</a:t>
            </a:r>
            <a:r>
              <a:rPr lang="es-PE" sz="1400" dirty="0"/>
              <a:t> es un </a:t>
            </a:r>
            <a:r>
              <a:rPr lang="es-PE" sz="1400" b="1" dirty="0"/>
              <a:t>plano corriente</a:t>
            </a:r>
            <a:r>
              <a:rPr lang="es-PE" sz="1400" dirty="0"/>
              <a:t>: </a:t>
            </a:r>
            <a:r>
              <a:rPr lang="es-PE" sz="1400" b="1" dirty="0"/>
              <a:t>divide el espacio en dos mitades</a:t>
            </a:r>
            <a:r>
              <a:rPr lang="es-PE" sz="1400" dirty="0"/>
              <a:t>. Este concepto también puede ser aplicado a espacios de cuatro dimensiones y más, donde estos objetos divisores se llaman simplemente </a:t>
            </a:r>
            <a:r>
              <a:rPr lang="es-PE" sz="1400" dirty="0" err="1" smtClean="0"/>
              <a:t>hiperplanos</a:t>
            </a:r>
            <a:endParaRPr lang="es-PE" sz="1400" dirty="0" smtClean="0"/>
          </a:p>
          <a:p>
            <a:r>
              <a:rPr lang="en-US" sz="1400" b="1" dirty="0" err="1" smtClean="0"/>
              <a:t>Fuente</a:t>
            </a:r>
            <a:r>
              <a:rPr lang="en-US" sz="1400" b="1" dirty="0" smtClean="0"/>
              <a:t>: </a:t>
            </a:r>
            <a:r>
              <a:rPr lang="en-US" sz="1400" dirty="0" smtClean="0">
                <a:hlinkClick r:id="rId4"/>
              </a:rPr>
              <a:t>https</a:t>
            </a:r>
            <a:r>
              <a:rPr lang="en-US" sz="1400" dirty="0">
                <a:hlinkClick r:id="rId4"/>
              </a:rPr>
              <a:t>://</a:t>
            </a:r>
            <a:r>
              <a:rPr lang="en-US" sz="1400" dirty="0" smtClean="0">
                <a:hlinkClick r:id="rId4"/>
              </a:rPr>
              <a:t>es.wikipedia.org/wiki/Hiperplano</a:t>
            </a:r>
            <a:endParaRPr lang="en-US" sz="1400" dirty="0" smtClean="0"/>
          </a:p>
          <a:p>
            <a:endParaRPr lang="en-US" sz="1400" dirty="0" smtClean="0"/>
          </a:p>
        </p:txBody>
      </p:sp>
    </p:spTree>
    <p:extLst>
      <p:ext uri="{BB962C8B-B14F-4D97-AF65-F5344CB8AC3E}">
        <p14:creationId xmlns:p14="http://schemas.microsoft.com/office/powerpoint/2010/main" val="224054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Autenticación</a:t>
            </a:r>
            <a:endParaRPr lang="en-US" dirty="0"/>
          </a:p>
        </p:txBody>
      </p:sp>
      <p:sp>
        <p:nvSpPr>
          <p:cNvPr id="3" name="Marcador de contenido 2"/>
          <p:cNvSpPr>
            <a:spLocks noGrp="1"/>
          </p:cNvSpPr>
          <p:nvPr>
            <p:ph idx="1"/>
          </p:nvPr>
        </p:nvSpPr>
        <p:spPr/>
        <p:txBody>
          <a:bodyPr>
            <a:normAutofit lnSpcReduction="10000"/>
          </a:bodyPr>
          <a:lstStyle/>
          <a:p>
            <a:pPr marL="0" indent="0">
              <a:buNone/>
            </a:pPr>
            <a:r>
              <a:rPr lang="es-PE" dirty="0" smtClean="0"/>
              <a:t>Si el hacker ha sobrepasado los controles de seguridad físicos</a:t>
            </a:r>
            <a:endParaRPr lang="es-PE" dirty="0"/>
          </a:p>
          <a:p>
            <a:endParaRPr lang="es-PE" dirty="0" smtClean="0">
              <a:solidFill>
                <a:schemeClr val="tx1">
                  <a:tint val="75000"/>
                </a:schemeClr>
              </a:solidFill>
            </a:endParaRPr>
          </a:p>
          <a:p>
            <a:endParaRPr lang="es-PE" dirty="0">
              <a:solidFill>
                <a:schemeClr val="tx1">
                  <a:tint val="75000"/>
                </a:schemeClr>
              </a:solidFill>
            </a:endParaRPr>
          </a:p>
          <a:p>
            <a:endParaRPr lang="es-PE" dirty="0" smtClean="0">
              <a:solidFill>
                <a:schemeClr val="tx1">
                  <a:tint val="75000"/>
                </a:schemeClr>
              </a:solidFill>
            </a:endParaRPr>
          </a:p>
          <a:p>
            <a:endParaRPr lang="es-PE" dirty="0">
              <a:solidFill>
                <a:schemeClr val="tx1">
                  <a:tint val="75000"/>
                </a:schemeClr>
              </a:solidFill>
            </a:endParaRPr>
          </a:p>
          <a:p>
            <a:pPr marL="0" indent="0">
              <a:buNone/>
            </a:pPr>
            <a:endParaRPr lang="es-PE" dirty="0">
              <a:solidFill>
                <a:schemeClr val="tx1">
                  <a:tint val="75000"/>
                </a:schemeClr>
              </a:solidFill>
            </a:endParaRPr>
          </a:p>
          <a:p>
            <a:pPr marL="0" indent="0">
              <a:buNone/>
            </a:pPr>
            <a:endParaRPr lang="es-PE" dirty="0">
              <a:solidFill>
                <a:schemeClr val="tx1">
                  <a:tint val="75000"/>
                </a:schemeClr>
              </a:solidFill>
            </a:endParaRPr>
          </a:p>
          <a:p>
            <a:pPr marL="0" indent="0">
              <a:buNone/>
            </a:pPr>
            <a:endParaRPr lang="es-PE" dirty="0" smtClean="0">
              <a:solidFill>
                <a:schemeClr val="tx1">
                  <a:tint val="75000"/>
                </a:schemeClr>
              </a:solidFill>
            </a:endParaRPr>
          </a:p>
          <a:p>
            <a:pPr marL="0" indent="0">
              <a:buNone/>
            </a:pPr>
            <a:r>
              <a:rPr lang="es-PE" dirty="0" smtClean="0"/>
              <a:t>El </a:t>
            </a:r>
            <a:r>
              <a:rPr lang="es-PE" dirty="0"/>
              <a:t>único control que previene el acceso al sistema es la autenticación</a:t>
            </a:r>
          </a:p>
          <a:p>
            <a:pPr marL="0" indent="0">
              <a:buNone/>
            </a:pPr>
            <a:endParaRPr lang="es-PE" dirty="0" smtClean="0"/>
          </a:p>
        </p:txBody>
      </p:sp>
      <p:pic>
        <p:nvPicPr>
          <p:cNvPr id="4"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9699" y="2173961"/>
            <a:ext cx="4068248" cy="3456384"/>
          </a:xfrm>
          <a:prstGeom prst="rect">
            <a:avLst/>
          </a:prstGeom>
        </p:spPr>
      </p:pic>
    </p:spTree>
    <p:extLst>
      <p:ext uri="{BB962C8B-B14F-4D97-AF65-F5344CB8AC3E}">
        <p14:creationId xmlns:p14="http://schemas.microsoft.com/office/powerpoint/2010/main" val="59026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Novelty Detection</a:t>
            </a:r>
            <a:endParaRPr lang="en-US" dirty="0"/>
          </a:p>
        </p:txBody>
      </p:sp>
      <p:sp>
        <p:nvSpPr>
          <p:cNvPr id="9" name="Marcador de contenido 2"/>
          <p:cNvSpPr>
            <a:spLocks noGrp="1"/>
          </p:cNvSpPr>
          <p:nvPr>
            <p:ph idx="1"/>
          </p:nvPr>
        </p:nvSpPr>
        <p:spPr>
          <a:xfrm>
            <a:off x="838200" y="1825625"/>
            <a:ext cx="10515600" cy="4351338"/>
          </a:xfrm>
        </p:spPr>
        <p:txBody>
          <a:bodyPr/>
          <a:lstStyle/>
          <a:p>
            <a:pPr marL="0" indent="0">
              <a:buNone/>
            </a:pPr>
            <a:r>
              <a:rPr lang="es-PE" b="1" dirty="0" smtClean="0"/>
              <a:t>Objetivo:</a:t>
            </a:r>
            <a:r>
              <a:rPr lang="es-PE" dirty="0" smtClean="0"/>
              <a:t> Identificar data nueva o desconocida</a:t>
            </a:r>
          </a:p>
          <a:p>
            <a:pPr marL="0" indent="0">
              <a:buNone/>
            </a:pPr>
            <a:r>
              <a:rPr lang="es-PE" dirty="0" smtClean="0"/>
              <a:t>También conocido como:</a:t>
            </a:r>
          </a:p>
          <a:p>
            <a:r>
              <a:rPr lang="es-PE" b="1" dirty="0" err="1"/>
              <a:t>Anomaly</a:t>
            </a:r>
            <a:r>
              <a:rPr lang="es-PE" b="1" dirty="0"/>
              <a:t> </a:t>
            </a:r>
            <a:r>
              <a:rPr lang="es-PE" b="1" dirty="0" err="1"/>
              <a:t>Detection</a:t>
            </a:r>
            <a:r>
              <a:rPr lang="es-PE" dirty="0"/>
              <a:t> en minería de datos</a:t>
            </a:r>
          </a:p>
          <a:p>
            <a:r>
              <a:rPr lang="es-PE" b="1" dirty="0" err="1"/>
              <a:t>Outlier</a:t>
            </a:r>
            <a:r>
              <a:rPr lang="es-PE" b="1" dirty="0"/>
              <a:t> </a:t>
            </a:r>
            <a:r>
              <a:rPr lang="es-PE" b="1" dirty="0" err="1"/>
              <a:t>Detection</a:t>
            </a:r>
            <a:r>
              <a:rPr lang="es-PE" dirty="0"/>
              <a:t> en </a:t>
            </a:r>
            <a:r>
              <a:rPr lang="es-PE" dirty="0" smtClean="0"/>
              <a:t>estadística</a:t>
            </a:r>
          </a:p>
          <a:p>
            <a:pPr marL="0" indent="0">
              <a:buNone/>
            </a:pPr>
            <a:r>
              <a:rPr lang="es-PE" b="1" dirty="0"/>
              <a:t>Definición:</a:t>
            </a:r>
            <a:r>
              <a:rPr lang="es-PE" dirty="0"/>
              <a:t> </a:t>
            </a:r>
            <a:r>
              <a:rPr lang="es-PE" dirty="0" smtClean="0"/>
              <a:t>Reconocer </a:t>
            </a:r>
            <a:r>
              <a:rPr lang="es-PE" dirty="0"/>
              <a:t>que el test data difiere en alguna medida de la data disponible durante el </a:t>
            </a:r>
            <a:r>
              <a:rPr lang="es-PE" dirty="0" smtClean="0"/>
              <a:t>training.</a:t>
            </a:r>
          </a:p>
          <a:p>
            <a:pPr marL="0" indent="0">
              <a:buNone/>
            </a:pPr>
            <a:endParaRPr lang="es-PE" dirty="0"/>
          </a:p>
          <a:p>
            <a:pPr marL="0" indent="0">
              <a:buNone/>
            </a:pPr>
            <a:r>
              <a:rPr lang="es-PE" dirty="0" smtClean="0"/>
              <a:t>Su </a:t>
            </a:r>
            <a:r>
              <a:rPr lang="es-PE" dirty="0"/>
              <a:t>importancia práctica y naturaleza retadora ha dado lugar a varios enfoques </a:t>
            </a:r>
            <a:r>
              <a:rPr lang="es-PE" dirty="0" smtClean="0"/>
              <a:t>propuestos.</a:t>
            </a:r>
          </a:p>
        </p:txBody>
      </p:sp>
    </p:spTree>
    <p:extLst>
      <p:ext uri="{BB962C8B-B14F-4D97-AF65-F5344CB8AC3E}">
        <p14:creationId xmlns:p14="http://schemas.microsoft.com/office/powerpoint/2010/main" val="180723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Novelty Detection</a:t>
            </a:r>
            <a:endParaRPr lang="en-US" dirty="0"/>
          </a:p>
        </p:txBody>
      </p:sp>
      <p:sp>
        <p:nvSpPr>
          <p:cNvPr id="9" name="Marcador de contenido 2"/>
          <p:cNvSpPr>
            <a:spLocks noGrp="1"/>
          </p:cNvSpPr>
          <p:nvPr>
            <p:ph idx="1"/>
          </p:nvPr>
        </p:nvSpPr>
        <p:spPr>
          <a:xfrm>
            <a:off x="838200" y="1825625"/>
            <a:ext cx="10515600" cy="4351338"/>
          </a:xfrm>
        </p:spPr>
        <p:txBody>
          <a:bodyPr/>
          <a:lstStyle/>
          <a:p>
            <a:pPr marL="0" indent="0">
              <a:buNone/>
            </a:pPr>
            <a:r>
              <a:rPr lang="es-PE" b="1" dirty="0" smtClean="0"/>
              <a:t>Condición normal</a:t>
            </a:r>
            <a:r>
              <a:rPr lang="es-PE" dirty="0" smtClean="0"/>
              <a:t> </a:t>
            </a:r>
            <a:r>
              <a:rPr lang="es-PE" dirty="0"/>
              <a:t>(también conocido como positive </a:t>
            </a:r>
            <a:r>
              <a:rPr lang="es-PE" dirty="0" err="1"/>
              <a:t>examples</a:t>
            </a:r>
            <a:r>
              <a:rPr lang="es-PE" dirty="0"/>
              <a:t>) </a:t>
            </a:r>
            <a:r>
              <a:rPr lang="es-PE" b="1" dirty="0"/>
              <a:t>A</a:t>
            </a:r>
            <a:r>
              <a:rPr lang="es-PE" b="1" dirty="0" smtClean="0"/>
              <a:t>normalidades</a:t>
            </a:r>
            <a:r>
              <a:rPr lang="es-PE" dirty="0" smtClean="0"/>
              <a:t> </a:t>
            </a:r>
            <a:r>
              <a:rPr lang="es-PE" dirty="0"/>
              <a:t>(también conocido como </a:t>
            </a:r>
            <a:r>
              <a:rPr lang="es-PE" dirty="0" err="1"/>
              <a:t>negative</a:t>
            </a:r>
            <a:r>
              <a:rPr lang="es-PE" dirty="0"/>
              <a:t> </a:t>
            </a:r>
            <a:r>
              <a:rPr lang="es-PE" dirty="0" err="1"/>
              <a:t>examples</a:t>
            </a:r>
            <a:r>
              <a:rPr lang="es-PE" dirty="0" smtClean="0"/>
              <a:t>)</a:t>
            </a:r>
          </a:p>
          <a:p>
            <a:pPr marL="0" indent="0">
              <a:buNone/>
            </a:pPr>
            <a:endParaRPr lang="es-PE" dirty="0" smtClean="0"/>
          </a:p>
          <a:p>
            <a:pPr marL="0" indent="0">
              <a:buNone/>
            </a:pPr>
            <a:endParaRPr lang="es-PE" dirty="0"/>
          </a:p>
        </p:txBody>
      </p:sp>
      <p:graphicFrame>
        <p:nvGraphicFramePr>
          <p:cNvPr id="15" name="Gráfico 14"/>
          <p:cNvGraphicFramePr/>
          <p:nvPr>
            <p:extLst>
              <p:ext uri="{D42A27DB-BD31-4B8C-83A1-F6EECF244321}">
                <p14:modId xmlns:p14="http://schemas.microsoft.com/office/powerpoint/2010/main" val="4274071906"/>
              </p:ext>
            </p:extLst>
          </p:nvPr>
        </p:nvGraphicFramePr>
        <p:xfrm>
          <a:off x="2595282" y="2741489"/>
          <a:ext cx="6677211" cy="34354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020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Novelty Detection</a:t>
            </a:r>
            <a:endParaRPr lang="en-US" dirty="0"/>
          </a:p>
        </p:txBody>
      </p:sp>
      <p:sp>
        <p:nvSpPr>
          <p:cNvPr id="9" name="Marcador de contenido 2"/>
          <p:cNvSpPr>
            <a:spLocks noGrp="1"/>
          </p:cNvSpPr>
          <p:nvPr>
            <p:ph idx="1"/>
          </p:nvPr>
        </p:nvSpPr>
        <p:spPr>
          <a:xfrm>
            <a:off x="838200" y="1825625"/>
            <a:ext cx="10515600" cy="4351338"/>
          </a:xfrm>
        </p:spPr>
        <p:txBody>
          <a:bodyPr/>
          <a:lstStyle/>
          <a:p>
            <a:pPr marL="0" indent="0">
              <a:buNone/>
            </a:pPr>
            <a:r>
              <a:rPr lang="es-PE" b="1" dirty="0" smtClean="0"/>
              <a:t>Por ejemplo:</a:t>
            </a:r>
            <a:r>
              <a:rPr lang="es-PE" dirty="0" smtClean="0"/>
              <a:t> en </a:t>
            </a:r>
            <a:r>
              <a:rPr lang="es-PE" dirty="0"/>
              <a:t>un sistema de monitoreo de máquinas, se requiere que se encienda una alarma siempre que una máquina muestra un comportamiento “anormal”. Medidas de la máquina de su estado de operación normal no son costosos y son fáciles de obtener. Sin embargo, es difícil, sino imposible, obtener una buena muestra </a:t>
            </a:r>
            <a:r>
              <a:rPr lang="es-PE" dirty="0" smtClean="0"/>
              <a:t>representativa </a:t>
            </a:r>
            <a:r>
              <a:rPr lang="es-PE" dirty="0"/>
              <a:t>de la clase negativa </a:t>
            </a:r>
            <a:r>
              <a:rPr lang="es-PE" dirty="0" smtClean="0"/>
              <a:t>[</a:t>
            </a:r>
            <a:r>
              <a:rPr lang="es-PE" dirty="0"/>
              <a:t>6</a:t>
            </a:r>
            <a:r>
              <a:rPr lang="es-PE" dirty="0" smtClean="0"/>
              <a:t>].</a:t>
            </a:r>
          </a:p>
          <a:p>
            <a:pPr marL="0" indent="0">
              <a:buNone/>
            </a:pPr>
            <a:endParaRPr lang="es-PE" b="1" dirty="0" smtClean="0"/>
          </a:p>
          <a:p>
            <a:pPr marL="0" indent="0">
              <a:buNone/>
            </a:pPr>
            <a:r>
              <a:rPr lang="es-PE" b="1" dirty="0" smtClean="0"/>
              <a:t>Aplicaciones:</a:t>
            </a:r>
            <a:r>
              <a:rPr lang="es-PE" dirty="0" smtClean="0"/>
              <a:t> diagnóstico </a:t>
            </a:r>
            <a:r>
              <a:rPr lang="es-PE" dirty="0"/>
              <a:t>de problemas médicos, detección de fallas en complejos sistemas industriales, detección de intrusos en sistemas de seguridad electrónicos, video vigilancia, y otros </a:t>
            </a:r>
            <a:r>
              <a:rPr lang="es-PE" dirty="0" smtClean="0"/>
              <a:t>[</a:t>
            </a:r>
            <a:r>
              <a:rPr lang="es-PE" dirty="0"/>
              <a:t>6</a:t>
            </a:r>
            <a:r>
              <a:rPr lang="es-PE" dirty="0" smtClean="0"/>
              <a:t>].</a:t>
            </a:r>
            <a:endParaRPr lang="es-PE" dirty="0"/>
          </a:p>
          <a:p>
            <a:pPr marL="0" indent="0">
              <a:buNone/>
            </a:pPr>
            <a:endParaRPr lang="es-PE" dirty="0"/>
          </a:p>
        </p:txBody>
      </p:sp>
    </p:spTree>
    <p:extLst>
      <p:ext uri="{BB962C8B-B14F-4D97-AF65-F5344CB8AC3E}">
        <p14:creationId xmlns:p14="http://schemas.microsoft.com/office/powerpoint/2010/main" val="281499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Métricas</a:t>
            </a:r>
            <a:r>
              <a:rPr lang="en-US" dirty="0"/>
              <a:t> de Performance </a:t>
            </a:r>
            <a:r>
              <a:rPr lang="en-US" dirty="0" err="1"/>
              <a:t>Biométricas</a:t>
            </a:r>
            <a:endParaRPr lang="en-US" dirty="0"/>
          </a:p>
        </p:txBody>
      </p:sp>
      <mc:AlternateContent xmlns:mc="http://schemas.openxmlformats.org/markup-compatibility/2006" xmlns:a14="http://schemas.microsoft.com/office/drawing/2010/main">
        <mc:Choice Requires="a14">
          <p:graphicFrame>
            <p:nvGraphicFramePr>
              <p:cNvPr id="3" name="Marcador de contenido 2"/>
              <p:cNvGraphicFramePr>
                <a:graphicFrameLocks noGrp="1"/>
              </p:cNvGraphicFramePr>
              <p:nvPr>
                <p:ph idx="1"/>
                <p:extLst>
                  <p:ext uri="{D42A27DB-BD31-4B8C-83A1-F6EECF244321}">
                    <p14:modId xmlns:p14="http://schemas.microsoft.com/office/powerpoint/2010/main" val="3728729293"/>
                  </p:ext>
                </p:extLst>
              </p:nvPr>
            </p:nvGraphicFramePr>
            <p:xfrm>
              <a:off x="2823882" y="2178425"/>
              <a:ext cx="5930153" cy="2208205"/>
            </p:xfrm>
            <a:graphic>
              <a:graphicData uri="http://schemas.openxmlformats.org/drawingml/2006/table">
                <a:tbl>
                  <a:tblPr firstRow="1" firstCol="1" bandRow="1">
                    <a:tableStyleId>{5C22544A-7EE6-4342-B048-85BDC9FD1C3A}</a:tableStyleId>
                  </a:tblPr>
                  <a:tblGrid>
                    <a:gridCol w="1983405"/>
                    <a:gridCol w="979491"/>
                    <a:gridCol w="1607482"/>
                    <a:gridCol w="1359775"/>
                  </a:tblGrid>
                  <a:tr h="858453">
                    <a:tc rowSpan="2" gridSpan="2">
                      <a:txBody>
                        <a:bodyPr/>
                        <a:lstStyle/>
                        <a:p>
                          <a:pPr>
                            <a:lnSpc>
                              <a:spcPct val="200000"/>
                            </a:lnSpc>
                            <a:spcAft>
                              <a:spcPts val="0"/>
                            </a:spcAft>
                          </a:pPr>
                          <a:r>
                            <a:rPr lang="es-PE" sz="1400" dirty="0">
                              <a:effectLst/>
                            </a:rPr>
                            <a:t> </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s-PE"/>
                        </a:p>
                      </a:txBody>
                      <a:tcPr/>
                    </a:tc>
                    <a:tc gridSpan="2">
                      <a:txBody>
                        <a:bodyPr/>
                        <a:lstStyle/>
                        <a:p>
                          <a:pPr>
                            <a:lnSpc>
                              <a:spcPct val="200000"/>
                            </a:lnSpc>
                            <a:spcAft>
                              <a:spcPts val="0"/>
                            </a:spcAft>
                          </a:pPr>
                          <a:r>
                            <a:rPr lang="es-PE" sz="1400" dirty="0" err="1">
                              <a:effectLst/>
                            </a:rPr>
                            <a:t>Labels</a:t>
                          </a:r>
                          <a:r>
                            <a:rPr lang="es-PE" sz="1400" dirty="0">
                              <a:effectLst/>
                            </a:rPr>
                            <a:t> retornados por el algoritmo de clasificación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PE"/>
                        </a:p>
                      </a:txBody>
                      <a:tcPr/>
                    </a:tc>
                  </a:tr>
                  <a:tr h="396937">
                    <a:tc gridSpan="2" vMerge="1">
                      <a:txBody>
                        <a:bodyPr/>
                        <a:lstStyle/>
                        <a:p>
                          <a:endParaRPr lang="es-PE"/>
                        </a:p>
                      </a:txBody>
                      <a:tcPr/>
                    </a:tc>
                    <a:tc hMerge="1" vMerge="1">
                      <a:txBody>
                        <a:bodyPr/>
                        <a:lstStyle/>
                        <a:p>
                          <a:endParaRPr lang="es-PE"/>
                        </a:p>
                      </a:txBody>
                      <a:tcPr/>
                    </a:tc>
                    <a:tc>
                      <a:txBody>
                        <a:bodyPr/>
                        <a:lstStyle/>
                        <a:p>
                          <a:pPr>
                            <a:lnSpc>
                              <a:spcPct val="200000"/>
                            </a:lnSpc>
                            <a:spcAft>
                              <a:spcPts val="0"/>
                            </a:spcAft>
                          </a:pPr>
                          <a:r>
                            <a:rPr lang="es-PE" sz="1400" dirty="0">
                              <a:effectLst/>
                            </a:rPr>
                            <a:t>pos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s-PE" sz="1400">
                              <a:effectLst/>
                            </a:rPr>
                            <a:t>neg</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1516">
                    <a:tc>
                      <a:txBody>
                        <a:bodyPr/>
                        <a:lstStyle/>
                        <a:p>
                          <a:pPr>
                            <a:lnSpc>
                              <a:spcPct val="200000"/>
                            </a:lnSpc>
                            <a:spcAft>
                              <a:spcPts val="0"/>
                            </a:spcAft>
                          </a:pPr>
                          <a:r>
                            <a:rPr lang="es-PE" sz="1400" dirty="0" err="1">
                              <a:effectLst/>
                            </a:rPr>
                            <a:t>Labels</a:t>
                          </a:r>
                          <a:r>
                            <a:rPr lang="es-PE" sz="1400" dirty="0">
                              <a:effectLst/>
                            </a:rPr>
                            <a:t> verdaderos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s-PE" sz="1400" dirty="0">
                              <a:effectLst/>
                            </a:rPr>
                            <a:t>pos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14:m>
                            <m:oMathPara xmlns:m="http://schemas.openxmlformats.org/officeDocument/2006/math">
                              <m:oMathParaPr>
                                <m:jc m:val="centerGroup"/>
                              </m:oMathParaPr>
                              <m:oMath xmlns:m="http://schemas.openxmlformats.org/officeDocument/2006/math">
                                <m:sSub>
                                  <m:sSubPr>
                                    <m:ctrlPr>
                                      <a:rPr lang="es-PE" sz="1400" i="1">
                                        <a:effectLst/>
                                        <a:latin typeface="Cambria Math" panose="02040503050406030204" pitchFamily="18" charset="0"/>
                                      </a:rPr>
                                    </m:ctrlPr>
                                  </m:sSubPr>
                                  <m:e>
                                    <m:r>
                                      <a:rPr lang="es-PE" sz="1400">
                                        <a:effectLst/>
                                        <a:latin typeface="Cambria Math" panose="02040503050406030204" pitchFamily="18" charset="0"/>
                                      </a:rPr>
                                      <m:t>𝑁</m:t>
                                    </m:r>
                                  </m:e>
                                  <m:sub>
                                    <m:r>
                                      <a:rPr lang="es-PE" sz="1400">
                                        <a:effectLst/>
                                        <a:latin typeface="Cambria Math" panose="02040503050406030204" pitchFamily="18" charset="0"/>
                                      </a:rPr>
                                      <m:t>𝑇𝑃</m:t>
                                    </m:r>
                                  </m:sub>
                                </m:sSub>
                              </m:oMath>
                            </m:oMathPara>
                          </a14:m>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14:m>
                            <m:oMathPara xmlns:m="http://schemas.openxmlformats.org/officeDocument/2006/math">
                              <m:oMathParaPr>
                                <m:jc m:val="centerGroup"/>
                              </m:oMathParaPr>
                              <m:oMath xmlns:m="http://schemas.openxmlformats.org/officeDocument/2006/math">
                                <m:sSub>
                                  <m:sSubPr>
                                    <m:ctrlPr>
                                      <a:rPr lang="es-PE" sz="1400" i="1">
                                        <a:effectLst/>
                                        <a:latin typeface="Cambria Math" panose="02040503050406030204" pitchFamily="18" charset="0"/>
                                      </a:rPr>
                                    </m:ctrlPr>
                                  </m:sSubPr>
                                  <m:e>
                                    <m:r>
                                      <a:rPr lang="es-PE" sz="1400">
                                        <a:effectLst/>
                                        <a:latin typeface="Cambria Math" panose="02040503050406030204" pitchFamily="18" charset="0"/>
                                      </a:rPr>
                                      <m:t>𝑁</m:t>
                                    </m:r>
                                  </m:e>
                                  <m:sub>
                                    <m:r>
                                      <a:rPr lang="es-PE" sz="1400">
                                        <a:effectLst/>
                                        <a:latin typeface="Cambria Math" panose="02040503050406030204" pitchFamily="18" charset="0"/>
                                      </a:rPr>
                                      <m:t>𝐹𝑁</m:t>
                                    </m:r>
                                  </m:sub>
                                </m:sSub>
                              </m:oMath>
                            </m:oMathPara>
                          </a14:m>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1516">
                    <a:tc>
                      <a:txBody>
                        <a:bodyPr/>
                        <a:lstStyle/>
                        <a:p>
                          <a:pPr>
                            <a:lnSpc>
                              <a:spcPct val="200000"/>
                            </a:lnSpc>
                            <a:spcAft>
                              <a:spcPts val="0"/>
                            </a:spcAft>
                          </a:pPr>
                          <a:r>
                            <a:rPr lang="es-PE" sz="1400" dirty="0">
                              <a:effectLst/>
                            </a:rPr>
                            <a:t> </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s-PE" sz="1400">
                              <a:effectLst/>
                            </a:rPr>
                            <a:t>neg</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14:m>
                            <m:oMathPara xmlns:m="http://schemas.openxmlformats.org/officeDocument/2006/math">
                              <m:oMathParaPr>
                                <m:jc m:val="centerGroup"/>
                              </m:oMathParaPr>
                              <m:oMath xmlns:m="http://schemas.openxmlformats.org/officeDocument/2006/math">
                                <m:sSub>
                                  <m:sSubPr>
                                    <m:ctrlPr>
                                      <a:rPr lang="es-PE" sz="1400" i="1">
                                        <a:effectLst/>
                                        <a:latin typeface="Cambria Math" panose="02040503050406030204" pitchFamily="18" charset="0"/>
                                      </a:rPr>
                                    </m:ctrlPr>
                                  </m:sSubPr>
                                  <m:e>
                                    <m:r>
                                      <a:rPr lang="es-PE" sz="1400">
                                        <a:effectLst/>
                                        <a:latin typeface="Cambria Math" panose="02040503050406030204" pitchFamily="18" charset="0"/>
                                      </a:rPr>
                                      <m:t>𝑁</m:t>
                                    </m:r>
                                  </m:e>
                                  <m:sub>
                                    <m:r>
                                      <a:rPr lang="es-PE" sz="1400">
                                        <a:effectLst/>
                                        <a:latin typeface="Cambria Math" panose="02040503050406030204" pitchFamily="18" charset="0"/>
                                      </a:rPr>
                                      <m:t>𝐹𝑃</m:t>
                                    </m:r>
                                  </m:sub>
                                </m:sSub>
                              </m:oMath>
                            </m:oMathPara>
                          </a14:m>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14:m>
                            <m:oMathPara xmlns:m="http://schemas.openxmlformats.org/officeDocument/2006/math">
                              <m:oMathParaPr>
                                <m:jc m:val="centerGroup"/>
                              </m:oMathParaPr>
                              <m:oMath xmlns:m="http://schemas.openxmlformats.org/officeDocument/2006/math">
                                <m:sSub>
                                  <m:sSubPr>
                                    <m:ctrlPr>
                                      <a:rPr lang="es-PE" sz="1400" i="1">
                                        <a:effectLst/>
                                        <a:latin typeface="Cambria Math" panose="02040503050406030204" pitchFamily="18" charset="0"/>
                                      </a:rPr>
                                    </m:ctrlPr>
                                  </m:sSubPr>
                                  <m:e>
                                    <m:r>
                                      <a:rPr lang="es-PE" sz="1400">
                                        <a:effectLst/>
                                        <a:latin typeface="Cambria Math" panose="02040503050406030204" pitchFamily="18" charset="0"/>
                                      </a:rPr>
                                      <m:t>𝑁</m:t>
                                    </m:r>
                                  </m:e>
                                  <m:sub>
                                    <m:r>
                                      <a:rPr lang="es-PE" sz="1400">
                                        <a:effectLst/>
                                        <a:latin typeface="Cambria Math" panose="02040503050406030204" pitchFamily="18" charset="0"/>
                                      </a:rPr>
                                      <m:t>𝑇𝑁</m:t>
                                    </m:r>
                                  </m:sub>
                                </m:sSub>
                              </m:oMath>
                            </m:oMathPara>
                          </a14:m>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Choice>
        <mc:Fallback xmlns="">
          <p:graphicFrame>
            <p:nvGraphicFramePr>
              <p:cNvPr id="3" name="Marcador de contenido 2"/>
              <p:cNvGraphicFramePr>
                <a:graphicFrameLocks noGrp="1"/>
              </p:cNvGraphicFramePr>
              <p:nvPr>
                <p:ph idx="1"/>
                <p:extLst>
                  <p:ext uri="{D42A27DB-BD31-4B8C-83A1-F6EECF244321}">
                    <p14:modId xmlns:p14="http://schemas.microsoft.com/office/powerpoint/2010/main" val="3728729293"/>
                  </p:ext>
                </p:extLst>
              </p:nvPr>
            </p:nvGraphicFramePr>
            <p:xfrm>
              <a:off x="2823882" y="2178425"/>
              <a:ext cx="5930153" cy="2178422"/>
            </p:xfrm>
            <a:graphic>
              <a:graphicData uri="http://schemas.openxmlformats.org/drawingml/2006/table">
                <a:tbl>
                  <a:tblPr firstRow="1" firstCol="1" bandRow="1">
                    <a:tableStyleId>{5C22544A-7EE6-4342-B048-85BDC9FD1C3A}</a:tableStyleId>
                  </a:tblPr>
                  <a:tblGrid>
                    <a:gridCol w="1983405"/>
                    <a:gridCol w="979491"/>
                    <a:gridCol w="1607482"/>
                    <a:gridCol w="1359775"/>
                  </a:tblGrid>
                  <a:tr h="858453">
                    <a:tc rowSpan="2" gridSpan="2">
                      <a:txBody>
                        <a:bodyPr/>
                        <a:lstStyle/>
                        <a:p>
                          <a:pPr>
                            <a:lnSpc>
                              <a:spcPct val="200000"/>
                            </a:lnSpc>
                            <a:spcAft>
                              <a:spcPts val="0"/>
                            </a:spcAft>
                          </a:pPr>
                          <a:r>
                            <a:rPr lang="es-PE" sz="1400" dirty="0">
                              <a:effectLst/>
                            </a:rPr>
                            <a:t> </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s-PE"/>
                        </a:p>
                      </a:txBody>
                      <a:tcPr/>
                    </a:tc>
                    <a:tc gridSpan="2">
                      <a:txBody>
                        <a:bodyPr/>
                        <a:lstStyle/>
                        <a:p>
                          <a:pPr>
                            <a:lnSpc>
                              <a:spcPct val="200000"/>
                            </a:lnSpc>
                            <a:spcAft>
                              <a:spcPts val="0"/>
                            </a:spcAft>
                          </a:pPr>
                          <a:r>
                            <a:rPr lang="es-PE" sz="1400" dirty="0" err="1">
                              <a:effectLst/>
                            </a:rPr>
                            <a:t>Labels</a:t>
                          </a:r>
                          <a:r>
                            <a:rPr lang="es-PE" sz="1400" dirty="0">
                              <a:effectLst/>
                            </a:rPr>
                            <a:t> retornados por el algoritmo de clasificación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PE"/>
                        </a:p>
                      </a:txBody>
                      <a:tcPr/>
                    </a:tc>
                  </a:tr>
                  <a:tr h="396937">
                    <a:tc gridSpan="2" vMerge="1">
                      <a:txBody>
                        <a:bodyPr/>
                        <a:lstStyle/>
                        <a:p>
                          <a:endParaRPr lang="es-PE"/>
                        </a:p>
                      </a:txBody>
                      <a:tcPr/>
                    </a:tc>
                    <a:tc hMerge="1" vMerge="1">
                      <a:txBody>
                        <a:bodyPr/>
                        <a:lstStyle/>
                        <a:p>
                          <a:endParaRPr lang="es-PE"/>
                        </a:p>
                      </a:txBody>
                      <a:tcPr/>
                    </a:tc>
                    <a:tc>
                      <a:txBody>
                        <a:bodyPr/>
                        <a:lstStyle/>
                        <a:p>
                          <a:pPr>
                            <a:lnSpc>
                              <a:spcPct val="200000"/>
                            </a:lnSpc>
                            <a:spcAft>
                              <a:spcPts val="0"/>
                            </a:spcAft>
                          </a:pPr>
                          <a:r>
                            <a:rPr lang="es-PE" sz="1400" dirty="0">
                              <a:effectLst/>
                            </a:rPr>
                            <a:t>pos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s-PE" sz="1400">
                              <a:effectLst/>
                            </a:rPr>
                            <a:t>neg</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1516">
                    <a:tc>
                      <a:txBody>
                        <a:bodyPr/>
                        <a:lstStyle/>
                        <a:p>
                          <a:pPr>
                            <a:lnSpc>
                              <a:spcPct val="200000"/>
                            </a:lnSpc>
                            <a:spcAft>
                              <a:spcPts val="0"/>
                            </a:spcAft>
                          </a:pPr>
                          <a:r>
                            <a:rPr lang="es-PE" sz="1400" dirty="0" err="1">
                              <a:effectLst/>
                            </a:rPr>
                            <a:t>Labels</a:t>
                          </a:r>
                          <a:r>
                            <a:rPr lang="es-PE" sz="1400" dirty="0">
                              <a:effectLst/>
                            </a:rPr>
                            <a:t> verdaderos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s-PE" sz="1400" dirty="0">
                              <a:effectLst/>
                            </a:rPr>
                            <a:t>pos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s-PE"/>
                        </a:p>
                      </a:txBody>
                      <a:tcPr marL="68580" marR="68580" marT="0" marB="0">
                        <a:blipFill rotWithShape="0">
                          <a:blip r:embed="rId3"/>
                          <a:stretch>
                            <a:fillRect l="-184848" t="-272368" r="-85985" b="-103947"/>
                          </a:stretch>
                        </a:blipFill>
                      </a:tcPr>
                    </a:tc>
                    <a:tc>
                      <a:txBody>
                        <a:bodyPr/>
                        <a:lstStyle/>
                        <a:p>
                          <a:endParaRPr lang="es-PE"/>
                        </a:p>
                      </a:txBody>
                      <a:tcPr marL="68580" marR="68580" marT="0" marB="0">
                        <a:blipFill rotWithShape="0">
                          <a:blip r:embed="rId3"/>
                          <a:stretch>
                            <a:fillRect l="-337220" t="-272368" r="-1794" b="-103947"/>
                          </a:stretch>
                        </a:blipFill>
                      </a:tcPr>
                    </a:tc>
                  </a:tr>
                  <a:tr h="461516">
                    <a:tc>
                      <a:txBody>
                        <a:bodyPr/>
                        <a:lstStyle/>
                        <a:p>
                          <a:pPr>
                            <a:lnSpc>
                              <a:spcPct val="200000"/>
                            </a:lnSpc>
                            <a:spcAft>
                              <a:spcPts val="0"/>
                            </a:spcAft>
                          </a:pPr>
                          <a:r>
                            <a:rPr lang="es-PE" sz="1400" dirty="0">
                              <a:effectLst/>
                            </a:rPr>
                            <a:t> </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s-PE" sz="1400">
                              <a:effectLst/>
                            </a:rPr>
                            <a:t>neg</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s-PE"/>
                        </a:p>
                      </a:txBody>
                      <a:tcPr marL="68580" marR="68580" marT="0" marB="0">
                        <a:blipFill rotWithShape="0">
                          <a:blip r:embed="rId3"/>
                          <a:stretch>
                            <a:fillRect l="-184848" t="-372368" r="-85985" b="-3947"/>
                          </a:stretch>
                        </a:blipFill>
                      </a:tcPr>
                    </a:tc>
                    <a:tc>
                      <a:txBody>
                        <a:bodyPr/>
                        <a:lstStyle/>
                        <a:p>
                          <a:endParaRPr lang="es-PE"/>
                        </a:p>
                      </a:txBody>
                      <a:tcPr marL="68580" marR="68580" marT="0" marB="0">
                        <a:blipFill rotWithShape="0">
                          <a:blip r:embed="rId3"/>
                          <a:stretch>
                            <a:fillRect l="-337220" t="-372368" r="-1794" b="-3947"/>
                          </a:stretch>
                        </a:blipFill>
                      </a:tcPr>
                    </a:tc>
                  </a:tr>
                </a:tbl>
              </a:graphicData>
            </a:graphic>
          </p:graphicFrame>
        </mc:Fallback>
      </mc:AlternateContent>
      <mc:AlternateContent xmlns:mc="http://schemas.openxmlformats.org/markup-compatibility/2006" xmlns:a14="http://schemas.microsoft.com/office/drawing/2010/main">
        <mc:Choice Requires="a14">
          <p:sp>
            <p:nvSpPr>
              <p:cNvPr id="4" name="CuadroTexto 3"/>
              <p:cNvSpPr txBox="1"/>
              <p:nvPr/>
            </p:nvSpPr>
            <p:spPr>
              <a:xfrm>
                <a:off x="838200" y="4639235"/>
                <a:ext cx="10618694" cy="646331"/>
              </a:xfrm>
              <a:prstGeom prst="rect">
                <a:avLst/>
              </a:prstGeom>
              <a:noFill/>
            </p:spPr>
            <p:txBody>
              <a:bodyPr wrap="square" rtlCol="0">
                <a:spAutoFit/>
              </a:bodyPr>
              <a:lstStyle/>
              <a:p>
                <a:r>
                  <a:rPr lang="es-PE" dirty="0" smtClean="0"/>
                  <a:t>Cantidades básicas usados en las definiciones de los criterios de performance. Por ejemplo </a:t>
                </a:r>
                <a14:m>
                  <m:oMath xmlns:m="http://schemas.openxmlformats.org/officeDocument/2006/math">
                    <m:sSub>
                      <m:sSubPr>
                        <m:ctrlPr>
                          <a:rPr lang="es-PE" i="1" dirty="0" smtClean="0">
                            <a:latin typeface="Cambria Math" panose="02040503050406030204" pitchFamily="18" charset="0"/>
                          </a:rPr>
                        </m:ctrlPr>
                      </m:sSubPr>
                      <m:e>
                        <m:r>
                          <a:rPr lang="es-PE" b="0" i="1" dirty="0" smtClean="0">
                            <a:latin typeface="Cambria Math" panose="02040503050406030204" pitchFamily="18" charset="0"/>
                          </a:rPr>
                          <m:t>𝑁</m:t>
                        </m:r>
                      </m:e>
                      <m:sub>
                        <m:r>
                          <a:rPr lang="es-PE" b="0" i="1" dirty="0" smtClean="0">
                            <a:latin typeface="Cambria Math" panose="02040503050406030204" pitchFamily="18" charset="0"/>
                          </a:rPr>
                          <m:t>𝐹𝑃</m:t>
                        </m:r>
                      </m:sub>
                    </m:sSub>
                  </m:oMath>
                </a14:m>
                <a:r>
                  <a:rPr lang="es-PE" dirty="0" smtClean="0"/>
                  <a:t> </a:t>
                </a:r>
                <a:r>
                  <a:rPr lang="es-PE" dirty="0"/>
                  <a:t>es el número de falsos positivos: </a:t>
                </a:r>
                <a:r>
                  <a:rPr lang="es-PE" dirty="0" err="1"/>
                  <a:t>labels</a:t>
                </a:r>
                <a:r>
                  <a:rPr lang="es-PE" dirty="0"/>
                  <a:t> negativos clasificados por el algoritmo como positivos, traducido de [4]</a:t>
                </a:r>
              </a:p>
            </p:txBody>
          </p:sp>
        </mc:Choice>
        <mc:Fallback xmlns="">
          <p:sp>
            <p:nvSpPr>
              <p:cNvPr id="4" name="CuadroTexto 3"/>
              <p:cNvSpPr txBox="1">
                <a:spLocks noRot="1" noChangeAspect="1" noMove="1" noResize="1" noEditPoints="1" noAdjustHandles="1" noChangeArrowheads="1" noChangeShapeType="1" noTextEdit="1"/>
              </p:cNvSpPr>
              <p:nvPr/>
            </p:nvSpPr>
            <p:spPr>
              <a:xfrm>
                <a:off x="838200" y="4639235"/>
                <a:ext cx="10618694" cy="646331"/>
              </a:xfrm>
              <a:prstGeom prst="rect">
                <a:avLst/>
              </a:prstGeom>
              <a:blipFill rotWithShape="0">
                <a:blip r:embed="rId4"/>
                <a:stretch>
                  <a:fillRect l="-517" t="-4717" r="-460" b="-14151"/>
                </a:stretch>
              </a:blipFill>
            </p:spPr>
            <p:txBody>
              <a:bodyPr/>
              <a:lstStyle/>
              <a:p>
                <a:r>
                  <a:rPr lang="es-PE">
                    <a:noFill/>
                  </a:rPr>
                  <a:t> </a:t>
                </a:r>
              </a:p>
            </p:txBody>
          </p:sp>
        </mc:Fallback>
      </mc:AlternateContent>
    </p:spTree>
    <p:extLst>
      <p:ext uri="{BB962C8B-B14F-4D97-AF65-F5344CB8AC3E}">
        <p14:creationId xmlns:p14="http://schemas.microsoft.com/office/powerpoint/2010/main" val="214200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Métricas</a:t>
            </a:r>
            <a:r>
              <a:rPr lang="en-US" dirty="0"/>
              <a:t> de Performance </a:t>
            </a:r>
            <a:r>
              <a:rPr lang="en-US" dirty="0" err="1"/>
              <a:t>Biométricas</a:t>
            </a:r>
            <a:endParaRPr lang="en-US" dirty="0"/>
          </a:p>
        </p:txBody>
      </p:sp>
      <mc:AlternateContent xmlns:mc="http://schemas.openxmlformats.org/markup-compatibility/2006" xmlns:a14="http://schemas.microsoft.com/office/drawing/2010/main">
        <mc:Choice Requires="a14">
          <p:sp>
            <p:nvSpPr>
              <p:cNvPr id="5" name="Marcador de contenido 4"/>
              <p:cNvSpPr>
                <a:spLocks noGrp="1"/>
              </p:cNvSpPr>
              <p:nvPr>
                <p:ph idx="1"/>
              </p:nvPr>
            </p:nvSpPr>
            <p:spPr>
              <a:xfrm>
                <a:off x="838200" y="1825625"/>
                <a:ext cx="10515600" cy="4351338"/>
              </a:xfrm>
            </p:spPr>
            <p:txBody>
              <a:bodyPr/>
              <a:lstStyle/>
              <a:p>
                <a:r>
                  <a:rPr lang="es-PE" b="1" dirty="0"/>
                  <a:t>False </a:t>
                </a:r>
                <a:r>
                  <a:rPr lang="es-PE" b="1" dirty="0" err="1"/>
                  <a:t>acceptance</a:t>
                </a:r>
                <a:r>
                  <a:rPr lang="es-PE" b="1" dirty="0"/>
                  <a:t> </a:t>
                </a:r>
                <a:r>
                  <a:rPr lang="es-PE" b="1" dirty="0" err="1"/>
                  <a:t>rate</a:t>
                </a:r>
                <a:r>
                  <a:rPr lang="es-PE" b="1" dirty="0"/>
                  <a:t> (FAR)</a:t>
                </a:r>
                <a:r>
                  <a:rPr lang="es-PE" dirty="0"/>
                  <a:t>, o la tasa al cual un impostor es aceptado por el </a:t>
                </a:r>
                <a:r>
                  <a:rPr lang="es-PE" dirty="0" smtClean="0"/>
                  <a:t>sistema.</a:t>
                </a:r>
              </a:p>
              <a:p>
                <a:endParaRPr lang="es-PE" dirty="0"/>
              </a:p>
              <a:p>
                <a:pPr marL="0" indent="0">
                  <a:buNone/>
                </a:pPr>
                <a14:m>
                  <m:oMathPara xmlns:m="http://schemas.openxmlformats.org/officeDocument/2006/math">
                    <m:oMathParaPr>
                      <m:jc m:val="centerGroup"/>
                    </m:oMathParaPr>
                    <m:oMath xmlns:m="http://schemas.openxmlformats.org/officeDocument/2006/math">
                      <m:r>
                        <a:rPr lang="es-PE" i="1">
                          <a:latin typeface="Cambria Math" panose="02040503050406030204" pitchFamily="18" charset="0"/>
                        </a:rPr>
                        <m:t>𝐹𝐴𝑅</m:t>
                      </m:r>
                      <m:r>
                        <a:rPr lang="es-PE" i="1">
                          <a:latin typeface="Cambria Math" panose="02040503050406030204" pitchFamily="18" charset="0"/>
                        </a:rPr>
                        <m:t>=</m:t>
                      </m:r>
                      <m:f>
                        <m:fPr>
                          <m:ctrlPr>
                            <a:rPr lang="es-PE" i="1">
                              <a:latin typeface="Cambria Math" panose="02040503050406030204" pitchFamily="18" charset="0"/>
                            </a:rPr>
                          </m:ctrlPr>
                        </m:fPr>
                        <m:num>
                          <m:r>
                            <a:rPr lang="es-PE" i="1">
                              <a:latin typeface="Cambria Math" panose="02040503050406030204" pitchFamily="18" charset="0"/>
                            </a:rPr>
                            <m:t>𝐹𝐴</m:t>
                          </m:r>
                        </m:num>
                        <m:den>
                          <m:r>
                            <a:rPr lang="es-PE" i="1">
                              <a:latin typeface="Cambria Math" panose="02040503050406030204" pitchFamily="18" charset="0"/>
                            </a:rPr>
                            <m:t>𝑁𝐼</m:t>
                          </m:r>
                        </m:den>
                      </m:f>
                    </m:oMath>
                  </m:oMathPara>
                </a14:m>
                <a:endParaRPr lang="es-PE" dirty="0" smtClean="0"/>
              </a:p>
              <a:p>
                <a:pPr marL="0" indent="0">
                  <a:buNone/>
                </a:pPr>
                <a:endParaRPr lang="es-PE" dirty="0"/>
              </a:p>
            </p:txBody>
          </p:sp>
        </mc:Choice>
        <mc:Fallback xmlns="">
          <p:sp>
            <p:nvSpPr>
              <p:cNvPr id="5" name="Marcador de contenido 4"/>
              <p:cNvSpPr>
                <a:spLocks noGrp="1" noRot="1" noChangeAspect="1" noMove="1" noResize="1" noEditPoints="1" noAdjustHandles="1" noChangeArrowheads="1" noChangeShapeType="1" noTextEdit="1"/>
              </p:cNvSpPr>
              <p:nvPr>
                <p:ph idx="1"/>
              </p:nvPr>
            </p:nvSpPr>
            <p:spPr>
              <a:xfrm>
                <a:off x="838200" y="1825625"/>
                <a:ext cx="10515600" cy="4351338"/>
              </a:xfrm>
              <a:blipFill rotWithShape="0">
                <a:blip r:embed="rId3"/>
                <a:stretch>
                  <a:fillRect l="-1043" t="-2241" r="-1333"/>
                </a:stretch>
              </a:blipFill>
            </p:spPr>
            <p:txBody>
              <a:bodyPr/>
              <a:lstStyle/>
              <a:p>
                <a:r>
                  <a:rPr lang="es-PE">
                    <a:noFill/>
                  </a:rPr>
                  <a:t> </a:t>
                </a:r>
              </a:p>
            </p:txBody>
          </p:sp>
        </mc:Fallback>
      </mc:AlternateContent>
    </p:spTree>
    <p:extLst>
      <p:ext uri="{BB962C8B-B14F-4D97-AF65-F5344CB8AC3E}">
        <p14:creationId xmlns:p14="http://schemas.microsoft.com/office/powerpoint/2010/main" val="350135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Métricas</a:t>
            </a:r>
            <a:r>
              <a:rPr lang="en-US" dirty="0"/>
              <a:t> de Performance </a:t>
            </a:r>
            <a:r>
              <a:rPr lang="en-US" dirty="0" err="1"/>
              <a:t>Biométricas</a:t>
            </a:r>
            <a:endParaRPr lang="en-US" dirty="0"/>
          </a:p>
        </p:txBody>
      </p:sp>
      <mc:AlternateContent xmlns:mc="http://schemas.openxmlformats.org/markup-compatibility/2006" xmlns:a14="http://schemas.microsoft.com/office/drawing/2010/main">
        <mc:Choice Requires="a14">
          <p:sp>
            <p:nvSpPr>
              <p:cNvPr id="5" name="Marcador de contenido 4"/>
              <p:cNvSpPr>
                <a:spLocks noGrp="1"/>
              </p:cNvSpPr>
              <p:nvPr>
                <p:ph idx="1"/>
              </p:nvPr>
            </p:nvSpPr>
            <p:spPr>
              <a:xfrm>
                <a:off x="838200" y="1825625"/>
                <a:ext cx="10515600" cy="4351338"/>
              </a:xfrm>
            </p:spPr>
            <p:txBody>
              <a:bodyPr/>
              <a:lstStyle/>
              <a:p>
                <a:r>
                  <a:rPr lang="es-PE" b="1" dirty="0"/>
                  <a:t>False </a:t>
                </a:r>
                <a:r>
                  <a:rPr lang="es-PE" b="1" dirty="0" err="1"/>
                  <a:t>rejection</a:t>
                </a:r>
                <a:r>
                  <a:rPr lang="es-PE" b="1" dirty="0"/>
                  <a:t> </a:t>
                </a:r>
                <a:r>
                  <a:rPr lang="es-PE" b="1" dirty="0" err="1"/>
                  <a:t>rate</a:t>
                </a:r>
                <a:r>
                  <a:rPr lang="es-PE" b="1" dirty="0"/>
                  <a:t> (FRR)</a:t>
                </a:r>
                <a:r>
                  <a:rPr lang="es-PE" dirty="0"/>
                  <a:t>, o tasa al cual el usuario autorizado es rechazado del sistema.</a:t>
                </a:r>
              </a:p>
              <a:p>
                <a:pPr marL="0" indent="0">
                  <a:buNone/>
                </a:pPr>
                <a14:m>
                  <m:oMathPara xmlns:m="http://schemas.openxmlformats.org/officeDocument/2006/math">
                    <m:oMathParaPr>
                      <m:jc m:val="centerGroup"/>
                    </m:oMathParaPr>
                    <m:oMath xmlns:m="http://schemas.openxmlformats.org/officeDocument/2006/math">
                      <m:r>
                        <a:rPr lang="es-PE" i="1">
                          <a:latin typeface="Cambria Math" panose="02040503050406030204" pitchFamily="18" charset="0"/>
                        </a:rPr>
                        <m:t>𝐹𝑅𝑅</m:t>
                      </m:r>
                      <m:r>
                        <a:rPr lang="es-PE" i="1">
                          <a:latin typeface="Cambria Math" panose="02040503050406030204" pitchFamily="18" charset="0"/>
                        </a:rPr>
                        <m:t>=</m:t>
                      </m:r>
                      <m:f>
                        <m:fPr>
                          <m:ctrlPr>
                            <a:rPr lang="es-PE" i="1">
                              <a:latin typeface="Cambria Math" panose="02040503050406030204" pitchFamily="18" charset="0"/>
                            </a:rPr>
                          </m:ctrlPr>
                        </m:fPr>
                        <m:num>
                          <m:r>
                            <a:rPr lang="es-PE" i="1">
                              <a:latin typeface="Cambria Math" panose="02040503050406030204" pitchFamily="18" charset="0"/>
                            </a:rPr>
                            <m:t>𝐹𝑅</m:t>
                          </m:r>
                        </m:num>
                        <m:den>
                          <m:r>
                            <a:rPr lang="es-PE" i="1">
                              <a:latin typeface="Cambria Math" panose="02040503050406030204" pitchFamily="18" charset="0"/>
                            </a:rPr>
                            <m:t>𝑁𝐴</m:t>
                          </m:r>
                        </m:den>
                      </m:f>
                    </m:oMath>
                  </m:oMathPara>
                </a14:m>
                <a:endParaRPr lang="es-PE" dirty="0" smtClean="0"/>
              </a:p>
              <a:p>
                <a:pPr marL="0" indent="0">
                  <a:buNone/>
                </a:pPr>
                <a:endParaRPr lang="es-PE" dirty="0"/>
              </a:p>
            </p:txBody>
          </p:sp>
        </mc:Choice>
        <mc:Fallback xmlns="">
          <p:sp>
            <p:nvSpPr>
              <p:cNvPr id="5" name="Marcador de contenido 4"/>
              <p:cNvSpPr>
                <a:spLocks noGrp="1" noRot="1" noChangeAspect="1" noMove="1" noResize="1" noEditPoints="1" noAdjustHandles="1" noChangeArrowheads="1" noChangeShapeType="1" noTextEdit="1"/>
              </p:cNvSpPr>
              <p:nvPr>
                <p:ph idx="1"/>
              </p:nvPr>
            </p:nvSpPr>
            <p:spPr>
              <a:xfrm>
                <a:off x="838200" y="1825625"/>
                <a:ext cx="10515600" cy="4351338"/>
              </a:xfrm>
              <a:blipFill rotWithShape="0">
                <a:blip r:embed="rId3"/>
                <a:stretch>
                  <a:fillRect l="-1043" t="-2241"/>
                </a:stretch>
              </a:blipFill>
            </p:spPr>
            <p:txBody>
              <a:bodyPr/>
              <a:lstStyle/>
              <a:p>
                <a:r>
                  <a:rPr lang="es-PE">
                    <a:noFill/>
                  </a:rPr>
                  <a:t> </a:t>
                </a:r>
              </a:p>
            </p:txBody>
          </p:sp>
        </mc:Fallback>
      </mc:AlternateContent>
    </p:spTree>
    <p:extLst>
      <p:ext uri="{BB962C8B-B14F-4D97-AF65-F5344CB8AC3E}">
        <p14:creationId xmlns:p14="http://schemas.microsoft.com/office/powerpoint/2010/main" val="1008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Métricas</a:t>
            </a:r>
            <a:r>
              <a:rPr lang="en-US" dirty="0"/>
              <a:t> de Performance </a:t>
            </a:r>
            <a:r>
              <a:rPr lang="en-US" dirty="0" err="1"/>
              <a:t>Biométricas</a:t>
            </a:r>
            <a:endParaRPr lang="en-US" dirty="0"/>
          </a:p>
        </p:txBody>
      </p:sp>
      <mc:AlternateContent xmlns:mc="http://schemas.openxmlformats.org/markup-compatibility/2006" xmlns:a14="http://schemas.microsoft.com/office/drawing/2010/main">
        <mc:Choice Requires="a14">
          <p:sp>
            <p:nvSpPr>
              <p:cNvPr id="5" name="Marcador de contenido 4"/>
              <p:cNvSpPr>
                <a:spLocks noGrp="1"/>
              </p:cNvSpPr>
              <p:nvPr>
                <p:ph idx="1"/>
              </p:nvPr>
            </p:nvSpPr>
            <p:spPr>
              <a:xfrm>
                <a:off x="838200" y="1825625"/>
                <a:ext cx="10515600" cy="4351338"/>
              </a:xfrm>
            </p:spPr>
            <p:txBody>
              <a:bodyPr/>
              <a:lstStyle/>
              <a:p>
                <a:r>
                  <a:rPr lang="es-PE" b="1" dirty="0"/>
                  <a:t>True </a:t>
                </a:r>
                <a:r>
                  <a:rPr lang="es-PE" b="1" dirty="0" err="1"/>
                  <a:t>acceptance</a:t>
                </a:r>
                <a:r>
                  <a:rPr lang="es-PE" b="1" dirty="0"/>
                  <a:t> </a:t>
                </a:r>
                <a:r>
                  <a:rPr lang="es-PE" b="1" dirty="0" err="1"/>
                  <a:t>rate</a:t>
                </a:r>
                <a:r>
                  <a:rPr lang="es-PE" b="1" dirty="0"/>
                  <a:t> (TAR)</a:t>
                </a:r>
                <a:r>
                  <a:rPr lang="es-PE" dirty="0"/>
                  <a:t>, o la tasa al cual un usuario autorizado es aceptado por el </a:t>
                </a:r>
                <a:r>
                  <a:rPr lang="es-PE" dirty="0" smtClean="0"/>
                  <a:t>sistema.</a:t>
                </a:r>
              </a:p>
              <a:p>
                <a:pPr marL="0" indent="0">
                  <a:buNone/>
                </a:pPr>
                <a14:m>
                  <m:oMathPara xmlns:m="http://schemas.openxmlformats.org/officeDocument/2006/math">
                    <m:oMathParaPr>
                      <m:jc m:val="centerGroup"/>
                    </m:oMathParaPr>
                    <m:oMath xmlns:m="http://schemas.openxmlformats.org/officeDocument/2006/math">
                      <m:r>
                        <a:rPr lang="es-PE" i="1">
                          <a:latin typeface="Cambria Math" panose="02040503050406030204" pitchFamily="18" charset="0"/>
                        </a:rPr>
                        <m:t>𝑇𝐴𝑅</m:t>
                      </m:r>
                      <m:r>
                        <a:rPr lang="es-PE" i="1">
                          <a:latin typeface="Cambria Math" panose="02040503050406030204" pitchFamily="18" charset="0"/>
                        </a:rPr>
                        <m:t>=</m:t>
                      </m:r>
                      <m:f>
                        <m:fPr>
                          <m:ctrlPr>
                            <a:rPr lang="es-PE" i="1">
                              <a:latin typeface="Cambria Math" panose="02040503050406030204" pitchFamily="18" charset="0"/>
                            </a:rPr>
                          </m:ctrlPr>
                        </m:fPr>
                        <m:num>
                          <m:r>
                            <a:rPr lang="es-PE" i="1">
                              <a:latin typeface="Cambria Math" panose="02040503050406030204" pitchFamily="18" charset="0"/>
                            </a:rPr>
                            <m:t>𝑇𝐴</m:t>
                          </m:r>
                        </m:num>
                        <m:den>
                          <m:r>
                            <a:rPr lang="es-PE" i="1">
                              <a:latin typeface="Cambria Math" panose="02040503050406030204" pitchFamily="18" charset="0"/>
                            </a:rPr>
                            <m:t>𝑁𝐴</m:t>
                          </m:r>
                        </m:den>
                      </m:f>
                    </m:oMath>
                  </m:oMathPara>
                </a14:m>
                <a:endParaRPr lang="es-PE" dirty="0" smtClean="0"/>
              </a:p>
              <a:p>
                <a:pPr marL="0" indent="0">
                  <a:buNone/>
                </a:pPr>
                <a:endParaRPr lang="es-PE" dirty="0"/>
              </a:p>
            </p:txBody>
          </p:sp>
        </mc:Choice>
        <mc:Fallback xmlns="">
          <p:sp>
            <p:nvSpPr>
              <p:cNvPr id="5" name="Marcador de contenido 4"/>
              <p:cNvSpPr>
                <a:spLocks noGrp="1" noRot="1" noChangeAspect="1" noMove="1" noResize="1" noEditPoints="1" noAdjustHandles="1" noChangeArrowheads="1" noChangeShapeType="1" noTextEdit="1"/>
              </p:cNvSpPr>
              <p:nvPr>
                <p:ph idx="1"/>
              </p:nvPr>
            </p:nvSpPr>
            <p:spPr>
              <a:xfrm>
                <a:off x="838200" y="1825625"/>
                <a:ext cx="10515600" cy="4351338"/>
              </a:xfrm>
              <a:blipFill rotWithShape="0">
                <a:blip r:embed="rId3"/>
                <a:stretch>
                  <a:fillRect l="-1043" t="-2241" r="-348"/>
                </a:stretch>
              </a:blipFill>
            </p:spPr>
            <p:txBody>
              <a:bodyPr/>
              <a:lstStyle/>
              <a:p>
                <a:r>
                  <a:rPr lang="es-PE">
                    <a:noFill/>
                  </a:rPr>
                  <a:t> </a:t>
                </a:r>
              </a:p>
            </p:txBody>
          </p:sp>
        </mc:Fallback>
      </mc:AlternateContent>
    </p:spTree>
    <p:extLst>
      <p:ext uri="{BB962C8B-B14F-4D97-AF65-F5344CB8AC3E}">
        <p14:creationId xmlns:p14="http://schemas.microsoft.com/office/powerpoint/2010/main" val="343036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Métricas</a:t>
            </a:r>
            <a:r>
              <a:rPr lang="en-US" dirty="0"/>
              <a:t> de Performance </a:t>
            </a:r>
            <a:r>
              <a:rPr lang="en-US" dirty="0" err="1"/>
              <a:t>Biométricas</a:t>
            </a:r>
            <a:endParaRPr lang="en-US" dirty="0"/>
          </a:p>
        </p:txBody>
      </p:sp>
      <mc:AlternateContent xmlns:mc="http://schemas.openxmlformats.org/markup-compatibility/2006" xmlns:a14="http://schemas.microsoft.com/office/drawing/2010/main">
        <mc:Choice Requires="a14">
          <p:sp>
            <p:nvSpPr>
              <p:cNvPr id="5" name="Marcador de contenido 4"/>
              <p:cNvSpPr>
                <a:spLocks noGrp="1"/>
              </p:cNvSpPr>
              <p:nvPr>
                <p:ph idx="1"/>
              </p:nvPr>
            </p:nvSpPr>
            <p:spPr>
              <a:xfrm>
                <a:off x="838200" y="1825625"/>
                <a:ext cx="10515600" cy="4351338"/>
              </a:xfrm>
            </p:spPr>
            <p:txBody>
              <a:bodyPr/>
              <a:lstStyle/>
              <a:p>
                <a:r>
                  <a:rPr lang="es-PE" b="1" dirty="0"/>
                  <a:t>True </a:t>
                </a:r>
                <a:r>
                  <a:rPr lang="es-PE" b="1" dirty="0" err="1"/>
                  <a:t>acceptance</a:t>
                </a:r>
                <a:r>
                  <a:rPr lang="es-PE" b="1" dirty="0"/>
                  <a:t> </a:t>
                </a:r>
                <a:r>
                  <a:rPr lang="es-PE" b="1" dirty="0" err="1"/>
                  <a:t>rate</a:t>
                </a:r>
                <a:r>
                  <a:rPr lang="es-PE" b="1" dirty="0"/>
                  <a:t> (TAR)</a:t>
                </a:r>
                <a:r>
                  <a:rPr lang="es-PE" dirty="0"/>
                  <a:t>, o la tasa al cual un usuario autorizado es aceptado por el </a:t>
                </a:r>
                <a:r>
                  <a:rPr lang="es-PE" dirty="0" smtClean="0"/>
                  <a:t>sistema.</a:t>
                </a:r>
              </a:p>
              <a:p>
                <a:pPr marL="0" indent="0">
                  <a:buNone/>
                </a:pPr>
                <a14:m>
                  <m:oMathPara xmlns:m="http://schemas.openxmlformats.org/officeDocument/2006/math">
                    <m:oMathParaPr>
                      <m:jc m:val="centerGroup"/>
                    </m:oMathParaPr>
                    <m:oMath xmlns:m="http://schemas.openxmlformats.org/officeDocument/2006/math">
                      <m:r>
                        <a:rPr lang="es-PE" i="1">
                          <a:latin typeface="Cambria Math" panose="02040503050406030204" pitchFamily="18" charset="0"/>
                        </a:rPr>
                        <m:t>𝑇𝐴𝑅</m:t>
                      </m:r>
                      <m:r>
                        <a:rPr lang="es-PE" i="1">
                          <a:latin typeface="Cambria Math" panose="02040503050406030204" pitchFamily="18" charset="0"/>
                        </a:rPr>
                        <m:t>=</m:t>
                      </m:r>
                      <m:f>
                        <m:fPr>
                          <m:ctrlPr>
                            <a:rPr lang="es-PE" i="1">
                              <a:latin typeface="Cambria Math" panose="02040503050406030204" pitchFamily="18" charset="0"/>
                            </a:rPr>
                          </m:ctrlPr>
                        </m:fPr>
                        <m:num>
                          <m:r>
                            <a:rPr lang="es-PE" i="1">
                              <a:latin typeface="Cambria Math" panose="02040503050406030204" pitchFamily="18" charset="0"/>
                            </a:rPr>
                            <m:t>𝑇𝐴</m:t>
                          </m:r>
                        </m:num>
                        <m:den>
                          <m:r>
                            <a:rPr lang="es-PE" i="1">
                              <a:latin typeface="Cambria Math" panose="02040503050406030204" pitchFamily="18" charset="0"/>
                            </a:rPr>
                            <m:t>𝑁𝐴</m:t>
                          </m:r>
                        </m:den>
                      </m:f>
                    </m:oMath>
                  </m:oMathPara>
                </a14:m>
                <a:endParaRPr lang="es-PE" dirty="0" smtClean="0"/>
              </a:p>
              <a:p>
                <a:pPr marL="0" indent="0">
                  <a:buNone/>
                </a:pPr>
                <a:endParaRPr lang="es-PE" dirty="0"/>
              </a:p>
            </p:txBody>
          </p:sp>
        </mc:Choice>
        <mc:Fallback xmlns="">
          <p:sp>
            <p:nvSpPr>
              <p:cNvPr id="5" name="Marcador de contenido 4"/>
              <p:cNvSpPr>
                <a:spLocks noGrp="1" noRot="1" noChangeAspect="1" noMove="1" noResize="1" noEditPoints="1" noAdjustHandles="1" noChangeArrowheads="1" noChangeShapeType="1" noTextEdit="1"/>
              </p:cNvSpPr>
              <p:nvPr>
                <p:ph idx="1"/>
              </p:nvPr>
            </p:nvSpPr>
            <p:spPr>
              <a:xfrm>
                <a:off x="838200" y="1825625"/>
                <a:ext cx="10515600" cy="4351338"/>
              </a:xfrm>
              <a:blipFill rotWithShape="0">
                <a:blip r:embed="rId3"/>
                <a:stretch>
                  <a:fillRect l="-1043" t="-2241" r="-348"/>
                </a:stretch>
              </a:blipFill>
            </p:spPr>
            <p:txBody>
              <a:bodyPr/>
              <a:lstStyle/>
              <a:p>
                <a:r>
                  <a:rPr lang="es-PE">
                    <a:noFill/>
                  </a:rPr>
                  <a:t> </a:t>
                </a:r>
              </a:p>
            </p:txBody>
          </p:sp>
        </mc:Fallback>
      </mc:AlternateContent>
    </p:spTree>
    <p:extLst>
      <p:ext uri="{BB962C8B-B14F-4D97-AF65-F5344CB8AC3E}">
        <p14:creationId xmlns:p14="http://schemas.microsoft.com/office/powerpoint/2010/main" val="248634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Métricas</a:t>
            </a:r>
            <a:r>
              <a:rPr lang="en-US" dirty="0"/>
              <a:t> de Performance </a:t>
            </a:r>
            <a:r>
              <a:rPr lang="en-US" dirty="0" err="1"/>
              <a:t>Biométricas</a:t>
            </a:r>
            <a:endParaRPr lang="en-US" dirty="0"/>
          </a:p>
        </p:txBody>
      </p:sp>
      <mc:AlternateContent xmlns:mc="http://schemas.openxmlformats.org/markup-compatibility/2006" xmlns:a14="http://schemas.microsoft.com/office/drawing/2010/main">
        <mc:Choice Requires="a14">
          <p:sp>
            <p:nvSpPr>
              <p:cNvPr id="5" name="Marcador de contenido 4"/>
              <p:cNvSpPr>
                <a:spLocks noGrp="1"/>
              </p:cNvSpPr>
              <p:nvPr>
                <p:ph idx="1"/>
              </p:nvPr>
            </p:nvSpPr>
            <p:spPr>
              <a:xfrm>
                <a:off x="838200" y="1825625"/>
                <a:ext cx="10515600" cy="4351338"/>
              </a:xfrm>
            </p:spPr>
            <p:txBody>
              <a:bodyPr/>
              <a:lstStyle/>
              <a:p>
                <a:r>
                  <a:rPr lang="es-PE" b="1" dirty="0"/>
                  <a:t>True </a:t>
                </a:r>
                <a:r>
                  <a:rPr lang="es-PE" b="1" dirty="0" err="1"/>
                  <a:t>rejection</a:t>
                </a:r>
                <a:r>
                  <a:rPr lang="es-PE" b="1" dirty="0"/>
                  <a:t> </a:t>
                </a:r>
                <a:r>
                  <a:rPr lang="es-PE" b="1" dirty="0" err="1"/>
                  <a:t>rate</a:t>
                </a:r>
                <a:r>
                  <a:rPr lang="es-PE" b="1" dirty="0"/>
                  <a:t> (TRR)</a:t>
                </a:r>
                <a:r>
                  <a:rPr lang="es-PE" dirty="0"/>
                  <a:t>, o tasa al cual un impostor es rechazado del </a:t>
                </a:r>
                <a:r>
                  <a:rPr lang="es-PE" dirty="0" smtClean="0"/>
                  <a:t>sistema.</a:t>
                </a:r>
              </a:p>
              <a:p>
                <a:pPr marL="0" indent="0">
                  <a:buNone/>
                </a:pPr>
                <a14:m>
                  <m:oMathPara xmlns:m="http://schemas.openxmlformats.org/officeDocument/2006/math">
                    <m:oMathParaPr>
                      <m:jc m:val="centerGroup"/>
                    </m:oMathParaPr>
                    <m:oMath xmlns:m="http://schemas.openxmlformats.org/officeDocument/2006/math">
                      <m:r>
                        <a:rPr lang="es-PE" i="1">
                          <a:latin typeface="Cambria Math" panose="02040503050406030204" pitchFamily="18" charset="0"/>
                        </a:rPr>
                        <m:t>𝑇𝑅𝑅</m:t>
                      </m:r>
                      <m:r>
                        <a:rPr lang="es-PE" i="1">
                          <a:latin typeface="Cambria Math" panose="02040503050406030204" pitchFamily="18" charset="0"/>
                        </a:rPr>
                        <m:t>=</m:t>
                      </m:r>
                      <m:f>
                        <m:fPr>
                          <m:ctrlPr>
                            <a:rPr lang="es-PE" i="1">
                              <a:latin typeface="Cambria Math" panose="02040503050406030204" pitchFamily="18" charset="0"/>
                            </a:rPr>
                          </m:ctrlPr>
                        </m:fPr>
                        <m:num>
                          <m:r>
                            <a:rPr lang="es-PE" i="1">
                              <a:latin typeface="Cambria Math" panose="02040503050406030204" pitchFamily="18" charset="0"/>
                            </a:rPr>
                            <m:t>𝑇𝑅</m:t>
                          </m:r>
                        </m:num>
                        <m:den>
                          <m:r>
                            <a:rPr lang="es-PE" i="1">
                              <a:latin typeface="Cambria Math" panose="02040503050406030204" pitchFamily="18" charset="0"/>
                            </a:rPr>
                            <m:t>𝑁𝐼</m:t>
                          </m:r>
                        </m:den>
                      </m:f>
                    </m:oMath>
                  </m:oMathPara>
                </a14:m>
                <a:endParaRPr lang="es-PE" dirty="0" smtClean="0"/>
              </a:p>
              <a:p>
                <a:pPr marL="0" indent="0">
                  <a:buNone/>
                </a:pPr>
                <a:endParaRPr lang="es-PE" dirty="0"/>
              </a:p>
            </p:txBody>
          </p:sp>
        </mc:Choice>
        <mc:Fallback xmlns="">
          <p:sp>
            <p:nvSpPr>
              <p:cNvPr id="5" name="Marcador de contenido 4"/>
              <p:cNvSpPr>
                <a:spLocks noGrp="1" noRot="1" noChangeAspect="1" noMove="1" noResize="1" noEditPoints="1" noAdjustHandles="1" noChangeArrowheads="1" noChangeShapeType="1" noTextEdit="1"/>
              </p:cNvSpPr>
              <p:nvPr>
                <p:ph idx="1"/>
              </p:nvPr>
            </p:nvSpPr>
            <p:spPr>
              <a:xfrm>
                <a:off x="838200" y="1825625"/>
                <a:ext cx="10515600" cy="4351338"/>
              </a:xfrm>
              <a:blipFill rotWithShape="0">
                <a:blip r:embed="rId3"/>
                <a:stretch>
                  <a:fillRect l="-1043" t="-2241" r="-580"/>
                </a:stretch>
              </a:blipFill>
            </p:spPr>
            <p:txBody>
              <a:bodyPr/>
              <a:lstStyle/>
              <a:p>
                <a:r>
                  <a:rPr lang="es-PE">
                    <a:noFill/>
                  </a:rPr>
                  <a:t> </a:t>
                </a:r>
              </a:p>
            </p:txBody>
          </p:sp>
        </mc:Fallback>
      </mc:AlternateContent>
    </p:spTree>
    <p:extLst>
      <p:ext uri="{BB962C8B-B14F-4D97-AF65-F5344CB8AC3E}">
        <p14:creationId xmlns:p14="http://schemas.microsoft.com/office/powerpoint/2010/main" val="358830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N-fold </a:t>
            </a:r>
            <a:r>
              <a:rPr lang="en-US" dirty="0" err="1"/>
              <a:t>crossvalidation</a:t>
            </a:r>
            <a:endParaRPr lang="en-US" dirty="0"/>
          </a:p>
        </p:txBody>
      </p:sp>
      <p:sp>
        <p:nvSpPr>
          <p:cNvPr id="5" name="Marcador de contenido 4"/>
          <p:cNvSpPr>
            <a:spLocks noGrp="1"/>
          </p:cNvSpPr>
          <p:nvPr>
            <p:ph idx="1"/>
          </p:nvPr>
        </p:nvSpPr>
        <p:spPr>
          <a:xfrm>
            <a:off x="838200" y="1825625"/>
            <a:ext cx="10515600" cy="4351338"/>
          </a:xfrm>
        </p:spPr>
        <p:txBody>
          <a:bodyPr/>
          <a:lstStyle/>
          <a:p>
            <a:endParaRPr lang="es-PE" dirty="0" smtClean="0"/>
          </a:p>
          <a:p>
            <a:pPr marL="0" indent="0">
              <a:buNone/>
            </a:pPr>
            <a:endParaRPr lang="es-PE" dirty="0"/>
          </a:p>
        </p:txBody>
      </p:sp>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3486150" y="1819275"/>
            <a:ext cx="5219700" cy="3219450"/>
          </a:xfrm>
          <a:prstGeom prst="rect">
            <a:avLst/>
          </a:prstGeom>
          <a:noFill/>
          <a:ln>
            <a:noFill/>
          </a:ln>
        </p:spPr>
      </p:pic>
      <p:sp>
        <p:nvSpPr>
          <p:cNvPr id="3" name="CuadroTexto 2"/>
          <p:cNvSpPr txBox="1"/>
          <p:nvPr/>
        </p:nvSpPr>
        <p:spPr>
          <a:xfrm>
            <a:off x="1700011" y="5280338"/>
            <a:ext cx="8693240" cy="923330"/>
          </a:xfrm>
          <a:prstGeom prst="rect">
            <a:avLst/>
          </a:prstGeom>
          <a:noFill/>
        </p:spPr>
        <p:txBody>
          <a:bodyPr wrap="square" rtlCol="0">
            <a:spAutoFit/>
          </a:bodyPr>
          <a:lstStyle/>
          <a:p>
            <a:r>
              <a:rPr lang="en-US" dirty="0"/>
              <a:t>N-fold cross-validation divide el training set en N subsets </a:t>
            </a:r>
            <a:r>
              <a:rPr lang="en-US" dirty="0" err="1"/>
              <a:t>iguales</a:t>
            </a:r>
            <a:r>
              <a:rPr lang="en-US" dirty="0"/>
              <a:t>. </a:t>
            </a:r>
            <a:r>
              <a:rPr lang="es-PE" dirty="0"/>
              <a:t>En cada uno de las ejecuciones experimentales, utiliza un diferente subconjunto para </a:t>
            </a:r>
            <a:r>
              <a:rPr lang="es-PE" dirty="0" err="1"/>
              <a:t>testing</a:t>
            </a:r>
            <a:r>
              <a:rPr lang="es-PE" dirty="0"/>
              <a:t>, entrenando el clasificador en la unión de los N-1 sets restantes. Copiado de </a:t>
            </a:r>
            <a:r>
              <a:rPr lang="es-PE" dirty="0" smtClean="0"/>
              <a:t>[5]</a:t>
            </a:r>
            <a:endParaRPr lang="en-US" dirty="0"/>
          </a:p>
        </p:txBody>
      </p:sp>
    </p:spTree>
    <p:extLst>
      <p:ext uri="{BB962C8B-B14F-4D97-AF65-F5344CB8AC3E}">
        <p14:creationId xmlns:p14="http://schemas.microsoft.com/office/powerpoint/2010/main" val="300392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Enfoques de autenticación</a:t>
            </a:r>
            <a:endParaRPr lang="en-US" dirty="0"/>
          </a:p>
        </p:txBody>
      </p:sp>
      <p:sp>
        <p:nvSpPr>
          <p:cNvPr id="4" name="4 Marcador de contenido"/>
          <p:cNvSpPr>
            <a:spLocks noGrp="1"/>
          </p:cNvSpPr>
          <p:nvPr>
            <p:ph sz="half" idx="1"/>
          </p:nvPr>
        </p:nvSpPr>
        <p:spPr>
          <a:xfrm>
            <a:off x="829272" y="2059725"/>
            <a:ext cx="2448272" cy="3888432"/>
          </a:xfrm>
        </p:spPr>
        <p:txBody>
          <a:bodyPr>
            <a:normAutofit fontScale="92500" lnSpcReduction="20000"/>
          </a:bodyPr>
          <a:lstStyle/>
          <a:p>
            <a:pPr marL="0" indent="0">
              <a:buNone/>
            </a:pPr>
            <a:endParaRPr lang="es-PE" sz="2400" b="1" dirty="0" smtClean="0"/>
          </a:p>
          <a:p>
            <a:pPr marL="0" indent="0">
              <a:buNone/>
            </a:pPr>
            <a:endParaRPr lang="es-PE" sz="2400" b="1" dirty="0"/>
          </a:p>
          <a:p>
            <a:pPr marL="0" indent="0">
              <a:buNone/>
            </a:pPr>
            <a:endParaRPr lang="es-PE" sz="2400" b="1" dirty="0" smtClean="0"/>
          </a:p>
          <a:p>
            <a:pPr marL="0" indent="0">
              <a:buNone/>
            </a:pPr>
            <a:endParaRPr lang="es-PE" sz="2400" b="1" dirty="0"/>
          </a:p>
          <a:p>
            <a:pPr marL="0" indent="0">
              <a:buNone/>
            </a:pPr>
            <a:endParaRPr lang="es-PE" sz="2400" b="1" dirty="0" smtClean="0"/>
          </a:p>
          <a:p>
            <a:pPr marL="0" indent="0">
              <a:buNone/>
            </a:pPr>
            <a:endParaRPr lang="es-PE" sz="2400" b="1" dirty="0"/>
          </a:p>
          <a:p>
            <a:pPr marL="0" indent="0">
              <a:buNone/>
            </a:pPr>
            <a:endParaRPr lang="es-PE" sz="2400" b="1" dirty="0" smtClean="0"/>
          </a:p>
          <a:p>
            <a:pPr marL="0" indent="0">
              <a:buNone/>
            </a:pPr>
            <a:r>
              <a:rPr lang="es-PE" sz="2400" b="1" dirty="0" smtClean="0"/>
              <a:t>Algo que sabes </a:t>
            </a:r>
          </a:p>
          <a:p>
            <a:pPr marL="0" indent="0">
              <a:buNone/>
            </a:pPr>
            <a:r>
              <a:rPr lang="es-PE" sz="2400" dirty="0" smtClean="0"/>
              <a:t>Se </a:t>
            </a:r>
            <a:r>
              <a:rPr lang="es-PE" sz="2400" dirty="0"/>
              <a:t>refiere al conocimiento secreto</a:t>
            </a:r>
          </a:p>
          <a:p>
            <a:pPr marL="0" indent="0">
              <a:buNone/>
            </a:pPr>
            <a:endParaRPr lang="es-PE" sz="2400" dirty="0"/>
          </a:p>
        </p:txBody>
      </p:sp>
      <p:sp>
        <p:nvSpPr>
          <p:cNvPr id="5" name="5 Marcador de contenido"/>
          <p:cNvSpPr txBox="1">
            <a:spLocks/>
          </p:cNvSpPr>
          <p:nvPr/>
        </p:nvSpPr>
        <p:spPr>
          <a:xfrm>
            <a:off x="4349914" y="2059724"/>
            <a:ext cx="2626180" cy="3921299"/>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PE" sz="2400" b="1" dirty="0" smtClean="0"/>
          </a:p>
          <a:p>
            <a:pPr marL="0" indent="0">
              <a:buFont typeface="Arial" panose="020B0604020202020204" pitchFamily="34" charset="0"/>
              <a:buNone/>
            </a:pPr>
            <a:endParaRPr lang="es-PE" sz="2400" b="1" dirty="0" smtClean="0"/>
          </a:p>
          <a:p>
            <a:pPr marL="0" indent="0">
              <a:buFont typeface="Arial" panose="020B0604020202020204" pitchFamily="34" charset="0"/>
              <a:buNone/>
            </a:pPr>
            <a:endParaRPr lang="es-PE" sz="2400" b="1" dirty="0" smtClean="0"/>
          </a:p>
          <a:p>
            <a:pPr marL="0" indent="0">
              <a:buFont typeface="Arial" panose="020B0604020202020204" pitchFamily="34" charset="0"/>
              <a:buNone/>
            </a:pPr>
            <a:endParaRPr lang="es-PE" sz="2400" b="1" dirty="0" smtClean="0"/>
          </a:p>
          <a:p>
            <a:pPr marL="0" indent="0">
              <a:buFont typeface="Arial" panose="020B0604020202020204" pitchFamily="34" charset="0"/>
              <a:buNone/>
            </a:pPr>
            <a:endParaRPr lang="es-PE" sz="2400" b="1" dirty="0" smtClean="0"/>
          </a:p>
          <a:p>
            <a:pPr marL="0" indent="0">
              <a:buFont typeface="Arial" panose="020B0604020202020204" pitchFamily="34" charset="0"/>
              <a:buNone/>
            </a:pPr>
            <a:endParaRPr lang="es-PE" sz="2400" b="1" dirty="0" smtClean="0"/>
          </a:p>
          <a:p>
            <a:pPr marL="0" indent="0">
              <a:buFont typeface="Arial" panose="020B0604020202020204" pitchFamily="34" charset="0"/>
              <a:buNone/>
            </a:pPr>
            <a:endParaRPr lang="es-PE" sz="2400" b="1" dirty="0" smtClean="0"/>
          </a:p>
          <a:p>
            <a:pPr marL="0" indent="0">
              <a:buFont typeface="Arial" panose="020B0604020202020204" pitchFamily="34" charset="0"/>
              <a:buNone/>
            </a:pPr>
            <a:endParaRPr lang="es-PE" sz="2400" b="1" dirty="0" smtClean="0"/>
          </a:p>
          <a:p>
            <a:pPr marL="0" indent="0">
              <a:buFont typeface="Arial" panose="020B0604020202020204" pitchFamily="34" charset="0"/>
              <a:buNone/>
            </a:pPr>
            <a:r>
              <a:rPr lang="es-PE" sz="3100" b="1" dirty="0" smtClean="0"/>
              <a:t>Algo que tienes</a:t>
            </a:r>
            <a:endParaRPr lang="es-PE" sz="3100" dirty="0" smtClean="0">
              <a:solidFill>
                <a:schemeClr val="tx1">
                  <a:tint val="75000"/>
                </a:schemeClr>
              </a:solidFill>
            </a:endParaRPr>
          </a:p>
          <a:p>
            <a:pPr marL="0" indent="0">
              <a:buFont typeface="Arial" panose="020B0604020202020204" pitchFamily="34" charset="0"/>
              <a:buNone/>
            </a:pPr>
            <a:r>
              <a:rPr lang="es-PE" sz="3100" dirty="0" smtClean="0"/>
              <a:t>Se asume que el usuario autentico es quien tiene el dispositivo</a:t>
            </a:r>
            <a:endParaRPr lang="es-PE" sz="3100" dirty="0"/>
          </a:p>
        </p:txBody>
      </p:sp>
      <p:sp>
        <p:nvSpPr>
          <p:cNvPr id="6" name="5 Marcador de contenido"/>
          <p:cNvSpPr txBox="1">
            <a:spLocks/>
          </p:cNvSpPr>
          <p:nvPr/>
        </p:nvSpPr>
        <p:spPr>
          <a:xfrm>
            <a:off x="8033894" y="1941210"/>
            <a:ext cx="2628800" cy="39814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None/>
            </a:pPr>
            <a:endParaRPr lang="es-PE" sz="2200" b="1" dirty="0" smtClean="0"/>
          </a:p>
          <a:p>
            <a:pPr marL="0" indent="0">
              <a:buNone/>
            </a:pPr>
            <a:endParaRPr lang="es-PE" sz="2200" b="1" dirty="0"/>
          </a:p>
          <a:p>
            <a:pPr marL="0" indent="0">
              <a:buNone/>
            </a:pPr>
            <a:endParaRPr lang="es-PE" sz="2200" b="1" dirty="0" smtClean="0"/>
          </a:p>
          <a:p>
            <a:pPr marL="0" indent="0">
              <a:buNone/>
            </a:pPr>
            <a:endParaRPr lang="es-PE" sz="2200" b="1" dirty="0"/>
          </a:p>
          <a:p>
            <a:pPr marL="0" indent="0">
              <a:buNone/>
            </a:pPr>
            <a:endParaRPr lang="es-PE" sz="2200" b="1" dirty="0" smtClean="0"/>
          </a:p>
          <a:p>
            <a:pPr marL="0" indent="0">
              <a:buNone/>
            </a:pPr>
            <a:endParaRPr lang="es-PE" sz="2200" b="1" dirty="0"/>
          </a:p>
          <a:p>
            <a:pPr marL="0" indent="0">
              <a:buNone/>
            </a:pPr>
            <a:r>
              <a:rPr lang="es-PE" sz="2200" b="1" dirty="0" smtClean="0"/>
              <a:t>Algo que eres</a:t>
            </a:r>
            <a:endParaRPr lang="es-PE" sz="2400" dirty="0"/>
          </a:p>
          <a:p>
            <a:pPr marL="0" indent="0">
              <a:buNone/>
            </a:pPr>
            <a:r>
              <a:rPr lang="es-PE" sz="2200" dirty="0" smtClean="0"/>
              <a:t>Provee </a:t>
            </a:r>
            <a:r>
              <a:rPr lang="es-PE" sz="2200" dirty="0"/>
              <a:t>un nivel adicional de seguridad</a:t>
            </a:r>
          </a:p>
        </p:txBody>
      </p:sp>
      <p:pic>
        <p:nvPicPr>
          <p:cNvPr id="7" name="9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8564" y="2347756"/>
            <a:ext cx="2627811" cy="1584176"/>
          </a:xfrm>
          <a:prstGeom prst="rect">
            <a:avLst/>
          </a:prstGeom>
        </p:spPr>
      </p:pic>
      <p:pic>
        <p:nvPicPr>
          <p:cNvPr id="8" name="1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0593" y="2325021"/>
            <a:ext cx="2234208" cy="1606911"/>
          </a:xfrm>
          <a:prstGeom prst="rect">
            <a:avLst/>
          </a:prstGeom>
        </p:spPr>
      </p:pic>
      <p:pic>
        <p:nvPicPr>
          <p:cNvPr id="9" name="1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1749" y="2347756"/>
            <a:ext cx="1656184" cy="1798742"/>
          </a:xfrm>
          <a:prstGeom prst="rect">
            <a:avLst/>
          </a:prstGeom>
        </p:spPr>
      </p:pic>
    </p:spTree>
    <p:extLst>
      <p:ext uri="{BB962C8B-B14F-4D97-AF65-F5344CB8AC3E}">
        <p14:creationId xmlns:p14="http://schemas.microsoft.com/office/powerpoint/2010/main" val="15028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animEffect transition="in" filter="fade">
                                      <p:cBhvr>
                                        <p:cTn id="13" dur="1000"/>
                                        <p:tgtEl>
                                          <p:spTgt spid="4">
                                            <p:txEl>
                                              <p:pRg st="7" end="7"/>
                                            </p:txEl>
                                          </p:spTgt>
                                        </p:tgtEl>
                                      </p:cBhvr>
                                    </p:animEffect>
                                    <p:anim calcmode="lin" valueType="num">
                                      <p:cBhvr>
                                        <p:cTn id="14"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1000"/>
                                        <p:tgtEl>
                                          <p:spTgt spid="4">
                                            <p:txEl>
                                              <p:pRg st="8" end="8"/>
                                            </p:txEl>
                                          </p:spTgt>
                                        </p:tgtEl>
                                      </p:cBhvr>
                                    </p:animEffect>
                                    <p:anim calcmode="lin" valueType="num">
                                      <p:cBhvr>
                                        <p:cTn id="19"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1000"/>
                                        <p:tgtEl>
                                          <p:spTgt spid="5">
                                            <p:txEl>
                                              <p:pRg st="8" end="8"/>
                                            </p:txEl>
                                          </p:spTgt>
                                        </p:tgtEl>
                                      </p:cBhvr>
                                    </p:animEffect>
                                    <p:anim calcmode="lin" valueType="num">
                                      <p:cBhvr>
                                        <p:cTn id="3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8" end="8"/>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fade">
                                      <p:cBhvr>
                                        <p:cTn id="36" dur="1000"/>
                                        <p:tgtEl>
                                          <p:spTgt spid="5">
                                            <p:txEl>
                                              <p:pRg st="9" end="9"/>
                                            </p:txEl>
                                          </p:spTgt>
                                        </p:tgtEl>
                                      </p:cBhvr>
                                    </p:animEffect>
                                    <p:anim calcmode="lin" valueType="num">
                                      <p:cBhvr>
                                        <p:cTn id="3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
                                            <p:txEl>
                                              <p:pRg st="7" end="7"/>
                                            </p:txEl>
                                          </p:spTgt>
                                        </p:tgtEl>
                                        <p:attrNameLst>
                                          <p:attrName>style.visibility</p:attrName>
                                        </p:attrNameLst>
                                      </p:cBhvr>
                                      <p:to>
                                        <p:strVal val="visible"/>
                                      </p:to>
                                    </p:set>
                                    <p:animEffect transition="in" filter="fade">
                                      <p:cBhvr>
                                        <p:cTn id="54" dur="1000"/>
                                        <p:tgtEl>
                                          <p:spTgt spid="6">
                                            <p:txEl>
                                              <p:pRg st="7" end="7"/>
                                            </p:txEl>
                                          </p:spTgt>
                                        </p:tgtEl>
                                      </p:cBhvr>
                                    </p:animEffect>
                                    <p:anim calcmode="lin" valueType="num">
                                      <p:cBhvr>
                                        <p:cTn id="55"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N-fold </a:t>
            </a:r>
            <a:r>
              <a:rPr lang="en-US" dirty="0" err="1"/>
              <a:t>crossvalidation</a:t>
            </a:r>
            <a:endParaRPr lang="en-US" dirty="0"/>
          </a:p>
        </p:txBody>
      </p:sp>
      <p:sp>
        <p:nvSpPr>
          <p:cNvPr id="5" name="Marcador de contenido 4"/>
          <p:cNvSpPr>
            <a:spLocks noGrp="1"/>
          </p:cNvSpPr>
          <p:nvPr>
            <p:ph idx="1"/>
          </p:nvPr>
        </p:nvSpPr>
        <p:spPr>
          <a:xfrm>
            <a:off x="838200" y="1825625"/>
            <a:ext cx="10515600" cy="4351338"/>
          </a:xfrm>
        </p:spPr>
        <p:txBody>
          <a:bodyPr/>
          <a:lstStyle/>
          <a:p>
            <a:endParaRPr lang="es-PE" dirty="0" smtClean="0"/>
          </a:p>
          <a:p>
            <a:pPr marL="0" indent="0">
              <a:buNone/>
            </a:pPr>
            <a:endParaRPr lang="es-PE" dirty="0"/>
          </a:p>
        </p:txBody>
      </p:sp>
      <p:sp>
        <p:nvSpPr>
          <p:cNvPr id="3" name="CuadroTexto 2"/>
          <p:cNvSpPr txBox="1"/>
          <p:nvPr/>
        </p:nvSpPr>
        <p:spPr>
          <a:xfrm>
            <a:off x="1700011" y="5280338"/>
            <a:ext cx="8693240" cy="369332"/>
          </a:xfrm>
          <a:prstGeom prst="rect">
            <a:avLst/>
          </a:prstGeom>
          <a:noFill/>
        </p:spPr>
        <p:txBody>
          <a:bodyPr wrap="square" rtlCol="0">
            <a:spAutoFit/>
          </a:bodyPr>
          <a:lstStyle/>
          <a:p>
            <a:r>
              <a:rPr lang="en-US" dirty="0"/>
              <a:t>5-fold cross-validation a </a:t>
            </a:r>
            <a:r>
              <a:rPr lang="en-US" dirty="0" err="1"/>
              <a:t>utilizar</a:t>
            </a:r>
            <a:r>
              <a:rPr lang="en-US" dirty="0"/>
              <a:t> para el </a:t>
            </a:r>
            <a:r>
              <a:rPr lang="en-US" dirty="0" err="1"/>
              <a:t>problema</a:t>
            </a:r>
            <a:r>
              <a:rPr lang="en-US" dirty="0"/>
              <a:t> de one-class </a:t>
            </a:r>
            <a:r>
              <a:rPr lang="en-US" dirty="0" smtClean="0"/>
              <a:t>classification [7].</a:t>
            </a:r>
            <a:endParaRPr lang="en-US" dirty="0"/>
          </a:p>
        </p:txBody>
      </p:sp>
      <p:pic>
        <p:nvPicPr>
          <p:cNvPr id="6" name="Imagen 5"/>
          <p:cNvPicPr/>
          <p:nvPr/>
        </p:nvPicPr>
        <p:blipFill>
          <a:blip r:embed="rId3"/>
          <a:stretch>
            <a:fillRect/>
          </a:stretch>
        </p:blipFill>
        <p:spPr>
          <a:xfrm>
            <a:off x="3486150" y="2099627"/>
            <a:ext cx="5219700" cy="2658745"/>
          </a:xfrm>
          <a:prstGeom prst="rect">
            <a:avLst/>
          </a:prstGeom>
        </p:spPr>
      </p:pic>
    </p:spTree>
    <p:extLst>
      <p:ext uri="{BB962C8B-B14F-4D97-AF65-F5344CB8AC3E}">
        <p14:creationId xmlns:p14="http://schemas.microsoft.com/office/powerpoint/2010/main" val="10563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no-free-lunch </a:t>
            </a:r>
            <a:r>
              <a:rPr lang="en-US" dirty="0" err="1"/>
              <a:t>teorem</a:t>
            </a:r>
            <a:endParaRPr lang="en-US" dirty="0"/>
          </a:p>
        </p:txBody>
      </p:sp>
      <p:sp>
        <p:nvSpPr>
          <p:cNvPr id="5" name="Marcador de contenido 4"/>
          <p:cNvSpPr>
            <a:spLocks noGrp="1"/>
          </p:cNvSpPr>
          <p:nvPr>
            <p:ph idx="1"/>
          </p:nvPr>
        </p:nvSpPr>
        <p:spPr>
          <a:xfrm>
            <a:off x="838200" y="1825625"/>
            <a:ext cx="10515600" cy="4351338"/>
          </a:xfrm>
        </p:spPr>
        <p:txBody>
          <a:bodyPr/>
          <a:lstStyle/>
          <a:p>
            <a:pPr marL="0" indent="0">
              <a:buNone/>
            </a:pPr>
            <a:r>
              <a:rPr lang="es-PE" b="1" dirty="0"/>
              <a:t>No se puede esperar que una técnica de machine </a:t>
            </a:r>
            <a:r>
              <a:rPr lang="es-PE" b="1" dirty="0" err="1"/>
              <a:t>learning</a:t>
            </a:r>
            <a:r>
              <a:rPr lang="es-PE" b="1" dirty="0"/>
              <a:t> sea superior a otra o que sea la solución para cualquier tipo de problema. </a:t>
            </a:r>
            <a:r>
              <a:rPr lang="es-PE" dirty="0"/>
              <a:t>El performance de cada técnica de machine </a:t>
            </a:r>
            <a:r>
              <a:rPr lang="es-PE" dirty="0" err="1"/>
              <a:t>learning</a:t>
            </a:r>
            <a:r>
              <a:rPr lang="es-PE" dirty="0"/>
              <a:t> depende mucho del </a:t>
            </a:r>
            <a:r>
              <a:rPr lang="es-PE" b="1" dirty="0"/>
              <a:t>contexto</a:t>
            </a:r>
            <a:r>
              <a:rPr lang="es-PE" dirty="0"/>
              <a:t>. Cada paradigma tiene sus ventajas que le permiten tener éxito en determinados dominios y desventajas que hacen que su performance sea muy bajo en otros dominios. </a:t>
            </a:r>
            <a:r>
              <a:rPr lang="es-PE" b="1" dirty="0"/>
              <a:t>Sólo con experimentos sistemáticos se puede determinar el algoritmo de clasificación más apropiado para el problema a trata</a:t>
            </a:r>
            <a:r>
              <a:rPr lang="es-PE" dirty="0"/>
              <a:t>r</a:t>
            </a:r>
            <a:endParaRPr lang="es-PE" dirty="0" smtClean="0"/>
          </a:p>
          <a:p>
            <a:pPr marL="0" indent="0">
              <a:buNone/>
            </a:pPr>
            <a:endParaRPr lang="es-PE" dirty="0"/>
          </a:p>
        </p:txBody>
      </p:sp>
    </p:spTree>
    <p:extLst>
      <p:ext uri="{BB962C8B-B14F-4D97-AF65-F5344CB8AC3E}">
        <p14:creationId xmlns:p14="http://schemas.microsoft.com/office/powerpoint/2010/main" val="318577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LIBSVM: </a:t>
            </a:r>
            <a:r>
              <a:rPr lang="en-US" sz="4000" dirty="0"/>
              <a:t>A Library for Support Vector Machines</a:t>
            </a:r>
          </a:p>
        </p:txBody>
      </p:sp>
      <p:sp>
        <p:nvSpPr>
          <p:cNvPr id="5" name="Marcador de contenido 4"/>
          <p:cNvSpPr>
            <a:spLocks noGrp="1"/>
          </p:cNvSpPr>
          <p:nvPr>
            <p:ph idx="1"/>
          </p:nvPr>
        </p:nvSpPr>
        <p:spPr>
          <a:xfrm>
            <a:off x="838200" y="1825625"/>
            <a:ext cx="10515600" cy="4351338"/>
          </a:xfrm>
        </p:spPr>
        <p:txBody>
          <a:bodyPr/>
          <a:lstStyle/>
          <a:p>
            <a:r>
              <a:rPr lang="es-PE" dirty="0" err="1" smtClean="0"/>
              <a:t>SVMs</a:t>
            </a:r>
            <a:r>
              <a:rPr lang="es-PE" dirty="0" smtClean="0"/>
              <a:t> son un popular </a:t>
            </a:r>
            <a:r>
              <a:rPr lang="es-PE" dirty="0"/>
              <a:t>método para clasificación, </a:t>
            </a:r>
            <a:r>
              <a:rPr lang="es-PE" dirty="0" smtClean="0"/>
              <a:t>regresión.</a:t>
            </a:r>
          </a:p>
          <a:p>
            <a:r>
              <a:rPr lang="es-PE" dirty="0" smtClean="0"/>
              <a:t>LIBSVM es un paquete de software que los autores han ido desarrollando desde el año 2000.</a:t>
            </a:r>
          </a:p>
          <a:p>
            <a:r>
              <a:rPr lang="en-US" dirty="0" smtClean="0"/>
              <a:t>LIBSVM </a:t>
            </a:r>
            <a:r>
              <a:rPr lang="en-US" dirty="0"/>
              <a:t>was supported in part by the National Science Council of Taiwan</a:t>
            </a:r>
            <a:endParaRPr lang="es-PE" dirty="0" smtClean="0"/>
          </a:p>
          <a:p>
            <a:r>
              <a:rPr lang="es-PE" dirty="0"/>
              <a:t>LIBSVM soporta las siguientes </a:t>
            </a:r>
            <a:r>
              <a:rPr lang="es-PE" dirty="0" smtClean="0"/>
              <a:t>tareas:</a:t>
            </a:r>
          </a:p>
          <a:p>
            <a:pPr marL="971550" lvl="1" indent="-514350">
              <a:buFont typeface="+mj-lt"/>
              <a:buAutoNum type="arabicPeriod"/>
            </a:pPr>
            <a:r>
              <a:rPr lang="en-US" sz="2800" dirty="0"/>
              <a:t>SVC: support vector </a:t>
            </a:r>
            <a:r>
              <a:rPr lang="en-US" sz="2800" dirty="0" err="1"/>
              <a:t>classication</a:t>
            </a:r>
            <a:r>
              <a:rPr lang="en-US" sz="2800" dirty="0"/>
              <a:t> (two-class and multi-class).</a:t>
            </a:r>
          </a:p>
          <a:p>
            <a:pPr marL="971550" lvl="1" indent="-514350">
              <a:buFont typeface="+mj-lt"/>
              <a:buAutoNum type="arabicPeriod"/>
            </a:pPr>
            <a:r>
              <a:rPr lang="es-PE" sz="2800" dirty="0"/>
              <a:t>SVR: </a:t>
            </a:r>
            <a:r>
              <a:rPr lang="es-PE" sz="2800" dirty="0" err="1"/>
              <a:t>support</a:t>
            </a:r>
            <a:r>
              <a:rPr lang="es-PE" sz="2800" dirty="0"/>
              <a:t> vector </a:t>
            </a:r>
            <a:r>
              <a:rPr lang="es-PE" sz="2800" dirty="0" err="1"/>
              <a:t>regression</a:t>
            </a:r>
            <a:r>
              <a:rPr lang="es-PE" sz="2800" dirty="0"/>
              <a:t>.</a:t>
            </a:r>
            <a:endParaRPr lang="en-US" sz="2800" dirty="0"/>
          </a:p>
          <a:p>
            <a:pPr marL="971550" lvl="1" indent="-514350">
              <a:buFont typeface="+mj-lt"/>
              <a:buAutoNum type="arabicPeriod"/>
            </a:pPr>
            <a:r>
              <a:rPr lang="es-PE" sz="2800" b="1" dirty="0" err="1"/>
              <a:t>One-class</a:t>
            </a:r>
            <a:r>
              <a:rPr lang="es-PE" sz="2800" b="1" dirty="0"/>
              <a:t> SVM</a:t>
            </a:r>
            <a:r>
              <a:rPr lang="es-PE" sz="2800" b="1" dirty="0" smtClean="0"/>
              <a:t>.</a:t>
            </a:r>
          </a:p>
          <a:p>
            <a:pPr marL="971550" lvl="1" indent="-514350">
              <a:buFont typeface="+mj-lt"/>
              <a:buAutoNum type="arabicPeriod"/>
            </a:pPr>
            <a:endParaRPr lang="es-PE" sz="2800" b="1" dirty="0"/>
          </a:p>
        </p:txBody>
      </p:sp>
      <p:sp>
        <p:nvSpPr>
          <p:cNvPr id="3" name="CuadroTexto 2"/>
          <p:cNvSpPr txBox="1"/>
          <p:nvPr/>
        </p:nvSpPr>
        <p:spPr>
          <a:xfrm>
            <a:off x="6678769" y="6311900"/>
            <a:ext cx="4675031" cy="369332"/>
          </a:xfrm>
          <a:prstGeom prst="rect">
            <a:avLst/>
          </a:prstGeom>
          <a:noFill/>
        </p:spPr>
        <p:txBody>
          <a:bodyPr wrap="square" rtlCol="0">
            <a:spAutoFit/>
          </a:bodyPr>
          <a:lstStyle/>
          <a:p>
            <a:r>
              <a:rPr lang="es-PE" dirty="0">
                <a:solidFill>
                  <a:schemeClr val="bg1"/>
                </a:solidFill>
              </a:rPr>
              <a:t>http://www.csie.ntu.edu.tw/~cjlin/libsvm</a:t>
            </a:r>
            <a:endParaRPr lang="en-US" dirty="0">
              <a:solidFill>
                <a:schemeClr val="bg1"/>
              </a:solidFill>
            </a:endParaRPr>
          </a:p>
        </p:txBody>
      </p:sp>
    </p:spTree>
    <p:extLst>
      <p:ext uri="{BB962C8B-B14F-4D97-AF65-F5344CB8AC3E}">
        <p14:creationId xmlns:p14="http://schemas.microsoft.com/office/powerpoint/2010/main" val="222226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sz="4000" dirty="0"/>
          </a:p>
        </p:txBody>
      </p:sp>
      <p:pic>
        <p:nvPicPr>
          <p:cNvPr id="9" name="Imagen 8"/>
          <p:cNvPicPr>
            <a:picLocks noChangeAspect="1"/>
          </p:cNvPicPr>
          <p:nvPr/>
        </p:nvPicPr>
        <p:blipFill>
          <a:blip r:embed="rId3"/>
          <a:stretch>
            <a:fillRect/>
          </a:stretch>
        </p:blipFill>
        <p:spPr>
          <a:xfrm>
            <a:off x="1176337" y="-4763"/>
            <a:ext cx="9839325" cy="6867525"/>
          </a:xfrm>
          <a:prstGeom prst="rect">
            <a:avLst/>
          </a:prstGeom>
        </p:spPr>
      </p:pic>
    </p:spTree>
    <p:extLst>
      <p:ext uri="{BB962C8B-B14F-4D97-AF65-F5344CB8AC3E}">
        <p14:creationId xmlns:p14="http://schemas.microsoft.com/office/powerpoint/2010/main" val="197078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MARCO METODOLOGICO</a:t>
            </a:r>
            <a:endParaRPr lang="en-US" sz="4000" dirty="0"/>
          </a:p>
        </p:txBody>
      </p:sp>
      <p:sp>
        <p:nvSpPr>
          <p:cNvPr id="5" name="Marcador de contenido 4"/>
          <p:cNvSpPr>
            <a:spLocks noGrp="1"/>
          </p:cNvSpPr>
          <p:nvPr>
            <p:ph idx="1"/>
          </p:nvPr>
        </p:nvSpPr>
        <p:spPr>
          <a:xfrm>
            <a:off x="838200" y="1825625"/>
            <a:ext cx="10515600" cy="4351338"/>
          </a:xfrm>
        </p:spPr>
        <p:txBody>
          <a:bodyPr/>
          <a:lstStyle/>
          <a:p>
            <a:r>
              <a:rPr lang="es-PE" dirty="0"/>
              <a:t>Es una </a:t>
            </a:r>
            <a:r>
              <a:rPr lang="es-PE" b="1" dirty="0"/>
              <a:t>Investigación Aplicada</a:t>
            </a:r>
            <a:r>
              <a:rPr lang="es-PE" dirty="0"/>
              <a:t> porque trata de resolver el problema de Autenticación Continua e Implícita en dispositivos móviles utilizando conceptos y técnicas de Machine </a:t>
            </a:r>
            <a:r>
              <a:rPr lang="es-PE" dirty="0" err="1"/>
              <a:t>Learning</a:t>
            </a:r>
            <a:r>
              <a:rPr lang="es-PE" dirty="0"/>
              <a:t>.</a:t>
            </a:r>
            <a:endParaRPr lang="es-PE" sz="2800" b="1" dirty="0"/>
          </a:p>
        </p:txBody>
      </p:sp>
    </p:spTree>
    <p:extLst>
      <p:ext uri="{BB962C8B-B14F-4D97-AF65-F5344CB8AC3E}">
        <p14:creationId xmlns:p14="http://schemas.microsoft.com/office/powerpoint/2010/main" val="18767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MARCO METODOLOGICO</a:t>
            </a:r>
            <a:endParaRPr lang="en-US" sz="4000" dirty="0"/>
          </a:p>
        </p:txBody>
      </p:sp>
      <p:sp>
        <p:nvSpPr>
          <p:cNvPr id="5" name="Marcador de contenido 4"/>
          <p:cNvSpPr>
            <a:spLocks noGrp="1"/>
          </p:cNvSpPr>
          <p:nvPr>
            <p:ph idx="1"/>
          </p:nvPr>
        </p:nvSpPr>
        <p:spPr>
          <a:xfrm>
            <a:off x="838200" y="1690688"/>
            <a:ext cx="10515600" cy="4351338"/>
          </a:xfrm>
        </p:spPr>
        <p:txBody>
          <a:bodyPr/>
          <a:lstStyle/>
          <a:p>
            <a:r>
              <a:rPr lang="es-PE" dirty="0"/>
              <a:t>Es un </a:t>
            </a:r>
            <a:r>
              <a:rPr lang="es-PE" b="1" dirty="0"/>
              <a:t>Diseño No Experimental – Transversal Descriptivo</a:t>
            </a:r>
            <a:r>
              <a:rPr lang="es-PE" dirty="0"/>
              <a:t>. </a:t>
            </a:r>
            <a:endParaRPr lang="en-US" dirty="0"/>
          </a:p>
          <a:p>
            <a:r>
              <a:rPr lang="es-PE" b="1" dirty="0"/>
              <a:t>Es No Experimental</a:t>
            </a:r>
            <a:r>
              <a:rPr lang="es-PE" dirty="0"/>
              <a:t> porque no se manipula la variable independiente, en este caso se utilizará un solo algoritmo de clasificación y durante la recolección de datos de uso del dispositivo móvil de los usuarios el investigador se limitó a observar y no ha intervenido en la generación de estos datos. </a:t>
            </a:r>
            <a:r>
              <a:rPr lang="es-PE" b="1" dirty="0"/>
              <a:t>Es Transversal </a:t>
            </a:r>
            <a:r>
              <a:rPr lang="es-PE" dirty="0"/>
              <a:t>porque para esta investigación es suficiente  la recolección de los datos una sola vez durante dos semanas. </a:t>
            </a:r>
            <a:r>
              <a:rPr lang="es-PE" b="1" dirty="0"/>
              <a:t>Es Transversal Descriptivo</a:t>
            </a:r>
            <a:r>
              <a:rPr lang="es-PE" dirty="0"/>
              <a:t> porque se analiza que tan discriminativo son los datos de uso del dispositivo como para diferenciar al usuario propietario de un intruso</a:t>
            </a:r>
            <a:r>
              <a:rPr lang="es-PE" dirty="0" smtClean="0"/>
              <a:t>.</a:t>
            </a:r>
            <a:endParaRPr lang="en-US" dirty="0"/>
          </a:p>
        </p:txBody>
      </p:sp>
    </p:spTree>
    <p:extLst>
      <p:ext uri="{BB962C8B-B14F-4D97-AF65-F5344CB8AC3E}">
        <p14:creationId xmlns:p14="http://schemas.microsoft.com/office/powerpoint/2010/main" val="47042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MARCO METODOLOGICO</a:t>
            </a:r>
            <a:endParaRPr lang="en-US" sz="4000" dirty="0"/>
          </a:p>
        </p:txBody>
      </p:sp>
      <p:sp>
        <p:nvSpPr>
          <p:cNvPr id="5" name="Marcador de contenido 4"/>
          <p:cNvSpPr>
            <a:spLocks noGrp="1"/>
          </p:cNvSpPr>
          <p:nvPr>
            <p:ph idx="1"/>
          </p:nvPr>
        </p:nvSpPr>
        <p:spPr>
          <a:xfrm>
            <a:off x="838200" y="1690688"/>
            <a:ext cx="10515600" cy="4351338"/>
          </a:xfrm>
        </p:spPr>
        <p:txBody>
          <a:bodyPr/>
          <a:lstStyle/>
          <a:p>
            <a:r>
              <a:rPr lang="es-PE" b="1" dirty="0" smtClean="0"/>
              <a:t>La </a:t>
            </a:r>
            <a:r>
              <a:rPr lang="es-PE" b="1" dirty="0"/>
              <a:t>población </a:t>
            </a:r>
            <a:r>
              <a:rPr lang="es-PE" dirty="0"/>
              <a:t>lo constituyen los usuarios que poseen un dispositivo móvil </a:t>
            </a:r>
            <a:r>
              <a:rPr lang="es-PE" dirty="0" err="1"/>
              <a:t>Android</a:t>
            </a:r>
            <a:r>
              <a:rPr lang="es-PE" dirty="0" smtClean="0"/>
              <a:t>.</a:t>
            </a:r>
          </a:p>
          <a:p>
            <a:r>
              <a:rPr lang="es-PE" dirty="0"/>
              <a:t>Ya que es imposible recolectar datos de todos los propietarios de un dispositivo móvil </a:t>
            </a:r>
            <a:r>
              <a:rPr lang="es-PE" dirty="0" err="1"/>
              <a:t>Android</a:t>
            </a:r>
            <a:r>
              <a:rPr lang="es-PE" dirty="0"/>
              <a:t> se realiza un </a:t>
            </a:r>
            <a:r>
              <a:rPr lang="es-PE" b="1" dirty="0"/>
              <a:t>Muestreo no </a:t>
            </a:r>
            <a:r>
              <a:rPr lang="es-PE" b="1" dirty="0" smtClean="0"/>
              <a:t>Probabilístico</a:t>
            </a:r>
            <a:r>
              <a:rPr lang="es-PE" dirty="0" smtClean="0"/>
              <a:t> </a:t>
            </a:r>
            <a:r>
              <a:rPr lang="es-PE" dirty="0"/>
              <a:t>por conveniencia. Se recolectan datos de colaboradores voluntarios que poseen un dispositivo móvil </a:t>
            </a:r>
            <a:r>
              <a:rPr lang="es-PE" dirty="0" err="1"/>
              <a:t>Android</a:t>
            </a:r>
            <a:r>
              <a:rPr lang="es-PE" dirty="0"/>
              <a:t>.</a:t>
            </a:r>
            <a:endParaRPr lang="en-US" dirty="0"/>
          </a:p>
          <a:p>
            <a:endParaRPr lang="en-US" dirty="0"/>
          </a:p>
        </p:txBody>
      </p:sp>
    </p:spTree>
    <p:extLst>
      <p:ext uri="{BB962C8B-B14F-4D97-AF65-F5344CB8AC3E}">
        <p14:creationId xmlns:p14="http://schemas.microsoft.com/office/powerpoint/2010/main" val="301744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MARCO METODOLOGICO</a:t>
            </a:r>
            <a:endParaRPr lang="en-US" sz="4000" dirty="0"/>
          </a:p>
        </p:txBody>
      </p:sp>
      <p:sp>
        <p:nvSpPr>
          <p:cNvPr id="5" name="Marcador de contenido 4"/>
          <p:cNvSpPr>
            <a:spLocks noGrp="1"/>
          </p:cNvSpPr>
          <p:nvPr>
            <p:ph idx="1"/>
          </p:nvPr>
        </p:nvSpPr>
        <p:spPr>
          <a:xfrm>
            <a:off x="838200" y="1690688"/>
            <a:ext cx="10515600" cy="4351338"/>
          </a:xfrm>
        </p:spPr>
        <p:txBody>
          <a:bodyPr/>
          <a:lstStyle/>
          <a:p>
            <a:r>
              <a:rPr lang="es-PE" b="1" dirty="0"/>
              <a:t>Los datos se obtienen </a:t>
            </a:r>
            <a:r>
              <a:rPr lang="es-PE" dirty="0"/>
              <a:t>directamente </a:t>
            </a:r>
            <a:r>
              <a:rPr lang="es-PE" dirty="0" smtClean="0"/>
              <a:t>de los usuarios que </a:t>
            </a:r>
            <a:r>
              <a:rPr lang="es-PE" dirty="0"/>
              <a:t>participan en el estudio. Al finalizar un periodo de 2 semanas los usuarios enviarán el archivo con los datos de uso de la pantalla táctil vía correo </a:t>
            </a:r>
            <a:r>
              <a:rPr lang="es-PE" dirty="0" smtClean="0"/>
              <a:t>electrónico </a:t>
            </a:r>
            <a:r>
              <a:rPr lang="es-PE" dirty="0"/>
              <a:t>o vía </a:t>
            </a:r>
            <a:r>
              <a:rPr lang="es-PE" dirty="0" err="1"/>
              <a:t>bluetooth</a:t>
            </a:r>
            <a:r>
              <a:rPr lang="es-PE" dirty="0"/>
              <a:t> al investigador.</a:t>
            </a:r>
            <a:endParaRPr lang="en-US" dirty="0"/>
          </a:p>
          <a:p>
            <a:r>
              <a:rPr lang="es-PE" dirty="0"/>
              <a:t>Se utiliza un </a:t>
            </a:r>
            <a:r>
              <a:rPr lang="es-PE" b="1" dirty="0"/>
              <a:t>aplicativo </a:t>
            </a:r>
            <a:r>
              <a:rPr lang="es-PE" dirty="0" err="1"/>
              <a:t>Android</a:t>
            </a:r>
            <a:r>
              <a:rPr lang="es-PE" b="1" dirty="0"/>
              <a:t> para recolectar datos </a:t>
            </a:r>
            <a:r>
              <a:rPr lang="es-PE" dirty="0"/>
              <a:t>automáticamente en un archivo mientras el usuario utiliza su dispositivo móvil para realizar sus tareas cotidianas.</a:t>
            </a:r>
            <a:r>
              <a:rPr lang="en-US" dirty="0"/>
              <a:t> </a:t>
            </a:r>
            <a:endParaRPr lang="en-US" dirty="0" smtClean="0"/>
          </a:p>
          <a:p>
            <a:pPr marL="0" indent="0">
              <a:buNone/>
            </a:pPr>
            <a:endParaRPr lang="en-US" dirty="0"/>
          </a:p>
        </p:txBody>
      </p:sp>
      <p:sp>
        <p:nvSpPr>
          <p:cNvPr id="3" name="CuadroTexto 2"/>
          <p:cNvSpPr txBox="1"/>
          <p:nvPr/>
        </p:nvSpPr>
        <p:spPr>
          <a:xfrm>
            <a:off x="6678768" y="6311900"/>
            <a:ext cx="5513231" cy="369332"/>
          </a:xfrm>
          <a:prstGeom prst="rect">
            <a:avLst/>
          </a:prstGeom>
          <a:noFill/>
        </p:spPr>
        <p:txBody>
          <a:bodyPr wrap="square" rtlCol="0">
            <a:spAutoFit/>
          </a:bodyPr>
          <a:lstStyle/>
          <a:p>
            <a:r>
              <a:rPr lang="es-PE" dirty="0">
                <a:solidFill>
                  <a:schemeClr val="bg1"/>
                </a:solidFill>
              </a:rPr>
              <a:t>https://</a:t>
            </a:r>
            <a:r>
              <a:rPr lang="es-PE" dirty="0" smtClean="0">
                <a:solidFill>
                  <a:schemeClr val="bg1"/>
                </a:solidFill>
              </a:rPr>
              <a:t>github.com/poseidonjm/TurboLauncher-Itus</a:t>
            </a:r>
            <a:endParaRPr lang="en-US" dirty="0">
              <a:solidFill>
                <a:schemeClr val="bg1"/>
              </a:solidFill>
            </a:endParaRPr>
          </a:p>
        </p:txBody>
      </p:sp>
    </p:spTree>
    <p:extLst>
      <p:ext uri="{BB962C8B-B14F-4D97-AF65-F5344CB8AC3E}">
        <p14:creationId xmlns:p14="http://schemas.microsoft.com/office/powerpoint/2010/main" val="193254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graphicFrame>
        <p:nvGraphicFramePr>
          <p:cNvPr id="6" name="Marcador de contenido 5"/>
          <p:cNvGraphicFramePr>
            <a:graphicFrameLocks noGrp="1"/>
          </p:cNvGraphicFramePr>
          <p:nvPr>
            <p:ph idx="1"/>
            <p:extLst>
              <p:ext uri="{D42A27DB-BD31-4B8C-83A1-F6EECF244321}">
                <p14:modId xmlns:p14="http://schemas.microsoft.com/office/powerpoint/2010/main" val="2896430509"/>
              </p:ext>
            </p:extLst>
          </p:nvPr>
        </p:nvGraphicFramePr>
        <p:xfrm>
          <a:off x="979868" y="648461"/>
          <a:ext cx="10515600" cy="547116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pPr marL="457200">
                        <a:lnSpc>
                          <a:spcPct val="200000"/>
                        </a:lnSpc>
                        <a:spcAft>
                          <a:spcPts val="0"/>
                        </a:spcAft>
                      </a:pPr>
                      <a:r>
                        <a:rPr lang="es-PE" sz="1100" b="1" dirty="0">
                          <a:effectLst/>
                          <a:latin typeface="Arial" panose="020B0604020202020204" pitchFamily="34" charset="0"/>
                          <a:ea typeface="Calibri" panose="020F0502020204030204" pitchFamily="34" charset="0"/>
                          <a:cs typeface="Times New Roman" panose="02020603050405020304" pitchFamily="18" charset="0"/>
                        </a:rPr>
                        <a:t>Características </a:t>
                      </a:r>
                      <a:r>
                        <a:rPr lang="es-PE" sz="1100" b="1" dirty="0" err="1">
                          <a:effectLst/>
                          <a:latin typeface="Arial" panose="020B0604020202020204" pitchFamily="34" charset="0"/>
                          <a:ea typeface="Calibri" panose="020F0502020204030204" pitchFamily="34" charset="0"/>
                          <a:cs typeface="Times New Roman" panose="02020603050405020304" pitchFamily="18" charset="0"/>
                        </a:rPr>
                        <a:t>Touch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200000"/>
                        </a:lnSpc>
                        <a:spcAft>
                          <a:spcPts val="0"/>
                        </a:spcAft>
                      </a:pPr>
                      <a:r>
                        <a:rPr lang="es-PE" sz="1100" b="1" dirty="0">
                          <a:effectLst/>
                          <a:latin typeface="Arial" panose="020B0604020202020204" pitchFamily="34" charset="0"/>
                          <a:ea typeface="Calibri" panose="020F0502020204030204" pitchFamily="34" charset="0"/>
                          <a:cs typeface="Times New Roman" panose="02020603050405020304" pitchFamily="18" charset="0"/>
                        </a:rPr>
                        <a:t>Definición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200000"/>
                        </a:lnSpc>
                        <a:spcAft>
                          <a:spcPts val="0"/>
                        </a:spcAft>
                      </a:pPr>
                      <a:r>
                        <a:rPr lang="es-PE" sz="1100" b="1" dirty="0">
                          <a:effectLst/>
                          <a:latin typeface="Arial" panose="020B0604020202020204" pitchFamily="34" charset="0"/>
                          <a:ea typeface="Calibri" panose="020F0502020204030204" pitchFamily="34" charset="0"/>
                          <a:cs typeface="Times New Roman" panose="02020603050405020304" pitchFamily="18" charset="0"/>
                        </a:rPr>
                        <a:t>Número de medidas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457200">
                        <a:lnSpc>
                          <a:spcPct val="200000"/>
                        </a:lnSpc>
                        <a:spcAft>
                          <a:spcPts val="0"/>
                        </a:spcAft>
                      </a:pPr>
                      <a:r>
                        <a:rPr lang="es-PE" sz="1100" dirty="0">
                          <a:effectLst/>
                          <a:latin typeface="Arial" panose="020B0604020202020204" pitchFamily="34" charset="0"/>
                          <a:ea typeface="Calibri" panose="020F0502020204030204" pitchFamily="34" charset="0"/>
                          <a:cs typeface="Times New Roman" panose="02020603050405020304" pitchFamily="18" charset="0"/>
                        </a:rPr>
                        <a:t>Posición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Inicio X/Y Fin X/Y del evento touch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457200">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Características Temporales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Duración del evento touch, tiempo entre touchs consecutivos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457200">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Longitud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Distancia directa inicio final, media, longitud de trayectoria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200000"/>
                        </a:lnSpc>
                        <a:spcAft>
                          <a:spcPts val="0"/>
                        </a:spcAft>
                      </a:pPr>
                      <a:r>
                        <a:rPr lang="es-PE" sz="1100" dirty="0">
                          <a:effectLst/>
                          <a:latin typeface="Arial" panose="020B0604020202020204" pitchFamily="34" charset="0"/>
                          <a:ea typeface="Calibri" panose="020F0502020204030204" pitchFamily="34" charset="0"/>
                          <a:cs typeface="Times New Roman" panose="02020603050405020304" pitchFamily="18" charset="0"/>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457200">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Velocidad Lineal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Porcentaje de velocidad en pares, velocidad promedio, mediana de los últimos 3 puntos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457200">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Aceleración Lineal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Porcentaje de aceleración en pares, mediana de los primeros 5 puntos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457200">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Presión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Presión durante el trazo touch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457200">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Angulo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Dirección de la línea, promedio, mayor desviación, porcentaje de desviación, orientación del teléfono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457200">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Área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200000"/>
                        </a:lnSpc>
                        <a:spcAft>
                          <a:spcPts val="0"/>
                        </a:spcAft>
                      </a:pPr>
                      <a:r>
                        <a:rPr lang="es-PE" sz="1100">
                          <a:effectLst/>
                          <a:latin typeface="Arial" panose="020B0604020202020204" pitchFamily="34" charset="0"/>
                          <a:ea typeface="Calibri" panose="020F0502020204030204" pitchFamily="34" charset="0"/>
                          <a:cs typeface="Times New Roman" panose="02020603050405020304" pitchFamily="18" charset="0"/>
                        </a:rPr>
                        <a:t>Área del primer touch, área de cobertura de línea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200000"/>
                        </a:lnSpc>
                        <a:spcAft>
                          <a:spcPts val="0"/>
                        </a:spcAft>
                      </a:pPr>
                      <a:r>
                        <a:rPr lang="es-PE" sz="1100" dirty="0">
                          <a:effectLst/>
                          <a:latin typeface="Arial" panose="020B060402020202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74654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pic>
        <p:nvPicPr>
          <p:cNvPr id="81" name="Imagen 80"/>
          <p:cNvPicPr>
            <a:picLocks noChangeAspect="1"/>
          </p:cNvPicPr>
          <p:nvPr/>
        </p:nvPicPr>
        <p:blipFill>
          <a:blip r:embed="rId3"/>
          <a:stretch>
            <a:fillRect/>
          </a:stretch>
        </p:blipFill>
        <p:spPr>
          <a:xfrm>
            <a:off x="-409575" y="-189963"/>
            <a:ext cx="13011150" cy="7315200"/>
          </a:xfrm>
          <a:prstGeom prst="rect">
            <a:avLst/>
          </a:prstGeom>
        </p:spPr>
      </p:pic>
      <p:sp>
        <p:nvSpPr>
          <p:cNvPr id="82" name="CuadroTexto 81"/>
          <p:cNvSpPr txBox="1"/>
          <p:nvPr/>
        </p:nvSpPr>
        <p:spPr>
          <a:xfrm>
            <a:off x="6194738" y="1635616"/>
            <a:ext cx="5847008" cy="923330"/>
          </a:xfrm>
          <a:prstGeom prst="rect">
            <a:avLst/>
          </a:prstGeom>
          <a:noFill/>
        </p:spPr>
        <p:txBody>
          <a:bodyPr wrap="square" rtlCol="0">
            <a:spAutoFit/>
          </a:bodyPr>
          <a:lstStyle/>
          <a:p>
            <a:r>
              <a:rPr lang="en-US" dirty="0"/>
              <a:t>https://github.com/poseidonjm/TurboLauncher-Itus/blob/master/itus/src/main/java/ca/uwaterloo/crysp/itus/measurements/TouchEvent.java</a:t>
            </a:r>
          </a:p>
        </p:txBody>
      </p:sp>
    </p:spTree>
    <p:extLst>
      <p:ext uri="{BB962C8B-B14F-4D97-AF65-F5344CB8AC3E}">
        <p14:creationId xmlns:p14="http://schemas.microsoft.com/office/powerpoint/2010/main" val="165552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Seguridad vs Usabilidad</a:t>
            </a:r>
            <a:endParaRPr lang="en-US" dirty="0"/>
          </a:p>
        </p:txBody>
      </p:sp>
      <p:sp>
        <p:nvSpPr>
          <p:cNvPr id="4" name="Marcador de texto 3"/>
          <p:cNvSpPr>
            <a:spLocks noGrp="1"/>
          </p:cNvSpPr>
          <p:nvPr>
            <p:ph type="body" idx="1"/>
          </p:nvPr>
        </p:nvSpPr>
        <p:spPr/>
        <p:txBody>
          <a:bodyPr/>
          <a:lstStyle/>
          <a:p>
            <a:r>
              <a:rPr lang="es-PE" dirty="0" smtClean="0"/>
              <a:t>Seguridad de software</a:t>
            </a:r>
            <a:endParaRPr lang="en-US" dirty="0"/>
          </a:p>
        </p:txBody>
      </p:sp>
      <p:sp>
        <p:nvSpPr>
          <p:cNvPr id="3" name="Marcador de contenido 2"/>
          <p:cNvSpPr>
            <a:spLocks noGrp="1"/>
          </p:cNvSpPr>
          <p:nvPr>
            <p:ph sz="half" idx="2"/>
          </p:nvPr>
        </p:nvSpPr>
        <p:spPr/>
        <p:txBody>
          <a:bodyPr/>
          <a:lstStyle/>
          <a:p>
            <a:r>
              <a:rPr lang="es-PE" dirty="0" smtClean="0"/>
              <a:t>Implementar múltiples controles de acceso.</a:t>
            </a:r>
          </a:p>
          <a:p>
            <a:r>
              <a:rPr lang="es-PE" dirty="0" smtClean="0"/>
              <a:t>Uso de usuario y contraseña</a:t>
            </a:r>
          </a:p>
          <a:p>
            <a:r>
              <a:rPr lang="es-PE" dirty="0" smtClean="0"/>
              <a:t>Uso de PIN</a:t>
            </a:r>
          </a:p>
          <a:p>
            <a:r>
              <a:rPr lang="es-PE" dirty="0" smtClean="0"/>
              <a:t>Dispositivo RSA</a:t>
            </a:r>
          </a:p>
        </p:txBody>
      </p:sp>
      <p:sp>
        <p:nvSpPr>
          <p:cNvPr id="5" name="Marcador de texto 4"/>
          <p:cNvSpPr>
            <a:spLocks noGrp="1"/>
          </p:cNvSpPr>
          <p:nvPr>
            <p:ph type="body" sz="quarter" idx="3"/>
          </p:nvPr>
        </p:nvSpPr>
        <p:spPr/>
        <p:txBody>
          <a:bodyPr/>
          <a:lstStyle/>
          <a:p>
            <a:r>
              <a:rPr lang="es-PE" dirty="0" smtClean="0"/>
              <a:t>Usabilidad en Diseño de Software</a:t>
            </a:r>
            <a:endParaRPr lang="en-US" dirty="0"/>
          </a:p>
        </p:txBody>
      </p:sp>
      <p:sp>
        <p:nvSpPr>
          <p:cNvPr id="6" name="Marcador de contenido 5"/>
          <p:cNvSpPr>
            <a:spLocks noGrp="1"/>
          </p:cNvSpPr>
          <p:nvPr>
            <p:ph sz="quarter" idx="4"/>
          </p:nvPr>
        </p:nvSpPr>
        <p:spPr/>
        <p:txBody>
          <a:bodyPr/>
          <a:lstStyle/>
          <a:p>
            <a:r>
              <a:rPr lang="es-PE" dirty="0" smtClean="0"/>
              <a:t>Fácil acceso a las principales funcionalidades del sistema.</a:t>
            </a:r>
          </a:p>
          <a:p>
            <a:r>
              <a:rPr lang="es-PE" dirty="0"/>
              <a:t>Facilidad para encontrar información relevante.</a:t>
            </a:r>
          </a:p>
          <a:p>
            <a:r>
              <a:rPr lang="es-PE" dirty="0" smtClean="0"/>
              <a:t>Flujo de trabajo simple al realizar tareas complejas.</a:t>
            </a:r>
            <a:endParaRPr lang="en-US" dirty="0"/>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788" y="4819222"/>
            <a:ext cx="2759754" cy="1508931"/>
          </a:xfrm>
          <a:prstGeom prst="rect">
            <a:avLst/>
          </a:prstGeom>
        </p:spPr>
      </p:pic>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8229" y="4827087"/>
            <a:ext cx="2520667" cy="1319034"/>
          </a:xfrm>
          <a:prstGeom prst="rect">
            <a:avLst/>
          </a:prstGeom>
        </p:spPr>
      </p:pic>
    </p:spTree>
    <p:extLst>
      <p:ext uri="{BB962C8B-B14F-4D97-AF65-F5344CB8AC3E}">
        <p14:creationId xmlns:p14="http://schemas.microsoft.com/office/powerpoint/2010/main" val="316219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PRESENTACIÓN DE DATOS, RESULTADOS DE LA INVESTIGACIÓN</a:t>
            </a:r>
            <a:endParaRPr lang="en-US" sz="4000" dirty="0"/>
          </a:p>
        </p:txBody>
      </p:sp>
      <p:sp>
        <p:nvSpPr>
          <p:cNvPr id="5" name="Marcador de contenido 4"/>
          <p:cNvSpPr>
            <a:spLocks noGrp="1"/>
          </p:cNvSpPr>
          <p:nvPr>
            <p:ph idx="1"/>
          </p:nvPr>
        </p:nvSpPr>
        <p:spPr>
          <a:xfrm>
            <a:off x="838200" y="1690688"/>
            <a:ext cx="10515600" cy="4351338"/>
          </a:xfrm>
        </p:spPr>
        <p:txBody>
          <a:bodyPr/>
          <a:lstStyle/>
          <a:p>
            <a:pPr marL="0" indent="0">
              <a:buNone/>
            </a:pPr>
            <a:endParaRPr lang="en-US" dirty="0"/>
          </a:p>
        </p:txBody>
      </p:sp>
    </p:spTree>
    <p:extLst>
      <p:ext uri="{BB962C8B-B14F-4D97-AF65-F5344CB8AC3E}">
        <p14:creationId xmlns:p14="http://schemas.microsoft.com/office/powerpoint/2010/main" val="111526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Referencias</a:t>
            </a:r>
            <a:endParaRPr lang="en-US" dirty="0"/>
          </a:p>
        </p:txBody>
      </p:sp>
      <p:sp>
        <p:nvSpPr>
          <p:cNvPr id="3" name="Marcador de contenido 2"/>
          <p:cNvSpPr>
            <a:spLocks noGrp="1"/>
          </p:cNvSpPr>
          <p:nvPr>
            <p:ph idx="1"/>
          </p:nvPr>
        </p:nvSpPr>
        <p:spPr/>
        <p:txBody>
          <a:bodyPr/>
          <a:lstStyle/>
          <a:p>
            <a:pPr marL="514350" indent="-514350">
              <a:buFont typeface="+mj-lt"/>
              <a:buAutoNum type="arabicPeriod"/>
            </a:pPr>
            <a:r>
              <a:rPr lang="en-US" dirty="0" smtClean="0"/>
              <a:t>D</a:t>
            </a:r>
            <a:r>
              <a:rPr lang="en-US" dirty="0"/>
              <a:t>. Crouse, H. Han, D. Chandra, B. </a:t>
            </a:r>
            <a:r>
              <a:rPr lang="en-US" dirty="0" err="1"/>
              <a:t>Barbello</a:t>
            </a:r>
            <a:r>
              <a:rPr lang="en-US" dirty="0"/>
              <a:t>, A. K. Jain, "Continuous Authentication of Mobile User: Fusion of Face Image and Inertial Measurement Unit Data", </a:t>
            </a:r>
            <a:r>
              <a:rPr lang="en-US" i="1" dirty="0"/>
              <a:t>ICB</a:t>
            </a:r>
            <a:r>
              <a:rPr lang="en-US" dirty="0"/>
              <a:t>, Phuket, Thailand, May 19-22, </a:t>
            </a:r>
            <a:r>
              <a:rPr lang="en-US" dirty="0" smtClean="0"/>
              <a:t>2015. </a:t>
            </a:r>
            <a:r>
              <a:rPr lang="es-PE" dirty="0" smtClean="0">
                <a:hlinkClick r:id="rId3"/>
              </a:rPr>
              <a:t>http</a:t>
            </a:r>
            <a:r>
              <a:rPr lang="es-PE" dirty="0">
                <a:hlinkClick r:id="rId3"/>
              </a:rPr>
              <a:t>://</a:t>
            </a:r>
            <a:r>
              <a:rPr lang="es-PE" dirty="0" smtClean="0">
                <a:hlinkClick r:id="rId3"/>
              </a:rPr>
              <a:t>biometrics.cse.msu.edu/pub/recent.html</a:t>
            </a:r>
            <a:endParaRPr lang="es-PE" dirty="0" smtClean="0"/>
          </a:p>
          <a:p>
            <a:pPr marL="514350" indent="-514350">
              <a:buFont typeface="+mj-lt"/>
              <a:buAutoNum type="arabicPeriod"/>
            </a:pPr>
            <a:r>
              <a:rPr lang="en-US" dirty="0"/>
              <a:t>P.N. Ali </a:t>
            </a:r>
            <a:r>
              <a:rPr lang="en-US" dirty="0" err="1" smtClean="0"/>
              <a:t>Fahmi</a:t>
            </a:r>
            <a:r>
              <a:rPr lang="en-US" dirty="0" smtClean="0"/>
              <a:t>, </a:t>
            </a:r>
            <a:r>
              <a:rPr lang="en-US" dirty="0" err="1" smtClean="0"/>
              <a:t>Elyor</a:t>
            </a:r>
            <a:r>
              <a:rPr lang="en-US" dirty="0" smtClean="0"/>
              <a:t> </a:t>
            </a:r>
            <a:r>
              <a:rPr lang="en-US" dirty="0" err="1" smtClean="0"/>
              <a:t>Kodirov</a:t>
            </a:r>
            <a:r>
              <a:rPr lang="en-US" dirty="0"/>
              <a:t>, </a:t>
            </a:r>
            <a:r>
              <a:rPr lang="en-US" dirty="0" err="1"/>
              <a:t>Deok</a:t>
            </a:r>
            <a:r>
              <a:rPr lang="en-US" dirty="0"/>
              <a:t>-Jai </a:t>
            </a:r>
            <a:r>
              <a:rPr lang="en-US" dirty="0" smtClean="0"/>
              <a:t>Choi, “Implicit </a:t>
            </a:r>
            <a:r>
              <a:rPr lang="en-US" dirty="0"/>
              <a:t>authentication based on ear shape biometrics using smartphone camera during a call”, SMC, Seoul, </a:t>
            </a:r>
            <a:r>
              <a:rPr lang="en-US" dirty="0" smtClean="0"/>
              <a:t>Korea, </a:t>
            </a:r>
            <a:r>
              <a:rPr lang="en-US" dirty="0"/>
              <a:t>14-17 Oct. 2012 </a:t>
            </a:r>
            <a:r>
              <a:rPr lang="en-US" dirty="0">
                <a:hlinkClick r:id="rId4"/>
              </a:rPr>
              <a:t>http://</a:t>
            </a:r>
            <a:r>
              <a:rPr lang="en-US" dirty="0" smtClean="0">
                <a:hlinkClick r:id="rId4"/>
              </a:rPr>
              <a:t>www.wellaware1.com/docs/earbiometrics_cell%2006378079.pdf</a:t>
            </a:r>
            <a:endParaRPr lang="es-PE" dirty="0" smtClean="0"/>
          </a:p>
          <a:p>
            <a:pPr marL="514350" indent="-514350">
              <a:buFont typeface="+mj-lt"/>
              <a:buAutoNum type="arabicPeriod"/>
            </a:pPr>
            <a:endParaRPr lang="es-PE" dirty="0" smtClean="0"/>
          </a:p>
        </p:txBody>
      </p:sp>
      <p:sp>
        <p:nvSpPr>
          <p:cNvPr id="4" name="CuadroTexto 3"/>
          <p:cNvSpPr txBox="1"/>
          <p:nvPr/>
        </p:nvSpPr>
        <p:spPr>
          <a:xfrm>
            <a:off x="1004552" y="5679583"/>
            <a:ext cx="6980349" cy="646331"/>
          </a:xfrm>
          <a:prstGeom prst="rect">
            <a:avLst/>
          </a:prstGeom>
          <a:noFill/>
        </p:spPr>
        <p:txBody>
          <a:bodyPr wrap="square" rtlCol="0">
            <a:spAutoFit/>
          </a:bodyPr>
          <a:lstStyle/>
          <a:p>
            <a:r>
              <a:rPr lang="es-PE" b="1" dirty="0" smtClean="0"/>
              <a:t>ICB</a:t>
            </a:r>
            <a:r>
              <a:rPr lang="es-PE" dirty="0" smtClean="0"/>
              <a:t>: International </a:t>
            </a:r>
            <a:r>
              <a:rPr lang="es-PE" dirty="0" err="1" smtClean="0"/>
              <a:t>Conference</a:t>
            </a:r>
            <a:r>
              <a:rPr lang="es-PE" dirty="0" smtClean="0"/>
              <a:t> </a:t>
            </a:r>
            <a:r>
              <a:rPr lang="es-PE" dirty="0" err="1" smtClean="0"/>
              <a:t>on</a:t>
            </a:r>
            <a:r>
              <a:rPr lang="es-PE" dirty="0" smtClean="0"/>
              <a:t> </a:t>
            </a:r>
            <a:r>
              <a:rPr lang="es-PE" dirty="0" err="1" smtClean="0"/>
              <a:t>Biometrics</a:t>
            </a:r>
            <a:endParaRPr lang="es-PE" dirty="0" smtClean="0"/>
          </a:p>
          <a:p>
            <a:r>
              <a:rPr lang="es-PE" b="1" dirty="0" smtClean="0"/>
              <a:t>SMC</a:t>
            </a:r>
            <a:r>
              <a:rPr lang="es-PE" dirty="0" smtClean="0"/>
              <a:t>: </a:t>
            </a:r>
            <a:r>
              <a:rPr lang="en-US" dirty="0"/>
              <a:t>IEEE International Conference </a:t>
            </a:r>
            <a:r>
              <a:rPr lang="en-US" dirty="0" smtClean="0"/>
              <a:t>on</a:t>
            </a:r>
            <a:r>
              <a:rPr lang="en-US" dirty="0"/>
              <a:t> Systems, Man, and Cybernetics </a:t>
            </a:r>
          </a:p>
        </p:txBody>
      </p:sp>
    </p:spTree>
    <p:extLst>
      <p:ext uri="{BB962C8B-B14F-4D97-AF65-F5344CB8AC3E}">
        <p14:creationId xmlns:p14="http://schemas.microsoft.com/office/powerpoint/2010/main" val="14877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Referencias</a:t>
            </a:r>
            <a:endParaRPr lang="en-US" dirty="0"/>
          </a:p>
        </p:txBody>
      </p:sp>
      <p:sp>
        <p:nvSpPr>
          <p:cNvPr id="3" name="Marcador de contenido 2"/>
          <p:cNvSpPr>
            <a:spLocks noGrp="1"/>
          </p:cNvSpPr>
          <p:nvPr>
            <p:ph idx="1"/>
          </p:nvPr>
        </p:nvSpPr>
        <p:spPr/>
        <p:txBody>
          <a:bodyPr/>
          <a:lstStyle/>
          <a:p>
            <a:pPr marL="514350" indent="-514350">
              <a:buFont typeface="+mj-lt"/>
              <a:buAutoNum type="arabicPeriod" startAt="3"/>
            </a:pPr>
            <a:r>
              <a:rPr lang="en-US" dirty="0" smtClean="0"/>
              <a:t>Crawford</a:t>
            </a:r>
            <a:r>
              <a:rPr lang="en-US" dirty="0"/>
              <a:t>, Heather Anne (2012) “A Framework for Continuous, Transparent Authentication on Mobile Devices”. PhD thesis, University of Glasgow. Available at </a:t>
            </a:r>
            <a:r>
              <a:rPr lang="en-US" dirty="0">
                <a:hlinkClick r:id="rId3"/>
              </a:rPr>
              <a:t>http://theses.gla.ac.uk/4046</a:t>
            </a:r>
            <a:r>
              <a:rPr lang="en-US" dirty="0" smtClean="0">
                <a:hlinkClick r:id="rId3"/>
              </a:rPr>
              <a:t>/</a:t>
            </a:r>
            <a:endParaRPr lang="en-US" dirty="0" smtClean="0"/>
          </a:p>
          <a:p>
            <a:pPr marL="514350" indent="-514350">
              <a:buFont typeface="+mj-lt"/>
              <a:buAutoNum type="arabicPeriod" startAt="3"/>
            </a:pPr>
            <a:r>
              <a:rPr lang="en-US" dirty="0" err="1" smtClean="0"/>
              <a:t>Juraj</a:t>
            </a:r>
            <a:r>
              <a:rPr lang="en-US" dirty="0" smtClean="0"/>
              <a:t> </a:t>
            </a:r>
            <a:r>
              <a:rPr lang="en-US" dirty="0" err="1"/>
              <a:t>Figura</a:t>
            </a:r>
            <a:r>
              <a:rPr lang="en-US" dirty="0"/>
              <a:t> (2012): Machine Learning For Google Android. Bachelor Thesis, Charles University in Prague, available at </a:t>
            </a:r>
            <a:r>
              <a:rPr lang="en-US" dirty="0">
                <a:hlinkClick r:id="rId4"/>
              </a:rPr>
              <a:t>http://www1.cuni.cz/~</a:t>
            </a:r>
            <a:r>
              <a:rPr lang="en-US" dirty="0" smtClean="0">
                <a:hlinkClick r:id="rId4"/>
              </a:rPr>
              <a:t>obo/vyuka/projekty/figura-ml-for-android.pdf</a:t>
            </a:r>
            <a:endParaRPr lang="en-US" dirty="0" smtClean="0"/>
          </a:p>
          <a:p>
            <a:pPr marL="514350" indent="-514350">
              <a:buFont typeface="+mj-lt"/>
              <a:buAutoNum type="arabicPeriod" startAt="3"/>
            </a:pPr>
            <a:r>
              <a:rPr lang="en-US" dirty="0" err="1" smtClean="0"/>
              <a:t>Miroslav</a:t>
            </a:r>
            <a:r>
              <a:rPr lang="en-US" dirty="0" smtClean="0"/>
              <a:t> </a:t>
            </a:r>
            <a:r>
              <a:rPr lang="en-US" dirty="0" err="1"/>
              <a:t>Kubat</a:t>
            </a:r>
            <a:r>
              <a:rPr lang="en-US" dirty="0"/>
              <a:t> (2015) An Introduction to Machine Learning, </a:t>
            </a:r>
            <a:r>
              <a:rPr lang="en-US" dirty="0" smtClean="0"/>
              <a:t> DOI</a:t>
            </a:r>
            <a:r>
              <a:rPr lang="en-US" dirty="0"/>
              <a:t>: 10.1007/978-3-319-20010-1 Publisher: Springer</a:t>
            </a:r>
          </a:p>
          <a:p>
            <a:pPr marL="514350" indent="-514350">
              <a:buFont typeface="+mj-lt"/>
              <a:buAutoNum type="arabicPeriod" startAt="3"/>
            </a:pPr>
            <a:endParaRPr lang="en-US" dirty="0" smtClean="0"/>
          </a:p>
          <a:p>
            <a:pPr marL="514350" indent="-514350">
              <a:buFont typeface="+mj-lt"/>
              <a:buAutoNum type="arabicPeriod" startAt="3"/>
            </a:pPr>
            <a:endParaRPr lang="es-PE" dirty="0" smtClean="0"/>
          </a:p>
        </p:txBody>
      </p:sp>
    </p:spTree>
    <p:extLst>
      <p:ext uri="{BB962C8B-B14F-4D97-AF65-F5344CB8AC3E}">
        <p14:creationId xmlns:p14="http://schemas.microsoft.com/office/powerpoint/2010/main" val="3123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Referencias</a:t>
            </a:r>
            <a:endParaRPr lang="en-US" dirty="0"/>
          </a:p>
        </p:txBody>
      </p:sp>
      <p:sp>
        <p:nvSpPr>
          <p:cNvPr id="3" name="Marcador de contenido 2"/>
          <p:cNvSpPr>
            <a:spLocks noGrp="1"/>
          </p:cNvSpPr>
          <p:nvPr>
            <p:ph idx="1"/>
          </p:nvPr>
        </p:nvSpPr>
        <p:spPr/>
        <p:txBody>
          <a:bodyPr>
            <a:normAutofit fontScale="92500" lnSpcReduction="10000"/>
          </a:bodyPr>
          <a:lstStyle/>
          <a:p>
            <a:pPr marL="514350" indent="-514350">
              <a:buFont typeface="+mj-lt"/>
              <a:buAutoNum type="arabicPeriod" startAt="6"/>
            </a:pPr>
            <a:r>
              <a:rPr lang="en-US" dirty="0"/>
              <a:t>Marco A.F. Pimentel, David A. Clifton, Lei Clifton, Lionel </a:t>
            </a:r>
            <a:r>
              <a:rPr lang="en-US" dirty="0" err="1"/>
              <a:t>Tarassenko</a:t>
            </a:r>
            <a:r>
              <a:rPr lang="en-US" dirty="0"/>
              <a:t> (2014): </a:t>
            </a:r>
            <a:r>
              <a:rPr lang="en-US" dirty="0" smtClean="0"/>
              <a:t>“A </a:t>
            </a:r>
            <a:r>
              <a:rPr lang="en-US" dirty="0"/>
              <a:t>review of novelty </a:t>
            </a:r>
            <a:r>
              <a:rPr lang="en-US" dirty="0" smtClean="0"/>
              <a:t>detection”. </a:t>
            </a:r>
            <a:r>
              <a:rPr lang="en-US" dirty="0"/>
              <a:t>Paper, Institute of Biomedical Engineering, Department of Engineering Science, University of Oxford UK, DOI: 10.1016/j.sigpro.2013.12.026,  available at </a:t>
            </a:r>
            <a:r>
              <a:rPr lang="en-US" dirty="0">
                <a:hlinkClick r:id="rId3"/>
              </a:rPr>
              <a:t>https://</a:t>
            </a:r>
            <a:r>
              <a:rPr lang="en-US" dirty="0" smtClean="0">
                <a:hlinkClick r:id="rId3"/>
              </a:rPr>
              <a:t>www.researchgate.net/publication/260030075_A_review_of_novelty_detection</a:t>
            </a:r>
            <a:endParaRPr lang="en-US" dirty="0" smtClean="0"/>
          </a:p>
          <a:p>
            <a:pPr marL="514350" lvl="0" indent="-514350">
              <a:buFont typeface="+mj-lt"/>
              <a:buAutoNum type="arabicPeriod" startAt="6"/>
            </a:pPr>
            <a:r>
              <a:rPr lang="en-US" dirty="0"/>
              <a:t>Chao </a:t>
            </a:r>
            <a:r>
              <a:rPr lang="en-US" dirty="0" err="1"/>
              <a:t>Shen</a:t>
            </a:r>
            <a:r>
              <a:rPr lang="en-US" dirty="0"/>
              <a:t>, Yong Zhang, </a:t>
            </a:r>
            <a:r>
              <a:rPr lang="en-US" dirty="0" err="1"/>
              <a:t>Zhongmin</a:t>
            </a:r>
            <a:r>
              <a:rPr lang="en-US" dirty="0"/>
              <a:t> </a:t>
            </a:r>
            <a:r>
              <a:rPr lang="en-US" dirty="0" err="1"/>
              <a:t>Cai</a:t>
            </a:r>
            <a:r>
              <a:rPr lang="en-US" dirty="0"/>
              <a:t>, </a:t>
            </a:r>
            <a:r>
              <a:rPr lang="en-US" dirty="0" err="1"/>
              <a:t>Tianwen</a:t>
            </a:r>
            <a:r>
              <a:rPr lang="en-US" dirty="0"/>
              <a:t> Yu, </a:t>
            </a:r>
            <a:r>
              <a:rPr lang="en-US" dirty="0" err="1"/>
              <a:t>Xiaohong</a:t>
            </a:r>
            <a:r>
              <a:rPr lang="en-US" dirty="0"/>
              <a:t> Guan (2015): </a:t>
            </a:r>
            <a:r>
              <a:rPr lang="en-US" dirty="0" smtClean="0"/>
              <a:t>“Touch-Interaction </a:t>
            </a:r>
            <a:r>
              <a:rPr lang="en-US" dirty="0"/>
              <a:t>Behavior for Continuous User Authentication on </a:t>
            </a:r>
            <a:r>
              <a:rPr lang="en-US" dirty="0" smtClean="0"/>
              <a:t>Smartphones”. </a:t>
            </a:r>
            <a:r>
              <a:rPr lang="en-US" dirty="0"/>
              <a:t>Article, MOE KLINNS Lab, Xi’an </a:t>
            </a:r>
            <a:r>
              <a:rPr lang="en-US" dirty="0" err="1"/>
              <a:t>Jiaotong</a:t>
            </a:r>
            <a:r>
              <a:rPr lang="en-US" dirty="0"/>
              <a:t> University, Xi’an, China and Center for Intelligent and Networked Systems and TNLIST Lab, Tsinghua University, Beijing, China. DOI: </a:t>
            </a:r>
            <a:r>
              <a:rPr lang="en-US" dirty="0" smtClean="0"/>
              <a:t>10.1109/ICB.2015.7139046</a:t>
            </a:r>
          </a:p>
          <a:p>
            <a:pPr marL="514350" indent="-514350">
              <a:buFont typeface="+mj-lt"/>
              <a:buAutoNum type="arabicPeriod" startAt="6"/>
            </a:pPr>
            <a:endParaRPr lang="es-PE" dirty="0" smtClean="0"/>
          </a:p>
        </p:txBody>
      </p:sp>
    </p:spTree>
    <p:extLst>
      <p:ext uri="{BB962C8B-B14F-4D97-AF65-F5344CB8AC3E}">
        <p14:creationId xmlns:p14="http://schemas.microsoft.com/office/powerpoint/2010/main" val="274348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Autenticación Intrusiva vs Autenticación Implícita</a:t>
            </a:r>
            <a:endParaRPr lang="en-US" dirty="0"/>
          </a:p>
        </p:txBody>
      </p:sp>
      <p:sp>
        <p:nvSpPr>
          <p:cNvPr id="4" name="Marcador de texto 3"/>
          <p:cNvSpPr>
            <a:spLocks noGrp="1"/>
          </p:cNvSpPr>
          <p:nvPr>
            <p:ph type="body" idx="1"/>
          </p:nvPr>
        </p:nvSpPr>
        <p:spPr/>
        <p:txBody>
          <a:bodyPr/>
          <a:lstStyle/>
          <a:p>
            <a:r>
              <a:rPr lang="es-PE" dirty="0" smtClean="0"/>
              <a:t>Autenticación Intrusiva</a:t>
            </a:r>
            <a:endParaRPr lang="en-US" dirty="0"/>
          </a:p>
        </p:txBody>
      </p:sp>
      <p:sp>
        <p:nvSpPr>
          <p:cNvPr id="3" name="Marcador de contenido 2"/>
          <p:cNvSpPr>
            <a:spLocks noGrp="1"/>
          </p:cNvSpPr>
          <p:nvPr>
            <p:ph sz="half" idx="2"/>
          </p:nvPr>
        </p:nvSpPr>
        <p:spPr/>
        <p:txBody>
          <a:bodyPr/>
          <a:lstStyle/>
          <a:p>
            <a:r>
              <a:rPr lang="es-PE" dirty="0" smtClean="0"/>
              <a:t>Solicita información del usuario para identificarlo.</a:t>
            </a:r>
          </a:p>
        </p:txBody>
      </p:sp>
      <p:sp>
        <p:nvSpPr>
          <p:cNvPr id="5" name="Marcador de texto 4"/>
          <p:cNvSpPr>
            <a:spLocks noGrp="1"/>
          </p:cNvSpPr>
          <p:nvPr>
            <p:ph type="body" sz="quarter" idx="3"/>
          </p:nvPr>
        </p:nvSpPr>
        <p:spPr/>
        <p:txBody>
          <a:bodyPr/>
          <a:lstStyle/>
          <a:p>
            <a:r>
              <a:rPr lang="es-PE" dirty="0" smtClean="0"/>
              <a:t>Autenticación Implícita</a:t>
            </a:r>
            <a:endParaRPr lang="en-US" dirty="0"/>
          </a:p>
        </p:txBody>
      </p:sp>
      <p:sp>
        <p:nvSpPr>
          <p:cNvPr id="6" name="Marcador de contenido 5"/>
          <p:cNvSpPr>
            <a:spLocks noGrp="1"/>
          </p:cNvSpPr>
          <p:nvPr>
            <p:ph sz="quarter" idx="4"/>
          </p:nvPr>
        </p:nvSpPr>
        <p:spPr/>
        <p:txBody>
          <a:bodyPr/>
          <a:lstStyle/>
          <a:p>
            <a:r>
              <a:rPr lang="es-PE" dirty="0" smtClean="0"/>
              <a:t>Recolecta información del usuario para identificarlo.</a:t>
            </a:r>
            <a:endParaRPr lang="en-US" dirty="0"/>
          </a:p>
        </p:txBody>
      </p:sp>
      <p:pic>
        <p:nvPicPr>
          <p:cNvPr id="7" name="Imagen 6"/>
          <p:cNvPicPr>
            <a:picLocks noChangeAspect="1"/>
          </p:cNvPicPr>
          <p:nvPr/>
        </p:nvPicPr>
        <p:blipFill>
          <a:blip r:embed="rId3"/>
          <a:stretch>
            <a:fillRect/>
          </a:stretch>
        </p:blipFill>
        <p:spPr>
          <a:xfrm>
            <a:off x="6895229" y="3828301"/>
            <a:ext cx="2857500" cy="1800225"/>
          </a:xfrm>
          <a:prstGeom prst="rect">
            <a:avLst/>
          </a:prstGeom>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76" y="3434613"/>
            <a:ext cx="3905809" cy="2587599"/>
          </a:xfrm>
          <a:prstGeom prst="rect">
            <a:avLst/>
          </a:prstGeom>
        </p:spPr>
      </p:pic>
    </p:spTree>
    <p:extLst>
      <p:ext uri="{BB962C8B-B14F-4D97-AF65-F5344CB8AC3E}">
        <p14:creationId xmlns:p14="http://schemas.microsoft.com/office/powerpoint/2010/main" val="84660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Autenticación Continua e Implícita</a:t>
            </a:r>
            <a:endParaRPr lang="en-US" dirty="0"/>
          </a:p>
        </p:txBody>
      </p:sp>
      <p:sp>
        <p:nvSpPr>
          <p:cNvPr id="3" name="Marcador de contenido 2"/>
          <p:cNvSpPr>
            <a:spLocks noGrp="1"/>
          </p:cNvSpPr>
          <p:nvPr>
            <p:ph idx="1"/>
          </p:nvPr>
        </p:nvSpPr>
        <p:spPr/>
        <p:txBody>
          <a:bodyPr/>
          <a:lstStyle/>
          <a:p>
            <a:r>
              <a:rPr lang="es-PE" dirty="0" smtClean="0"/>
              <a:t>Identificar al usuario legítimo del dispositivo de forma continua y sin interrumpir a éste mientras usa el dispositivo. Es decir, lograr un sistema seguro y al mismo tiempo usable.</a:t>
            </a:r>
          </a:p>
        </p:txBody>
      </p:sp>
    </p:spTree>
    <p:extLst>
      <p:ext uri="{BB962C8B-B14F-4D97-AF65-F5344CB8AC3E}">
        <p14:creationId xmlns:p14="http://schemas.microsoft.com/office/powerpoint/2010/main" val="97684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Implementar Autenticación Continua e Implícita</a:t>
            </a:r>
            <a:endParaRPr lang="en-US" dirty="0"/>
          </a:p>
        </p:txBody>
      </p:sp>
      <p:sp>
        <p:nvSpPr>
          <p:cNvPr id="5" name="Marcador de texto 4"/>
          <p:cNvSpPr>
            <a:spLocks noGrp="1"/>
          </p:cNvSpPr>
          <p:nvPr>
            <p:ph type="body" idx="1"/>
          </p:nvPr>
        </p:nvSpPr>
        <p:spPr/>
        <p:txBody>
          <a:bodyPr/>
          <a:lstStyle/>
          <a:p>
            <a:r>
              <a:rPr lang="es-PE" dirty="0" err="1" smtClean="0"/>
              <a:t>Physiological</a:t>
            </a:r>
            <a:r>
              <a:rPr lang="es-PE" dirty="0" smtClean="0"/>
              <a:t> </a:t>
            </a:r>
            <a:r>
              <a:rPr lang="es-PE" dirty="0" err="1" smtClean="0"/>
              <a:t>Biometrics</a:t>
            </a:r>
            <a:endParaRPr lang="en-US" dirty="0"/>
          </a:p>
        </p:txBody>
      </p:sp>
      <p:sp>
        <p:nvSpPr>
          <p:cNvPr id="3" name="Marcador de contenido 2"/>
          <p:cNvSpPr>
            <a:spLocks noGrp="1"/>
          </p:cNvSpPr>
          <p:nvPr>
            <p:ph sz="half" idx="2"/>
          </p:nvPr>
        </p:nvSpPr>
        <p:spPr/>
        <p:txBody>
          <a:bodyPr/>
          <a:lstStyle/>
          <a:p>
            <a:r>
              <a:rPr lang="en-US" dirty="0" smtClean="0"/>
              <a:t>Facial recognition[1] </a:t>
            </a:r>
          </a:p>
          <a:p>
            <a:r>
              <a:rPr lang="es-PE" dirty="0" err="1" smtClean="0"/>
              <a:t>Ear</a:t>
            </a:r>
            <a:r>
              <a:rPr lang="es-PE" dirty="0" smtClean="0"/>
              <a:t> </a:t>
            </a:r>
            <a:r>
              <a:rPr lang="es-PE" dirty="0" err="1" smtClean="0"/>
              <a:t>geometry</a:t>
            </a:r>
            <a:r>
              <a:rPr lang="es-PE" dirty="0" smtClean="0"/>
              <a:t>[2]</a:t>
            </a:r>
          </a:p>
        </p:txBody>
      </p:sp>
      <p:sp>
        <p:nvSpPr>
          <p:cNvPr id="6" name="Marcador de texto 5"/>
          <p:cNvSpPr>
            <a:spLocks noGrp="1"/>
          </p:cNvSpPr>
          <p:nvPr>
            <p:ph type="body" sz="quarter" idx="3"/>
          </p:nvPr>
        </p:nvSpPr>
        <p:spPr/>
        <p:txBody>
          <a:bodyPr/>
          <a:lstStyle/>
          <a:p>
            <a:r>
              <a:rPr lang="es-PE" dirty="0" err="1" smtClean="0"/>
              <a:t>Behavioral</a:t>
            </a:r>
            <a:r>
              <a:rPr lang="es-PE" dirty="0" smtClean="0"/>
              <a:t> </a:t>
            </a:r>
            <a:r>
              <a:rPr lang="es-PE" dirty="0" err="1" smtClean="0"/>
              <a:t>Biometrics</a:t>
            </a:r>
            <a:endParaRPr lang="en-US" dirty="0"/>
          </a:p>
        </p:txBody>
      </p:sp>
      <p:sp>
        <p:nvSpPr>
          <p:cNvPr id="7" name="Marcador de contenido 6"/>
          <p:cNvSpPr>
            <a:spLocks noGrp="1"/>
          </p:cNvSpPr>
          <p:nvPr>
            <p:ph sz="quarter" idx="4"/>
          </p:nvPr>
        </p:nvSpPr>
        <p:spPr/>
        <p:txBody>
          <a:bodyPr/>
          <a:lstStyle/>
          <a:p>
            <a:r>
              <a:rPr lang="es-PE" dirty="0" err="1" smtClean="0"/>
              <a:t>Keystroke</a:t>
            </a:r>
            <a:r>
              <a:rPr lang="es-PE" dirty="0" smtClean="0"/>
              <a:t> </a:t>
            </a:r>
            <a:r>
              <a:rPr lang="es-PE" dirty="0" err="1" smtClean="0"/>
              <a:t>analisys</a:t>
            </a:r>
            <a:endParaRPr lang="es-PE" dirty="0" smtClean="0"/>
          </a:p>
          <a:p>
            <a:r>
              <a:rPr lang="es-PE" dirty="0" smtClean="0"/>
              <a:t>Speaker </a:t>
            </a:r>
            <a:r>
              <a:rPr lang="es-PE" dirty="0" err="1" smtClean="0"/>
              <a:t>Recognition</a:t>
            </a:r>
            <a:endParaRPr lang="en-US" dirty="0"/>
          </a:p>
        </p:txBody>
      </p:sp>
      <p:pic>
        <p:nvPicPr>
          <p:cNvPr id="1026" name="Picture 2" descr="http://findbiometrics.com/assets/iStock_selfie-300x225.jpg"/>
          <p:cNvPicPr>
            <a:picLocks noChangeAspect="1" noChangeArrowheads="1"/>
          </p:cNvPicPr>
          <p:nvPr/>
        </p:nvPicPr>
        <p:blipFill rotWithShape="1">
          <a:blip r:embed="rId3">
            <a:extLst>
              <a:ext uri="{28A0092B-C50C-407E-A947-70E740481C1C}">
                <a14:useLocalDpi xmlns:a14="http://schemas.microsoft.com/office/drawing/2010/main" val="0"/>
              </a:ext>
            </a:extLst>
          </a:blip>
          <a:srcRect l="15098" t="-490" r="31593" b="490"/>
          <a:stretch/>
        </p:blipFill>
        <p:spPr bwMode="auto">
          <a:xfrm>
            <a:off x="726143" y="3527145"/>
            <a:ext cx="194982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deepnetsecurity.com/wp-content/uploads/2013/07/header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211" y="3627930"/>
            <a:ext cx="2799937" cy="20323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Are Some Of The Lesser Known Methods of Identification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8625" y="3610561"/>
            <a:ext cx="3494961" cy="20497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escartes Biometrics adds to its ear authentication technology with ..."/>
          <p:cNvPicPr>
            <a:picLocks noChangeAspect="1" noChangeArrowheads="1"/>
          </p:cNvPicPr>
          <p:nvPr/>
        </p:nvPicPr>
        <p:blipFill rotWithShape="1">
          <a:blip r:embed="rId6">
            <a:extLst>
              <a:ext uri="{28A0092B-C50C-407E-A947-70E740481C1C}">
                <a14:useLocalDpi xmlns:a14="http://schemas.microsoft.com/office/drawing/2010/main" val="0"/>
              </a:ext>
            </a:extLst>
          </a:blip>
          <a:srcRect l="26304" r="3065"/>
          <a:stretch/>
        </p:blipFill>
        <p:spPr bwMode="auto">
          <a:xfrm>
            <a:off x="2783727" y="3521516"/>
            <a:ext cx="2567136" cy="2748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19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Implementar Autenticación Continua e Implícita en </a:t>
            </a:r>
            <a:r>
              <a:rPr lang="es-PE" dirty="0" err="1" smtClean="0"/>
              <a:t>Android</a:t>
            </a:r>
            <a:endParaRPr lang="en-US" dirty="0"/>
          </a:p>
        </p:txBody>
      </p:sp>
      <p:sp>
        <p:nvSpPr>
          <p:cNvPr id="5" name="Marcador de texto 4"/>
          <p:cNvSpPr>
            <a:spLocks noGrp="1"/>
          </p:cNvSpPr>
          <p:nvPr>
            <p:ph type="body" idx="1"/>
          </p:nvPr>
        </p:nvSpPr>
        <p:spPr/>
        <p:txBody>
          <a:bodyPr/>
          <a:lstStyle/>
          <a:p>
            <a:r>
              <a:rPr lang="es-PE" dirty="0" err="1" smtClean="0"/>
              <a:t>Keystroke</a:t>
            </a:r>
            <a:r>
              <a:rPr lang="es-PE" dirty="0" smtClean="0"/>
              <a:t> </a:t>
            </a:r>
            <a:r>
              <a:rPr lang="es-PE" dirty="0" err="1" smtClean="0"/>
              <a:t>analisys</a:t>
            </a:r>
            <a:endParaRPr lang="en-US" dirty="0"/>
          </a:p>
        </p:txBody>
      </p:sp>
      <p:sp>
        <p:nvSpPr>
          <p:cNvPr id="3" name="Marcador de contenido 2"/>
          <p:cNvSpPr>
            <a:spLocks noGrp="1"/>
          </p:cNvSpPr>
          <p:nvPr>
            <p:ph sz="half" idx="2"/>
          </p:nvPr>
        </p:nvSpPr>
        <p:spPr/>
        <p:txBody>
          <a:bodyPr/>
          <a:lstStyle/>
          <a:p>
            <a:pPr marL="0" indent="0">
              <a:buNone/>
            </a:pPr>
            <a:r>
              <a:rPr lang="es-PE" dirty="0" smtClean="0"/>
              <a:t>El uso del teclado virtual en </a:t>
            </a:r>
            <a:r>
              <a:rPr lang="es-PE" dirty="0" err="1" smtClean="0"/>
              <a:t>Android</a:t>
            </a:r>
            <a:r>
              <a:rPr lang="es-PE" dirty="0" smtClean="0"/>
              <a:t> ofrece poca información </a:t>
            </a:r>
            <a:r>
              <a:rPr lang="es-PE" dirty="0"/>
              <a:t>s</a:t>
            </a:r>
            <a:r>
              <a:rPr lang="es-PE" dirty="0" smtClean="0"/>
              <a:t>obre su uso.</a:t>
            </a:r>
          </a:p>
          <a:p>
            <a:r>
              <a:rPr lang="es-PE" dirty="0" smtClean="0"/>
              <a:t>Tecla presionada</a:t>
            </a:r>
          </a:p>
          <a:p>
            <a:r>
              <a:rPr lang="es-PE" dirty="0" smtClean="0"/>
              <a:t>Intervalo entre teclas</a:t>
            </a:r>
          </a:p>
        </p:txBody>
      </p:sp>
      <p:sp>
        <p:nvSpPr>
          <p:cNvPr id="6" name="Marcador de texto 5"/>
          <p:cNvSpPr>
            <a:spLocks noGrp="1"/>
          </p:cNvSpPr>
          <p:nvPr>
            <p:ph type="body" sz="quarter" idx="3"/>
          </p:nvPr>
        </p:nvSpPr>
        <p:spPr/>
        <p:txBody>
          <a:bodyPr/>
          <a:lstStyle/>
          <a:p>
            <a:r>
              <a:rPr lang="es-PE" dirty="0" err="1" smtClean="0"/>
              <a:t>Touch</a:t>
            </a:r>
            <a:r>
              <a:rPr lang="es-PE" dirty="0" smtClean="0"/>
              <a:t> input data </a:t>
            </a:r>
            <a:r>
              <a:rPr lang="es-PE" dirty="0" err="1" smtClean="0"/>
              <a:t>analisys</a:t>
            </a:r>
            <a:endParaRPr lang="en-US" dirty="0"/>
          </a:p>
        </p:txBody>
      </p:sp>
      <p:sp>
        <p:nvSpPr>
          <p:cNvPr id="7" name="Marcador de contenido 6"/>
          <p:cNvSpPr>
            <a:spLocks noGrp="1"/>
          </p:cNvSpPr>
          <p:nvPr>
            <p:ph sz="quarter" idx="4"/>
          </p:nvPr>
        </p:nvSpPr>
        <p:spPr/>
        <p:txBody>
          <a:bodyPr>
            <a:normAutofit/>
          </a:bodyPr>
          <a:lstStyle/>
          <a:p>
            <a:pPr marL="0" indent="0">
              <a:buNone/>
            </a:pPr>
            <a:r>
              <a:rPr lang="es-PE" dirty="0" smtClean="0"/>
              <a:t>El uso de la pantalla táctil es la principal interfaz de uso en </a:t>
            </a:r>
            <a:r>
              <a:rPr lang="es-PE" dirty="0" err="1" smtClean="0"/>
              <a:t>Android</a:t>
            </a:r>
            <a:r>
              <a:rPr lang="es-PE" dirty="0" smtClean="0"/>
              <a:t>.</a:t>
            </a:r>
          </a:p>
          <a:p>
            <a:r>
              <a:rPr lang="es-PE" dirty="0" smtClean="0"/>
              <a:t>Posición del evento </a:t>
            </a:r>
            <a:r>
              <a:rPr lang="es-PE" dirty="0" err="1" smtClean="0"/>
              <a:t>touch</a:t>
            </a:r>
            <a:endParaRPr lang="es-PE" dirty="0" smtClean="0"/>
          </a:p>
          <a:p>
            <a:r>
              <a:rPr lang="es-PE" dirty="0" smtClean="0"/>
              <a:t>Duración del evento </a:t>
            </a:r>
            <a:r>
              <a:rPr lang="es-PE" dirty="0" err="1" smtClean="0"/>
              <a:t>touch</a:t>
            </a:r>
            <a:endParaRPr lang="es-PE" dirty="0" smtClean="0"/>
          </a:p>
          <a:p>
            <a:r>
              <a:rPr lang="es-PE" dirty="0" smtClean="0"/>
              <a:t>Longitud de trayectoria</a:t>
            </a:r>
          </a:p>
          <a:p>
            <a:r>
              <a:rPr lang="es-PE" dirty="0" smtClean="0"/>
              <a:t>29 medidas en total</a:t>
            </a:r>
          </a:p>
        </p:txBody>
      </p:sp>
    </p:spTree>
    <p:extLst>
      <p:ext uri="{BB962C8B-B14F-4D97-AF65-F5344CB8AC3E}">
        <p14:creationId xmlns:p14="http://schemas.microsoft.com/office/powerpoint/2010/main" val="253738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957160"/>
          </a:xfrm>
        </p:spPr>
        <p:txBody>
          <a:bodyPr>
            <a:normAutofit/>
          </a:bodyPr>
          <a:lstStyle/>
          <a:p>
            <a:r>
              <a:rPr lang="es-PE" dirty="0" smtClean="0"/>
              <a:t>Implementar Autenticación Continua e Implícita en </a:t>
            </a:r>
            <a:r>
              <a:rPr lang="es-PE" dirty="0" err="1" smtClean="0"/>
              <a:t>Android</a:t>
            </a:r>
            <a:r>
              <a:rPr lang="es-PE" dirty="0" smtClean="0"/>
              <a:t> utilizando datos de uso de la pantalla táctil</a:t>
            </a:r>
            <a:endParaRPr lang="en-US" dirty="0"/>
          </a:p>
        </p:txBody>
      </p:sp>
      <p:sp>
        <p:nvSpPr>
          <p:cNvPr id="3" name="Marcador de contenido 2"/>
          <p:cNvSpPr>
            <a:spLocks noGrp="1"/>
          </p:cNvSpPr>
          <p:nvPr>
            <p:ph idx="1"/>
          </p:nvPr>
        </p:nvSpPr>
        <p:spPr>
          <a:xfrm>
            <a:off x="838200" y="2423886"/>
            <a:ext cx="10515600" cy="3753076"/>
          </a:xfrm>
        </p:spPr>
        <p:txBody>
          <a:bodyPr/>
          <a:lstStyle/>
          <a:p>
            <a:r>
              <a:rPr lang="es-PE" dirty="0" smtClean="0"/>
              <a:t>Identificar al usuario propietario comparando sus datos de uso actual de la pantalla táctil con datos </a:t>
            </a:r>
            <a:r>
              <a:rPr lang="es-PE" dirty="0"/>
              <a:t>de uso </a:t>
            </a:r>
            <a:r>
              <a:rPr lang="es-PE" dirty="0" smtClean="0"/>
              <a:t>histórico.</a:t>
            </a:r>
            <a:r>
              <a:rPr lang="en-US" dirty="0" smtClean="0"/>
              <a:t> </a:t>
            </a:r>
            <a:endParaRPr lang="es-PE" dirty="0" smtClean="0"/>
          </a:p>
        </p:txBody>
      </p:sp>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t="8220" b="8493"/>
          <a:stretch/>
        </p:blipFill>
        <p:spPr>
          <a:xfrm>
            <a:off x="3140297" y="3335628"/>
            <a:ext cx="4548627" cy="2841334"/>
          </a:xfrm>
          <a:prstGeom prst="rect">
            <a:avLst/>
          </a:prstGeom>
        </p:spPr>
      </p:pic>
    </p:spTree>
    <p:extLst>
      <p:ext uri="{BB962C8B-B14F-4D97-AF65-F5344CB8AC3E}">
        <p14:creationId xmlns:p14="http://schemas.microsoft.com/office/powerpoint/2010/main" val="230602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873</TotalTime>
  <Words>2359</Words>
  <Application>Microsoft Office PowerPoint</Application>
  <PresentationFormat>Panorámica</PresentationFormat>
  <Paragraphs>290</Paragraphs>
  <Slides>43</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43</vt:i4>
      </vt:variant>
    </vt:vector>
  </HeadingPairs>
  <TitlesOfParts>
    <vt:vector size="55" baseType="lpstr">
      <vt:lpstr>Batang</vt:lpstr>
      <vt:lpstr>Arial</vt:lpstr>
      <vt:lpstr>Arial Narrow</vt:lpstr>
      <vt:lpstr>Berlin Sans FB</vt:lpstr>
      <vt:lpstr>BrowalliaUPC</vt:lpstr>
      <vt:lpstr>Calibri</vt:lpstr>
      <vt:lpstr>Calibri Light</vt:lpstr>
      <vt:lpstr>Cambria Math</vt:lpstr>
      <vt:lpstr>Maiandra GD</vt:lpstr>
      <vt:lpstr>Times New Roman</vt:lpstr>
      <vt:lpstr>Wingdings</vt:lpstr>
      <vt:lpstr>Tema de Office</vt:lpstr>
      <vt:lpstr>Presentación de PowerPoint</vt:lpstr>
      <vt:lpstr>Autenticación</vt:lpstr>
      <vt:lpstr>Enfoques de autenticación</vt:lpstr>
      <vt:lpstr>Seguridad vs Usabilidad</vt:lpstr>
      <vt:lpstr>Autenticación Intrusiva vs Autenticación Implícita</vt:lpstr>
      <vt:lpstr>Autenticación Continua e Implícita</vt:lpstr>
      <vt:lpstr>Implementar Autenticación Continua e Implícita</vt:lpstr>
      <vt:lpstr>Implementar Autenticación Continua e Implícita en Android</vt:lpstr>
      <vt:lpstr>Implementar Autenticación Continua e Implícita en Android utilizando datos de uso de la pantalla táctil</vt:lpstr>
      <vt:lpstr>Formulación del Problema</vt:lpstr>
      <vt:lpstr>Objetivos</vt:lpstr>
      <vt:lpstr>Antecedentes</vt:lpstr>
      <vt:lpstr>Antecedentes</vt:lpstr>
      <vt:lpstr>Antecedentes</vt:lpstr>
      <vt:lpstr>Machine Learning (Supervised Learning)</vt:lpstr>
      <vt:lpstr>El problema de la Autenticación</vt:lpstr>
      <vt:lpstr>Algoritmos de clasificación - Classifiers</vt:lpstr>
      <vt:lpstr>Classifiers y Machine Learning</vt:lpstr>
      <vt:lpstr>Support Vector Machine (SVM)</vt:lpstr>
      <vt:lpstr>Novelty Detection</vt:lpstr>
      <vt:lpstr>Novelty Detection</vt:lpstr>
      <vt:lpstr>Novelty Detection</vt:lpstr>
      <vt:lpstr>Métricas de Performance Biométricas</vt:lpstr>
      <vt:lpstr>Métricas de Performance Biométricas</vt:lpstr>
      <vt:lpstr>Métricas de Performance Biométricas</vt:lpstr>
      <vt:lpstr>Métricas de Performance Biométricas</vt:lpstr>
      <vt:lpstr>Métricas de Performance Biométricas</vt:lpstr>
      <vt:lpstr>Métricas de Performance Biométricas</vt:lpstr>
      <vt:lpstr>N-fold crossvalidation</vt:lpstr>
      <vt:lpstr>N-fold crossvalidation</vt:lpstr>
      <vt:lpstr>The no-free-lunch teorem</vt:lpstr>
      <vt:lpstr>LIBSVM: A Library for Support Vector Machines</vt:lpstr>
      <vt:lpstr>Presentación de PowerPoint</vt:lpstr>
      <vt:lpstr>MARCO METODOLOGICO</vt:lpstr>
      <vt:lpstr>MARCO METODOLOGICO</vt:lpstr>
      <vt:lpstr>MARCO METODOLOGICO</vt:lpstr>
      <vt:lpstr>MARCO METODOLOGICO</vt:lpstr>
      <vt:lpstr>Presentación de PowerPoint</vt:lpstr>
      <vt:lpstr>Presentación de PowerPoint</vt:lpstr>
      <vt:lpstr>PRESENTACIÓN DE DATOS, RESULTADOS DE LA INVESTIGACIÓN</vt:lpstr>
      <vt:lpstr>Referencias</vt:lpstr>
      <vt:lpstr>Referencias</vt:lpstr>
      <vt:lpstr>Referencias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Juan Manuel Rojas Ronquillo</cp:lastModifiedBy>
  <cp:revision>150</cp:revision>
  <dcterms:created xsi:type="dcterms:W3CDTF">2017-02-01T16:03:54Z</dcterms:created>
  <dcterms:modified xsi:type="dcterms:W3CDTF">2017-05-03T20:09:36Z</dcterms:modified>
</cp:coreProperties>
</file>