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85" r:id="rId1"/>
  </p:sldMasterIdLst>
  <p:notesMasterIdLst>
    <p:notesMasterId r:id="rId40"/>
  </p:notesMasterIdLst>
  <p:sldIdLst>
    <p:sldId id="311" r:id="rId2"/>
    <p:sldId id="258" r:id="rId3"/>
    <p:sldId id="259" r:id="rId4"/>
    <p:sldId id="298" r:id="rId5"/>
    <p:sldId id="279" r:id="rId6"/>
    <p:sldId id="324" r:id="rId7"/>
    <p:sldId id="312" r:id="rId8"/>
    <p:sldId id="284" r:id="rId9"/>
    <p:sldId id="330" r:id="rId10"/>
    <p:sldId id="316" r:id="rId11"/>
    <p:sldId id="296" r:id="rId12"/>
    <p:sldId id="308" r:id="rId13"/>
    <p:sldId id="299" r:id="rId14"/>
    <p:sldId id="295" r:id="rId15"/>
    <p:sldId id="323" r:id="rId16"/>
    <p:sldId id="268" r:id="rId17"/>
    <p:sldId id="300" r:id="rId18"/>
    <p:sldId id="301" r:id="rId19"/>
    <p:sldId id="269" r:id="rId20"/>
    <p:sldId id="302" r:id="rId21"/>
    <p:sldId id="325" r:id="rId22"/>
    <p:sldId id="270" r:id="rId23"/>
    <p:sldId id="285" r:id="rId24"/>
    <p:sldId id="286" r:id="rId25"/>
    <p:sldId id="288" r:id="rId26"/>
    <p:sldId id="322" r:id="rId27"/>
    <p:sldId id="317" r:id="rId28"/>
    <p:sldId id="318" r:id="rId29"/>
    <p:sldId id="293" r:id="rId30"/>
    <p:sldId id="326" r:id="rId31"/>
    <p:sldId id="271" r:id="rId32"/>
    <p:sldId id="319" r:id="rId33"/>
    <p:sldId id="329" r:id="rId34"/>
    <p:sldId id="274" r:id="rId35"/>
    <p:sldId id="257" r:id="rId36"/>
    <p:sldId id="327" r:id="rId37"/>
    <p:sldId id="305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C12548-A34D-4EEC-9D82-C1E3963EEA7E}">
          <p14:sldIdLst>
            <p14:sldId id="311"/>
            <p14:sldId id="258"/>
            <p14:sldId id="259"/>
            <p14:sldId id="298"/>
            <p14:sldId id="279"/>
          </p14:sldIdLst>
        </p14:section>
        <p14:section name="Debate Formats" id="{656118CE-8231-4F01-A273-F106A14CCB41}">
          <p14:sldIdLst>
            <p14:sldId id="324"/>
            <p14:sldId id="312"/>
            <p14:sldId id="284"/>
            <p14:sldId id="330"/>
            <p14:sldId id="316"/>
            <p14:sldId id="296"/>
            <p14:sldId id="308"/>
            <p14:sldId id="299"/>
            <p14:sldId id="295"/>
          </p14:sldIdLst>
        </p14:section>
        <p14:section name="Scoresheet Categories" id="{38C09802-3577-4F0B-9982-837DA807A836}">
          <p14:sldIdLst>
            <p14:sldId id="323"/>
            <p14:sldId id="268"/>
            <p14:sldId id="300"/>
            <p14:sldId id="301"/>
            <p14:sldId id="269"/>
            <p14:sldId id="302"/>
            <p14:sldId id="325"/>
            <p14:sldId id="270"/>
            <p14:sldId id="285"/>
            <p14:sldId id="286"/>
            <p14:sldId id="288"/>
          </p14:sldIdLst>
        </p14:section>
        <p14:section name="Scoresheets" id="{85824159-B547-41F8-A795-06E426ED0E8E}">
          <p14:sldIdLst>
            <p14:sldId id="322"/>
            <p14:sldId id="317"/>
            <p14:sldId id="318"/>
            <p14:sldId id="293"/>
            <p14:sldId id="326"/>
            <p14:sldId id="271"/>
            <p14:sldId id="319"/>
          </p14:sldIdLst>
        </p14:section>
        <p14:section name="Final Points" id="{71C26F28-07DD-4E35-84D7-AAB473277EE2}">
          <p14:sldIdLst>
            <p14:sldId id="329"/>
            <p14:sldId id="274"/>
            <p14:sldId id="257"/>
            <p14:sldId id="327"/>
            <p14:sldId id="30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0C"/>
    <a:srgbClr val="FF0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88" d="100"/>
          <a:sy n="88" d="100"/>
        </p:scale>
        <p:origin x="12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119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F90FBD1-F9FA-4E7F-AFB0-F65BAE29C4AB}" type="datetimeFigureOut">
              <a:rPr lang="en-US"/>
              <a:pPr>
                <a:defRPr/>
              </a:pPr>
              <a:t>8/29/2017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4E0384-F0BE-49CA-BF69-DF58AC0713E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362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E0384-F0BE-49CA-BF69-DF58AC0713E5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353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C5B3D2C5-0D0A-44FB-9254-2B168E78B6E4}" type="slidenum">
              <a:rPr lang="en-CA" sz="1200" smtClean="0"/>
              <a:pPr/>
              <a:t>10</a:t>
            </a:fld>
            <a:endParaRPr lang="en-CA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6D9ACAE7-BCDA-4596-8252-0D84B74A35A5}" type="slidenum">
              <a:rPr lang="en-CA" sz="1200" smtClean="0"/>
              <a:pPr/>
              <a:t>11</a:t>
            </a:fld>
            <a:endParaRPr lang="en-CA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DC3CABE0-A67A-4911-ACAA-2E8A77BF1452}" type="slidenum">
              <a:rPr lang="en-CA" sz="1200" smtClean="0"/>
              <a:pPr/>
              <a:t>12</a:t>
            </a:fld>
            <a:endParaRPr lang="en-CA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72E5CF2B-2281-400A-8ED9-43391F05A1A1}" type="slidenum">
              <a:rPr lang="en-CA" sz="1200" smtClean="0"/>
              <a:pPr/>
              <a:t>13</a:t>
            </a:fld>
            <a:endParaRPr lang="en-CA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DF235786-D7AC-498C-9445-D1BD508337B4}" type="slidenum">
              <a:rPr lang="en-CA" sz="1200" smtClean="0"/>
              <a:pPr/>
              <a:t>14</a:t>
            </a:fld>
            <a:endParaRPr lang="en-CA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E0384-F0BE-49CA-BF69-DF58AC0713E5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980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9D635D73-CEA3-4AD3-BCB0-1FA6253B8D46}" type="slidenum">
              <a:rPr lang="en-CA" sz="1200" smtClean="0"/>
              <a:pPr/>
              <a:t>16</a:t>
            </a:fld>
            <a:endParaRPr lang="en-CA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CE862D4A-0FB2-4811-85BA-5E3C9136749E}" type="slidenum">
              <a:rPr lang="en-CA" sz="1200" smtClean="0"/>
              <a:pPr/>
              <a:t>17</a:t>
            </a:fld>
            <a:endParaRPr lang="en-CA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BB5D18F5-5844-409B-873B-19C690A1C428}" type="slidenum">
              <a:rPr lang="en-CA" sz="1200" smtClean="0"/>
              <a:pPr/>
              <a:t>18</a:t>
            </a:fld>
            <a:endParaRPr lang="en-CA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8BE7CCC5-90C4-491D-814B-7893B9754D46}" type="slidenum">
              <a:rPr lang="en-CA" sz="1200" smtClean="0"/>
              <a:pPr/>
              <a:t>19</a:t>
            </a:fld>
            <a:endParaRPr lang="en-CA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CD596801-F2D9-4D64-8964-A30A0AE8B441}" type="slidenum">
              <a:rPr lang="en-CA" sz="1200" smtClean="0"/>
              <a:pPr/>
              <a:t>2</a:t>
            </a:fld>
            <a:endParaRPr lang="en-CA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58EA71E7-4826-4AF1-9D7C-F40D5731DAEB}" type="slidenum">
              <a:rPr lang="en-CA" sz="1200" smtClean="0"/>
              <a:pPr/>
              <a:t>20</a:t>
            </a:fld>
            <a:endParaRPr lang="en-CA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9pPr>
          </a:lstStyle>
          <a:p>
            <a:pPr eaLnBrk="1" hangingPunct="1"/>
            <a:fld id="{0859E6BA-1F2B-41EE-9D1C-55CCFA3CFFEC}" type="slidenum">
              <a:rPr lang="en-US" sz="1200" smtClean="0"/>
              <a:pPr eaLnBrk="1" hangingPunct="1"/>
              <a:t>21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80DB2A41-3F1D-416B-AEF1-E7A950474518}" type="slidenum">
              <a:rPr lang="en-CA" sz="1200" smtClean="0"/>
              <a:pPr/>
              <a:t>22</a:t>
            </a:fld>
            <a:endParaRPr lang="en-CA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2BA5E583-6BB3-4D9C-9D3F-0A94286F3F49}" type="slidenum">
              <a:rPr lang="en-CA" sz="1200" smtClean="0"/>
              <a:pPr/>
              <a:t>23</a:t>
            </a:fld>
            <a:endParaRPr lang="en-CA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82FAB8E9-31B6-45CB-AD0C-BCB8661AE9E7}" type="slidenum">
              <a:rPr lang="en-CA" sz="1200" smtClean="0"/>
              <a:pPr/>
              <a:t>24</a:t>
            </a:fld>
            <a:endParaRPr lang="en-CA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3851E3F8-B1D7-42B3-B255-FCB913E0F5E7}" type="slidenum">
              <a:rPr lang="en-CA" sz="1200" smtClean="0"/>
              <a:pPr/>
              <a:t>25</a:t>
            </a:fld>
            <a:endParaRPr lang="en-CA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E0384-F0BE-49CA-BF69-DF58AC0713E5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475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E0384-F0BE-49CA-BF69-DF58AC0713E5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648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E0384-F0BE-49CA-BF69-DF58AC0713E5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233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80E0187C-440F-47E3-BF60-F484FBE0E6A3}" type="slidenum">
              <a:rPr lang="en-CA" sz="1200" smtClean="0"/>
              <a:pPr/>
              <a:t>29</a:t>
            </a:fld>
            <a:endParaRPr lang="en-CA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3D5CA460-9280-4522-A84F-476C23607CCB}" type="slidenum">
              <a:rPr lang="en-CA" sz="1200" smtClean="0"/>
              <a:pPr/>
              <a:t>3</a:t>
            </a:fld>
            <a:endParaRPr lang="en-CA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E0384-F0BE-49CA-BF69-DF58AC0713E5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83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C3EA87E9-0A0F-449A-8603-CAA3EC17C586}" type="slidenum">
              <a:rPr lang="en-CA" sz="1200" smtClean="0"/>
              <a:pPr/>
              <a:t>31</a:t>
            </a:fld>
            <a:endParaRPr lang="en-CA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E0384-F0BE-49CA-BF69-DF58AC0713E5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213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E0384-F0BE-49CA-BF69-DF58AC0713E5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98613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26769D37-8084-4418-B4C1-0912450EAAAF}" type="slidenum">
              <a:rPr lang="en-CA" sz="1200" smtClean="0"/>
              <a:pPr/>
              <a:t>34</a:t>
            </a:fld>
            <a:endParaRPr lang="en-CA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564F05B0-807E-4546-9754-9E8A65843F0C}" type="slidenum">
              <a:rPr lang="en-CA" sz="1200" smtClean="0"/>
              <a:pPr/>
              <a:t>35</a:t>
            </a:fld>
            <a:endParaRPr lang="en-CA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9pPr>
          </a:lstStyle>
          <a:p>
            <a:pPr eaLnBrk="1" hangingPunct="1"/>
            <a:fld id="{05260AEA-FC13-4FD9-B359-D01735AA7AD8}" type="slidenum">
              <a:rPr lang="en-US" sz="1200" smtClean="0"/>
              <a:pPr eaLnBrk="1" hangingPunct="1"/>
              <a:t>36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BC200800-73DB-4257-900B-FB7D63B1FB1D}" type="slidenum">
              <a:rPr lang="en-CA" sz="1200" smtClean="0"/>
              <a:pPr/>
              <a:t>37</a:t>
            </a:fld>
            <a:endParaRPr lang="en-CA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E2C9BE26-2524-4873-B27B-83F5AF852CEC}" type="slidenum">
              <a:rPr lang="en-CA" sz="1200" smtClean="0"/>
              <a:pPr/>
              <a:t>38</a:t>
            </a:fld>
            <a:endParaRPr lang="en-CA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4778639D-498F-47C8-866D-2EF73E4D85D0}" type="slidenum">
              <a:rPr lang="en-CA" sz="1200" smtClean="0"/>
              <a:pPr/>
              <a:t>4</a:t>
            </a:fld>
            <a:endParaRPr lang="en-CA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A4E1CB0C-54E1-4C18-A0A0-5326B2424968}" type="slidenum">
              <a:rPr lang="en-CA" sz="1200" smtClean="0"/>
              <a:pPr/>
              <a:t>5</a:t>
            </a:fld>
            <a:endParaRPr lang="en-CA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E0384-F0BE-49CA-BF69-DF58AC0713E5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92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aramond" charset="0"/>
                <a:cs typeface="Arial" charset="0"/>
              </a:defRPr>
            </a:lvl9pPr>
          </a:lstStyle>
          <a:p>
            <a:pPr eaLnBrk="1" hangingPunct="1"/>
            <a:fld id="{7382679C-1B6C-4635-8A80-864228563F35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C5B3D2C5-0D0A-44FB-9254-2B168E78B6E4}" type="slidenum">
              <a:rPr lang="en-CA" sz="1200" smtClean="0"/>
              <a:pPr/>
              <a:t>8</a:t>
            </a:fld>
            <a:endParaRPr lang="en-CA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fld id="{C5B3D2C5-0D0A-44FB-9254-2B168E78B6E4}" type="slidenum">
              <a:rPr lang="en-CA" sz="1200" smtClean="0"/>
              <a:pPr/>
              <a:t>9</a:t>
            </a:fld>
            <a:endParaRPr lang="en-CA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159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1B67B-F17B-4F20-8475-B91664122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1A90A7-1FB6-4532-A112-B23428FFDA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9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1F4E9-CC3D-4A91-903C-2D13FA8094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3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9D563-C903-45BC-98B4-B65214A4EE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99E87-9E7E-4E65-99FA-606BBBC7BA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1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A2263-D70F-4F3D-B5B5-2E40B810B8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1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26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939D1-9AB0-4E8A-9837-90D88B0648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FDB57-8DEA-4140-901B-4D23926351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7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9A1CD-FDCC-4652-A929-68C378305C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4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84EED-9CF3-461C-9F6C-3D9512B772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1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1B67B-F17B-4F20-8475-B91664122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1B67B-F17B-4F20-8475-B91664122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8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CD1B67B-F17B-4F20-8475-B91664122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7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5760" y="1916832"/>
            <a:ext cx="7200800" cy="1972816"/>
          </a:xfrm>
        </p:spPr>
        <p:txBody>
          <a:bodyPr anchor="t" anchorCtr="0">
            <a:noAutofit/>
          </a:bodyPr>
          <a:lstStyle/>
          <a:p>
            <a:pPr>
              <a:defRPr/>
            </a:pPr>
            <a:r>
              <a:rPr lang="en-US" sz="8000" dirty="0">
                <a:solidFill>
                  <a:schemeClr val="accent4"/>
                </a:solidFill>
                <a:latin typeface="+mn-lt"/>
              </a:rPr>
              <a:t>Briefing for Judges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EBFD4D3-CB4D-40FB-BF53-09B21D84FC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903240"/>
            <a:ext cx="3096344" cy="279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448" y="528069"/>
            <a:ext cx="10058402" cy="9033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400" dirty="0">
                <a:solidFill>
                  <a:schemeClr val="tx2"/>
                </a:solidFill>
              </a:rPr>
              <a:t>CNDF Style – Juniors/Seniors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124196"/>
              </p:ext>
            </p:extLst>
          </p:nvPr>
        </p:nvGraphicFramePr>
        <p:xfrm>
          <a:off x="1199456" y="1556792"/>
          <a:ext cx="9289032" cy="475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0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b="1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Proposition</a:t>
                      </a:r>
                      <a:br>
                        <a:rPr lang="en-US" sz="20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Constructive Speech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(8 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0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  Opposition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 Constructive Speech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(8 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b="1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 Proposition</a:t>
                      </a:r>
                      <a:br>
                        <a:rPr lang="en-US" sz="20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Constructive Speech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(8 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000" b="1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 Opposition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 Constructive Speech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(8 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0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 Opposition </a:t>
                      </a:r>
                      <a:br>
                        <a:rPr lang="en-US" sz="2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Reply Speech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(4 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b="1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Proposition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Reply Speech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(4 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5212442" y="2060848"/>
            <a:ext cx="1171590" cy="334685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212442" y="5637648"/>
            <a:ext cx="1171590" cy="334685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212442" y="3861048"/>
            <a:ext cx="1171590" cy="334685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8421961">
            <a:off x="5230964" y="2950996"/>
            <a:ext cx="1171590" cy="334685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8421961">
            <a:off x="5231999" y="4743312"/>
            <a:ext cx="1171590" cy="334685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212" y="764704"/>
            <a:ext cx="10058402" cy="12192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Prepared Debate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65214" y="2212504"/>
            <a:ext cx="9999338" cy="4229100"/>
          </a:xfrm>
        </p:spPr>
        <p:txBody>
          <a:bodyPr rtlCol="0">
            <a:normAutofit/>
          </a:bodyPr>
          <a:lstStyle/>
          <a:p>
            <a:pPr marL="274320" indent="-274320">
              <a:defRPr/>
            </a:pPr>
            <a:r>
              <a:rPr lang="en-US" sz="3200" dirty="0"/>
              <a:t>Definition of the resolution should be fair and reasonable. It shouldn’t be obviously unfair to one team.</a:t>
            </a:r>
          </a:p>
          <a:p>
            <a:pPr marL="274320" indent="-274320">
              <a:defRPr/>
            </a:pPr>
            <a:r>
              <a:rPr lang="en-US" sz="3200" dirty="0"/>
              <a:t>Usually the definition is agreed upon by both teams and not argued about.</a:t>
            </a:r>
          </a:p>
          <a:p>
            <a:pPr marL="667512" lvl="1" indent="-274320">
              <a:defRPr/>
            </a:pPr>
            <a:r>
              <a:rPr lang="en-US" sz="2800" dirty="0"/>
              <a:t>However, it </a:t>
            </a:r>
            <a:r>
              <a:rPr lang="en-US" sz="2800" b="1" u="sng" dirty="0"/>
              <a:t>CAN</a:t>
            </a:r>
            <a:r>
              <a:rPr lang="en-US" sz="2800" dirty="0"/>
              <a:t> be argued about if the opposition team believes it to be unfair.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065212" y="1700808"/>
            <a:ext cx="10058402" cy="12192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Prepared Debate </a:t>
            </a:r>
            <a:endParaRPr lang="en-CA" sz="5400" dirty="0">
              <a:solidFill>
                <a:schemeClr val="tx2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065214" y="3148608"/>
            <a:ext cx="10058400" cy="4229100"/>
          </a:xfrm>
        </p:spPr>
        <p:txBody>
          <a:bodyPr rtlCol="0">
            <a:normAutofit/>
          </a:bodyPr>
          <a:lstStyle/>
          <a:p>
            <a:pPr marL="274320" indent="-274320">
              <a:defRPr/>
            </a:pPr>
            <a:r>
              <a:rPr lang="en-US" sz="3200" dirty="0"/>
              <a:t>Evidence should be very specific. They have had time to research this topic.</a:t>
            </a:r>
          </a:p>
          <a:p>
            <a:pPr marL="274320" indent="-274320">
              <a:defRPr/>
            </a:pPr>
            <a:r>
              <a:rPr lang="en-US" sz="3200" dirty="0"/>
              <a:t>Keep in mind that younger students will probably have a weaker grasp of ideas.</a:t>
            </a:r>
          </a:p>
          <a:p>
            <a:pPr marL="274320" indent="-274320">
              <a:defRPr/>
            </a:pPr>
            <a:endParaRPr lang="en-CA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1484784"/>
            <a:ext cx="10058402" cy="12192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Prepared Debate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65212" y="2924944"/>
            <a:ext cx="10058400" cy="3056756"/>
          </a:xfrm>
        </p:spPr>
        <p:txBody>
          <a:bodyPr rtlCol="0">
            <a:normAutofit/>
          </a:bodyPr>
          <a:lstStyle/>
          <a:p>
            <a:pPr marL="274320" indent="-274320">
              <a:defRPr/>
            </a:pPr>
            <a:r>
              <a:rPr lang="en-US" sz="3200" dirty="0"/>
              <a:t>The debate is prepared, the speeches are not.  </a:t>
            </a:r>
          </a:p>
          <a:p>
            <a:pPr marL="274320" indent="-274320">
              <a:defRPr/>
            </a:pPr>
            <a:r>
              <a:rPr lang="en-US" sz="3200" dirty="0"/>
              <a:t>Speeches should still be improvised from their notes (not read verbatim from a script). </a:t>
            </a:r>
          </a:p>
          <a:p>
            <a:pPr marL="274320" indent="-274320">
              <a:defRPr/>
            </a:pPr>
            <a:r>
              <a:rPr lang="en-US" sz="3200" dirty="0"/>
              <a:t>Students who perform prepared speeches should receive lower marks.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212" y="1268760"/>
            <a:ext cx="10058402" cy="12192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Impromptu Debate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1065212" y="2708920"/>
            <a:ext cx="10058400" cy="4229100"/>
          </a:xfrm>
        </p:spPr>
        <p:txBody>
          <a:bodyPr>
            <a:normAutofit/>
          </a:bodyPr>
          <a:lstStyle/>
          <a:p>
            <a:r>
              <a:rPr lang="en-US" sz="3200" dirty="0"/>
              <a:t>Students define the resolution. The definition should be fair and debatable.</a:t>
            </a:r>
          </a:p>
          <a:p>
            <a:r>
              <a:rPr lang="en-US" sz="3200" dirty="0"/>
              <a:t>Definitions should not turn the debate onto a topic that seems to have nothing to do with the resolution.</a:t>
            </a:r>
          </a:p>
          <a:p>
            <a:r>
              <a:rPr lang="en-US" sz="3200" dirty="0"/>
              <a:t>Expect less detailed content knowledge.</a:t>
            </a:r>
          </a:p>
          <a:p>
            <a:pPr>
              <a:buFontTx/>
              <a:buNone/>
            </a:pP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99656" y="1628800"/>
            <a:ext cx="6858002" cy="1828800"/>
          </a:xfrm>
        </p:spPr>
        <p:txBody>
          <a:bodyPr>
            <a:normAutofit fontScale="90000"/>
          </a:bodyPr>
          <a:lstStyle/>
          <a:p>
            <a:r>
              <a:rPr lang="en-CA" sz="6600" dirty="0" err="1">
                <a:solidFill>
                  <a:schemeClr val="tx1"/>
                </a:solidFill>
              </a:rPr>
              <a:t>Scoresheet</a:t>
            </a:r>
            <a:br>
              <a:rPr lang="en-CA" sz="6600" dirty="0">
                <a:solidFill>
                  <a:schemeClr val="tx1"/>
                </a:solidFill>
              </a:rPr>
            </a:br>
            <a:r>
              <a:rPr lang="en-CA" sz="6600" dirty="0">
                <a:solidFill>
                  <a:schemeClr val="tx1"/>
                </a:solidFill>
              </a:rPr>
              <a:t> Categories</a:t>
            </a:r>
            <a:endParaRPr lang="en-US" sz="66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348880"/>
            <a:ext cx="3095865" cy="23762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1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7936" y="548680"/>
            <a:ext cx="10058402" cy="12192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chemeClr val="tx2"/>
                </a:solidFill>
              </a:rPr>
              <a:t>Scoresheet</a:t>
            </a:r>
            <a:r>
              <a:rPr lang="en-US" sz="5400" dirty="0">
                <a:solidFill>
                  <a:schemeClr val="tx2"/>
                </a:solidFill>
              </a:rPr>
              <a:t> Categories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5400" y="2060848"/>
            <a:ext cx="11223474" cy="4229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Complete your ballot by considering these five areas: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Organization/Structure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Evidence/Analysis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Rebuttal/Clash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Delivery/Etiquette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Questioning/Responding</a:t>
            </a:r>
          </a:p>
          <a:p>
            <a:pPr marL="457200" indent="-457200" algn="ctr">
              <a:buClr>
                <a:schemeClr val="tx2"/>
              </a:buClr>
            </a:pPr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428" y="1340768"/>
            <a:ext cx="12087572" cy="12192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ORGANIZATION/STRUCTURE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51384" y="2852936"/>
            <a:ext cx="11367490" cy="4229100"/>
          </a:xfrm>
        </p:spPr>
        <p:txBody>
          <a:bodyPr rtlCol="0">
            <a:noAutofit/>
          </a:bodyPr>
          <a:lstStyle/>
          <a:p>
            <a:pPr marL="274320" indent="-274320">
              <a:defRPr/>
            </a:pPr>
            <a:r>
              <a:rPr lang="en-US" sz="3200" dirty="0"/>
              <a:t>The speech should be well-structured, logical, and coherent.  I.E. easy to follow.</a:t>
            </a:r>
          </a:p>
          <a:p>
            <a:pPr marL="274320" indent="-274320">
              <a:defRPr/>
            </a:pPr>
            <a:r>
              <a:rPr lang="en-US" sz="3200" dirty="0"/>
              <a:t>Introductions and conclusions should explain what is going to be said and what has been said.</a:t>
            </a:r>
          </a:p>
          <a:p>
            <a:pPr marL="274320" indent="-274320">
              <a:defRPr/>
            </a:pPr>
            <a:r>
              <a:rPr lang="en-US" sz="3200" dirty="0"/>
              <a:t>Transition words should mark stages in the speech.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34142" y="841648"/>
            <a:ext cx="10058402" cy="12192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EVIDENCE/ANALYSIS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64061" y="2204864"/>
            <a:ext cx="10297144" cy="4608512"/>
          </a:xfrm>
        </p:spPr>
        <p:txBody>
          <a:bodyPr rtlCol="0">
            <a:noAutofit/>
          </a:bodyPr>
          <a:lstStyle/>
          <a:p>
            <a:pPr marL="274320" indent="-274320">
              <a:defRPr/>
            </a:pPr>
            <a:r>
              <a:rPr lang="en-US" sz="3200" dirty="0"/>
              <a:t>Evidence can be in the form of facts, statistics, quotes, examples, or logic.</a:t>
            </a:r>
          </a:p>
          <a:p>
            <a:pPr marL="274320" indent="-274320">
              <a:defRPr/>
            </a:pPr>
            <a:r>
              <a:rPr lang="en-US" sz="3200" dirty="0"/>
              <a:t>Though evidence should be accurate. </a:t>
            </a:r>
            <a:br>
              <a:rPr lang="en-US" sz="3200" dirty="0"/>
            </a:br>
            <a:r>
              <a:rPr lang="en-US" sz="3200" dirty="0"/>
              <a:t>Try not to let your own background </a:t>
            </a:r>
            <a:br>
              <a:rPr lang="en-US" sz="3200" dirty="0"/>
            </a:br>
            <a:r>
              <a:rPr lang="en-US" sz="3200" dirty="0"/>
              <a:t>knowledge influence your judging.</a:t>
            </a:r>
          </a:p>
          <a:p>
            <a:pPr marL="274320" indent="-274320">
              <a:defRPr/>
            </a:pPr>
            <a:r>
              <a:rPr lang="en-US" sz="3200" dirty="0"/>
              <a:t>Analysis shows how that evidence</a:t>
            </a:r>
            <a:br>
              <a:rPr lang="en-US" sz="3200" dirty="0"/>
            </a:br>
            <a:r>
              <a:rPr lang="en-US" sz="3200" dirty="0"/>
              <a:t>applies to the case.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0" y="3356992"/>
            <a:ext cx="2199838" cy="21602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799" y="1052736"/>
            <a:ext cx="10058402" cy="12192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REBUTTAL/CLASH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376" y="2546742"/>
            <a:ext cx="11233248" cy="3762578"/>
          </a:xfrm>
        </p:spPr>
        <p:txBody>
          <a:bodyPr>
            <a:noAutofit/>
          </a:bodyPr>
          <a:lstStyle/>
          <a:p>
            <a:r>
              <a:rPr lang="en-US" sz="3200" dirty="0"/>
              <a:t>Clash is a central principle of debate.</a:t>
            </a:r>
            <a:br>
              <a:rPr lang="en-US" sz="3200" dirty="0"/>
            </a:br>
            <a:r>
              <a:rPr lang="en-US" sz="3200" dirty="0"/>
              <a:t>Without clash, there is no debate. </a:t>
            </a:r>
          </a:p>
          <a:p>
            <a:pPr lvl="1"/>
            <a:r>
              <a:rPr lang="en-US" sz="2800" dirty="0"/>
              <a:t>Therefore, clash will usually be a </a:t>
            </a:r>
            <a:br>
              <a:rPr lang="en-US" sz="2800" dirty="0"/>
            </a:br>
            <a:r>
              <a:rPr lang="en-US" sz="2800" dirty="0"/>
              <a:t>major factor in deciding who won.</a:t>
            </a:r>
          </a:p>
          <a:p>
            <a:r>
              <a:rPr lang="en-US" sz="3200" dirty="0"/>
              <a:t>Debaters must clash directly and specifically with their opponents. They should say why the opponents’ main points are wrong.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795" y="2420888"/>
            <a:ext cx="2690957" cy="1944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440" y="1700808"/>
            <a:ext cx="10058402" cy="12192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4"/>
                </a:solidFill>
              </a:rPr>
              <a:t>A Word to our Judges…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9376" y="3284984"/>
            <a:ext cx="11007450" cy="201593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>
              <a:buNone/>
            </a:pPr>
            <a:r>
              <a:rPr lang="en-US" sz="12500" b="1" dirty="0">
                <a:ln/>
                <a:solidFill>
                  <a:schemeClr val="accent4"/>
                </a:solidFill>
              </a:rPr>
              <a:t>Thank You!!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1150886"/>
            <a:ext cx="10058402" cy="12192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DELIVERY/ETIQUETTE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65214" y="2564904"/>
            <a:ext cx="10058400" cy="4229100"/>
          </a:xfrm>
        </p:spPr>
        <p:txBody>
          <a:bodyPr rtlCol="0">
            <a:normAutofit/>
          </a:bodyPr>
          <a:lstStyle/>
          <a:p>
            <a:pPr marL="274320" indent="-274320">
              <a:defRPr/>
            </a:pPr>
            <a:r>
              <a:rPr lang="en-US" sz="3200" dirty="0"/>
              <a:t>Evaluate presentation style.</a:t>
            </a:r>
          </a:p>
          <a:p>
            <a:pPr marL="274320" indent="-274320">
              <a:defRPr/>
            </a:pPr>
            <a:r>
              <a:rPr lang="en-US" sz="3200" dirty="0"/>
              <a:t>Is the speaker confident?  </a:t>
            </a:r>
          </a:p>
          <a:p>
            <a:pPr marL="274320" indent="-274320">
              <a:defRPr/>
            </a:pPr>
            <a:r>
              <a:rPr lang="en-US" sz="3200" dirty="0"/>
              <a:t>Does he/she keep your interest?  </a:t>
            </a:r>
          </a:p>
          <a:p>
            <a:pPr marL="274320" indent="-274320">
              <a:defRPr/>
            </a:pPr>
            <a:r>
              <a:rPr lang="en-US" sz="3200" dirty="0"/>
              <a:t>Is his/her voice dynamic?</a:t>
            </a:r>
          </a:p>
          <a:p>
            <a:pPr marL="274320" indent="-274320">
              <a:defRPr/>
            </a:pPr>
            <a:r>
              <a:rPr lang="en-US" sz="3200" dirty="0"/>
              <a:t>What is his/her body language saying?</a:t>
            </a:r>
          </a:p>
          <a:p>
            <a:pPr marL="274320" indent="-274320">
              <a:buNone/>
              <a:defRPr/>
            </a:pPr>
            <a:endParaRPr lang="en-US" sz="3600" dirty="0"/>
          </a:p>
        </p:txBody>
      </p:sp>
      <p:pic>
        <p:nvPicPr>
          <p:cNvPr id="5122" name="Picture 2" descr="http://topicsforpersuasivespeeches.net/wp-content/uploads/topics-for-persuasive-speeche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2780928"/>
            <a:ext cx="2538805" cy="252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2598109"/>
            <a:ext cx="10657184" cy="3684166"/>
          </a:xfrm>
        </p:spPr>
        <p:txBody>
          <a:bodyPr>
            <a:normAutofit/>
          </a:bodyPr>
          <a:lstStyle/>
          <a:p>
            <a:pPr marL="273050" lvl="1">
              <a:defRPr/>
            </a:pPr>
            <a:r>
              <a:rPr lang="en-US" sz="3200" dirty="0"/>
              <a:t>Debaters must treat one another with courtesy</a:t>
            </a:r>
            <a:br>
              <a:rPr lang="en-US" sz="3200" dirty="0"/>
            </a:br>
            <a:r>
              <a:rPr lang="en-US" sz="3200" dirty="0"/>
              <a:t>and respect. They should attack </a:t>
            </a:r>
            <a:br>
              <a:rPr lang="en-US" sz="3200" dirty="0"/>
            </a:br>
            <a:r>
              <a:rPr lang="en-US" sz="3200" dirty="0"/>
              <a:t>arguments, not individuals.</a:t>
            </a:r>
          </a:p>
          <a:p>
            <a:pPr marL="273050" lvl="1">
              <a:defRPr/>
            </a:pPr>
            <a:r>
              <a:rPr lang="en-US" sz="3200" dirty="0"/>
              <a:t>Debaters who show disdain, </a:t>
            </a:r>
            <a:br>
              <a:rPr lang="en-US" sz="3200" dirty="0"/>
            </a:br>
            <a:r>
              <a:rPr lang="en-US" sz="3200" dirty="0"/>
              <a:t>contempt or rudeness toward </a:t>
            </a:r>
            <a:br>
              <a:rPr lang="en-US" sz="3200" dirty="0"/>
            </a:br>
            <a:r>
              <a:rPr lang="en-US" sz="3200" dirty="0"/>
              <a:t>the opposing team should be </a:t>
            </a:r>
            <a:br>
              <a:rPr lang="en-US" sz="3200" dirty="0"/>
            </a:br>
            <a:r>
              <a:rPr lang="en-US" sz="3200" dirty="0"/>
              <a:t>heavily penalized. </a:t>
            </a:r>
          </a:p>
          <a:p>
            <a:pPr lvl="1" eaLnBrk="1" hangingPunct="1">
              <a:buFont typeface="Wingdings" charset="2"/>
              <a:buNone/>
              <a:defRPr/>
            </a:pPr>
            <a:endParaRPr 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3645024"/>
            <a:ext cx="2814196" cy="22569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0329282-A7E5-4933-829C-EFBE13F2E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9456" y="1150886"/>
            <a:ext cx="10058402" cy="12192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DELIVERY/ETIQUETTE</a:t>
            </a:r>
          </a:p>
        </p:txBody>
      </p:sp>
    </p:spTree>
    <p:extLst>
      <p:ext uri="{BB962C8B-B14F-4D97-AF65-F5344CB8AC3E}">
        <p14:creationId xmlns:p14="http://schemas.microsoft.com/office/powerpoint/2010/main" val="362979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39" y="1268760"/>
            <a:ext cx="11223476" cy="12192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SUMMARY/REPLY SPEECHES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1" y="2619689"/>
            <a:ext cx="10343933" cy="42291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Both teams summarize THEIR cases and explain why they’re right.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They also summarize main CLASHES and why you should ignore the opposition’s arguments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During summaries, there should be no new arguments, only reinforcing of old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2803" y="1099773"/>
            <a:ext cx="10058402" cy="1723256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Questioning/Responding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(Cross-Examination)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9416" y="3036093"/>
            <a:ext cx="10585176" cy="3417243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This form of questioning is meant to </a:t>
            </a:r>
            <a:br>
              <a:rPr lang="en-US" sz="3200" dirty="0"/>
            </a:br>
            <a:r>
              <a:rPr lang="en-US" sz="3200" dirty="0"/>
              <a:t>gain valuable admissions and identify weaknesses of the opponents’ case.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Questioners control the cross-ex time. They ask questions. The witnesses must answer all relevant questions.</a:t>
            </a:r>
          </a:p>
          <a:p>
            <a:pPr marL="303213" lvl="1" indent="0">
              <a:spcBef>
                <a:spcPct val="50000"/>
              </a:spcBef>
              <a:buNone/>
            </a:pP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2316013"/>
            <a:ext cx="178579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1184013"/>
            <a:ext cx="10058402" cy="2011288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Questioning/Responding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(Cross-Examination)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9416" y="3304458"/>
            <a:ext cx="10657184" cy="4229100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ct val="50000"/>
              </a:spcBef>
            </a:pPr>
            <a:r>
              <a:rPr lang="en-US" sz="3200" dirty="0"/>
              <a:t>Questioners should be polite and provide enough time for the question to be answered.  They can however interrupt verbose or evasive answers.</a:t>
            </a:r>
          </a:p>
          <a:p>
            <a:pPr marL="457200" lvl="1" indent="-457200">
              <a:spcBef>
                <a:spcPct val="50000"/>
              </a:spcBef>
            </a:pPr>
            <a:r>
              <a:rPr lang="en-US" sz="3200" dirty="0"/>
              <a:t>Consider both the questions and the answers when you mark.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38837" y="836712"/>
            <a:ext cx="10058402" cy="1756048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Questioning/Responding 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(CNDF Style)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623392" y="2780928"/>
            <a:ext cx="11089232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>
                <a:latin typeface="+mn-lt"/>
              </a:rPr>
              <a:t>Debaters use Points of Information to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interrupt a speech to challenge each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other’s arguments.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>
                <a:latin typeface="+mn-lt"/>
              </a:rPr>
              <a:t>Each debater should offer 2 questions or more during each opponent’s speech.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>
                <a:latin typeface="+mn-lt"/>
              </a:rPr>
              <a:t>The speaker should take 2 questions.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3200" dirty="0"/>
          </a:p>
        </p:txBody>
      </p:sp>
      <p:pic>
        <p:nvPicPr>
          <p:cNvPr id="3074" name="Picture 2" descr="http://jwilliames.files.wordpress.com/2011/10/listener-ques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720" y="1988840"/>
            <a:ext cx="2238699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47728" y="2996952"/>
            <a:ext cx="6858000" cy="1828800"/>
          </a:xfrm>
        </p:spPr>
        <p:txBody>
          <a:bodyPr>
            <a:noAutofit/>
          </a:bodyPr>
          <a:lstStyle/>
          <a:p>
            <a:r>
              <a:rPr lang="en-CA" sz="6000" dirty="0">
                <a:solidFill>
                  <a:schemeClr val="tx1"/>
                </a:solidFill>
              </a:rPr>
              <a:t>Filling</a:t>
            </a:r>
            <a:br>
              <a:rPr lang="en-CA" sz="6000" dirty="0">
                <a:solidFill>
                  <a:schemeClr val="tx1"/>
                </a:solidFill>
              </a:rPr>
            </a:br>
            <a:r>
              <a:rPr lang="en-CA" sz="6000" dirty="0">
                <a:solidFill>
                  <a:schemeClr val="tx1"/>
                </a:solidFill>
              </a:rPr>
              <a:t>in a Judging</a:t>
            </a:r>
            <a:br>
              <a:rPr lang="en-CA" sz="6000" dirty="0">
                <a:solidFill>
                  <a:schemeClr val="tx1"/>
                </a:solidFill>
              </a:rPr>
            </a:br>
            <a:r>
              <a:rPr lang="en-CA" sz="6000" dirty="0">
                <a:solidFill>
                  <a:schemeClr val="tx1"/>
                </a:solidFill>
              </a:rPr>
              <a:t>Scoresheet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1556792"/>
            <a:ext cx="2417168" cy="310647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7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6270" y="1484784"/>
            <a:ext cx="11079460" cy="1219200"/>
          </a:xfrm>
        </p:spPr>
        <p:txBody>
          <a:bodyPr>
            <a:noAutofit/>
          </a:bodyPr>
          <a:lstStyle/>
          <a:p>
            <a:r>
              <a:rPr lang="en-CA" sz="5400" dirty="0">
                <a:solidFill>
                  <a:schemeClr val="tx2"/>
                </a:solidFill>
              </a:rPr>
              <a:t>Filling in a Judging </a:t>
            </a:r>
            <a:r>
              <a:rPr lang="en-CA" sz="5400" dirty="0" err="1">
                <a:solidFill>
                  <a:schemeClr val="tx2"/>
                </a:solidFill>
              </a:rPr>
              <a:t>Scoresheet</a:t>
            </a:r>
            <a:endParaRPr lang="en-US" sz="5400" dirty="0">
              <a:solidFill>
                <a:schemeClr val="tx2"/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5480" y="4077072"/>
            <a:ext cx="89058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28151" y="3429000"/>
            <a:ext cx="1041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Fill in </a:t>
            </a:r>
            <a:r>
              <a:rPr lang="en-CA" sz="3200" u="sng" dirty="0"/>
              <a:t>all</a:t>
            </a:r>
            <a:r>
              <a:rPr lang="en-CA" sz="3200" dirty="0"/>
              <a:t> of the information at the top, please.</a:t>
            </a:r>
            <a:endParaRPr lang="en-US" sz="3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8FD548B-7A87-41E3-A4A1-6AF5FD22E48B}"/>
              </a:ext>
            </a:extLst>
          </p:cNvPr>
          <p:cNvSpPr/>
          <p:nvPr/>
        </p:nvSpPr>
        <p:spPr>
          <a:xfrm>
            <a:off x="1465423" y="4919397"/>
            <a:ext cx="1368152" cy="50405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A4C2B7-C2FF-4FFE-8225-937A80D9FBC6}"/>
              </a:ext>
            </a:extLst>
          </p:cNvPr>
          <p:cNvSpPr/>
          <p:nvPr/>
        </p:nvSpPr>
        <p:spPr>
          <a:xfrm>
            <a:off x="4295800" y="4911188"/>
            <a:ext cx="1027914" cy="50405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15531D-A0BC-4A96-AF85-6AF194FF92C2}"/>
              </a:ext>
            </a:extLst>
          </p:cNvPr>
          <p:cNvSpPr/>
          <p:nvPr/>
        </p:nvSpPr>
        <p:spPr>
          <a:xfrm>
            <a:off x="5805418" y="4906635"/>
            <a:ext cx="1821010" cy="50405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BC2380-BD46-4727-8A7D-C157A88B4AD5}"/>
              </a:ext>
            </a:extLst>
          </p:cNvPr>
          <p:cNvSpPr/>
          <p:nvPr/>
        </p:nvSpPr>
        <p:spPr>
          <a:xfrm>
            <a:off x="7642156" y="4906635"/>
            <a:ext cx="2203422" cy="50405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95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217" y="404664"/>
            <a:ext cx="10905566" cy="1219200"/>
          </a:xfrm>
        </p:spPr>
        <p:txBody>
          <a:bodyPr>
            <a:noAutofit/>
          </a:bodyPr>
          <a:lstStyle/>
          <a:p>
            <a:r>
              <a:rPr lang="en-CA" sz="5400" dirty="0"/>
              <a:t>Filling in a Judging </a:t>
            </a:r>
            <a:r>
              <a:rPr lang="en-CA" sz="5400" dirty="0" err="1"/>
              <a:t>Scoresheet</a:t>
            </a:r>
            <a:endParaRPr lang="en-US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43217" y="2284535"/>
            <a:ext cx="6639760" cy="3201536"/>
          </a:xfrm>
        </p:spPr>
        <p:txBody>
          <a:bodyPr>
            <a:noAutofit/>
          </a:bodyPr>
          <a:lstStyle/>
          <a:p>
            <a:r>
              <a:rPr lang="en-CA" sz="3200" dirty="0"/>
              <a:t>Put in each person’s name and team code.</a:t>
            </a:r>
          </a:p>
          <a:p>
            <a:r>
              <a:rPr lang="en-CA" sz="3200" b="1" u="sng" dirty="0"/>
              <a:t>Make sure you provide a Total Score for each speaker!</a:t>
            </a:r>
          </a:p>
          <a:p>
            <a:r>
              <a:rPr lang="en-CA" sz="3200" dirty="0"/>
              <a:t>Write in comments</a:t>
            </a:r>
            <a:endParaRPr lang="en-US" sz="3200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2144" y="1936246"/>
            <a:ext cx="4189301" cy="389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56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0179" y="1278627"/>
            <a:ext cx="10058402" cy="12192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Speaker Points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970179" y="2718787"/>
            <a:ext cx="10200456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r>
              <a:rPr lang="en-US" sz="3200" dirty="0">
                <a:latin typeface="+mn-lt"/>
              </a:rPr>
              <a:t>It can be difficult to assign speaker points.   </a:t>
            </a:r>
          </a:p>
          <a:p>
            <a:r>
              <a:rPr lang="en-US" sz="3200" dirty="0">
                <a:latin typeface="+mn-lt"/>
              </a:rPr>
              <a:t>Therefore, we use a very tight range and some detailed score descriptions to help.</a:t>
            </a:r>
          </a:p>
          <a:p>
            <a:r>
              <a:rPr lang="en-US" sz="3200" b="1" u="sng" dirty="0">
                <a:latin typeface="+mn-lt"/>
              </a:rPr>
              <a:t>Total marks must be between 75 and 95</a:t>
            </a:r>
            <a:r>
              <a:rPr lang="en-US" sz="3200" dirty="0">
                <a:latin typeface="+mn-lt"/>
              </a:rPr>
              <a:t>.</a:t>
            </a:r>
          </a:p>
          <a:p>
            <a:pPr lvl="1"/>
            <a:r>
              <a:rPr lang="en-US" sz="2800" dirty="0">
                <a:latin typeface="+mn-lt"/>
              </a:rPr>
              <a:t>If you give a score outside of this range we will come and find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588" y="949626"/>
            <a:ext cx="10080000" cy="12192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What Do Judges Do?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039388" y="2420888"/>
            <a:ext cx="10058400" cy="3560812"/>
          </a:xfrm>
        </p:spPr>
        <p:txBody>
          <a:bodyPr rtlCol="0">
            <a:normAutofit/>
          </a:bodyPr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CA" sz="2800" dirty="0"/>
              <a:t>Watch the debate.</a:t>
            </a:r>
            <a:endParaRPr lang="en-US" sz="2800" dirty="0"/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2800" dirty="0"/>
              <a:t>Award individual speaker points.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2800" dirty="0"/>
              <a:t>Record the winning team.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2800" dirty="0"/>
              <a:t>Give written feedback.</a:t>
            </a:r>
          </a:p>
          <a:p>
            <a:pPr marL="0" indent="0">
              <a:buClr>
                <a:schemeClr val="tx2"/>
              </a:buClr>
              <a:buNone/>
              <a:defRPr/>
            </a:pPr>
            <a:endParaRPr lang="en-US" sz="100" dirty="0"/>
          </a:p>
          <a:p>
            <a:pPr>
              <a:defRPr/>
            </a:pPr>
            <a:r>
              <a:rPr lang="en-US" sz="2800" dirty="0"/>
              <a:t>Debaters or moderators take care of the rest. </a:t>
            </a: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6" name="Picture 2" descr="http://www.how-to-draw-funny-cartoons.com/image-files/cartoon-judge-0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2348880"/>
            <a:ext cx="2727188" cy="24622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5211" y="162744"/>
            <a:ext cx="10058402" cy="1219200"/>
          </a:xfrm>
        </p:spPr>
        <p:txBody>
          <a:bodyPr>
            <a:normAutofit/>
          </a:bodyPr>
          <a:lstStyle/>
          <a:p>
            <a:pPr algn="ctr"/>
            <a:r>
              <a:rPr lang="en-CA" sz="5400" dirty="0">
                <a:solidFill>
                  <a:schemeClr val="tx2"/>
                </a:solidFill>
              </a:rPr>
              <a:t>Scoring Range</a:t>
            </a:r>
            <a:endParaRPr lang="en-US" sz="5400" dirty="0">
              <a:solidFill>
                <a:schemeClr val="tx2"/>
              </a:solidFill>
            </a:endParaRPr>
          </a:p>
        </p:txBody>
      </p:sp>
      <p:pic>
        <p:nvPicPr>
          <p:cNvPr id="4" name="Content Placeholder 4" descr="DSABC Judge's Scoring Range.pdf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97540" y="1381944"/>
            <a:ext cx="9393745" cy="5607349"/>
          </a:xfr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D62B9-069D-47E2-B959-9926B95AF2A1}"/>
              </a:ext>
            </a:extLst>
          </p:cNvPr>
          <p:cNvSpPr/>
          <p:nvPr/>
        </p:nvSpPr>
        <p:spPr>
          <a:xfrm>
            <a:off x="1389073" y="4331235"/>
            <a:ext cx="9393745" cy="576065"/>
          </a:xfrm>
          <a:prstGeom prst="roundRect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5EB88-6C54-4241-8CA5-F6FE33F2166A}"/>
              </a:ext>
            </a:extLst>
          </p:cNvPr>
          <p:cNvSpPr txBox="1"/>
          <p:nvPr/>
        </p:nvSpPr>
        <p:spPr>
          <a:xfrm>
            <a:off x="10920536" y="4260969"/>
            <a:ext cx="127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3">
                    <a:lumMod val="50000"/>
                  </a:schemeClr>
                </a:solidFill>
              </a:rPr>
              <a:t>Average:</a:t>
            </a:r>
          </a:p>
          <a:p>
            <a:pPr algn="ctr"/>
            <a:r>
              <a:rPr lang="en-CA" b="1" dirty="0">
                <a:solidFill>
                  <a:schemeClr val="accent3">
                    <a:lumMod val="50000"/>
                  </a:schemeClr>
                </a:solidFill>
              </a:rPr>
              <a:t>85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DD74A-1DDE-4BF7-94DB-A73F980099FC}"/>
              </a:ext>
            </a:extLst>
          </p:cNvPr>
          <p:cNvSpPr txBox="1"/>
          <p:nvPr/>
        </p:nvSpPr>
        <p:spPr>
          <a:xfrm>
            <a:off x="52984" y="4331235"/>
            <a:ext cx="127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3">
                    <a:lumMod val="50000"/>
                  </a:schemeClr>
                </a:solidFill>
              </a:rPr>
              <a:t>Average:</a:t>
            </a:r>
          </a:p>
          <a:p>
            <a:pPr algn="ctr"/>
            <a:r>
              <a:rPr lang="en-CA" b="1" dirty="0">
                <a:solidFill>
                  <a:schemeClr val="accent3">
                    <a:lumMod val="50000"/>
                  </a:schemeClr>
                </a:solidFill>
              </a:rPr>
              <a:t>85</a:t>
            </a:r>
          </a:p>
        </p:txBody>
      </p:sp>
    </p:spTree>
    <p:extLst>
      <p:ext uri="{BB962C8B-B14F-4D97-AF65-F5344CB8AC3E}">
        <p14:creationId xmlns:p14="http://schemas.microsoft.com/office/powerpoint/2010/main" val="9614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8117" y="1241357"/>
            <a:ext cx="9289032" cy="12192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5400" dirty="0">
                <a:solidFill>
                  <a:schemeClr val="tx2"/>
                </a:solidFill>
              </a:rPr>
              <a:t>Record the Winning Team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720045" y="2554536"/>
            <a:ext cx="10585176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>
              <a:buFontTx/>
              <a:buChar char="•"/>
            </a:pPr>
            <a:r>
              <a:rPr lang="en-US" sz="3200" dirty="0">
                <a:latin typeface="+mn-lt"/>
              </a:rPr>
              <a:t>Ties are </a:t>
            </a:r>
            <a:r>
              <a:rPr lang="en-US" sz="3200" b="1" u="sng" dirty="0">
                <a:latin typeface="+mn-lt"/>
              </a:rPr>
              <a:t>not allowed</a:t>
            </a:r>
            <a:r>
              <a:rPr lang="en-US" sz="3200" dirty="0">
                <a:latin typeface="+mn-lt"/>
              </a:rPr>
              <a:t> in a debate.  </a:t>
            </a:r>
          </a:p>
          <a:p>
            <a:pPr>
              <a:buFontTx/>
              <a:buChar char="•"/>
            </a:pPr>
            <a:r>
              <a:rPr lang="en-US" sz="3200" dirty="0">
                <a:latin typeface="+mn-lt"/>
              </a:rPr>
              <a:t>You must explicitly mark the winning team by writing it and signing the bottom of the ballot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5DA9CB-E92D-44A1-B30E-B8AF6548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1504" y="4542988"/>
            <a:ext cx="8336668" cy="165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BAD0301F-0320-42B1-9169-E7EBF4C947AD}"/>
              </a:ext>
            </a:extLst>
          </p:cNvPr>
          <p:cNvSpPr/>
          <p:nvPr/>
        </p:nvSpPr>
        <p:spPr>
          <a:xfrm>
            <a:off x="5693962" y="5623108"/>
            <a:ext cx="1088250" cy="503010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4CCB9D52-9310-4162-AD5C-00905EBBD90F}"/>
              </a:ext>
            </a:extLst>
          </p:cNvPr>
          <p:cNvSpPr/>
          <p:nvPr/>
        </p:nvSpPr>
        <p:spPr>
          <a:xfrm>
            <a:off x="8042244" y="5746130"/>
            <a:ext cx="675717" cy="343563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4823" y="476672"/>
            <a:ext cx="8559180" cy="1219200"/>
          </a:xfrm>
        </p:spPr>
        <p:txBody>
          <a:bodyPr>
            <a:normAutofit fontScale="90000"/>
          </a:bodyPr>
          <a:lstStyle/>
          <a:p>
            <a:r>
              <a:rPr lang="en-CA" sz="5400" dirty="0"/>
              <a:t>Record the Winning Team</a:t>
            </a:r>
            <a:endParaRPr lang="en-US" sz="5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72BBB8-6259-4F09-A571-F74CD2D8B827}"/>
              </a:ext>
            </a:extLst>
          </p:cNvPr>
          <p:cNvSpPr/>
          <p:nvPr/>
        </p:nvSpPr>
        <p:spPr>
          <a:xfrm>
            <a:off x="533171" y="1952969"/>
            <a:ext cx="1112248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FontTx/>
              <a:buChar char="•"/>
            </a:pPr>
            <a:r>
              <a:rPr lang="en-US" sz="3200" dirty="0"/>
              <a:t>The winning team MUST have more points, check!</a:t>
            </a:r>
          </a:p>
          <a:p>
            <a:pPr marL="914400" lvl="1" indent="-457200">
              <a:spcBef>
                <a:spcPts val="1800"/>
              </a:spcBef>
              <a:buFontTx/>
              <a:buChar char="•"/>
            </a:pPr>
            <a:r>
              <a:rPr lang="en-US" sz="2800" dirty="0"/>
              <a:t>We will not check your math, so whatever you say is the total score will be entered</a:t>
            </a:r>
          </a:p>
          <a:p>
            <a:pPr marL="457200" indent="-457200">
              <a:spcBef>
                <a:spcPts val="1800"/>
              </a:spcBef>
              <a:buFontTx/>
              <a:buChar char="•"/>
            </a:pPr>
            <a:r>
              <a:rPr lang="en-US" sz="3200" dirty="0"/>
              <a:t>Yes, you can use half marks if it helps!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658AE36-7157-4942-B1CF-CDCCC04E7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1504" y="4610724"/>
            <a:ext cx="8336668" cy="165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A52D063D-A74D-41FD-B116-860DBF0B7076}"/>
              </a:ext>
            </a:extLst>
          </p:cNvPr>
          <p:cNvSpPr/>
          <p:nvPr/>
        </p:nvSpPr>
        <p:spPr>
          <a:xfrm>
            <a:off x="4260365" y="5301208"/>
            <a:ext cx="392771" cy="366971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35425132-24A1-4D0F-A6CB-14E19B5F15CC}"/>
              </a:ext>
            </a:extLst>
          </p:cNvPr>
          <p:cNvSpPr/>
          <p:nvPr/>
        </p:nvSpPr>
        <p:spPr>
          <a:xfrm>
            <a:off x="8616280" y="5301208"/>
            <a:ext cx="392771" cy="366971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13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31904" y="3068960"/>
            <a:ext cx="7158979" cy="1828800"/>
          </a:xfrm>
        </p:spPr>
        <p:txBody>
          <a:bodyPr>
            <a:noAutofit/>
          </a:bodyPr>
          <a:lstStyle/>
          <a:p>
            <a:r>
              <a:rPr lang="en-CA" sz="9600" dirty="0">
                <a:solidFill>
                  <a:schemeClr val="tx1"/>
                </a:solidFill>
              </a:rPr>
              <a:t>Final Points</a:t>
            </a:r>
            <a:endParaRPr 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04664"/>
            <a:ext cx="10058402" cy="12192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Final Points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551384" y="1767880"/>
            <a:ext cx="11377264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•"/>
            </a:pPr>
            <a:r>
              <a:rPr lang="en-US" sz="3200" dirty="0"/>
              <a:t>If time permits you may make brief oral comments at the conclusion of the round</a:t>
            </a:r>
          </a:p>
          <a:p>
            <a:pPr marL="850392" lvl="1" indent="-457200">
              <a:buFontTx/>
              <a:buChar char="•"/>
            </a:pPr>
            <a:r>
              <a:rPr lang="en-US" sz="2800" dirty="0"/>
              <a:t>However, </a:t>
            </a:r>
            <a:r>
              <a:rPr lang="en-US" sz="2800" b="1" u="sng" dirty="0"/>
              <a:t>DO NOT</a:t>
            </a:r>
            <a:r>
              <a:rPr lang="en-US" sz="2800" dirty="0"/>
              <a:t> indicate who won unless you have been told to do so by the organizer!</a:t>
            </a:r>
          </a:p>
          <a:p>
            <a:pPr marL="457200" indent="-457200">
              <a:buFontTx/>
              <a:buChar char="•"/>
            </a:pPr>
            <a:r>
              <a:rPr lang="en-US" sz="3200" dirty="0"/>
              <a:t>Debaters may also approach you during between rounds for comments, this is allowed but only if you feel comfortable doing so</a:t>
            </a:r>
          </a:p>
          <a:p>
            <a:pPr marL="850392" lvl="1" indent="-457200">
              <a:buFontTx/>
              <a:buChar char="•"/>
            </a:pPr>
            <a:r>
              <a:rPr lang="en-US" sz="2800" dirty="0"/>
              <a:t>Still no indication of winners please!</a:t>
            </a:r>
          </a:p>
          <a:p>
            <a:pPr marL="457200" indent="-457200">
              <a:buFontTx/>
              <a:buChar char="•"/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5216" y="2924944"/>
            <a:ext cx="10058400" cy="291274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defRPr/>
            </a:pPr>
            <a:r>
              <a:rPr lang="en-US" sz="3200" dirty="0"/>
              <a:t>Show no bias on the issue - act as though you know nothing but what the debaters present.</a:t>
            </a:r>
          </a:p>
          <a:p>
            <a:pPr>
              <a:buClr>
                <a:schemeClr val="tx2"/>
              </a:buClr>
              <a:defRPr/>
            </a:pPr>
            <a:r>
              <a:rPr lang="en-US" sz="3200" dirty="0"/>
              <a:t>If you feel you have a conflict of interest in judging a debate, please switch rooms with another judge.</a:t>
            </a:r>
          </a:p>
          <a:p>
            <a:pPr>
              <a:lnSpc>
                <a:spcPct val="80000"/>
              </a:lnSpc>
              <a:buClr>
                <a:schemeClr val="tx2"/>
              </a:buClr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93259ED-6446-411D-838A-4A7FEC0ED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5214" y="1556792"/>
            <a:ext cx="10058402" cy="12192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Final Points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2852936"/>
            <a:ext cx="10058400" cy="42291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/>
              <a:t>Especially in your first debate, keep in mind if you have any doubts, err towards the middle ground. </a:t>
            </a:r>
          </a:p>
          <a:p>
            <a:pPr eaLnBrk="1" hangingPunct="1">
              <a:defRPr/>
            </a:pPr>
            <a:r>
              <a:rPr lang="en-US" sz="3200" dirty="0"/>
              <a:t>Remain CONSISTENT for the rest of the tournament.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774CCB9-912C-4F1D-A0CD-60C005544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2550" y="1412776"/>
            <a:ext cx="10058402" cy="12192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Final Points</a:t>
            </a:r>
          </a:p>
        </p:txBody>
      </p:sp>
    </p:spTree>
    <p:extLst>
      <p:ext uri="{BB962C8B-B14F-4D97-AF65-F5344CB8AC3E}">
        <p14:creationId xmlns:p14="http://schemas.microsoft.com/office/powerpoint/2010/main" val="336631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1065214" y="3068960"/>
            <a:ext cx="10058400" cy="2912740"/>
          </a:xfrm>
        </p:spPr>
        <p:txBody>
          <a:bodyPr/>
          <a:lstStyle/>
          <a:p>
            <a:pPr>
              <a:buClr>
                <a:schemeClr val="tx2"/>
              </a:buClr>
              <a:defRPr/>
            </a:pPr>
            <a:r>
              <a:rPr lang="en-US" sz="3200" dirty="0"/>
              <a:t>Judges should not sit together or discuss their ballots. Decide on your own and submit your ballot to the moderator.</a:t>
            </a:r>
          </a:p>
          <a:p>
            <a:pPr>
              <a:buClr>
                <a:schemeClr val="tx2"/>
              </a:buClr>
              <a:defRPr/>
            </a:pPr>
            <a:r>
              <a:rPr lang="en-US" sz="3200" dirty="0"/>
              <a:t>The judge’s decision is always right!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4365104"/>
            <a:ext cx="1853577" cy="147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FCD48B2-E8FC-4FCF-AD8C-098F02956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5214" y="1595264"/>
            <a:ext cx="10058402" cy="12192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Final Points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980728"/>
            <a:ext cx="10058402" cy="2952328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Enjoy the Experience</a:t>
            </a:r>
            <a:r>
              <a:rPr lang="en-US" sz="7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1127448" y="4221088"/>
            <a:ext cx="10058400" cy="2016224"/>
          </a:xfr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sz="9600" dirty="0">
                <a:solidFill>
                  <a:srgbClr val="C00000"/>
                </a:solidFill>
              </a:rPr>
              <a:t>Thanks again!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3264" y="1484784"/>
            <a:ext cx="10080000" cy="12204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Are You Qualified?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3264" y="2852936"/>
            <a:ext cx="10058400" cy="276872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Yes! Don’t worry!</a:t>
            </a:r>
          </a:p>
          <a:p>
            <a:r>
              <a:rPr lang="en-US" sz="3200" dirty="0"/>
              <a:t>There are some things you need to know</a:t>
            </a:r>
          </a:p>
          <a:p>
            <a:r>
              <a:rPr lang="en-US" sz="3200" dirty="0"/>
              <a:t>However, a lot of this job is simply listening to a debate and recording your honest reaction.  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1356989"/>
            <a:ext cx="10058402" cy="12192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What is Debate?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2720205"/>
            <a:ext cx="8856984" cy="387714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Debate centers on the</a:t>
            </a:r>
            <a:br>
              <a:rPr lang="en-US" sz="2800" dirty="0"/>
            </a:br>
            <a:r>
              <a:rPr lang="en-US" sz="2800" dirty="0"/>
              <a:t>discussion of a RESOLUTION.</a:t>
            </a:r>
          </a:p>
          <a:p>
            <a:pPr>
              <a:spcBef>
                <a:spcPct val="50000"/>
              </a:spcBef>
            </a:pPr>
            <a:r>
              <a:rPr lang="en-CA" sz="2800" dirty="0"/>
              <a:t>There are two sides:</a:t>
            </a:r>
          </a:p>
          <a:p>
            <a:pPr lvl="1">
              <a:spcBef>
                <a:spcPct val="50000"/>
              </a:spcBef>
            </a:pPr>
            <a:r>
              <a:rPr lang="en-CA" sz="2800" dirty="0"/>
              <a:t>Affirmative – supports the resolution</a:t>
            </a:r>
          </a:p>
          <a:p>
            <a:pPr lvl="1">
              <a:spcBef>
                <a:spcPct val="50000"/>
              </a:spcBef>
            </a:pPr>
            <a:r>
              <a:rPr lang="en-CA" sz="2800" dirty="0"/>
              <a:t>Negative – argues against the resolution (for the status quo or another idea). </a:t>
            </a:r>
            <a:endParaRPr lang="en-US" sz="2800" dirty="0"/>
          </a:p>
        </p:txBody>
      </p:sp>
      <p:pic>
        <p:nvPicPr>
          <p:cNvPr id="6146" name="Picture 2" descr="Debate.jpg (800×6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1700808"/>
            <a:ext cx="3072341" cy="23042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727848" y="2323400"/>
            <a:ext cx="5070747" cy="2520280"/>
          </a:xfrm>
        </p:spPr>
        <p:txBody>
          <a:bodyPr>
            <a:normAutofit/>
          </a:bodyPr>
          <a:lstStyle/>
          <a:p>
            <a:r>
              <a:rPr lang="en-CA" sz="8800" dirty="0"/>
              <a:t>Debate Formats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311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02803" y="1772816"/>
            <a:ext cx="9986394" cy="759296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5400" dirty="0">
                <a:solidFill>
                  <a:schemeClr val="tx2"/>
                </a:solidFill>
              </a:rPr>
              <a:t> Format of the Tournament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9416" y="2604120"/>
            <a:ext cx="4956048" cy="699839"/>
          </a:xfrm>
        </p:spPr>
        <p:txBody>
          <a:bodyPr/>
          <a:lstStyle/>
          <a:p>
            <a:pPr algn="ctr"/>
            <a:r>
              <a:rPr lang="en-CA" sz="3200" u="sng" dirty="0"/>
              <a:t>Novice</a:t>
            </a:r>
            <a:endParaRPr lang="en-US" sz="3200" u="sng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839416" y="3519983"/>
            <a:ext cx="4956048" cy="3476625"/>
          </a:xfrm>
        </p:spPr>
        <p:txBody>
          <a:bodyPr>
            <a:normAutofit/>
          </a:bodyPr>
          <a:lstStyle/>
          <a:p>
            <a:r>
              <a:rPr lang="en-CA" sz="2800" dirty="0"/>
              <a:t>Morning – 2 rounds of prepared Cross-Ex</a:t>
            </a:r>
          </a:p>
          <a:p>
            <a:endParaRPr lang="en-CA" sz="100" dirty="0"/>
          </a:p>
          <a:p>
            <a:r>
              <a:rPr lang="en-CA" sz="2800" dirty="0"/>
              <a:t>Afternoon – 2 rounds of impromptu Cross-Ex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384032" y="2532112"/>
            <a:ext cx="4956048" cy="823912"/>
          </a:xfrm>
        </p:spPr>
        <p:txBody>
          <a:bodyPr/>
          <a:lstStyle/>
          <a:p>
            <a:pPr algn="ctr"/>
            <a:r>
              <a:rPr lang="en-CA" sz="3200" u="sng" dirty="0"/>
              <a:t>Junior/Senior</a:t>
            </a:r>
            <a:endParaRPr lang="en-US" sz="320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384032" y="3572048"/>
            <a:ext cx="4956048" cy="3476625"/>
          </a:xfrm>
        </p:spPr>
        <p:txBody>
          <a:bodyPr>
            <a:normAutofit/>
          </a:bodyPr>
          <a:lstStyle/>
          <a:p>
            <a:r>
              <a:rPr lang="en-CA" sz="2800" dirty="0"/>
              <a:t>Morning – 2 rounds of prepared Cross-Ex</a:t>
            </a:r>
          </a:p>
          <a:p>
            <a:endParaRPr lang="en-CA" sz="100" dirty="0"/>
          </a:p>
          <a:p>
            <a:r>
              <a:rPr lang="en-CA" sz="2800" dirty="0"/>
              <a:t>Afternoon – 2 rounds of impromptu CNDF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291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8219" y="653480"/>
            <a:ext cx="10776521" cy="1047328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400" dirty="0">
                <a:solidFill>
                  <a:schemeClr val="tx2"/>
                </a:solidFill>
              </a:rPr>
              <a:t>Cross-Examination Style (Novice/Jr.)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45794015"/>
              </p:ext>
            </p:extLst>
          </p:nvPr>
        </p:nvGraphicFramePr>
        <p:xfrm>
          <a:off x="683060" y="1844824"/>
          <a:ext cx="11101572" cy="456578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79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4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9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</a:t>
                      </a:r>
                      <a:r>
                        <a:rPr lang="en-US" sz="2400" baseline="30000" dirty="0"/>
                        <a:t>st</a:t>
                      </a:r>
                      <a:r>
                        <a:rPr lang="en-US" sz="2400" dirty="0"/>
                        <a:t> Affirmative Constructive Speech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(4 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Cross X</a:t>
                      </a:r>
                    </a:p>
                    <a:p>
                      <a:pPr algn="ctr"/>
                      <a:r>
                        <a:rPr lang="en-US" sz="20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(3 min)</a:t>
                      </a:r>
                    </a:p>
                    <a:p>
                      <a:pPr algn="ctr"/>
                      <a:endParaRPr lang="en-US" sz="12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4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 Constructive Speech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 min)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Cross X 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(3 min)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9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Affirmative Constructive Speech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(7 min)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Cross X</a:t>
                      </a:r>
                    </a:p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(3 min)</a:t>
                      </a:r>
                    </a:p>
                    <a:p>
                      <a:pPr algn="ctr"/>
                      <a:endParaRPr lang="en-US" sz="4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b="1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 Constructive Speech</a:t>
                      </a:r>
                      <a:b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(7 min)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Cross X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(3 min)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392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 minute break for</a:t>
                      </a:r>
                      <a:r>
                        <a:rPr lang="en-CA" sz="2400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preparation</a:t>
                      </a:r>
                      <a:endParaRPr lang="en-US" sz="24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41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1</a:t>
                      </a:r>
                      <a:r>
                        <a:rPr lang="en-US" sz="2400" b="1" baseline="30000" dirty="0"/>
                        <a:t>st</a:t>
                      </a:r>
                      <a:r>
                        <a:rPr lang="en-US" sz="2400" b="1" dirty="0"/>
                        <a:t> Negative</a:t>
                      </a:r>
                      <a:br>
                        <a:rPr lang="en-US" sz="2400" b="1" dirty="0"/>
                      </a:br>
                      <a:r>
                        <a:rPr lang="en-US" sz="2400" b="1" dirty="0"/>
                        <a:t>Summary &amp; Rebuttal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(3 min)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Affirmative</a:t>
                      </a:r>
                      <a:br>
                        <a:rPr lang="en-US" sz="24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Summary &amp; Rebuttal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(3 min)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3584022" y="2970885"/>
            <a:ext cx="3303901" cy="240645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918471" y="6013945"/>
            <a:ext cx="2105166" cy="29118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42C3F3D6-0F1A-4D55-B99C-C5122055588C}"/>
              </a:ext>
            </a:extLst>
          </p:cNvPr>
          <p:cNvSpPr/>
          <p:nvPr/>
        </p:nvSpPr>
        <p:spPr>
          <a:xfrm>
            <a:off x="3584187" y="4373571"/>
            <a:ext cx="3303901" cy="29118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599801"/>
              </p:ext>
            </p:extLst>
          </p:nvPr>
        </p:nvGraphicFramePr>
        <p:xfrm>
          <a:off x="706972" y="1785593"/>
          <a:ext cx="10872000" cy="477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90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Affirmative Constructive Speech (5 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Cross X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(3 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  Negative Constructive Speech</a:t>
                      </a:r>
                      <a:br>
                        <a:rPr lang="en-US" sz="2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(5 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Cross X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(3 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9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Affirmative Constructive Speech (8 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Cross X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(3 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b="1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  Negative Constructive Speech</a:t>
                      </a:r>
                      <a:br>
                        <a:rPr lang="en-US" sz="2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(8 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Cross X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(3 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2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 minute break for</a:t>
                      </a:r>
                      <a:r>
                        <a:rPr lang="en-CA" sz="2400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preparation</a:t>
                      </a:r>
                      <a:endParaRPr lang="en-US" sz="24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760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 Negative</a:t>
                      </a:r>
                      <a:br>
                        <a:rPr lang="en-US" sz="2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Summary &amp; Rebuttal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(3 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Affirmative</a:t>
                      </a:r>
                      <a:br>
                        <a:rPr lang="en-US" sz="24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Summary &amp; Rebuttal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(3 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FD945AE-A363-4633-98D8-A60F97E46327}"/>
              </a:ext>
            </a:extLst>
          </p:cNvPr>
          <p:cNvSpPr txBox="1">
            <a:spLocks noChangeArrowheads="1"/>
          </p:cNvSpPr>
          <p:nvPr/>
        </p:nvSpPr>
        <p:spPr>
          <a:xfrm>
            <a:off x="706972" y="523291"/>
            <a:ext cx="10776520" cy="1047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dirty="0">
                <a:solidFill>
                  <a:schemeClr val="tx2"/>
                </a:solidFill>
              </a:rPr>
              <a:t>Cross-Examination Style (Senior)</a:t>
            </a:r>
          </a:p>
        </p:txBody>
      </p:sp>
      <p:sp>
        <p:nvSpPr>
          <p:cNvPr id="8" name="Right Arrow 3">
            <a:extLst>
              <a:ext uri="{FF2B5EF4-FFF2-40B4-BE49-F238E27FC236}">
                <a16:creationId xmlns:a16="http://schemas.microsoft.com/office/drawing/2014/main" id="{419D0460-1C4D-4339-88E2-E6E78D6E11C9}"/>
              </a:ext>
            </a:extLst>
          </p:cNvPr>
          <p:cNvSpPr/>
          <p:nvPr/>
        </p:nvSpPr>
        <p:spPr>
          <a:xfrm>
            <a:off x="3584022" y="2970885"/>
            <a:ext cx="3303901" cy="240645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A8F5E025-4435-4A19-867E-6C9E7BE177C1}"/>
              </a:ext>
            </a:extLst>
          </p:cNvPr>
          <p:cNvSpPr/>
          <p:nvPr/>
        </p:nvSpPr>
        <p:spPr>
          <a:xfrm>
            <a:off x="4918471" y="6162156"/>
            <a:ext cx="2105166" cy="29118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3">
            <a:extLst>
              <a:ext uri="{FF2B5EF4-FFF2-40B4-BE49-F238E27FC236}">
                <a16:creationId xmlns:a16="http://schemas.microsoft.com/office/drawing/2014/main" id="{B7267DAD-B19B-499A-93EC-36079748BD9E}"/>
              </a:ext>
            </a:extLst>
          </p:cNvPr>
          <p:cNvSpPr/>
          <p:nvPr/>
        </p:nvSpPr>
        <p:spPr>
          <a:xfrm>
            <a:off x="3584187" y="4373571"/>
            <a:ext cx="3303901" cy="29118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Meadows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adows Theme" id="{F3E5DC21-C633-4C6E-94A5-3055AC0FF4B3}" vid="{1C16D082-BEBA-4BD7-A06E-AF42C163C1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2412</TotalTime>
  <Words>1094</Words>
  <Application>Microsoft Office PowerPoint</Application>
  <PresentationFormat>Widescreen</PresentationFormat>
  <Paragraphs>218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Garamond</vt:lpstr>
      <vt:lpstr>Segoe Print</vt:lpstr>
      <vt:lpstr>Times</vt:lpstr>
      <vt:lpstr>Wingdings</vt:lpstr>
      <vt:lpstr>Meadows Theme</vt:lpstr>
      <vt:lpstr>Briefing for Judges</vt:lpstr>
      <vt:lpstr>A Word to our Judges…</vt:lpstr>
      <vt:lpstr>What Do Judges Do?</vt:lpstr>
      <vt:lpstr>Are You Qualified?</vt:lpstr>
      <vt:lpstr>What is Debate?</vt:lpstr>
      <vt:lpstr>Debate Formats</vt:lpstr>
      <vt:lpstr> Format of the Tournament</vt:lpstr>
      <vt:lpstr>Cross-Examination Style (Novice/Jr.)</vt:lpstr>
      <vt:lpstr>PowerPoint Presentation</vt:lpstr>
      <vt:lpstr>CNDF Style – Juniors/Seniors</vt:lpstr>
      <vt:lpstr>Prepared Debate </vt:lpstr>
      <vt:lpstr>Prepared Debate </vt:lpstr>
      <vt:lpstr>Prepared Debate</vt:lpstr>
      <vt:lpstr>Impromptu Debate</vt:lpstr>
      <vt:lpstr>Scoresheet  Categories</vt:lpstr>
      <vt:lpstr>Scoresheet Categories</vt:lpstr>
      <vt:lpstr>ORGANIZATION/STRUCTURE</vt:lpstr>
      <vt:lpstr>EVIDENCE/ANALYSIS</vt:lpstr>
      <vt:lpstr>REBUTTAL/CLASH</vt:lpstr>
      <vt:lpstr>DELIVERY/ETIQUETTE</vt:lpstr>
      <vt:lpstr>DELIVERY/ETIQUETTE</vt:lpstr>
      <vt:lpstr>SUMMARY/REPLY SPEECHES</vt:lpstr>
      <vt:lpstr>Questioning/Responding (Cross-Examination)</vt:lpstr>
      <vt:lpstr>Questioning/Responding (Cross-Examination)</vt:lpstr>
      <vt:lpstr>Questioning/Responding  (CNDF Style)</vt:lpstr>
      <vt:lpstr>Filling in a Judging Scoresheet</vt:lpstr>
      <vt:lpstr>Filling in a Judging Scoresheet</vt:lpstr>
      <vt:lpstr>Filling in a Judging Scoresheet</vt:lpstr>
      <vt:lpstr>Speaker Points</vt:lpstr>
      <vt:lpstr>Scoring Range</vt:lpstr>
      <vt:lpstr>Record the Winning Team</vt:lpstr>
      <vt:lpstr>Record the Winning Team</vt:lpstr>
      <vt:lpstr>Final Points</vt:lpstr>
      <vt:lpstr>Final Points</vt:lpstr>
      <vt:lpstr>Final Points</vt:lpstr>
      <vt:lpstr>Final Points</vt:lpstr>
      <vt:lpstr>Final Points</vt:lpstr>
      <vt:lpstr>Enjoy the Experience.</vt:lpstr>
    </vt:vector>
  </TitlesOfParts>
  <Company>뿿콰=늰뿿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Marilyn Lunde, Tim Bonnar</dc:creator>
  <cp:lastModifiedBy>Jack Bacon</cp:lastModifiedBy>
  <cp:revision>119</cp:revision>
  <dcterms:created xsi:type="dcterms:W3CDTF">1970-01-02T23:20:30Z</dcterms:created>
  <dcterms:modified xsi:type="dcterms:W3CDTF">2017-08-30T04:39:23Z</dcterms:modified>
</cp:coreProperties>
</file>