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Ekamjit Deol"/>
  <p:cmAuthor clrIdx="1" id="1" initials="" lastIdx="1" name="Dave Eu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1-13T01:11:39.447">
    <p:pos x="178" y="121"/>
    <p:text>Should we scrap this slide because it is the same as data and methodology</p:text>
  </p:cm>
  <p:cm authorId="1" idx="1" dt="2019-11-13T01:11:39.447">
    <p:pos x="178" y="121"/>
    <p:text>in slide 11</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duringice.com/wp-content/uploads/2017/06/Arctic_albedo.jp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1 (Dave):</a:t>
            </a:r>
            <a:endParaRPr/>
          </a:p>
          <a:p>
            <a:pPr indent="0" lvl="0" marL="0" rtl="0" algn="l">
              <a:spcBef>
                <a:spcPts val="0"/>
              </a:spcBef>
              <a:spcAft>
                <a:spcPts val="0"/>
              </a:spcAft>
              <a:buNone/>
            </a:pPr>
            <a:r>
              <a:rPr lang="en"/>
              <a:t>Hi we are group 3, and our project is on climate change.</a:t>
            </a:r>
            <a:endParaRPr/>
          </a:p>
          <a:p>
            <a:pPr indent="0" lvl="0" marL="0" rtl="0" algn="l">
              <a:spcBef>
                <a:spcPts val="0"/>
              </a:spcBef>
              <a:spcAft>
                <a:spcPts val="0"/>
              </a:spcAft>
              <a:buNone/>
            </a:pPr>
            <a:r>
              <a:rPr lang="en"/>
              <a:t>Here are my fellow team members….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41baf608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41baf60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(Jennifer)</a:t>
            </a:r>
            <a:endParaRPr/>
          </a:p>
          <a:p>
            <a:pPr indent="-317500" lvl="0" marL="457200" rtl="0" algn="l">
              <a:spcBef>
                <a:spcPts val="0"/>
              </a:spcBef>
              <a:spcAft>
                <a:spcPts val="0"/>
              </a:spcAft>
              <a:buSzPts val="1400"/>
              <a:buChar char="-"/>
            </a:pPr>
            <a:r>
              <a:rPr lang="en"/>
              <a:t>We got our data from the Meteostat API, as well as local weather data station compiled in CSV s. </a:t>
            </a:r>
            <a:endParaRPr/>
          </a:p>
          <a:p>
            <a:pPr indent="-317500" lvl="0" marL="457200" rtl="0" algn="l">
              <a:spcBef>
                <a:spcPts val="0"/>
              </a:spcBef>
              <a:spcAft>
                <a:spcPts val="0"/>
              </a:spcAft>
              <a:buSzPts val="1400"/>
              <a:buChar char="-"/>
            </a:pPr>
            <a:r>
              <a:rPr lang="en"/>
              <a:t>The data from meteostat only want as far back as 2008 so we relied on the weather station data to get a 30 year average of the temperature in a locality. </a:t>
            </a:r>
            <a:endParaRPr/>
          </a:p>
          <a:p>
            <a:pPr indent="-317500" lvl="0" marL="457200" rtl="0" algn="l">
              <a:spcBef>
                <a:spcPts val="0"/>
              </a:spcBef>
              <a:spcAft>
                <a:spcPts val="0"/>
              </a:spcAft>
              <a:buSzPts val="1400"/>
              <a:buChar char="-"/>
            </a:pPr>
            <a:r>
              <a:rPr lang="en"/>
              <a:t>After that we calculated the anomaly by finding the difference between the annual mean from each year in 2008 to 2018 and the 30 year mean.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41baf60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41baf60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(Jennifer)You could say that for a colder city like Toronto, the temperature anomalies are shown changing every year. Our city is getting warmer and as a result we are experiencing more severe anomalies that are affecting our day to day lives. It is without a doubt by given the visual analysis there is a trend of warming temperature. Now that we have a visual confirmation….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cleanup - the CSV file for this was grouped into days, so I had to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41baf608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41baf608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41baf608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41baf608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solidFill>
                <a:schemeClr val="dk2"/>
              </a:solidFill>
            </a:endParaRPr>
          </a:p>
          <a:p>
            <a:pPr indent="0" lvl="0" marL="0" rtl="0" algn="l">
              <a:spcBef>
                <a:spcPts val="0"/>
              </a:spcBef>
              <a:spcAft>
                <a:spcPts val="0"/>
              </a:spcAft>
              <a:buNone/>
            </a:pPr>
            <a:r>
              <a:rPr lang="en"/>
              <a:t>(omar)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41baf60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41baf60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43ab513b6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43ab513b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(Jennifer)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hindsight Sydney was a bad decision, because it doesn't snow in sydney whereas it does in both Toronto and Murmansk. </a:t>
            </a:r>
            <a:endParaRPr/>
          </a:p>
          <a:p>
            <a:pPr indent="0" lvl="0" marL="0" rtl="0" algn="l">
              <a:spcBef>
                <a:spcPts val="0"/>
              </a:spcBef>
              <a:spcAft>
                <a:spcPts val="0"/>
              </a:spcAft>
              <a:buNone/>
            </a:pPr>
            <a:br>
              <a:rPr lang="en"/>
            </a:br>
            <a:r>
              <a:rPr lang="en"/>
              <a:t>A new city would need be to selected to analyze data, however there simply are not cities with enough data in regions that snow heavily in the southern hemisphere.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41baf608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41baf608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432387db7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432387db7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2 (Omar):</a:t>
            </a:r>
            <a:endParaRPr/>
          </a:p>
          <a:p>
            <a:pPr indent="0" lvl="0" marL="0" rtl="0" algn="l">
              <a:spcBef>
                <a:spcPts val="0"/>
              </a:spcBef>
              <a:spcAft>
                <a:spcPts val="0"/>
              </a:spcAft>
              <a:buNone/>
            </a:pPr>
            <a:r>
              <a:rPr lang="en"/>
              <a:t>Here is the agenda for our presentation, we have tried to explain our methodology in a concise but holistic way.</a:t>
            </a:r>
            <a:endParaRPr/>
          </a:p>
          <a:p>
            <a:pPr indent="0" lvl="0" marL="0" rtl="0" algn="l">
              <a:spcBef>
                <a:spcPts val="0"/>
              </a:spcBef>
              <a:spcAft>
                <a:spcPts val="0"/>
              </a:spcAft>
              <a:buNone/>
            </a:pPr>
            <a:r>
              <a:rPr lang="en"/>
              <a:t>First we will provide in an introduction on our project and why we decided it was one that is worth pursuing</a:t>
            </a:r>
            <a:endParaRPr/>
          </a:p>
          <a:p>
            <a:pPr indent="0" lvl="0" marL="0" rtl="0" algn="l">
              <a:spcBef>
                <a:spcPts val="0"/>
              </a:spcBef>
              <a:spcAft>
                <a:spcPts val="0"/>
              </a:spcAft>
              <a:buNone/>
            </a:pPr>
            <a:r>
              <a:rPr lang="en"/>
              <a:t>Second we will go over our </a:t>
            </a:r>
            <a:r>
              <a:rPr lang="en"/>
              <a:t>initial</a:t>
            </a:r>
            <a:r>
              <a:rPr lang="en"/>
              <a:t> hypotheses for our presentation </a:t>
            </a:r>
            <a:endParaRPr/>
          </a:p>
          <a:p>
            <a:pPr indent="0" lvl="0" marL="0" rtl="0" algn="l">
              <a:spcBef>
                <a:spcPts val="0"/>
              </a:spcBef>
              <a:spcAft>
                <a:spcPts val="0"/>
              </a:spcAft>
              <a:buNone/>
            </a:pPr>
            <a:r>
              <a:rPr lang="en"/>
              <a:t>Third we will go into the data we selected (cities and their </a:t>
            </a:r>
            <a:r>
              <a:rPr lang="en"/>
              <a:t>significance</a:t>
            </a:r>
            <a:r>
              <a:rPr lang="en"/>
              <a:t>) as well as the analysis performed on the data.</a:t>
            </a:r>
            <a:endParaRPr/>
          </a:p>
          <a:p>
            <a:pPr indent="0" lvl="0" marL="0" rtl="0" algn="l">
              <a:spcBef>
                <a:spcPts val="0"/>
              </a:spcBef>
              <a:spcAft>
                <a:spcPts val="0"/>
              </a:spcAft>
              <a:buNone/>
            </a:pPr>
            <a:r>
              <a:rPr lang="en"/>
              <a:t>Lastly we will go over our results and explain the broader </a:t>
            </a:r>
            <a:r>
              <a:rPr lang="en"/>
              <a:t>significance</a:t>
            </a:r>
            <a:r>
              <a:rPr lang="en"/>
              <a:t> of our results, and opportunities for future projects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3 (Jennifer):</a:t>
            </a:r>
            <a:endParaRPr/>
          </a:p>
          <a:p>
            <a:pPr indent="-317500" lvl="0" marL="457200" rtl="0" algn="l">
              <a:spcBef>
                <a:spcPts val="0"/>
              </a:spcBef>
              <a:spcAft>
                <a:spcPts val="0"/>
              </a:spcAft>
              <a:buSzPts val="1400"/>
              <a:buChar char="-"/>
            </a:pPr>
            <a:r>
              <a:rPr lang="en"/>
              <a:t>We were really curious with the ongoing climate change debate, particularly because of the recent election, and global unrest</a:t>
            </a:r>
            <a:endParaRPr/>
          </a:p>
          <a:p>
            <a:pPr indent="-317500" lvl="0" marL="457200" rtl="0" algn="l">
              <a:spcBef>
                <a:spcPts val="0"/>
              </a:spcBef>
              <a:spcAft>
                <a:spcPts val="0"/>
              </a:spcAft>
              <a:buSzPts val="1400"/>
              <a:buChar char="-"/>
            </a:pPr>
            <a:r>
              <a:rPr lang="en"/>
              <a:t>Our project was to discover how evenly or unevenly climate change affects cities and communities around the world. We believe this is an important thing to evaluate, because it can give insight to the allocation of resources. E.g. If the arctic is affected to a greater degree than the tropics, is there a greater need for resources there?. As well as for guidance on allocating resources for protecting ecosystems around the world. Would it be better to spend resources in the southern hemisphere or the northern hemisphere, or the tropics or the arctic.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432387db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432387db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1 (Dave): Our objective for this analysis was to assess and compare metrics of climate change in cities around the world to each other as well as to the high-level global warming trend.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t>
            </a:r>
            <a:r>
              <a:rPr lang="en"/>
              <a:t>incorporated</a:t>
            </a:r>
            <a:r>
              <a:rPr lang="en"/>
              <a:t> a variety of different data sources to have the most well-rounded, and complete project we could given our time line, and resources.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432387db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432387db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2 Omar:</a:t>
            </a:r>
            <a:endParaRPr/>
          </a:p>
          <a:p>
            <a:pPr indent="0" lvl="0" marL="0" rtl="0" algn="l">
              <a:spcBef>
                <a:spcPts val="0"/>
              </a:spcBef>
              <a:spcAft>
                <a:spcPts val="0"/>
              </a:spcAft>
              <a:buNone/>
            </a:pPr>
            <a:r>
              <a:rPr lang="en"/>
              <a:t>Climate change is a story that has been playing out since our planets origins nearly 4.6 billion years ago. In the past 150 years since the industrial revolution, there has been a realization that </a:t>
            </a:r>
            <a:r>
              <a:rPr lang="en"/>
              <a:t>anthropogenic</a:t>
            </a:r>
            <a:r>
              <a:rPr lang="en"/>
              <a:t> causes is leading to rapid climate change. This sudden change in climate, threatens ecosystems, and civilizations around the globe.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(Jennifer) Climate change is a long term trend that is observed over many decades, centuries and perhaps million of years. Anomalies can occur, take for example our recent snowstorm in the </a:t>
            </a:r>
            <a:r>
              <a:rPr lang="en"/>
              <a:t>beginning</a:t>
            </a:r>
            <a:r>
              <a:rPr lang="en"/>
              <a:t> of November.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432387db7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432387db7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Omar</a:t>
            </a:r>
            <a:r>
              <a:rPr lang="en"/>
              <a:t>:  As you can tell from the graph the global temperature anomaly from the baseline year of 1880 has been on an upward trend. </a:t>
            </a:r>
            <a:endParaRPr/>
          </a:p>
          <a:p>
            <a:pPr indent="0" lvl="0" marL="0" rtl="0" algn="l">
              <a:spcBef>
                <a:spcPts val="0"/>
              </a:spcBef>
              <a:spcAft>
                <a:spcPts val="0"/>
              </a:spcAft>
              <a:buNone/>
            </a:pPr>
            <a:r>
              <a:rPr lang="en"/>
              <a:t> The metric we selected to analyze the temperature anomaly of a city was to find the change in the annual temperature of that city in each year from 2008 to 2018 inclusive, by finding the difference of the annual mean temperatures for years from 2008 to 2017 from the 30 year average of that city from the years 1970 - 2000. Any positive value means that current temperatures ar ehigher than they used to be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432387db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432387db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(Omar)</a:t>
            </a:r>
            <a:endParaRPr/>
          </a:p>
          <a:p>
            <a:pPr indent="-317500" lvl="0" marL="457200" rtl="0" algn="l">
              <a:spcBef>
                <a:spcPts val="0"/>
              </a:spcBef>
              <a:spcAft>
                <a:spcPts val="0"/>
              </a:spcAft>
              <a:buSzPts val="1400"/>
              <a:buChar char="-"/>
            </a:pPr>
            <a:r>
              <a:rPr lang="en"/>
              <a:t>Given our resources we chose to examine 4 cities in total.  </a:t>
            </a:r>
            <a:endParaRPr/>
          </a:p>
          <a:p>
            <a:pPr indent="-317500" lvl="0" marL="457200" rtl="0" algn="l">
              <a:spcBef>
                <a:spcPts val="0"/>
              </a:spcBef>
              <a:spcAft>
                <a:spcPts val="0"/>
              </a:spcAft>
              <a:buSzPts val="1400"/>
              <a:buChar char="-"/>
            </a:pPr>
            <a:r>
              <a:rPr lang="en"/>
              <a:t>The first two were from the northern hemisphere, with one from a relatively temperate environment (Toronto), and one from an arctic environment (Murmansk). The arctic climate is very different from the temperature climate so we felt it would be useful to incorporate that into our data.</a:t>
            </a:r>
            <a:endParaRPr/>
          </a:p>
          <a:p>
            <a:pPr indent="-317500" lvl="0" marL="457200" rtl="0" algn="l">
              <a:spcBef>
                <a:spcPts val="0"/>
              </a:spcBef>
              <a:spcAft>
                <a:spcPts val="0"/>
              </a:spcAft>
              <a:buSzPts val="1400"/>
              <a:buChar char="-"/>
            </a:pPr>
            <a:r>
              <a:rPr lang="en"/>
              <a:t>From the tropics we chose to look at the city of singapore, because of the richness of data archives available.</a:t>
            </a:r>
            <a:endParaRPr/>
          </a:p>
          <a:p>
            <a:pPr indent="-317500" lvl="0" marL="457200" rtl="0" algn="l">
              <a:spcBef>
                <a:spcPts val="0"/>
              </a:spcBef>
              <a:spcAft>
                <a:spcPts val="0"/>
              </a:spcAft>
              <a:buSzPts val="1400"/>
              <a:buChar char="-"/>
            </a:pPr>
            <a:r>
              <a:rPr lang="en"/>
              <a:t>Finally due to a lack of complete information in the antarctic we only examined one city in a temperate environment and that was the city of Sydney. Again, a major reason for </a:t>
            </a:r>
            <a:r>
              <a:rPr lang="en"/>
              <a:t>choosing</a:t>
            </a:r>
            <a:r>
              <a:rPr lang="en"/>
              <a:t> this city was the abundance of available data.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43ab513b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43ab513b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(Dave)</a:t>
            </a:r>
            <a:r>
              <a:rPr lang="en" u="sng">
                <a:solidFill>
                  <a:schemeClr val="hlink"/>
                </a:solidFill>
                <a:hlinkClick r:id="rId2"/>
              </a:rPr>
              <a:t>http://enduringice.com/wp-content/uploads/2017/06/Arctic_albedo.jpg</a:t>
            </a:r>
            <a:endParaRPr/>
          </a:p>
          <a:p>
            <a:pPr indent="0" lvl="0" marL="0" rtl="0" algn="l">
              <a:spcBef>
                <a:spcPts val="0"/>
              </a:spcBef>
              <a:spcAft>
                <a:spcPts val="0"/>
              </a:spcAft>
              <a:buNone/>
            </a:pPr>
            <a:r>
              <a:rPr lang="en"/>
              <a:t>Our initial hypothesis, was that the arctic region would be most strongly affected by climate change, because of the ice-albedo feedback efect.</a:t>
            </a:r>
            <a:endParaRPr/>
          </a:p>
          <a:p>
            <a:pPr indent="0" lvl="0" marL="0" rtl="0" algn="l">
              <a:spcBef>
                <a:spcPts val="0"/>
              </a:spcBef>
              <a:spcAft>
                <a:spcPts val="0"/>
              </a:spcAft>
              <a:buNone/>
            </a:pPr>
            <a:r>
              <a:rPr lang="en"/>
              <a:t>As you are all no doubt aware, ice is incredibly reflective, ( you put your hands below your eyes in the winter and above in the summer). The reflection of sunlight reduces the temperature in the arctic. </a:t>
            </a:r>
            <a:endParaRPr/>
          </a:p>
          <a:p>
            <a:pPr indent="0" lvl="0" marL="0" rtl="0" algn="l">
              <a:spcBef>
                <a:spcPts val="0"/>
              </a:spcBef>
              <a:spcAft>
                <a:spcPts val="0"/>
              </a:spcAft>
              <a:buNone/>
            </a:pPr>
            <a:r>
              <a:rPr lang="en"/>
              <a:t>When temperature warms, the amount of ice decreases, and in it plants darker soil and water, will absorb more light heating up the surrounding environment</a:t>
            </a:r>
            <a:endParaRPr/>
          </a:p>
          <a:p>
            <a:pPr indent="0" lvl="0" marL="0" rtl="0" algn="l">
              <a:spcBef>
                <a:spcPts val="0"/>
              </a:spcBef>
              <a:spcAft>
                <a:spcPts val="0"/>
              </a:spcAft>
              <a:buNone/>
            </a:pPr>
            <a:r>
              <a:rPr lang="en"/>
              <a:t>(Explain figure)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api.meteostat.n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hyperlink" Target="http://enduringice.com/wp-content/uploads/2017/06/Arctic_albedo.jpg" TargetMode="External"/><Relationship Id="rId4" Type="http://schemas.openxmlformats.org/officeDocument/2006/relationships/hyperlink" Target="http://www.biocab.org/carbon_dioxide_geological_timescale.html" TargetMode="External"/><Relationship Id="rId5" Type="http://schemas.openxmlformats.org/officeDocument/2006/relationships/hyperlink" Target="https://api.meteostat.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hyperlink" Target="https://api.meteostat.net/"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Climate Data</a:t>
            </a:r>
            <a:endParaRPr/>
          </a:p>
        </p:txBody>
      </p:sp>
      <p:sp>
        <p:nvSpPr>
          <p:cNvPr id="73" name="Google Shape;73;p13"/>
          <p:cNvSpPr txBox="1"/>
          <p:nvPr>
            <p:ph idx="1" type="subTitle"/>
          </p:nvPr>
        </p:nvSpPr>
        <p:spPr>
          <a:xfrm>
            <a:off x="5842346" y="2334150"/>
            <a:ext cx="2879400" cy="2145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2400"/>
              <a:t> Dave Eum</a:t>
            </a:r>
            <a:endParaRPr b="1" sz="2400"/>
          </a:p>
          <a:p>
            <a:pPr indent="0" lvl="0" marL="0" rtl="0" algn="r">
              <a:spcBef>
                <a:spcPts val="0"/>
              </a:spcBef>
              <a:spcAft>
                <a:spcPts val="0"/>
              </a:spcAft>
              <a:buNone/>
            </a:pPr>
            <a:r>
              <a:rPr b="1" lang="en" sz="2400"/>
              <a:t>Ekamjit Deol</a:t>
            </a:r>
            <a:endParaRPr b="1" sz="2400"/>
          </a:p>
          <a:p>
            <a:pPr indent="0" lvl="0" marL="0" rtl="0" algn="r">
              <a:spcBef>
                <a:spcPts val="0"/>
              </a:spcBef>
              <a:spcAft>
                <a:spcPts val="0"/>
              </a:spcAft>
              <a:buNone/>
            </a:pPr>
            <a:r>
              <a:rPr b="1" lang="en" sz="2400"/>
              <a:t>Jennifer Huynh</a:t>
            </a:r>
            <a:endParaRPr b="1" sz="2400"/>
          </a:p>
          <a:p>
            <a:pPr indent="0" lvl="0" marL="0" rtl="0" algn="r">
              <a:spcBef>
                <a:spcPts val="0"/>
              </a:spcBef>
              <a:spcAft>
                <a:spcPts val="0"/>
              </a:spcAft>
              <a:buNone/>
            </a:pPr>
            <a:r>
              <a:rPr b="1" lang="en" sz="2400"/>
              <a:t>Omar Colmenares</a:t>
            </a:r>
            <a:endParaRPr b="1" sz="2400"/>
          </a:p>
        </p:txBody>
      </p:sp>
      <p:sp>
        <p:nvSpPr>
          <p:cNvPr id="74" name="Google Shape;74;p1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256200" y="314250"/>
            <a:ext cx="8631600" cy="46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and Methodology</a:t>
            </a:r>
            <a:endParaRPr/>
          </a:p>
          <a:p>
            <a:pPr indent="-381000" lvl="0" marL="457200" rtl="0" algn="l">
              <a:lnSpc>
                <a:spcPct val="115000"/>
              </a:lnSpc>
              <a:spcBef>
                <a:spcPts val="0"/>
              </a:spcBef>
              <a:spcAft>
                <a:spcPts val="0"/>
              </a:spcAft>
              <a:buClr>
                <a:srgbClr val="93C47D"/>
              </a:buClr>
              <a:buSzPts val="2400"/>
              <a:buFont typeface="Raleway"/>
              <a:buChar char="➔"/>
            </a:pPr>
            <a:r>
              <a:rPr lang="en" sz="2400">
                <a:solidFill>
                  <a:srgbClr val="93C47D"/>
                </a:solidFill>
              </a:rPr>
              <a:t>Meteostat API (</a:t>
            </a:r>
            <a:r>
              <a:rPr b="0" lang="en" sz="1800" u="sng">
                <a:solidFill>
                  <a:srgbClr val="93C47D"/>
                </a:solidFill>
                <a:latin typeface="Arial"/>
                <a:ea typeface="Arial"/>
                <a:cs typeface="Arial"/>
                <a:sym typeface="Arial"/>
                <a:hlinkClick r:id="rId3"/>
              </a:rPr>
              <a:t>https://api.meteostat.net/</a:t>
            </a:r>
            <a:r>
              <a:rPr lang="en" sz="2400">
                <a:solidFill>
                  <a:srgbClr val="93C47D"/>
                </a:solidFill>
              </a:rPr>
              <a:t>): Mean temperature for the 4 localities for 2008 to 2018 (full year information)</a:t>
            </a:r>
            <a:endParaRPr sz="2400">
              <a:solidFill>
                <a:srgbClr val="93C47D"/>
              </a:solidFill>
            </a:endParaRPr>
          </a:p>
          <a:p>
            <a:pPr indent="-381000" lvl="0" marL="457200" rtl="0" algn="l">
              <a:lnSpc>
                <a:spcPct val="115000"/>
              </a:lnSpc>
              <a:spcBef>
                <a:spcPts val="1000"/>
              </a:spcBef>
              <a:spcAft>
                <a:spcPts val="0"/>
              </a:spcAft>
              <a:buClr>
                <a:srgbClr val="93C47D"/>
              </a:buClr>
              <a:buSzPts val="2400"/>
              <a:buFont typeface="Lato"/>
              <a:buChar char="➔"/>
            </a:pPr>
            <a:r>
              <a:rPr lang="en" sz="2400">
                <a:solidFill>
                  <a:srgbClr val="93C47D"/>
                </a:solidFill>
              </a:rPr>
              <a:t>Mean temperature for the last 30 years for each of the localities from a local weather station ⇒ Last 30 year average temperature for each location = Baseline</a:t>
            </a:r>
            <a:endParaRPr sz="2400">
              <a:solidFill>
                <a:srgbClr val="93C47D"/>
              </a:solidFill>
            </a:endParaRPr>
          </a:p>
          <a:p>
            <a:pPr indent="-381000" lvl="0" marL="457200" rtl="0" algn="l">
              <a:lnSpc>
                <a:spcPct val="115000"/>
              </a:lnSpc>
              <a:spcBef>
                <a:spcPts val="1000"/>
              </a:spcBef>
              <a:spcAft>
                <a:spcPts val="1000"/>
              </a:spcAft>
              <a:buClr>
                <a:srgbClr val="93C47D"/>
              </a:buClr>
              <a:buSzPts val="2400"/>
              <a:buFont typeface="Lato"/>
              <a:buChar char="➔"/>
            </a:pPr>
            <a:r>
              <a:rPr lang="en" sz="2400">
                <a:solidFill>
                  <a:srgbClr val="93C47D"/>
                </a:solidFill>
              </a:rPr>
              <a:t>Temperature Anomaly = Annual Mean - Baseline</a:t>
            </a:r>
            <a:endParaRPr sz="2400">
              <a:solidFill>
                <a:srgbClr val="93C47D"/>
              </a:solidFill>
            </a:endParaRPr>
          </a:p>
        </p:txBody>
      </p:sp>
      <p:sp>
        <p:nvSpPr>
          <p:cNvPr id="137" name="Google Shape;137;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234575" y="343375"/>
            <a:ext cx="5209800" cy="90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3C47D"/>
                </a:solidFill>
              </a:rPr>
              <a:t>Graphs </a:t>
            </a:r>
            <a:r>
              <a:rPr lang="en"/>
              <a:t>- Toronto</a:t>
            </a:r>
            <a:endParaRPr/>
          </a:p>
          <a:p>
            <a:pPr indent="0" lvl="0" marL="0" rtl="0" algn="l">
              <a:lnSpc>
                <a:spcPct val="115000"/>
              </a:lnSpc>
              <a:spcBef>
                <a:spcPts val="0"/>
              </a:spcBef>
              <a:spcAft>
                <a:spcPts val="0"/>
              </a:spcAft>
              <a:buNone/>
            </a:pPr>
            <a:r>
              <a:t/>
            </a:r>
            <a:endParaRPr sz="1400">
              <a:solidFill>
                <a:srgbClr val="93C47D"/>
              </a:solidFill>
            </a:endParaRPr>
          </a:p>
          <a:p>
            <a:pPr indent="0" lvl="0" marL="0" rtl="0" algn="l">
              <a:lnSpc>
                <a:spcPct val="115000"/>
              </a:lnSpc>
              <a:spcBef>
                <a:spcPts val="1000"/>
              </a:spcBef>
              <a:spcAft>
                <a:spcPts val="1000"/>
              </a:spcAft>
              <a:buNone/>
            </a:pPr>
            <a:r>
              <a:t/>
            </a:r>
            <a:endParaRPr sz="1400">
              <a:solidFill>
                <a:srgbClr val="93C47D"/>
              </a:solidFill>
            </a:endParaRPr>
          </a:p>
        </p:txBody>
      </p:sp>
      <p:pic>
        <p:nvPicPr>
          <p:cNvPr id="143" name="Google Shape;143;p23"/>
          <p:cNvPicPr preferRelativeResize="0"/>
          <p:nvPr/>
        </p:nvPicPr>
        <p:blipFill>
          <a:blip r:embed="rId3">
            <a:alphaModFix/>
          </a:blip>
          <a:stretch>
            <a:fillRect/>
          </a:stretch>
        </p:blipFill>
        <p:spPr>
          <a:xfrm>
            <a:off x="4702100" y="1785025"/>
            <a:ext cx="4324375" cy="2882925"/>
          </a:xfrm>
          <a:prstGeom prst="rect">
            <a:avLst/>
          </a:prstGeom>
          <a:noFill/>
          <a:ln>
            <a:noFill/>
          </a:ln>
        </p:spPr>
      </p:pic>
      <p:sp>
        <p:nvSpPr>
          <p:cNvPr id="144" name="Google Shape;144;p23"/>
          <p:cNvSpPr txBox="1"/>
          <p:nvPr/>
        </p:nvSpPr>
        <p:spPr>
          <a:xfrm>
            <a:off x="349375" y="1853600"/>
            <a:ext cx="4066200" cy="215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Temperature anomaly in Toronto shows more fluctuations and plots higher than the northern hemisphere values for most of the period 2008 to 2018 (we have been having some wild weather!)</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Overall, the temperature anomaly is showing a warming trend compared to the mean temperature for the previous 30 years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p:txBody>
      </p:sp>
      <p:sp>
        <p:nvSpPr>
          <p:cNvPr id="145" name="Google Shape;145;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256200" y="31237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3C47D"/>
                </a:solidFill>
              </a:rPr>
              <a:t>Graphs </a:t>
            </a:r>
            <a:r>
              <a:rPr lang="en"/>
              <a:t>- </a:t>
            </a:r>
            <a:r>
              <a:rPr lang="en"/>
              <a:t>Murmansk</a:t>
            </a:r>
            <a:endParaRPr/>
          </a:p>
          <a:p>
            <a:pPr indent="0" lvl="0" marL="457200" rtl="0" algn="l">
              <a:lnSpc>
                <a:spcPct val="115000"/>
              </a:lnSpc>
              <a:spcBef>
                <a:spcPts val="0"/>
              </a:spcBef>
              <a:spcAft>
                <a:spcPts val="1000"/>
              </a:spcAft>
              <a:buNone/>
            </a:pPr>
            <a:r>
              <a:t/>
            </a:r>
            <a:endParaRPr sz="2400">
              <a:solidFill>
                <a:srgbClr val="93C47D"/>
              </a:solidFill>
            </a:endParaRPr>
          </a:p>
        </p:txBody>
      </p:sp>
      <p:pic>
        <p:nvPicPr>
          <p:cNvPr id="151" name="Google Shape;151;p24"/>
          <p:cNvPicPr preferRelativeResize="0"/>
          <p:nvPr/>
        </p:nvPicPr>
        <p:blipFill>
          <a:blip r:embed="rId3">
            <a:alphaModFix/>
          </a:blip>
          <a:stretch>
            <a:fillRect/>
          </a:stretch>
        </p:blipFill>
        <p:spPr>
          <a:xfrm>
            <a:off x="4727275" y="1714500"/>
            <a:ext cx="4114800" cy="2743200"/>
          </a:xfrm>
          <a:prstGeom prst="rect">
            <a:avLst/>
          </a:prstGeom>
          <a:noFill/>
          <a:ln>
            <a:noFill/>
          </a:ln>
        </p:spPr>
      </p:pic>
      <p:sp>
        <p:nvSpPr>
          <p:cNvPr id="152" name="Google Shape;152;p24"/>
          <p:cNvSpPr txBox="1"/>
          <p:nvPr/>
        </p:nvSpPr>
        <p:spPr>
          <a:xfrm>
            <a:off x="370350" y="1385400"/>
            <a:ext cx="4066200" cy="3072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Temperature anomaly in Murmansk is more comparable to the trends of the northern hemisphere temperature anomalies, except for the peak  in 2016</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The more similar or closer pattern might be related to the fact that Murmansk is a port city, so it is being subject to the oceans climate tempering effect</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Coincidentally</a:t>
            </a:r>
            <a:r>
              <a:rPr lang="en">
                <a:solidFill>
                  <a:srgbClr val="FFFFFF"/>
                </a:solidFill>
                <a:latin typeface="Lato"/>
                <a:ea typeface="Lato"/>
                <a:cs typeface="Lato"/>
                <a:sym typeface="Lato"/>
              </a:rPr>
              <a:t>, both localities in the northern hemisphere show a significant peak and drop between 2016-2018, indicating that it is not a local event</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p:txBody>
      </p:sp>
      <p:sp>
        <p:nvSpPr>
          <p:cNvPr id="153" name="Google Shape;153;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256200" y="217225"/>
            <a:ext cx="8631600" cy="8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3C47D"/>
                </a:solidFill>
              </a:rPr>
              <a:t>Graphs </a:t>
            </a:r>
            <a:r>
              <a:rPr lang="en"/>
              <a:t>- </a:t>
            </a:r>
            <a:r>
              <a:rPr lang="en"/>
              <a:t>Singapore</a:t>
            </a:r>
            <a:endParaRPr/>
          </a:p>
          <a:p>
            <a:pPr indent="0" lvl="0" marL="457200" rtl="0" algn="l">
              <a:lnSpc>
                <a:spcPct val="115000"/>
              </a:lnSpc>
              <a:spcBef>
                <a:spcPts val="0"/>
              </a:spcBef>
              <a:spcAft>
                <a:spcPts val="1000"/>
              </a:spcAft>
              <a:buNone/>
            </a:pPr>
            <a:r>
              <a:t/>
            </a:r>
            <a:endParaRPr sz="2400">
              <a:solidFill>
                <a:srgbClr val="93C47D"/>
              </a:solidFill>
            </a:endParaRPr>
          </a:p>
        </p:txBody>
      </p:sp>
      <p:pic>
        <p:nvPicPr>
          <p:cNvPr id="159" name="Google Shape;159;p25"/>
          <p:cNvPicPr preferRelativeResize="0"/>
          <p:nvPr/>
        </p:nvPicPr>
        <p:blipFill>
          <a:blip r:embed="rId3">
            <a:alphaModFix/>
          </a:blip>
          <a:stretch>
            <a:fillRect/>
          </a:stretch>
        </p:blipFill>
        <p:spPr>
          <a:xfrm>
            <a:off x="4773000" y="1530575"/>
            <a:ext cx="4114800" cy="2743200"/>
          </a:xfrm>
          <a:prstGeom prst="rect">
            <a:avLst/>
          </a:prstGeom>
          <a:noFill/>
          <a:ln>
            <a:noFill/>
          </a:ln>
        </p:spPr>
      </p:pic>
      <p:sp>
        <p:nvSpPr>
          <p:cNvPr id="160" name="Google Shape;160;p25"/>
          <p:cNvSpPr txBox="1"/>
          <p:nvPr/>
        </p:nvSpPr>
        <p:spPr>
          <a:xfrm>
            <a:off x="349375" y="1647025"/>
            <a:ext cx="4066200" cy="2356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Temperature anomaly in Singapore is comparable to the trends of the tropics  temperature anomalies, except for the peak  in 2016</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Coincidentally, the three localities  in the northern hemisphere and tropics show a significant peak and drop between 2016-2018, indicating that it is not a local event  (2016 was the hottest year on human record owing to a strong El Nino)</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p:txBody>
      </p:sp>
      <p:sp>
        <p:nvSpPr>
          <p:cNvPr id="161" name="Google Shape;161;p2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256200" y="226900"/>
            <a:ext cx="8631600" cy="9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3C47D"/>
                </a:solidFill>
              </a:rPr>
              <a:t>Graphs </a:t>
            </a:r>
            <a:r>
              <a:rPr lang="en"/>
              <a:t>- </a:t>
            </a:r>
            <a:r>
              <a:rPr lang="en"/>
              <a:t>Sydney</a:t>
            </a:r>
            <a:endParaRPr/>
          </a:p>
          <a:p>
            <a:pPr indent="0" lvl="0" marL="457200" rtl="0" algn="l">
              <a:lnSpc>
                <a:spcPct val="115000"/>
              </a:lnSpc>
              <a:spcBef>
                <a:spcPts val="0"/>
              </a:spcBef>
              <a:spcAft>
                <a:spcPts val="1000"/>
              </a:spcAft>
              <a:buNone/>
            </a:pPr>
            <a:r>
              <a:t/>
            </a:r>
            <a:endParaRPr sz="2400">
              <a:solidFill>
                <a:srgbClr val="93C47D"/>
              </a:solidFill>
            </a:endParaRPr>
          </a:p>
        </p:txBody>
      </p:sp>
      <p:pic>
        <p:nvPicPr>
          <p:cNvPr id="167" name="Google Shape;167;p26"/>
          <p:cNvPicPr preferRelativeResize="0"/>
          <p:nvPr/>
        </p:nvPicPr>
        <p:blipFill>
          <a:blip r:embed="rId3">
            <a:alphaModFix/>
          </a:blip>
          <a:stretch>
            <a:fillRect/>
          </a:stretch>
        </p:blipFill>
        <p:spPr>
          <a:xfrm>
            <a:off x="4572000" y="1804450"/>
            <a:ext cx="4114800" cy="2743200"/>
          </a:xfrm>
          <a:prstGeom prst="rect">
            <a:avLst/>
          </a:prstGeom>
          <a:noFill/>
          <a:ln>
            <a:noFill/>
          </a:ln>
        </p:spPr>
      </p:pic>
      <p:sp>
        <p:nvSpPr>
          <p:cNvPr id="168" name="Google Shape;168;p26"/>
          <p:cNvSpPr txBox="1"/>
          <p:nvPr/>
        </p:nvSpPr>
        <p:spPr>
          <a:xfrm>
            <a:off x="256200" y="1588800"/>
            <a:ext cx="4066200" cy="2114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Temperature anomaly in Sidney  shows high values than the southern  temperature anomalies,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317500" lvl="0" marL="4572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Unlike the localities in the northern and tropics zones, the peak of the anomaly started in 2014 and there is still a minor peak and drop between 2016-2018 as in the other zones.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a:p>
            <a:pPr indent="0" lvl="0" marL="457200" rtl="0" algn="l">
              <a:spcBef>
                <a:spcPts val="0"/>
              </a:spcBef>
              <a:spcAft>
                <a:spcPts val="0"/>
              </a:spcAft>
              <a:buNone/>
            </a:pPr>
            <a:r>
              <a:t/>
            </a:r>
            <a:endParaRPr>
              <a:solidFill>
                <a:srgbClr val="FFFFFF"/>
              </a:solidFill>
              <a:latin typeface="Lato"/>
              <a:ea typeface="Lato"/>
              <a:cs typeface="Lato"/>
              <a:sym typeface="Lato"/>
            </a:endParaRPr>
          </a:p>
        </p:txBody>
      </p:sp>
      <p:sp>
        <p:nvSpPr>
          <p:cNvPr id="169" name="Google Shape;169;p2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88250" y="188100"/>
            <a:ext cx="4923600" cy="47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Changes</a:t>
            </a:r>
            <a:endParaRPr sz="1400">
              <a:solidFill>
                <a:srgbClr val="93C47D"/>
              </a:solidFill>
            </a:endParaRPr>
          </a:p>
          <a:p>
            <a:pPr indent="-342900" lvl="0" marL="457200" rtl="0" algn="l">
              <a:lnSpc>
                <a:spcPct val="115000"/>
              </a:lnSpc>
              <a:spcBef>
                <a:spcPts val="0"/>
              </a:spcBef>
              <a:spcAft>
                <a:spcPts val="0"/>
              </a:spcAft>
              <a:buClr>
                <a:srgbClr val="FF0000"/>
              </a:buClr>
              <a:buSzPts val="1800"/>
              <a:buFont typeface="Raleway"/>
              <a:buChar char="➔"/>
            </a:pPr>
            <a:r>
              <a:rPr lang="en" sz="1800">
                <a:solidFill>
                  <a:srgbClr val="FF0000"/>
                </a:solidFill>
              </a:rPr>
              <a:t>Southern Hemisphere:</a:t>
            </a:r>
            <a:endParaRPr sz="1800">
              <a:solidFill>
                <a:srgbClr val="FF0000"/>
              </a:solidFill>
            </a:endParaRPr>
          </a:p>
          <a:p>
            <a:pPr indent="-317500" lvl="1" marL="914400" rtl="0" algn="l">
              <a:lnSpc>
                <a:spcPct val="115000"/>
              </a:lnSpc>
              <a:spcBef>
                <a:spcPts val="1000"/>
              </a:spcBef>
              <a:spcAft>
                <a:spcPts val="0"/>
              </a:spcAft>
              <a:buClr>
                <a:srgbClr val="FF0000"/>
              </a:buClr>
              <a:buSzPts val="1400"/>
              <a:buFont typeface="Raleway"/>
              <a:buChar char="◆"/>
            </a:pPr>
            <a:r>
              <a:rPr lang="en" sz="1800">
                <a:solidFill>
                  <a:srgbClr val="FF0000"/>
                </a:solidFill>
              </a:rPr>
              <a:t>Sydney</a:t>
            </a:r>
            <a:endParaRPr sz="1800">
              <a:solidFill>
                <a:srgbClr val="FF0000"/>
              </a:solidFill>
            </a:endParaRPr>
          </a:p>
          <a:p>
            <a:pPr indent="-342900" lvl="0" marL="457200" rtl="0" algn="l">
              <a:lnSpc>
                <a:spcPct val="115000"/>
              </a:lnSpc>
              <a:spcBef>
                <a:spcPts val="1000"/>
              </a:spcBef>
              <a:spcAft>
                <a:spcPts val="0"/>
              </a:spcAft>
              <a:buClr>
                <a:srgbClr val="FFFFFF"/>
              </a:buClr>
              <a:buSzPts val="1800"/>
              <a:buFont typeface="Lato"/>
              <a:buChar char="➔"/>
            </a:pPr>
            <a:r>
              <a:rPr lang="en" sz="1800">
                <a:solidFill>
                  <a:srgbClr val="FFFFFF"/>
                </a:solidFill>
              </a:rPr>
              <a:t>We need to pick a parallel to Murmansk in the Southern Hemisphere however, there is very little data available from antartica.</a:t>
            </a:r>
            <a:endParaRPr sz="1800">
              <a:solidFill>
                <a:srgbClr val="FFFFFF"/>
              </a:solidFill>
            </a:endParaRPr>
          </a:p>
          <a:p>
            <a:pPr indent="-342900" lvl="0" marL="457200" rtl="0" algn="l">
              <a:lnSpc>
                <a:spcPct val="115000"/>
              </a:lnSpc>
              <a:spcBef>
                <a:spcPts val="1000"/>
              </a:spcBef>
              <a:spcAft>
                <a:spcPts val="0"/>
              </a:spcAft>
              <a:buClr>
                <a:srgbClr val="FFFFFF"/>
              </a:buClr>
              <a:buSzPts val="1800"/>
              <a:buFont typeface="Lato"/>
              <a:buChar char="➔"/>
            </a:pPr>
            <a:r>
              <a:rPr lang="en" sz="1800">
                <a:solidFill>
                  <a:srgbClr val="FFFFFF"/>
                </a:solidFill>
              </a:rPr>
              <a:t>Also, Sydney has more temperate weather (33</a:t>
            </a:r>
            <a:r>
              <a:rPr baseline="30000" lang="en" sz="1800">
                <a:solidFill>
                  <a:srgbClr val="FFFFFF"/>
                </a:solidFill>
              </a:rPr>
              <a:t>o</a:t>
            </a:r>
            <a:r>
              <a:rPr lang="en" sz="1800">
                <a:solidFill>
                  <a:srgbClr val="FFFFFF"/>
                </a:solidFill>
              </a:rPr>
              <a:t>S latitude) than Toronto (42</a:t>
            </a:r>
            <a:r>
              <a:rPr baseline="30000" lang="en" sz="1800">
                <a:solidFill>
                  <a:srgbClr val="FFFFFF"/>
                </a:solidFill>
              </a:rPr>
              <a:t>o</a:t>
            </a:r>
            <a:r>
              <a:rPr lang="en" sz="1800">
                <a:solidFill>
                  <a:srgbClr val="FFFFFF"/>
                </a:solidFill>
              </a:rPr>
              <a:t>N)</a:t>
            </a:r>
            <a:endParaRPr sz="1800">
              <a:solidFill>
                <a:srgbClr val="FFFFFF"/>
              </a:solidFill>
            </a:endParaRPr>
          </a:p>
          <a:p>
            <a:pPr indent="0" lvl="0" marL="0" rtl="0" algn="l">
              <a:lnSpc>
                <a:spcPct val="115000"/>
              </a:lnSpc>
              <a:spcBef>
                <a:spcPts val="1000"/>
              </a:spcBef>
              <a:spcAft>
                <a:spcPts val="1000"/>
              </a:spcAft>
              <a:buNone/>
            </a:pPr>
            <a:r>
              <a:t/>
            </a:r>
            <a:endParaRPr sz="1400">
              <a:solidFill>
                <a:srgbClr val="93C47D"/>
              </a:solidFill>
            </a:endParaRPr>
          </a:p>
        </p:txBody>
      </p:sp>
      <p:pic>
        <p:nvPicPr>
          <p:cNvPr id="175" name="Google Shape;175;p27"/>
          <p:cNvPicPr preferRelativeResize="0"/>
          <p:nvPr/>
        </p:nvPicPr>
        <p:blipFill>
          <a:blip r:embed="rId3">
            <a:alphaModFix/>
          </a:blip>
          <a:stretch>
            <a:fillRect/>
          </a:stretch>
        </p:blipFill>
        <p:spPr>
          <a:xfrm>
            <a:off x="5111850" y="1307400"/>
            <a:ext cx="3991825" cy="2973900"/>
          </a:xfrm>
          <a:prstGeom prst="rect">
            <a:avLst/>
          </a:prstGeom>
          <a:noFill/>
          <a:ln>
            <a:noFill/>
          </a:ln>
        </p:spPr>
      </p:pic>
      <p:sp>
        <p:nvSpPr>
          <p:cNvPr id="176" name="Google Shape;176;p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186050" y="110450"/>
            <a:ext cx="8631600" cy="49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a:p>
            <a:pPr indent="0" lvl="0" marL="0" rtl="0" algn="l">
              <a:spcBef>
                <a:spcPts val="0"/>
              </a:spcBef>
              <a:spcAft>
                <a:spcPts val="0"/>
              </a:spcAft>
              <a:buNone/>
            </a:pPr>
            <a:r>
              <a:t/>
            </a:r>
            <a:endParaRPr sz="1800">
              <a:solidFill>
                <a:srgbClr val="B6D7A8"/>
              </a:solidFill>
            </a:endParaRPr>
          </a:p>
          <a:p>
            <a:pPr indent="-330200" lvl="0" marL="457200" rtl="0" algn="l">
              <a:spcBef>
                <a:spcPts val="0"/>
              </a:spcBef>
              <a:spcAft>
                <a:spcPts val="0"/>
              </a:spcAft>
              <a:buClr>
                <a:srgbClr val="B6D7A8"/>
              </a:buClr>
              <a:buSzPts val="1600"/>
              <a:buChar char="●"/>
            </a:pPr>
            <a:r>
              <a:rPr lang="en" sz="1600">
                <a:solidFill>
                  <a:srgbClr val="B6D7A8"/>
                </a:solidFill>
              </a:rPr>
              <a:t>Data from different data sources were integrated and there is a preliminary assessment on global warming at each of the localities</a:t>
            </a:r>
            <a:endParaRPr sz="1600">
              <a:solidFill>
                <a:srgbClr val="B6D7A8"/>
              </a:solidFill>
            </a:endParaRPr>
          </a:p>
          <a:p>
            <a:pPr indent="0" lvl="0" marL="457200" rtl="0" algn="l">
              <a:spcBef>
                <a:spcPts val="0"/>
              </a:spcBef>
              <a:spcAft>
                <a:spcPts val="0"/>
              </a:spcAft>
              <a:buNone/>
            </a:pPr>
            <a:r>
              <a:t/>
            </a:r>
            <a:endParaRPr sz="1600">
              <a:solidFill>
                <a:srgbClr val="B6D7A8"/>
              </a:solidFill>
            </a:endParaRPr>
          </a:p>
          <a:p>
            <a:pPr indent="-330200" lvl="0" marL="457200" rtl="0" algn="l">
              <a:spcBef>
                <a:spcPts val="0"/>
              </a:spcBef>
              <a:spcAft>
                <a:spcPts val="0"/>
              </a:spcAft>
              <a:buClr>
                <a:srgbClr val="B6D7A8"/>
              </a:buClr>
              <a:buSzPts val="1600"/>
              <a:buChar char="●"/>
            </a:pPr>
            <a:r>
              <a:rPr lang="en" sz="1600">
                <a:solidFill>
                  <a:srgbClr val="B6D7A8"/>
                </a:solidFill>
              </a:rPr>
              <a:t>Temperature anomalies in Singapore and Murmansk are comparable to temperature anomalies for the northern and tropical areas</a:t>
            </a:r>
            <a:endParaRPr sz="1600">
              <a:solidFill>
                <a:srgbClr val="B6D7A8"/>
              </a:solidFill>
            </a:endParaRPr>
          </a:p>
          <a:p>
            <a:pPr indent="0" lvl="0" marL="457200" rtl="0" algn="l">
              <a:spcBef>
                <a:spcPts val="0"/>
              </a:spcBef>
              <a:spcAft>
                <a:spcPts val="0"/>
              </a:spcAft>
              <a:buNone/>
            </a:pPr>
            <a:r>
              <a:rPr lang="en" sz="1600">
                <a:solidFill>
                  <a:srgbClr val="B6D7A8"/>
                </a:solidFill>
              </a:rPr>
              <a:t> </a:t>
            </a:r>
            <a:endParaRPr sz="1600">
              <a:solidFill>
                <a:srgbClr val="B6D7A8"/>
              </a:solidFill>
            </a:endParaRPr>
          </a:p>
          <a:p>
            <a:pPr indent="-330200" lvl="0" marL="457200" rtl="0" algn="l">
              <a:spcBef>
                <a:spcPts val="0"/>
              </a:spcBef>
              <a:spcAft>
                <a:spcPts val="0"/>
              </a:spcAft>
              <a:buClr>
                <a:srgbClr val="B6D7A8"/>
              </a:buClr>
              <a:buSzPts val="1600"/>
              <a:buChar char="●"/>
            </a:pPr>
            <a:r>
              <a:rPr lang="en" sz="1600">
                <a:solidFill>
                  <a:srgbClr val="B6D7A8"/>
                </a:solidFill>
              </a:rPr>
              <a:t>Two of the northern and southern hemispheres seem to show higher values of temperature anomalies. Both are relatively large cities and population and economic activities might be causing some of the high temperature anomalies values compared to overall regional temperature anomalies</a:t>
            </a:r>
            <a:endParaRPr sz="1600">
              <a:solidFill>
                <a:srgbClr val="B6D7A8"/>
              </a:solidFill>
            </a:endParaRPr>
          </a:p>
          <a:p>
            <a:pPr indent="0" lvl="0" marL="457200" rtl="0" algn="l">
              <a:spcBef>
                <a:spcPts val="0"/>
              </a:spcBef>
              <a:spcAft>
                <a:spcPts val="0"/>
              </a:spcAft>
              <a:buNone/>
            </a:pPr>
            <a:r>
              <a:t/>
            </a:r>
            <a:endParaRPr sz="1600">
              <a:solidFill>
                <a:srgbClr val="B6D7A8"/>
              </a:solidFill>
            </a:endParaRPr>
          </a:p>
          <a:p>
            <a:pPr indent="-330200" lvl="0" marL="457200" rtl="0" algn="l">
              <a:spcBef>
                <a:spcPts val="0"/>
              </a:spcBef>
              <a:spcAft>
                <a:spcPts val="0"/>
              </a:spcAft>
              <a:buClr>
                <a:srgbClr val="B6D7A8"/>
              </a:buClr>
              <a:buSzPts val="1600"/>
              <a:buChar char="●"/>
            </a:pPr>
            <a:r>
              <a:rPr lang="en" sz="1600">
                <a:solidFill>
                  <a:srgbClr val="B6D7A8"/>
                </a:solidFill>
              </a:rPr>
              <a:t>These results are preliminary and needs to be assessed based on data that have been QC’ed and perhaps more local data (temperature anomaly for each of the countries/provinces rather than the overall geographical region used in this project</a:t>
            </a:r>
            <a:endParaRPr sz="1600">
              <a:solidFill>
                <a:srgbClr val="B6D7A8"/>
              </a:solidFill>
            </a:endParaRPr>
          </a:p>
          <a:p>
            <a:pPr indent="0" lvl="0" marL="457200" rtl="0" algn="l">
              <a:lnSpc>
                <a:spcPct val="115000"/>
              </a:lnSpc>
              <a:spcBef>
                <a:spcPts val="0"/>
              </a:spcBef>
              <a:spcAft>
                <a:spcPts val="1000"/>
              </a:spcAft>
              <a:buNone/>
            </a:pPr>
            <a:r>
              <a:t/>
            </a:r>
            <a:endParaRPr sz="2400">
              <a:solidFill>
                <a:srgbClr val="93C47D"/>
              </a:solidFill>
            </a:endParaRPr>
          </a:p>
        </p:txBody>
      </p:sp>
      <p:sp>
        <p:nvSpPr>
          <p:cNvPr id="182" name="Google Shape;182;p2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283100" y="712150"/>
            <a:ext cx="8631600" cy="9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6D7A8"/>
                </a:solidFill>
              </a:rPr>
              <a:t>References</a:t>
            </a:r>
            <a:endParaRPr>
              <a:solidFill>
                <a:srgbClr val="B6D7A8"/>
              </a:solidFill>
            </a:endParaRPr>
          </a:p>
          <a:p>
            <a:pPr indent="0" lvl="0" marL="0" rtl="0" algn="l">
              <a:spcBef>
                <a:spcPts val="0"/>
              </a:spcBef>
              <a:spcAft>
                <a:spcPts val="0"/>
              </a:spcAft>
              <a:buNone/>
            </a:pPr>
            <a:r>
              <a:t/>
            </a:r>
            <a:endParaRPr>
              <a:solidFill>
                <a:srgbClr val="B6D7A8"/>
              </a:solidFill>
            </a:endParaRPr>
          </a:p>
          <a:p>
            <a:pPr indent="0" lvl="0" marL="457200" rtl="0" algn="l">
              <a:lnSpc>
                <a:spcPct val="115000"/>
              </a:lnSpc>
              <a:spcBef>
                <a:spcPts val="0"/>
              </a:spcBef>
              <a:spcAft>
                <a:spcPts val="1000"/>
              </a:spcAft>
              <a:buNone/>
            </a:pPr>
            <a:r>
              <a:t/>
            </a:r>
            <a:endParaRPr sz="2400">
              <a:solidFill>
                <a:srgbClr val="93C47D"/>
              </a:solidFill>
            </a:endParaRPr>
          </a:p>
        </p:txBody>
      </p:sp>
      <p:sp>
        <p:nvSpPr>
          <p:cNvPr id="188" name="Google Shape;188;p29"/>
          <p:cNvSpPr txBox="1"/>
          <p:nvPr/>
        </p:nvSpPr>
        <p:spPr>
          <a:xfrm>
            <a:off x="322425" y="1664950"/>
            <a:ext cx="8505900" cy="3040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Char char="●"/>
            </a:pPr>
            <a:r>
              <a:rPr lang="en" sz="1200" u="sng">
                <a:solidFill>
                  <a:srgbClr val="FFFFFF"/>
                </a:solidFill>
                <a:hlinkClick r:id="rId3"/>
              </a:rPr>
              <a:t>http://enduringice.com/wp-content/uploads/2017/06/Arctic_albedo.jpg</a:t>
            </a:r>
            <a:r>
              <a:rPr lang="en" sz="1200">
                <a:solidFill>
                  <a:srgbClr val="FFFFFF"/>
                </a:solidFill>
                <a:latin typeface="Lato"/>
                <a:ea typeface="Lato"/>
                <a:cs typeface="Lato"/>
                <a:sym typeface="Lato"/>
              </a:rPr>
              <a:t> -- [slide 9]</a:t>
            </a:r>
            <a:endParaRPr sz="1200">
              <a:solidFill>
                <a:srgbClr val="FFFFFF"/>
              </a:solidFill>
              <a:latin typeface="Lato"/>
              <a:ea typeface="Lato"/>
              <a:cs typeface="Lato"/>
              <a:sym typeface="Lato"/>
            </a:endParaRPr>
          </a:p>
          <a:p>
            <a:pPr indent="-298450" lvl="0" marL="457200" rtl="0" algn="l">
              <a:spcBef>
                <a:spcPts val="0"/>
              </a:spcBef>
              <a:spcAft>
                <a:spcPts val="0"/>
              </a:spcAft>
              <a:buClr>
                <a:srgbClr val="FFFFFF"/>
              </a:buClr>
              <a:buSzPts val="1100"/>
              <a:buChar char="●"/>
            </a:pPr>
            <a:r>
              <a:rPr lang="en" sz="1100" u="sng">
                <a:solidFill>
                  <a:srgbClr val="FFFFFF"/>
                </a:solidFill>
                <a:hlinkClick r:id="rId4"/>
              </a:rPr>
              <a:t>http://www.biocab.org/carbon_dioxide_geological_timescale.html</a:t>
            </a:r>
            <a:r>
              <a:rPr lang="en" sz="1200">
                <a:solidFill>
                  <a:srgbClr val="FFFFFF"/>
                </a:solidFill>
                <a:latin typeface="Lato"/>
                <a:ea typeface="Lato"/>
                <a:cs typeface="Lato"/>
                <a:sym typeface="Lato"/>
              </a:rPr>
              <a:t>  - [slide 5]</a:t>
            </a:r>
            <a:endParaRPr sz="1200">
              <a:solidFill>
                <a:srgbClr val="FFFFFF"/>
              </a:solidFill>
              <a:latin typeface="Lato"/>
              <a:ea typeface="Lato"/>
              <a:cs typeface="Lato"/>
              <a:sym typeface="Lato"/>
            </a:endParaRPr>
          </a:p>
          <a:p>
            <a:pPr indent="-298450" lvl="0" marL="457200" rtl="0" algn="l">
              <a:spcBef>
                <a:spcPts val="0"/>
              </a:spcBef>
              <a:spcAft>
                <a:spcPts val="0"/>
              </a:spcAft>
              <a:buClr>
                <a:srgbClr val="FFFFFF"/>
              </a:buClr>
              <a:buSzPts val="1100"/>
              <a:buFont typeface="Lato"/>
              <a:buChar char="●"/>
            </a:pPr>
            <a:r>
              <a:rPr lang="en" sz="1100" u="sng">
                <a:solidFill>
                  <a:schemeClr val="lt1"/>
                </a:solidFill>
                <a:hlinkClick r:id="rId5"/>
              </a:rPr>
              <a:t>https://api.meteostat.net/</a:t>
            </a:r>
            <a:r>
              <a:rPr b="1" lang="en" sz="1100">
                <a:solidFill>
                  <a:schemeClr val="lt1"/>
                </a:solidFill>
                <a:latin typeface="Raleway"/>
                <a:ea typeface="Raleway"/>
                <a:cs typeface="Raleway"/>
                <a:sym typeface="Raleway"/>
              </a:rPr>
              <a:t>) - </a:t>
            </a:r>
            <a:endParaRPr sz="1100">
              <a:solidFill>
                <a:srgbClr val="FFFFFF"/>
              </a:solidFill>
              <a:latin typeface="Lato"/>
              <a:ea typeface="Lato"/>
              <a:cs typeface="Lato"/>
              <a:sym typeface="Lato"/>
            </a:endParaRPr>
          </a:p>
          <a:p>
            <a:pPr indent="-304800" lvl="0" marL="457200" rtl="0" algn="l">
              <a:spcBef>
                <a:spcPts val="0"/>
              </a:spcBef>
              <a:spcAft>
                <a:spcPts val="0"/>
              </a:spcAft>
              <a:buClr>
                <a:srgbClr val="FFFFFF"/>
              </a:buClr>
              <a:buSzPts val="1200"/>
              <a:buFont typeface="Lato"/>
              <a:buChar char="●"/>
            </a:pPr>
            <a:r>
              <a:t/>
            </a:r>
            <a:endParaRPr sz="1200">
              <a:solidFill>
                <a:srgbClr val="FFFFFF"/>
              </a:solidFill>
              <a:latin typeface="Lato"/>
              <a:ea typeface="Lato"/>
              <a:cs typeface="Lato"/>
              <a:sym typeface="Lato"/>
            </a:endParaRPr>
          </a:p>
          <a:p>
            <a:pPr indent="0" lvl="0" marL="0" rtl="0" algn="l">
              <a:spcBef>
                <a:spcPts val="0"/>
              </a:spcBef>
              <a:spcAft>
                <a:spcPts val="0"/>
              </a:spcAft>
              <a:buNone/>
            </a:pPr>
            <a:r>
              <a:t/>
            </a:r>
            <a:endParaRPr sz="1200">
              <a:solidFill>
                <a:srgbClr val="FFFFFF"/>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1200">
              <a:solidFill>
                <a:srgbClr val="FFFFFF"/>
              </a:solidFill>
              <a:latin typeface="Lato"/>
              <a:ea typeface="Lato"/>
              <a:cs typeface="Lato"/>
              <a:sym typeface="Lato"/>
            </a:endParaRPr>
          </a:p>
        </p:txBody>
      </p:sp>
      <p:sp>
        <p:nvSpPr>
          <p:cNvPr id="189" name="Google Shape;189;p2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rgbClr val="93C47D"/>
                </a:solidFill>
              </a:rPr>
              <a:t>Agenda</a:t>
            </a:r>
            <a:endParaRPr sz="2400">
              <a:solidFill>
                <a:srgbClr val="93C47D"/>
              </a:solidFill>
            </a:endParaRPr>
          </a:p>
        </p:txBody>
      </p:sp>
      <p:sp>
        <p:nvSpPr>
          <p:cNvPr id="80" name="Google Shape;80;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Lato"/>
                <a:ea typeface="Lato"/>
                <a:cs typeface="Lato"/>
                <a:sym typeface="Lato"/>
              </a:rPr>
              <a:t>Introduction</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Hypothesis</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Cities and their significance</a:t>
            </a:r>
            <a:endParaRPr sz="1700">
              <a:latin typeface="Lato"/>
              <a:ea typeface="Lato"/>
              <a:cs typeface="Lato"/>
              <a:sym typeface="Lato"/>
            </a:endParaRPr>
          </a:p>
          <a:p>
            <a:pPr indent="0" lvl="0" marL="0" rtl="0" algn="l">
              <a:lnSpc>
                <a:spcPct val="115000"/>
              </a:lnSpc>
              <a:spcBef>
                <a:spcPts val="1600"/>
              </a:spcBef>
              <a:spcAft>
                <a:spcPts val="0"/>
              </a:spcAft>
              <a:buNone/>
            </a:pPr>
            <a:r>
              <a:rPr lang="en" sz="1700">
                <a:latin typeface="Lato"/>
                <a:ea typeface="Lato"/>
                <a:cs typeface="Lato"/>
                <a:sym typeface="Lato"/>
              </a:rPr>
              <a:t>Data</a:t>
            </a:r>
            <a:endParaRPr sz="1700">
              <a:latin typeface="Lato"/>
              <a:ea typeface="Lato"/>
              <a:cs typeface="Lato"/>
              <a:sym typeface="Lato"/>
            </a:endParaRPr>
          </a:p>
          <a:p>
            <a:pPr indent="0" lvl="0" marL="0" rtl="0" algn="l">
              <a:lnSpc>
                <a:spcPct val="115000"/>
              </a:lnSpc>
              <a:spcBef>
                <a:spcPts val="1600"/>
              </a:spcBef>
              <a:spcAft>
                <a:spcPts val="1600"/>
              </a:spcAft>
              <a:buNone/>
            </a:pPr>
            <a:r>
              <a:rPr lang="en" sz="1700">
                <a:latin typeface="Lato"/>
                <a:ea typeface="Lato"/>
                <a:cs typeface="Lato"/>
                <a:sym typeface="Lato"/>
              </a:rPr>
              <a:t>Graphs</a:t>
            </a:r>
            <a:endParaRPr sz="1700">
              <a:latin typeface="Lato"/>
              <a:ea typeface="Lato"/>
              <a:cs typeface="Lato"/>
              <a:sym typeface="Lato"/>
            </a:endParaRPr>
          </a:p>
        </p:txBody>
      </p:sp>
      <p:sp>
        <p:nvSpPr>
          <p:cNvPr id="81" name="Google Shape;81;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3C47D"/>
        </a:solidFill>
      </p:bgPr>
    </p:bg>
    <p:spTree>
      <p:nvGrpSpPr>
        <p:cNvPr id="85" name="Shape 85"/>
        <p:cNvGrpSpPr/>
        <p:nvPr/>
      </p:nvGrpSpPr>
      <p:grpSpPr>
        <a:xfrm>
          <a:off x="0" y="0"/>
          <a:ext cx="0" cy="0"/>
          <a:chOff x="0" y="0"/>
          <a:chExt cx="0" cy="0"/>
        </a:xfrm>
      </p:grpSpPr>
      <p:pic>
        <p:nvPicPr>
          <p:cNvPr id="86" name="Google Shape;86;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7" name="Google Shape;87;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8" name="Google Shape;88;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Intro</a:t>
            </a:r>
            <a:endParaRPr b="1" sz="3000">
              <a:solidFill>
                <a:schemeClr val="lt2"/>
              </a:solidFill>
              <a:latin typeface="Raleway"/>
              <a:ea typeface="Raleway"/>
              <a:cs typeface="Raleway"/>
              <a:sym typeface="Raleway"/>
            </a:endParaRPr>
          </a:p>
        </p:txBody>
      </p:sp>
      <p:sp>
        <p:nvSpPr>
          <p:cNvPr id="89" name="Google Shape;89;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Raleway"/>
              <a:ea typeface="Raleway"/>
              <a:cs typeface="Raleway"/>
              <a:sym typeface="Raleway"/>
            </a:endParaRPr>
          </a:p>
          <a:p>
            <a:pPr indent="-304800" lvl="0" marL="457200" rtl="0" algn="l">
              <a:spcBef>
                <a:spcPts val="1600"/>
              </a:spcBef>
              <a:spcAft>
                <a:spcPts val="1000"/>
              </a:spcAft>
              <a:buClr>
                <a:srgbClr val="93C47D"/>
              </a:buClr>
              <a:buSzPts val="1200"/>
              <a:buFont typeface="Raleway"/>
              <a:buChar char="➔"/>
            </a:pPr>
            <a:r>
              <a:rPr lang="en">
                <a:latin typeface="Arial"/>
                <a:ea typeface="Arial"/>
                <a:cs typeface="Arial"/>
                <a:sym typeface="Arial"/>
              </a:rPr>
              <a:t>Our project is to uncover patterns of climate change in select cities and compare with patterns of global warming metrics</a:t>
            </a:r>
            <a:br>
              <a:rPr lang="en" sz="1400">
                <a:latin typeface="Raleway"/>
                <a:ea typeface="Raleway"/>
                <a:cs typeface="Raleway"/>
                <a:sym typeface="Raleway"/>
              </a:rPr>
            </a:br>
            <a:endParaRPr sz="1200">
              <a:latin typeface="Raleway"/>
              <a:ea typeface="Raleway"/>
              <a:cs typeface="Raleway"/>
              <a:sym typeface="Raleway"/>
            </a:endParaRPr>
          </a:p>
        </p:txBody>
      </p:sp>
      <p:sp>
        <p:nvSpPr>
          <p:cNvPr id="90" name="Google Shape;90;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6"/>
          <p:cNvSpPr txBox="1"/>
          <p:nvPr>
            <p:ph type="title"/>
          </p:nvPr>
        </p:nvSpPr>
        <p:spPr>
          <a:xfrm>
            <a:off x="256200" y="1328525"/>
            <a:ext cx="8631600" cy="28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a:p>
            <a:pPr indent="-342900" lvl="0" marL="457200" rtl="0" algn="l">
              <a:lnSpc>
                <a:spcPct val="115000"/>
              </a:lnSpc>
              <a:spcBef>
                <a:spcPts val="0"/>
              </a:spcBef>
              <a:spcAft>
                <a:spcPts val="0"/>
              </a:spcAft>
              <a:buClr>
                <a:srgbClr val="93C47D"/>
              </a:buClr>
              <a:buSzPts val="1800"/>
              <a:buFont typeface="Raleway"/>
              <a:buChar char="➔"/>
            </a:pPr>
            <a:r>
              <a:rPr lang="en" sz="1800">
                <a:solidFill>
                  <a:srgbClr val="93C47D"/>
                </a:solidFill>
              </a:rPr>
              <a:t>Assess and compare metrics of global warming at a local and global scale</a:t>
            </a:r>
            <a:endParaRPr sz="1400">
              <a:solidFill>
                <a:srgbClr val="93C47D"/>
              </a:solidFill>
            </a:endParaRPr>
          </a:p>
          <a:p>
            <a:pPr indent="-342900" lvl="0" marL="457200" rtl="0" algn="l">
              <a:lnSpc>
                <a:spcPct val="115000"/>
              </a:lnSpc>
              <a:spcBef>
                <a:spcPts val="1000"/>
              </a:spcBef>
              <a:spcAft>
                <a:spcPts val="0"/>
              </a:spcAft>
              <a:buClr>
                <a:srgbClr val="93C47D"/>
              </a:buClr>
              <a:buSzPts val="1800"/>
              <a:buFont typeface="Raleway"/>
              <a:buChar char="➔"/>
            </a:pPr>
            <a:r>
              <a:rPr lang="en" sz="1800">
                <a:solidFill>
                  <a:srgbClr val="93C47D"/>
                </a:solidFill>
              </a:rPr>
              <a:t>Access different data sources (API, conventional csv files) and integrate the information to provide the assessment on the similarities and differences with published data</a:t>
            </a:r>
            <a:endParaRPr sz="1400">
              <a:solidFill>
                <a:srgbClr val="93C47D"/>
              </a:solidFill>
            </a:endParaRPr>
          </a:p>
          <a:p>
            <a:pPr indent="0" lvl="0" marL="0" rtl="0" algn="l">
              <a:lnSpc>
                <a:spcPct val="115000"/>
              </a:lnSpc>
              <a:spcBef>
                <a:spcPts val="1000"/>
              </a:spcBef>
              <a:spcAft>
                <a:spcPts val="1000"/>
              </a:spcAft>
              <a:buNone/>
            </a:pPr>
            <a:r>
              <a:t/>
            </a:r>
            <a:endParaRPr sz="1400">
              <a:solidFill>
                <a:srgbClr val="93C47D"/>
              </a:solidFill>
            </a:endParaRPr>
          </a:p>
        </p:txBody>
      </p:sp>
      <p:sp>
        <p:nvSpPr>
          <p:cNvPr id="96" name="Google Shape;96;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283100" y="193400"/>
            <a:ext cx="8631600" cy="29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Some background about climate change and global warming:</a:t>
            </a:r>
            <a:endParaRPr sz="1400"/>
          </a:p>
          <a:p>
            <a:pPr indent="0" lvl="0" marL="0" rtl="0" algn="l">
              <a:spcBef>
                <a:spcPts val="0"/>
              </a:spcBef>
              <a:spcAft>
                <a:spcPts val="0"/>
              </a:spcAft>
              <a:buNone/>
            </a:pPr>
            <a:r>
              <a:t/>
            </a:r>
            <a:endParaRPr sz="1400"/>
          </a:p>
          <a:p>
            <a:pPr indent="-317500" lvl="0" marL="457200" rtl="0" algn="l">
              <a:spcBef>
                <a:spcPts val="0"/>
              </a:spcBef>
              <a:spcAft>
                <a:spcPts val="0"/>
              </a:spcAft>
              <a:buClr>
                <a:srgbClr val="93C47D"/>
              </a:buClr>
              <a:buSzPts val="1400"/>
              <a:buAutoNum type="arabicParenR"/>
            </a:pPr>
            <a:r>
              <a:rPr lang="en" sz="1400">
                <a:solidFill>
                  <a:srgbClr val="93C47D"/>
                </a:solidFill>
              </a:rPr>
              <a:t>Climate change is a complex problem and has been part of the evolution of our planet since we began our trip in the solar system 4.6 billion years ago</a:t>
            </a:r>
            <a:endParaRPr sz="1400">
              <a:solidFill>
                <a:srgbClr val="93C47D"/>
              </a:solidFill>
            </a:endParaRPr>
          </a:p>
          <a:p>
            <a:pPr indent="0" lvl="0" marL="457200" rtl="0" algn="l">
              <a:spcBef>
                <a:spcPts val="0"/>
              </a:spcBef>
              <a:spcAft>
                <a:spcPts val="0"/>
              </a:spcAft>
              <a:buNone/>
            </a:pPr>
            <a:r>
              <a:t/>
            </a:r>
            <a:endParaRPr sz="1400">
              <a:solidFill>
                <a:srgbClr val="93C47D"/>
              </a:solidFill>
            </a:endParaRPr>
          </a:p>
          <a:p>
            <a:pPr indent="-317500" lvl="0" marL="457200" rtl="0" algn="l">
              <a:spcBef>
                <a:spcPts val="0"/>
              </a:spcBef>
              <a:spcAft>
                <a:spcPts val="0"/>
              </a:spcAft>
              <a:buClr>
                <a:srgbClr val="93C47D"/>
              </a:buClr>
              <a:buSzPts val="1400"/>
              <a:buAutoNum type="arabicParenR"/>
            </a:pPr>
            <a:r>
              <a:rPr lang="en" sz="1400">
                <a:solidFill>
                  <a:srgbClr val="93C47D"/>
                </a:solidFill>
              </a:rPr>
              <a:t>Climate changes as a result of changes in the planet and especially on the living organisms. The development of photosynthesis (generation of oxygen) and respiration (emission of CO2) have had a significant effect in our climate </a:t>
            </a:r>
            <a:endParaRPr sz="1400">
              <a:solidFill>
                <a:srgbClr val="93C47D"/>
              </a:solidFill>
            </a:endParaRPr>
          </a:p>
          <a:p>
            <a:pPr indent="0" lvl="0" marL="0" rtl="0" algn="l">
              <a:spcBef>
                <a:spcPts val="0"/>
              </a:spcBef>
              <a:spcAft>
                <a:spcPts val="0"/>
              </a:spcAft>
              <a:buNone/>
            </a:pPr>
            <a:r>
              <a:t/>
            </a:r>
            <a:endParaRPr sz="1400">
              <a:solidFill>
                <a:srgbClr val="93C47D"/>
              </a:solidFill>
            </a:endParaRPr>
          </a:p>
          <a:p>
            <a:pPr indent="0" lvl="0" marL="914400" rtl="0" algn="l">
              <a:lnSpc>
                <a:spcPct val="115000"/>
              </a:lnSpc>
              <a:spcBef>
                <a:spcPts val="0"/>
              </a:spcBef>
              <a:spcAft>
                <a:spcPts val="1000"/>
              </a:spcAft>
              <a:buNone/>
            </a:pPr>
            <a:r>
              <a:t/>
            </a:r>
            <a:endParaRPr sz="1400">
              <a:solidFill>
                <a:srgbClr val="93C47D"/>
              </a:solidFill>
            </a:endParaRPr>
          </a:p>
        </p:txBody>
      </p:sp>
      <p:pic>
        <p:nvPicPr>
          <p:cNvPr id="102" name="Google Shape;102;p17"/>
          <p:cNvPicPr preferRelativeResize="0"/>
          <p:nvPr/>
        </p:nvPicPr>
        <p:blipFill>
          <a:blip r:embed="rId3">
            <a:alphaModFix/>
          </a:blip>
          <a:stretch>
            <a:fillRect/>
          </a:stretch>
        </p:blipFill>
        <p:spPr>
          <a:xfrm>
            <a:off x="1811875" y="2059825"/>
            <a:ext cx="4864949" cy="3006950"/>
          </a:xfrm>
          <a:prstGeom prst="rect">
            <a:avLst/>
          </a:prstGeom>
          <a:noFill/>
          <a:ln>
            <a:noFill/>
          </a:ln>
        </p:spPr>
      </p:pic>
      <p:sp>
        <p:nvSpPr>
          <p:cNvPr id="103" name="Google Shape;103;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283100" y="19340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Our research question: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Take a look at the temperature data we pulled from Meteostat API for Toronto (</a:t>
            </a:r>
            <a:r>
              <a:rPr b="0" lang="en" sz="1800" u="sng">
                <a:latin typeface="Arial"/>
                <a:ea typeface="Arial"/>
                <a:cs typeface="Arial"/>
                <a:sym typeface="Arial"/>
                <a:hlinkClick r:id="rId3"/>
              </a:rPr>
              <a:t>https://api.meteostat.net/</a:t>
            </a:r>
            <a:r>
              <a:rPr lang="en" sz="1800"/>
              <a:t>)</a:t>
            </a:r>
            <a:endParaRPr sz="1800"/>
          </a:p>
          <a:p>
            <a:pPr indent="0" lvl="0" marL="0" rtl="0" algn="l">
              <a:spcBef>
                <a:spcPts val="0"/>
              </a:spcBef>
              <a:spcAft>
                <a:spcPts val="0"/>
              </a:spcAft>
              <a:buNone/>
            </a:pPr>
            <a:r>
              <a:t/>
            </a:r>
            <a:endParaRPr sz="1800">
              <a:solidFill>
                <a:srgbClr val="93C47D"/>
              </a:solidFill>
            </a:endParaRPr>
          </a:p>
          <a:p>
            <a:pPr indent="0" lvl="0" marL="0" rtl="0" algn="l">
              <a:spcBef>
                <a:spcPts val="0"/>
              </a:spcBef>
              <a:spcAft>
                <a:spcPts val="0"/>
              </a:spcAft>
              <a:buNone/>
            </a:pPr>
            <a:r>
              <a:rPr lang="en" sz="1800">
                <a:solidFill>
                  <a:srgbClr val="93C47D"/>
                </a:solidFill>
              </a:rPr>
              <a:t>Can you tell if we follow the global pattern in a conclusive way?</a:t>
            </a:r>
            <a:endParaRPr sz="1800">
              <a:solidFill>
                <a:srgbClr val="93C47D"/>
              </a:solidFill>
            </a:endParaRPr>
          </a:p>
          <a:p>
            <a:pPr indent="0" lvl="0" marL="0" rtl="0" algn="l">
              <a:spcBef>
                <a:spcPts val="0"/>
              </a:spcBef>
              <a:spcAft>
                <a:spcPts val="0"/>
              </a:spcAft>
              <a:buNone/>
            </a:pPr>
            <a:r>
              <a:t/>
            </a:r>
            <a:endParaRPr sz="1800">
              <a:solidFill>
                <a:srgbClr val="93C47D"/>
              </a:solidFill>
            </a:endParaRPr>
          </a:p>
          <a:p>
            <a:pPr indent="0" lvl="0" marL="914400" rtl="0" algn="l">
              <a:lnSpc>
                <a:spcPct val="115000"/>
              </a:lnSpc>
              <a:spcBef>
                <a:spcPts val="0"/>
              </a:spcBef>
              <a:spcAft>
                <a:spcPts val="1000"/>
              </a:spcAft>
              <a:buNone/>
            </a:pPr>
            <a:r>
              <a:t/>
            </a:r>
            <a:endParaRPr sz="1800">
              <a:solidFill>
                <a:srgbClr val="93C47D"/>
              </a:solidFill>
            </a:endParaRPr>
          </a:p>
        </p:txBody>
      </p:sp>
      <p:pic>
        <p:nvPicPr>
          <p:cNvPr id="109" name="Google Shape;109;p18"/>
          <p:cNvPicPr preferRelativeResize="0"/>
          <p:nvPr/>
        </p:nvPicPr>
        <p:blipFill>
          <a:blip r:embed="rId4">
            <a:alphaModFix/>
          </a:blip>
          <a:stretch>
            <a:fillRect/>
          </a:stretch>
        </p:blipFill>
        <p:spPr>
          <a:xfrm>
            <a:off x="1547600" y="2571750"/>
            <a:ext cx="5724700" cy="2570275"/>
          </a:xfrm>
          <a:prstGeom prst="rect">
            <a:avLst/>
          </a:prstGeom>
          <a:noFill/>
          <a:ln>
            <a:noFill/>
          </a:ln>
        </p:spPr>
      </p:pic>
      <p:sp>
        <p:nvSpPr>
          <p:cNvPr id="110" name="Google Shape;110;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283100" y="193400"/>
            <a:ext cx="8631600" cy="12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How to answer </a:t>
            </a:r>
            <a:r>
              <a:rPr lang="en" sz="2400"/>
              <a:t>the</a:t>
            </a:r>
            <a:r>
              <a:rPr lang="en" sz="2400"/>
              <a:t> research question</a:t>
            </a:r>
            <a:r>
              <a:rPr lang="en"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400"/>
              <a:t>Selected metric for global warming: We looked at the temperature anomalies of the past 11 years (2008 to the end of 2018) compared with the average temperature of a locality in the past 30 years (1970-2000). </a:t>
            </a:r>
            <a:r>
              <a:rPr lang="en" sz="1800"/>
              <a:t> (</a:t>
            </a:r>
            <a:r>
              <a:rPr lang="en" sz="1400"/>
              <a:t>https://ourworldindata.org/</a:t>
            </a:r>
            <a:r>
              <a:rPr lang="en" sz="1800"/>
              <a:t>)</a:t>
            </a:r>
            <a:endParaRPr sz="1800"/>
          </a:p>
          <a:p>
            <a:pPr indent="0" lvl="0" marL="0" rtl="0" algn="l">
              <a:spcBef>
                <a:spcPts val="0"/>
              </a:spcBef>
              <a:spcAft>
                <a:spcPts val="0"/>
              </a:spcAft>
              <a:buNone/>
            </a:pPr>
            <a:r>
              <a:t/>
            </a:r>
            <a:endParaRPr sz="1800">
              <a:solidFill>
                <a:srgbClr val="93C47D"/>
              </a:solidFill>
            </a:endParaRPr>
          </a:p>
          <a:p>
            <a:pPr indent="0" lvl="0" marL="0" rtl="0" algn="l">
              <a:spcBef>
                <a:spcPts val="0"/>
              </a:spcBef>
              <a:spcAft>
                <a:spcPts val="0"/>
              </a:spcAft>
              <a:buNone/>
            </a:pPr>
            <a:r>
              <a:t/>
            </a:r>
            <a:endParaRPr sz="1800">
              <a:solidFill>
                <a:srgbClr val="93C47D"/>
              </a:solidFill>
            </a:endParaRPr>
          </a:p>
          <a:p>
            <a:pPr indent="0" lvl="0" marL="914400" rtl="0" algn="l">
              <a:lnSpc>
                <a:spcPct val="115000"/>
              </a:lnSpc>
              <a:spcBef>
                <a:spcPts val="0"/>
              </a:spcBef>
              <a:spcAft>
                <a:spcPts val="1000"/>
              </a:spcAft>
              <a:buNone/>
            </a:pPr>
            <a:r>
              <a:t/>
            </a:r>
            <a:endParaRPr sz="1800">
              <a:solidFill>
                <a:srgbClr val="93C47D"/>
              </a:solidFill>
            </a:endParaRPr>
          </a:p>
        </p:txBody>
      </p:sp>
      <p:pic>
        <p:nvPicPr>
          <p:cNvPr id="116" name="Google Shape;116;p19"/>
          <p:cNvPicPr preferRelativeResize="0"/>
          <p:nvPr/>
        </p:nvPicPr>
        <p:blipFill>
          <a:blip r:embed="rId4">
            <a:alphaModFix/>
          </a:blip>
          <a:stretch>
            <a:fillRect/>
          </a:stretch>
        </p:blipFill>
        <p:spPr>
          <a:xfrm>
            <a:off x="1052500" y="1619050"/>
            <a:ext cx="6754998" cy="3377499"/>
          </a:xfrm>
          <a:prstGeom prst="rect">
            <a:avLst/>
          </a:prstGeom>
          <a:noFill/>
          <a:ln>
            <a:noFill/>
          </a:ln>
        </p:spPr>
      </p:pic>
      <p:sp>
        <p:nvSpPr>
          <p:cNvPr id="117" name="Google Shape;117;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188250" y="188100"/>
            <a:ext cx="8631600" cy="47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Cities and their significance</a:t>
            </a:r>
            <a:endParaRPr/>
          </a:p>
          <a:p>
            <a:pPr indent="-317500" lvl="0" marL="457200" rtl="0" algn="l">
              <a:spcBef>
                <a:spcPts val="0"/>
              </a:spcBef>
              <a:spcAft>
                <a:spcPts val="0"/>
              </a:spcAft>
              <a:buClr>
                <a:schemeClr val="dk1"/>
              </a:buClr>
              <a:buSzPts val="1400"/>
              <a:buFont typeface="Lato"/>
              <a:buChar char="➔"/>
            </a:pPr>
            <a:r>
              <a:rPr lang="en" sz="1400"/>
              <a:t>Temperature anomaly is higher in the northern hemisphere</a:t>
            </a:r>
            <a:endParaRPr sz="1400"/>
          </a:p>
          <a:p>
            <a:pPr indent="0" lvl="0" marL="457200" rtl="0" algn="l">
              <a:spcBef>
                <a:spcPts val="0"/>
              </a:spcBef>
              <a:spcAft>
                <a:spcPts val="0"/>
              </a:spcAft>
              <a:buNone/>
            </a:pPr>
            <a:r>
              <a:t/>
            </a:r>
            <a:endParaRPr sz="1400"/>
          </a:p>
          <a:p>
            <a:pPr indent="-342900" lvl="0" marL="457200" rtl="0" algn="l">
              <a:lnSpc>
                <a:spcPct val="115000"/>
              </a:lnSpc>
              <a:spcBef>
                <a:spcPts val="0"/>
              </a:spcBef>
              <a:spcAft>
                <a:spcPts val="0"/>
              </a:spcAft>
              <a:buClr>
                <a:schemeClr val="accent1"/>
              </a:buClr>
              <a:buSzPts val="1800"/>
              <a:buFont typeface="Raleway"/>
              <a:buChar char="➔"/>
            </a:pPr>
            <a:r>
              <a:rPr lang="en" sz="1800">
                <a:solidFill>
                  <a:schemeClr val="accent1"/>
                </a:solidFill>
              </a:rPr>
              <a:t>Northern Hemisphere:</a:t>
            </a:r>
            <a:endParaRPr sz="1800">
              <a:solidFill>
                <a:schemeClr val="accent1"/>
              </a:solidFill>
            </a:endParaRPr>
          </a:p>
          <a:p>
            <a:pPr indent="-317500" lvl="1" marL="914400" rtl="0" algn="l">
              <a:lnSpc>
                <a:spcPct val="115000"/>
              </a:lnSpc>
              <a:spcBef>
                <a:spcPts val="1000"/>
              </a:spcBef>
              <a:spcAft>
                <a:spcPts val="0"/>
              </a:spcAft>
              <a:buClr>
                <a:schemeClr val="accent1"/>
              </a:buClr>
              <a:buSzPts val="1400"/>
              <a:buFont typeface="Raleway"/>
              <a:buChar char="◆"/>
            </a:pPr>
            <a:r>
              <a:rPr lang="en" sz="1800">
                <a:solidFill>
                  <a:schemeClr val="accent1"/>
                </a:solidFill>
              </a:rPr>
              <a:t>Toronto (Canada)</a:t>
            </a:r>
            <a:endParaRPr sz="1800">
              <a:solidFill>
                <a:schemeClr val="accent1"/>
              </a:solidFill>
            </a:endParaRPr>
          </a:p>
          <a:p>
            <a:pPr indent="-317500" lvl="1" marL="914400" rtl="0" algn="l">
              <a:lnSpc>
                <a:spcPct val="115000"/>
              </a:lnSpc>
              <a:spcBef>
                <a:spcPts val="1000"/>
              </a:spcBef>
              <a:spcAft>
                <a:spcPts val="0"/>
              </a:spcAft>
              <a:buClr>
                <a:schemeClr val="accent1"/>
              </a:buClr>
              <a:buSzPts val="1400"/>
              <a:buFont typeface="Raleway"/>
              <a:buChar char="◆"/>
            </a:pPr>
            <a:r>
              <a:rPr lang="en" sz="1800">
                <a:solidFill>
                  <a:schemeClr val="accent1"/>
                </a:solidFill>
              </a:rPr>
              <a:t>Murmansk (Russia)</a:t>
            </a:r>
            <a:endParaRPr sz="1800">
              <a:solidFill>
                <a:schemeClr val="accent1"/>
              </a:solidFill>
            </a:endParaRPr>
          </a:p>
          <a:p>
            <a:pPr indent="-342900" lvl="0" marL="457200" rtl="0" algn="l">
              <a:lnSpc>
                <a:spcPct val="115000"/>
              </a:lnSpc>
              <a:spcBef>
                <a:spcPts val="1000"/>
              </a:spcBef>
              <a:spcAft>
                <a:spcPts val="0"/>
              </a:spcAft>
              <a:buClr>
                <a:srgbClr val="93C47D"/>
              </a:buClr>
              <a:buSzPts val="1800"/>
              <a:buFont typeface="Lato"/>
              <a:buChar char="➔"/>
            </a:pPr>
            <a:r>
              <a:rPr lang="en" sz="1800">
                <a:solidFill>
                  <a:srgbClr val="93C47D"/>
                </a:solidFill>
              </a:rPr>
              <a:t>Tropics:</a:t>
            </a:r>
            <a:endParaRPr sz="1800">
              <a:solidFill>
                <a:srgbClr val="93C47D"/>
              </a:solidFill>
            </a:endParaRPr>
          </a:p>
          <a:p>
            <a:pPr indent="-317500" lvl="1" marL="914400" rtl="0" algn="l">
              <a:lnSpc>
                <a:spcPct val="115000"/>
              </a:lnSpc>
              <a:spcBef>
                <a:spcPts val="1000"/>
              </a:spcBef>
              <a:spcAft>
                <a:spcPts val="0"/>
              </a:spcAft>
              <a:buClr>
                <a:srgbClr val="93C47D"/>
              </a:buClr>
              <a:buSzPts val="1400"/>
              <a:buFont typeface="Lato"/>
              <a:buChar char="◆"/>
            </a:pPr>
            <a:r>
              <a:rPr lang="en" sz="1800">
                <a:solidFill>
                  <a:srgbClr val="93C47D"/>
                </a:solidFill>
              </a:rPr>
              <a:t>Singapore</a:t>
            </a:r>
            <a:endParaRPr sz="1400">
              <a:solidFill>
                <a:srgbClr val="93C47D"/>
              </a:solidFill>
            </a:endParaRPr>
          </a:p>
          <a:p>
            <a:pPr indent="-342900" lvl="0" marL="457200" rtl="0" algn="l">
              <a:lnSpc>
                <a:spcPct val="115000"/>
              </a:lnSpc>
              <a:spcBef>
                <a:spcPts val="1000"/>
              </a:spcBef>
              <a:spcAft>
                <a:spcPts val="0"/>
              </a:spcAft>
              <a:buClr>
                <a:srgbClr val="FF0000"/>
              </a:buClr>
              <a:buSzPts val="1800"/>
              <a:buFont typeface="Raleway"/>
              <a:buChar char="➔"/>
            </a:pPr>
            <a:r>
              <a:rPr lang="en" sz="1800">
                <a:solidFill>
                  <a:srgbClr val="FF0000"/>
                </a:solidFill>
              </a:rPr>
              <a:t>Southern Hemisphere:</a:t>
            </a:r>
            <a:endParaRPr sz="1800">
              <a:solidFill>
                <a:srgbClr val="FF0000"/>
              </a:solidFill>
            </a:endParaRPr>
          </a:p>
          <a:p>
            <a:pPr indent="-317500" lvl="1" marL="914400" rtl="0" algn="l">
              <a:lnSpc>
                <a:spcPct val="115000"/>
              </a:lnSpc>
              <a:spcBef>
                <a:spcPts val="1000"/>
              </a:spcBef>
              <a:spcAft>
                <a:spcPts val="0"/>
              </a:spcAft>
              <a:buClr>
                <a:srgbClr val="FF0000"/>
              </a:buClr>
              <a:buSzPts val="1400"/>
              <a:buFont typeface="Raleway"/>
              <a:buChar char="◆"/>
            </a:pPr>
            <a:r>
              <a:rPr lang="en" sz="1800">
                <a:solidFill>
                  <a:srgbClr val="FF0000"/>
                </a:solidFill>
              </a:rPr>
              <a:t>Sydney</a:t>
            </a:r>
            <a:endParaRPr sz="1800">
              <a:solidFill>
                <a:srgbClr val="FF0000"/>
              </a:solidFill>
            </a:endParaRPr>
          </a:p>
          <a:p>
            <a:pPr indent="0" lvl="0" marL="914400" rtl="0" algn="l">
              <a:lnSpc>
                <a:spcPct val="115000"/>
              </a:lnSpc>
              <a:spcBef>
                <a:spcPts val="1000"/>
              </a:spcBef>
              <a:spcAft>
                <a:spcPts val="1000"/>
              </a:spcAft>
              <a:buNone/>
            </a:pPr>
            <a:r>
              <a:t/>
            </a:r>
            <a:endParaRPr sz="1400">
              <a:solidFill>
                <a:srgbClr val="93C47D"/>
              </a:solidFill>
            </a:endParaRPr>
          </a:p>
        </p:txBody>
      </p:sp>
      <p:pic>
        <p:nvPicPr>
          <p:cNvPr id="123" name="Google Shape;123;p20"/>
          <p:cNvPicPr preferRelativeResize="0"/>
          <p:nvPr/>
        </p:nvPicPr>
        <p:blipFill>
          <a:blip r:embed="rId3">
            <a:alphaModFix/>
          </a:blip>
          <a:stretch>
            <a:fillRect/>
          </a:stretch>
        </p:blipFill>
        <p:spPr>
          <a:xfrm>
            <a:off x="3269800" y="2032900"/>
            <a:ext cx="5639475" cy="2902400"/>
          </a:xfrm>
          <a:prstGeom prst="rect">
            <a:avLst/>
          </a:prstGeom>
          <a:noFill/>
          <a:ln>
            <a:noFill/>
          </a:ln>
        </p:spPr>
      </p:pic>
      <p:sp>
        <p:nvSpPr>
          <p:cNvPr id="124" name="Google Shape;124;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283100" y="193400"/>
            <a:ext cx="8631600" cy="12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Hypothesis</a:t>
            </a:r>
            <a:endParaRPr sz="1800"/>
          </a:p>
          <a:p>
            <a:pPr indent="0" lvl="0" marL="0" rtl="0" algn="l">
              <a:spcBef>
                <a:spcPts val="0"/>
              </a:spcBef>
              <a:spcAft>
                <a:spcPts val="0"/>
              </a:spcAft>
              <a:buNone/>
            </a:pPr>
            <a:r>
              <a:t/>
            </a:r>
            <a:endParaRPr sz="1800"/>
          </a:p>
          <a:p>
            <a:pPr indent="-342900" lvl="0" marL="457200" rtl="0" algn="l">
              <a:spcBef>
                <a:spcPts val="0"/>
              </a:spcBef>
              <a:spcAft>
                <a:spcPts val="0"/>
              </a:spcAft>
              <a:buClr>
                <a:srgbClr val="93C47D"/>
              </a:buClr>
              <a:buSzPts val="1800"/>
              <a:buChar char="-"/>
            </a:pPr>
            <a:r>
              <a:rPr lang="en" sz="1400"/>
              <a:t>We, initially predicted the Arctic will be the most affected climate change, because of the ice-albedo feedback effect, where by melting ice uncovers darker land which absorbs heat faster.</a:t>
            </a:r>
            <a:endParaRPr sz="1400"/>
          </a:p>
          <a:p>
            <a:pPr indent="-317500" lvl="0" marL="457200" rtl="0" algn="l">
              <a:spcBef>
                <a:spcPts val="0"/>
              </a:spcBef>
              <a:spcAft>
                <a:spcPts val="0"/>
              </a:spcAft>
              <a:buSzPts val="1400"/>
              <a:buChar char="-"/>
            </a:pPr>
            <a:r>
              <a:rPr lang="en" sz="1400"/>
              <a:t>By that logic We believe the tropics would be the least affected.</a:t>
            </a:r>
            <a:endParaRPr sz="1400"/>
          </a:p>
          <a:p>
            <a:pPr indent="0" lvl="0" marL="0" rtl="0" algn="l">
              <a:spcBef>
                <a:spcPts val="0"/>
              </a:spcBef>
              <a:spcAft>
                <a:spcPts val="0"/>
              </a:spcAft>
              <a:buNone/>
            </a:pPr>
            <a:r>
              <a:t/>
            </a:r>
            <a:endParaRPr sz="1800">
              <a:solidFill>
                <a:srgbClr val="93C47D"/>
              </a:solidFill>
            </a:endParaRPr>
          </a:p>
          <a:p>
            <a:pPr indent="0" lvl="0" marL="914400" rtl="0" algn="l">
              <a:lnSpc>
                <a:spcPct val="115000"/>
              </a:lnSpc>
              <a:spcBef>
                <a:spcPts val="0"/>
              </a:spcBef>
              <a:spcAft>
                <a:spcPts val="1000"/>
              </a:spcAft>
              <a:buNone/>
            </a:pPr>
            <a:r>
              <a:t/>
            </a:r>
            <a:endParaRPr sz="1800">
              <a:solidFill>
                <a:srgbClr val="93C47D"/>
              </a:solidFill>
            </a:endParaRPr>
          </a:p>
        </p:txBody>
      </p:sp>
      <p:pic>
        <p:nvPicPr>
          <p:cNvPr id="130" name="Google Shape;130;p21"/>
          <p:cNvPicPr preferRelativeResize="0"/>
          <p:nvPr/>
        </p:nvPicPr>
        <p:blipFill>
          <a:blip r:embed="rId3">
            <a:alphaModFix/>
          </a:blip>
          <a:stretch>
            <a:fillRect/>
          </a:stretch>
        </p:blipFill>
        <p:spPr>
          <a:xfrm>
            <a:off x="2835299" y="1858825"/>
            <a:ext cx="3473425" cy="3210851"/>
          </a:xfrm>
          <a:prstGeom prst="rect">
            <a:avLst/>
          </a:prstGeom>
          <a:noFill/>
          <a:ln>
            <a:noFill/>
          </a:ln>
        </p:spPr>
      </p:pic>
      <p:sp>
        <p:nvSpPr>
          <p:cNvPr id="131" name="Google Shape;131;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