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4" r:id="rId9"/>
    <p:sldId id="282" r:id="rId10"/>
    <p:sldId id="265" r:id="rId11"/>
    <p:sldId id="263" r:id="rId12"/>
    <p:sldId id="266" r:id="rId13"/>
    <p:sldId id="268" r:id="rId14"/>
    <p:sldId id="270" r:id="rId15"/>
    <p:sldId id="271" r:id="rId16"/>
    <p:sldId id="272" r:id="rId17"/>
    <p:sldId id="273" r:id="rId18"/>
    <p:sldId id="274" r:id="rId19"/>
    <p:sldId id="267"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241370-BB13-7840-B587-108AC73BDECD}">
          <p14:sldIdLst>
            <p14:sldId id="256"/>
            <p14:sldId id="257"/>
            <p14:sldId id="258"/>
            <p14:sldId id="259"/>
            <p14:sldId id="260"/>
            <p14:sldId id="261"/>
            <p14:sldId id="262"/>
            <p14:sldId id="264"/>
            <p14:sldId id="282"/>
            <p14:sldId id="265"/>
            <p14:sldId id="263"/>
            <p14:sldId id="266"/>
            <p14:sldId id="268"/>
            <p14:sldId id="270"/>
            <p14:sldId id="271"/>
            <p14:sldId id="272"/>
            <p14:sldId id="273"/>
            <p14:sldId id="274"/>
          </p14:sldIdLst>
        </p14:section>
        <p14:section name="Untitled Section" id="{4DFB0140-EDE4-8B49-B292-EC9556853569}">
          <p14:sldIdLst>
            <p14:sldId id="267"/>
            <p14:sldId id="275"/>
            <p14:sldId id="276"/>
            <p14:sldId id="277"/>
            <p14:sldId id="278"/>
            <p14:sldId id="279"/>
            <p14:sldId id="280"/>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varScale="1">
        <p:scale>
          <a:sx n="104" d="100"/>
          <a:sy n="104" d="100"/>
        </p:scale>
        <p:origin x="232" y="784"/>
      </p:cViewPr>
      <p:guideLst/>
    </p:cSldViewPr>
  </p:slideViewPr>
  <p:outlineViewPr>
    <p:cViewPr>
      <p:scale>
        <a:sx n="33" d="100"/>
        <a:sy n="33" d="100"/>
      </p:scale>
      <p:origin x="0" y="-2716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FF4540-A0EA-1C49-9DBA-92C2EAF8D2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D17C98-648D-4A46-A024-BD38EAA150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4CC561-FCB3-504B-B069-494445DD887D}" type="datetimeFigureOut">
              <a:rPr lang="en-US" smtClean="0"/>
              <a:t>11/14/19</a:t>
            </a:fld>
            <a:endParaRPr lang="en-US"/>
          </a:p>
        </p:txBody>
      </p:sp>
      <p:sp>
        <p:nvSpPr>
          <p:cNvPr id="4" name="Footer Placeholder 3">
            <a:extLst>
              <a:ext uri="{FF2B5EF4-FFF2-40B4-BE49-F238E27FC236}">
                <a16:creationId xmlns:a16="http://schemas.microsoft.com/office/drawing/2014/main" id="{5B913E41-32DF-F14F-8AFF-D70201A3FB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F11713A-94F1-0E4B-BEB7-098E060BF50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07120B-B41A-7C46-81F7-FA12E1F1FDD1}" type="slidenum">
              <a:rPr lang="en-US" smtClean="0"/>
              <a:t>‹#›</a:t>
            </a:fld>
            <a:endParaRPr lang="en-US"/>
          </a:p>
        </p:txBody>
      </p:sp>
    </p:spTree>
    <p:extLst>
      <p:ext uri="{BB962C8B-B14F-4D97-AF65-F5344CB8AC3E}">
        <p14:creationId xmlns:p14="http://schemas.microsoft.com/office/powerpoint/2010/main" val="2507430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D93ED-4ED4-A64C-8B56-B861A69BD930}" type="datetimeFigureOut">
              <a:rPr lang="en-US" smtClean="0"/>
              <a:t>11/14/19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693E6-0542-814B-B0BB-CEDB1CC6C73F}" type="slidenum">
              <a:rPr lang="en-US" smtClean="0"/>
              <a:t>‹#›</a:t>
            </a:fld>
            <a:endParaRPr lang="en-US"/>
          </a:p>
        </p:txBody>
      </p:sp>
    </p:spTree>
    <p:extLst>
      <p:ext uri="{BB962C8B-B14F-4D97-AF65-F5344CB8AC3E}">
        <p14:creationId xmlns:p14="http://schemas.microsoft.com/office/powerpoint/2010/main" val="4071675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4693E6-0542-814B-B0BB-CEDB1CC6C73F}" type="slidenum">
              <a:rPr lang="en-US" smtClean="0"/>
              <a:t>1</a:t>
            </a:fld>
            <a:endParaRPr lang="en-US"/>
          </a:p>
        </p:txBody>
      </p:sp>
    </p:spTree>
    <p:extLst>
      <p:ext uri="{BB962C8B-B14F-4D97-AF65-F5344CB8AC3E}">
        <p14:creationId xmlns:p14="http://schemas.microsoft.com/office/powerpoint/2010/main" val="38039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4693E6-0542-814B-B0BB-CEDB1CC6C73F}" type="slidenum">
              <a:rPr lang="en-US" smtClean="0"/>
              <a:t>26</a:t>
            </a:fld>
            <a:endParaRPr lang="en-US"/>
          </a:p>
        </p:txBody>
      </p:sp>
    </p:spTree>
    <p:extLst>
      <p:ext uri="{BB962C8B-B14F-4D97-AF65-F5344CB8AC3E}">
        <p14:creationId xmlns:p14="http://schemas.microsoft.com/office/powerpoint/2010/main" val="1618423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0" name="Isosceles Triangle 39"/>
            <p:cNvSpPr/>
            <p:nvPr/>
          </p:nvSpPr>
          <p:spPr>
            <a:xfrm rot="10800000">
              <a:off x="5892384" y="5313353"/>
              <a:ext cx="407233" cy="351063"/>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11/14/19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11/14/19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a:solidFill>
            <a:schemeClr val="accent1">
              <a:lumMod val="60000"/>
              <a:lumOff val="40000"/>
            </a:schemeClr>
          </a:solidFill>
        </p:grpSpPr>
        <p:sp>
          <p:nvSpPr>
            <p:cNvPr id="28" name="Rectangle 27"/>
            <p:cNvSpPr/>
            <p:nvPr/>
          </p:nvSpPr>
          <p:spPr>
            <a:xfrm>
              <a:off x="697883"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a:solidFill>
            <a:schemeClr val="accent1">
              <a:lumMod val="60000"/>
              <a:lumOff val="40000"/>
            </a:schemeClr>
          </a:solidFill>
        </p:grpSpPr>
        <p:sp>
          <p:nvSpPr>
            <p:cNvPr id="99" name="Rectangle 98"/>
            <p:cNvSpPr/>
            <p:nvPr/>
          </p:nvSpPr>
          <p:spPr>
            <a:xfrm>
              <a:off x="3259545" y="1186483"/>
              <a:ext cx="5657881" cy="71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11/14/19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a:solidFill>
            <a:schemeClr val="accent1">
              <a:lumMod val="60000"/>
              <a:lumOff val="40000"/>
            </a:schemeClr>
          </a:solidFill>
        </p:grpSpPr>
        <p:sp>
          <p:nvSpPr>
            <p:cNvPr id="60" name="Rectangle 59"/>
            <p:cNvSpPr/>
            <p:nvPr/>
          </p:nvSpPr>
          <p:spPr>
            <a:xfrm>
              <a:off x="697883"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11/14/19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a:solidFill>
            <a:schemeClr val="accent1">
              <a:lumMod val="60000"/>
              <a:lumOff val="40000"/>
            </a:schemeClr>
          </a:solidFill>
        </p:grpSpPr>
        <p:sp>
          <p:nvSpPr>
            <p:cNvPr id="62" name="Rectangle 61"/>
            <p:cNvSpPr/>
            <p:nvPr/>
          </p:nvSpPr>
          <p:spPr>
            <a:xfrm>
              <a:off x="697883"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11/14/19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11/14/19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11/14/19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11/14/19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insideairbnb.com/new-york-city/#activit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insideairbnb.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99C-8EAA-324D-AF6F-C428718A36DD}"/>
              </a:ext>
            </a:extLst>
          </p:cNvPr>
          <p:cNvSpPr>
            <a:spLocks noGrp="1"/>
          </p:cNvSpPr>
          <p:nvPr>
            <p:ph type="ctrTitle"/>
          </p:nvPr>
        </p:nvSpPr>
        <p:spPr>
          <a:xfrm>
            <a:off x="1759237" y="3340100"/>
            <a:ext cx="8679915" cy="1748729"/>
          </a:xfrm>
        </p:spPr>
        <p:txBody>
          <a:bodyPr>
            <a:normAutofit fontScale="90000"/>
          </a:bodyPr>
          <a:lstStyle/>
          <a:p>
            <a:r>
              <a:rPr lang="en-CA" dirty="0"/>
              <a:t>Airbnb Listing and Rentals Data Analysis</a:t>
            </a:r>
            <a:br>
              <a:rPr lang="en-CA" dirty="0"/>
            </a:br>
            <a:br>
              <a:rPr lang="en-CA" dirty="0"/>
            </a:br>
            <a:endParaRPr lang="en-US" dirty="0"/>
          </a:p>
        </p:txBody>
      </p:sp>
      <p:sp>
        <p:nvSpPr>
          <p:cNvPr id="3" name="Subtitle 2">
            <a:extLst>
              <a:ext uri="{FF2B5EF4-FFF2-40B4-BE49-F238E27FC236}">
                <a16:creationId xmlns:a16="http://schemas.microsoft.com/office/drawing/2014/main" id="{91704773-07E8-D44B-9B15-779FB396ADE6}"/>
              </a:ext>
            </a:extLst>
          </p:cNvPr>
          <p:cNvSpPr>
            <a:spLocks noGrp="1"/>
          </p:cNvSpPr>
          <p:nvPr>
            <p:ph type="subTitle" idx="1"/>
          </p:nvPr>
        </p:nvSpPr>
        <p:spPr/>
        <p:txBody>
          <a:bodyPr>
            <a:normAutofit/>
          </a:bodyPr>
          <a:lstStyle/>
          <a:p>
            <a:r>
              <a:rPr lang="en-US" dirty="0">
                <a:solidFill>
                  <a:schemeClr val="bg1"/>
                </a:solidFill>
              </a:rPr>
              <a:t>By: </a:t>
            </a:r>
            <a:r>
              <a:rPr lang="en-CA" dirty="0">
                <a:solidFill>
                  <a:schemeClr val="bg1"/>
                </a:solidFill>
              </a:rPr>
              <a:t>Arjun </a:t>
            </a:r>
            <a:r>
              <a:rPr lang="en-CA" dirty="0" err="1">
                <a:solidFill>
                  <a:schemeClr val="bg1"/>
                </a:solidFill>
              </a:rPr>
              <a:t>Dasharathi</a:t>
            </a:r>
            <a:r>
              <a:rPr lang="en-CA" dirty="0">
                <a:solidFill>
                  <a:schemeClr val="bg1"/>
                </a:solidFill>
              </a:rPr>
              <a:t>,  Alessandra </a:t>
            </a:r>
            <a:r>
              <a:rPr lang="en-CA" dirty="0"/>
              <a:t>Araujo</a:t>
            </a:r>
            <a:r>
              <a:rPr lang="en-CA" dirty="0">
                <a:solidFill>
                  <a:schemeClr val="bg1"/>
                </a:solidFill>
              </a:rPr>
              <a:t>,  Nadia Iskandar,  Nazanin Azari </a:t>
            </a:r>
          </a:p>
          <a:p>
            <a:endParaRPr lang="en-US" dirty="0"/>
          </a:p>
        </p:txBody>
      </p:sp>
      <p:pic>
        <p:nvPicPr>
          <p:cNvPr id="6" name="Picture 5">
            <a:extLst>
              <a:ext uri="{FF2B5EF4-FFF2-40B4-BE49-F238E27FC236}">
                <a16:creationId xmlns:a16="http://schemas.microsoft.com/office/drawing/2014/main" id="{1A21A1B3-615C-8249-968B-ABD1F63CD9F8}"/>
              </a:ext>
            </a:extLst>
          </p:cNvPr>
          <p:cNvPicPr>
            <a:picLocks noChangeAspect="1"/>
          </p:cNvPicPr>
          <p:nvPr/>
        </p:nvPicPr>
        <p:blipFill rotWithShape="1">
          <a:blip r:embed="rId3"/>
          <a:srcRect l="10868" r="12884"/>
          <a:stretch/>
        </p:blipFill>
        <p:spPr>
          <a:xfrm>
            <a:off x="1853512" y="409385"/>
            <a:ext cx="2236573" cy="3207494"/>
          </a:xfrm>
          <a:prstGeom prst="rect">
            <a:avLst/>
          </a:prstGeom>
        </p:spPr>
      </p:pic>
    </p:spTree>
    <p:extLst>
      <p:ext uri="{BB962C8B-B14F-4D97-AF65-F5344CB8AC3E}">
        <p14:creationId xmlns:p14="http://schemas.microsoft.com/office/powerpoint/2010/main" val="28376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6911-AE34-1C48-B0E0-81D36CB57AE9}"/>
              </a:ext>
            </a:extLst>
          </p:cNvPr>
          <p:cNvSpPr>
            <a:spLocks noGrp="1"/>
          </p:cNvSpPr>
          <p:nvPr>
            <p:ph type="title"/>
          </p:nvPr>
        </p:nvSpPr>
        <p:spPr>
          <a:xfrm>
            <a:off x="888631" y="2349925"/>
            <a:ext cx="3601307" cy="2456442"/>
          </a:xfrm>
        </p:spPr>
        <p:txBody>
          <a:bodyPr>
            <a:normAutofit fontScale="90000"/>
          </a:bodyPr>
          <a:lstStyle/>
          <a:p>
            <a:r>
              <a:rPr lang="en-US" dirty="0"/>
              <a:t>Data Exploration</a:t>
            </a:r>
            <a:br>
              <a:rPr lang="en-US" dirty="0"/>
            </a:br>
            <a:r>
              <a:rPr lang="en-US" dirty="0"/>
              <a:t>&amp;</a:t>
            </a:r>
            <a:br>
              <a:rPr lang="en-US" dirty="0"/>
            </a:br>
            <a:r>
              <a:rPr lang="en-US" dirty="0"/>
              <a:t>Clean-up Process  </a:t>
            </a:r>
            <a:br>
              <a:rPr lang="en-US" dirty="0"/>
            </a:br>
            <a:endParaRPr lang="en-US" dirty="0"/>
          </a:p>
        </p:txBody>
      </p:sp>
      <p:sp>
        <p:nvSpPr>
          <p:cNvPr id="3" name="Content Placeholder 2">
            <a:extLst>
              <a:ext uri="{FF2B5EF4-FFF2-40B4-BE49-F238E27FC236}">
                <a16:creationId xmlns:a16="http://schemas.microsoft.com/office/drawing/2014/main" id="{5419A9E5-3FC2-8C40-AEE4-FB4D631EA96E}"/>
              </a:ext>
            </a:extLst>
          </p:cNvPr>
          <p:cNvSpPr>
            <a:spLocks noGrp="1"/>
          </p:cNvSpPr>
          <p:nvPr>
            <p:ph idx="1"/>
          </p:nvPr>
        </p:nvSpPr>
        <p:spPr>
          <a:xfrm>
            <a:off x="5098992" y="700914"/>
            <a:ext cx="6281873" cy="5248622"/>
          </a:xfrm>
        </p:spPr>
        <p:txBody>
          <a:bodyPr anchor="ctr"/>
          <a:lstStyle/>
          <a:p>
            <a:pPr marL="0" indent="0">
              <a:buNone/>
            </a:pPr>
            <a:endParaRPr lang="en-US" dirty="0"/>
          </a:p>
          <a:p>
            <a:r>
              <a:rPr lang="en-US" dirty="0"/>
              <a:t> Made Functions for multiple uses</a:t>
            </a:r>
          </a:p>
          <a:p>
            <a:r>
              <a:rPr lang="en-US" dirty="0"/>
              <a:t>Function to add title, </a:t>
            </a:r>
            <a:r>
              <a:rPr lang="en-US" dirty="0" err="1"/>
              <a:t>xlabel</a:t>
            </a:r>
            <a:r>
              <a:rPr lang="en-US" dirty="0"/>
              <a:t> and </a:t>
            </a:r>
            <a:r>
              <a:rPr lang="en-US" dirty="0" err="1"/>
              <a:t>ylabel</a:t>
            </a:r>
            <a:r>
              <a:rPr lang="en-US" dirty="0"/>
              <a:t> in just one line</a:t>
            </a:r>
          </a:p>
          <a:p>
            <a:r>
              <a:rPr lang="en-US" dirty="0"/>
              <a:t>Made a function for adding text in bar graph</a:t>
            </a:r>
          </a:p>
          <a:p>
            <a:endParaRPr lang="en-US" dirty="0"/>
          </a:p>
        </p:txBody>
      </p:sp>
    </p:spTree>
    <p:extLst>
      <p:ext uri="{BB962C8B-B14F-4D97-AF65-F5344CB8AC3E}">
        <p14:creationId xmlns:p14="http://schemas.microsoft.com/office/powerpoint/2010/main" val="176626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6F6D-493D-AF4B-814D-6A99271220B3}"/>
              </a:ext>
            </a:extLst>
          </p:cNvPr>
          <p:cNvSpPr>
            <a:spLocks noGrp="1"/>
          </p:cNvSpPr>
          <p:nvPr>
            <p:ph type="title"/>
          </p:nvPr>
        </p:nvSpPr>
        <p:spPr/>
        <p:txBody>
          <a:bodyPr/>
          <a:lstStyle/>
          <a:p>
            <a:r>
              <a:rPr lang="en-CA" dirty="0"/>
              <a:t>The main questions: </a:t>
            </a:r>
            <a:br>
              <a:rPr lang="en-CA" dirty="0"/>
            </a:br>
            <a:endParaRPr lang="en-US" dirty="0"/>
          </a:p>
        </p:txBody>
      </p:sp>
      <p:sp>
        <p:nvSpPr>
          <p:cNvPr id="3" name="Content Placeholder 2">
            <a:extLst>
              <a:ext uri="{FF2B5EF4-FFF2-40B4-BE49-F238E27FC236}">
                <a16:creationId xmlns:a16="http://schemas.microsoft.com/office/drawing/2014/main" id="{F574FCCC-C073-7A4C-AD7A-041EA9A7B1C2}"/>
              </a:ext>
            </a:extLst>
          </p:cNvPr>
          <p:cNvSpPr>
            <a:spLocks noGrp="1"/>
          </p:cNvSpPr>
          <p:nvPr>
            <p:ph idx="1"/>
          </p:nvPr>
        </p:nvSpPr>
        <p:spPr/>
        <p:txBody>
          <a:bodyPr anchor="t"/>
          <a:lstStyle/>
          <a:p>
            <a:pPr lvl="0"/>
            <a:r>
              <a:rPr lang="en-CA" dirty="0"/>
              <a:t>Which is the neighbourhood-group that has the max number of listings?</a:t>
            </a:r>
          </a:p>
          <a:p>
            <a:pPr lvl="0"/>
            <a:r>
              <a:rPr lang="en-CA" dirty="0"/>
              <a:t>What is the average price per listing in a neighborhood, regardless of the room type?</a:t>
            </a:r>
          </a:p>
          <a:p>
            <a:pPr lvl="0"/>
            <a:r>
              <a:rPr lang="en-CA" dirty="0"/>
              <a:t>What is the distribution of average of price based on room types? </a:t>
            </a:r>
          </a:p>
          <a:p>
            <a:pPr lvl="0"/>
            <a:r>
              <a:rPr lang="en-CA" dirty="0"/>
              <a:t>What is the average price per room type based on a neighbourhood-group?</a:t>
            </a:r>
          </a:p>
          <a:p>
            <a:pPr lvl="0"/>
            <a:r>
              <a:rPr lang="en-CA" dirty="0"/>
              <a:t>What is the density of listings in each neighbourhood-group? </a:t>
            </a:r>
          </a:p>
          <a:p>
            <a:pPr lvl="0"/>
            <a:r>
              <a:rPr lang="en-CA" dirty="0"/>
              <a:t>What is the number of listings in each neighbourhood-group? (the top 5)</a:t>
            </a:r>
          </a:p>
          <a:p>
            <a:endParaRPr lang="en-US" dirty="0"/>
          </a:p>
        </p:txBody>
      </p:sp>
    </p:spTree>
    <p:extLst>
      <p:ext uri="{BB962C8B-B14F-4D97-AF65-F5344CB8AC3E}">
        <p14:creationId xmlns:p14="http://schemas.microsoft.com/office/powerpoint/2010/main" val="146717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5113-62F9-494E-93FB-FFC348A1AAFA}"/>
              </a:ext>
            </a:extLst>
          </p:cNvPr>
          <p:cNvSpPr>
            <a:spLocks noGrp="1"/>
          </p:cNvSpPr>
          <p:nvPr>
            <p:ph type="title"/>
          </p:nvPr>
        </p:nvSpPr>
        <p:spPr/>
        <p:txBody>
          <a:bodyPr/>
          <a:lstStyle/>
          <a:p>
            <a:r>
              <a:rPr lang="en-CA" dirty="0"/>
              <a:t>neighbourhood-groups </a:t>
            </a:r>
            <a:br>
              <a:rPr lang="en-CA" dirty="0"/>
            </a:br>
            <a:endParaRPr lang="en-US" dirty="0"/>
          </a:p>
        </p:txBody>
      </p:sp>
      <p:sp>
        <p:nvSpPr>
          <p:cNvPr id="3" name="Content Placeholder 2">
            <a:extLst>
              <a:ext uri="{FF2B5EF4-FFF2-40B4-BE49-F238E27FC236}">
                <a16:creationId xmlns:a16="http://schemas.microsoft.com/office/drawing/2014/main" id="{2BDBA9DB-85F3-E442-91E4-7029E80C8A8B}"/>
              </a:ext>
            </a:extLst>
          </p:cNvPr>
          <p:cNvSpPr>
            <a:spLocks noGrp="1"/>
          </p:cNvSpPr>
          <p:nvPr>
            <p:ph idx="1"/>
          </p:nvPr>
        </p:nvSpPr>
        <p:spPr>
          <a:xfrm>
            <a:off x="5118447" y="-603583"/>
            <a:ext cx="6281873" cy="5248622"/>
          </a:xfrm>
        </p:spPr>
        <p:txBody>
          <a:bodyPr/>
          <a:lstStyle/>
          <a:p>
            <a:pPr lvl="0"/>
            <a:r>
              <a:rPr lang="en-CA" dirty="0"/>
              <a:t>Manhattan is the neighbourhood with the highest number of listings out of all the neighbourhood-groups </a:t>
            </a:r>
          </a:p>
          <a:p>
            <a:pPr lvl="0"/>
            <a:r>
              <a:rPr lang="en-CA" dirty="0"/>
              <a:t>Manhattan is also the most expensive by the listing price among all the neighbourhood-groups </a:t>
            </a:r>
          </a:p>
          <a:p>
            <a:pPr marL="0" indent="0">
              <a:buNone/>
            </a:pPr>
            <a:endParaRPr lang="en-US" dirty="0"/>
          </a:p>
        </p:txBody>
      </p:sp>
      <p:pic>
        <p:nvPicPr>
          <p:cNvPr id="7" name="Picture 6">
            <a:extLst>
              <a:ext uri="{FF2B5EF4-FFF2-40B4-BE49-F238E27FC236}">
                <a16:creationId xmlns:a16="http://schemas.microsoft.com/office/drawing/2014/main" id="{773283B3-836A-984A-BFA0-9AAB44716D78}"/>
              </a:ext>
            </a:extLst>
          </p:cNvPr>
          <p:cNvPicPr>
            <a:picLocks noChangeAspect="1"/>
          </p:cNvPicPr>
          <p:nvPr/>
        </p:nvPicPr>
        <p:blipFill>
          <a:blip r:embed="rId2"/>
          <a:stretch>
            <a:fillRect/>
          </a:stretch>
        </p:blipFill>
        <p:spPr>
          <a:xfrm>
            <a:off x="4982306" y="3614812"/>
            <a:ext cx="6974241" cy="2383109"/>
          </a:xfrm>
          <a:prstGeom prst="rect">
            <a:avLst/>
          </a:prstGeom>
        </p:spPr>
      </p:pic>
    </p:spTree>
    <p:extLst>
      <p:ext uri="{BB962C8B-B14F-4D97-AF65-F5344CB8AC3E}">
        <p14:creationId xmlns:p14="http://schemas.microsoft.com/office/powerpoint/2010/main" val="221574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5113-62F9-494E-93FB-FFC348A1AAFA}"/>
              </a:ext>
            </a:extLst>
          </p:cNvPr>
          <p:cNvSpPr>
            <a:spLocks noGrp="1"/>
          </p:cNvSpPr>
          <p:nvPr>
            <p:ph type="title"/>
          </p:nvPr>
        </p:nvSpPr>
        <p:spPr/>
        <p:txBody>
          <a:bodyPr/>
          <a:lstStyle/>
          <a:p>
            <a:r>
              <a:rPr lang="en-CA" dirty="0"/>
              <a:t>neighbourhood-groups </a:t>
            </a:r>
            <a:br>
              <a:rPr lang="en-CA" dirty="0"/>
            </a:br>
            <a:endParaRPr lang="en-US" dirty="0"/>
          </a:p>
        </p:txBody>
      </p:sp>
      <p:sp>
        <p:nvSpPr>
          <p:cNvPr id="3" name="Content Placeholder 2">
            <a:extLst>
              <a:ext uri="{FF2B5EF4-FFF2-40B4-BE49-F238E27FC236}">
                <a16:creationId xmlns:a16="http://schemas.microsoft.com/office/drawing/2014/main" id="{2BDBA9DB-85F3-E442-91E4-7029E80C8A8B}"/>
              </a:ext>
            </a:extLst>
          </p:cNvPr>
          <p:cNvSpPr>
            <a:spLocks noGrp="1"/>
          </p:cNvSpPr>
          <p:nvPr>
            <p:ph idx="1"/>
          </p:nvPr>
        </p:nvSpPr>
        <p:spPr>
          <a:xfrm>
            <a:off x="5130170" y="-401224"/>
            <a:ext cx="6281873" cy="5248622"/>
          </a:xfrm>
        </p:spPr>
        <p:txBody>
          <a:bodyPr/>
          <a:lstStyle/>
          <a:p>
            <a:pPr lvl="0"/>
            <a:r>
              <a:rPr lang="en-CA" dirty="0"/>
              <a:t>As a deep dive we have observed the listings distribution within Manhattan and found Harlem has the highest number of listings whereas Tribeca has the highest price.</a:t>
            </a:r>
          </a:p>
          <a:p>
            <a:endParaRPr lang="en-US" dirty="0"/>
          </a:p>
        </p:txBody>
      </p:sp>
      <p:pic>
        <p:nvPicPr>
          <p:cNvPr id="5" name="Picture 4">
            <a:extLst>
              <a:ext uri="{FF2B5EF4-FFF2-40B4-BE49-F238E27FC236}">
                <a16:creationId xmlns:a16="http://schemas.microsoft.com/office/drawing/2014/main" id="{9456BB59-8929-6448-B3AC-5B741686E04A}"/>
              </a:ext>
            </a:extLst>
          </p:cNvPr>
          <p:cNvPicPr>
            <a:picLocks noChangeAspect="1"/>
          </p:cNvPicPr>
          <p:nvPr/>
        </p:nvPicPr>
        <p:blipFill>
          <a:blip r:embed="rId2"/>
          <a:stretch>
            <a:fillRect/>
          </a:stretch>
        </p:blipFill>
        <p:spPr>
          <a:xfrm>
            <a:off x="5247400" y="2672304"/>
            <a:ext cx="5444045" cy="3945469"/>
          </a:xfrm>
          <a:prstGeom prst="rect">
            <a:avLst/>
          </a:prstGeom>
        </p:spPr>
      </p:pic>
    </p:spTree>
    <p:extLst>
      <p:ext uri="{BB962C8B-B14F-4D97-AF65-F5344CB8AC3E}">
        <p14:creationId xmlns:p14="http://schemas.microsoft.com/office/powerpoint/2010/main" val="317212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5113-62F9-494E-93FB-FFC348A1AAFA}"/>
              </a:ext>
            </a:extLst>
          </p:cNvPr>
          <p:cNvSpPr>
            <a:spLocks noGrp="1"/>
          </p:cNvSpPr>
          <p:nvPr>
            <p:ph type="title"/>
          </p:nvPr>
        </p:nvSpPr>
        <p:spPr/>
        <p:txBody>
          <a:bodyPr/>
          <a:lstStyle/>
          <a:p>
            <a:r>
              <a:rPr lang="en-CA" dirty="0"/>
              <a:t>neighbourhood-groups </a:t>
            </a:r>
            <a:br>
              <a:rPr lang="en-CA" dirty="0"/>
            </a:br>
            <a:endParaRPr lang="en-US" dirty="0"/>
          </a:p>
        </p:txBody>
      </p:sp>
      <p:sp>
        <p:nvSpPr>
          <p:cNvPr id="3" name="Content Placeholder 2">
            <a:extLst>
              <a:ext uri="{FF2B5EF4-FFF2-40B4-BE49-F238E27FC236}">
                <a16:creationId xmlns:a16="http://schemas.microsoft.com/office/drawing/2014/main" id="{2BDBA9DB-85F3-E442-91E4-7029E80C8A8B}"/>
              </a:ext>
            </a:extLst>
          </p:cNvPr>
          <p:cNvSpPr>
            <a:spLocks noGrp="1"/>
          </p:cNvSpPr>
          <p:nvPr>
            <p:ph idx="1"/>
          </p:nvPr>
        </p:nvSpPr>
        <p:spPr>
          <a:xfrm>
            <a:off x="5130170" y="-401224"/>
            <a:ext cx="6281873" cy="5248622"/>
          </a:xfrm>
        </p:spPr>
        <p:txBody>
          <a:bodyPr/>
          <a:lstStyle/>
          <a:p>
            <a:pPr lvl="0"/>
            <a:r>
              <a:rPr lang="en-CA" dirty="0"/>
              <a:t>Other Neighbourhoods: </a:t>
            </a:r>
          </a:p>
          <a:p>
            <a:endParaRPr lang="en-US" dirty="0"/>
          </a:p>
        </p:txBody>
      </p:sp>
      <p:pic>
        <p:nvPicPr>
          <p:cNvPr id="8" name="Picture 7">
            <a:extLst>
              <a:ext uri="{FF2B5EF4-FFF2-40B4-BE49-F238E27FC236}">
                <a16:creationId xmlns:a16="http://schemas.microsoft.com/office/drawing/2014/main" id="{793567B9-D465-CF46-8CA2-20746FD672F1}"/>
              </a:ext>
            </a:extLst>
          </p:cNvPr>
          <p:cNvPicPr>
            <a:picLocks noChangeAspect="1"/>
          </p:cNvPicPr>
          <p:nvPr/>
        </p:nvPicPr>
        <p:blipFill>
          <a:blip r:embed="rId2"/>
          <a:stretch>
            <a:fillRect/>
          </a:stretch>
        </p:blipFill>
        <p:spPr>
          <a:xfrm>
            <a:off x="5130170" y="2152748"/>
            <a:ext cx="5684227" cy="4119538"/>
          </a:xfrm>
          <a:prstGeom prst="rect">
            <a:avLst/>
          </a:prstGeom>
        </p:spPr>
      </p:pic>
    </p:spTree>
    <p:extLst>
      <p:ext uri="{BB962C8B-B14F-4D97-AF65-F5344CB8AC3E}">
        <p14:creationId xmlns:p14="http://schemas.microsoft.com/office/powerpoint/2010/main" val="3224613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5113-62F9-494E-93FB-FFC348A1AAFA}"/>
              </a:ext>
            </a:extLst>
          </p:cNvPr>
          <p:cNvSpPr>
            <a:spLocks noGrp="1"/>
          </p:cNvSpPr>
          <p:nvPr>
            <p:ph type="title"/>
          </p:nvPr>
        </p:nvSpPr>
        <p:spPr/>
        <p:txBody>
          <a:bodyPr/>
          <a:lstStyle/>
          <a:p>
            <a:r>
              <a:rPr lang="en-CA" dirty="0"/>
              <a:t>neighbourhood-groups </a:t>
            </a:r>
            <a:br>
              <a:rPr lang="en-CA" dirty="0"/>
            </a:br>
            <a:endParaRPr lang="en-US" dirty="0"/>
          </a:p>
        </p:txBody>
      </p:sp>
      <p:sp>
        <p:nvSpPr>
          <p:cNvPr id="3" name="Content Placeholder 2">
            <a:extLst>
              <a:ext uri="{FF2B5EF4-FFF2-40B4-BE49-F238E27FC236}">
                <a16:creationId xmlns:a16="http://schemas.microsoft.com/office/drawing/2014/main" id="{2BDBA9DB-85F3-E442-91E4-7029E80C8A8B}"/>
              </a:ext>
            </a:extLst>
          </p:cNvPr>
          <p:cNvSpPr>
            <a:spLocks noGrp="1"/>
          </p:cNvSpPr>
          <p:nvPr>
            <p:ph idx="1"/>
          </p:nvPr>
        </p:nvSpPr>
        <p:spPr>
          <a:xfrm>
            <a:off x="5130170" y="-401224"/>
            <a:ext cx="6281873" cy="5248622"/>
          </a:xfrm>
        </p:spPr>
        <p:txBody>
          <a:bodyPr/>
          <a:lstStyle/>
          <a:p>
            <a:pPr lvl="0"/>
            <a:r>
              <a:rPr lang="en-CA" dirty="0"/>
              <a:t>Other Neighbourhoods: </a:t>
            </a:r>
          </a:p>
          <a:p>
            <a:endParaRPr lang="en-US" dirty="0"/>
          </a:p>
        </p:txBody>
      </p:sp>
      <p:pic>
        <p:nvPicPr>
          <p:cNvPr id="5" name="Picture 4">
            <a:extLst>
              <a:ext uri="{FF2B5EF4-FFF2-40B4-BE49-F238E27FC236}">
                <a16:creationId xmlns:a16="http://schemas.microsoft.com/office/drawing/2014/main" id="{79B14709-1C5F-C146-AADB-08613A63173C}"/>
              </a:ext>
            </a:extLst>
          </p:cNvPr>
          <p:cNvPicPr>
            <a:picLocks noChangeAspect="1"/>
          </p:cNvPicPr>
          <p:nvPr/>
        </p:nvPicPr>
        <p:blipFill>
          <a:blip r:embed="rId2"/>
          <a:stretch>
            <a:fillRect/>
          </a:stretch>
        </p:blipFill>
        <p:spPr>
          <a:xfrm>
            <a:off x="4851642" y="2223087"/>
            <a:ext cx="5905500" cy="4279900"/>
          </a:xfrm>
          <a:prstGeom prst="rect">
            <a:avLst/>
          </a:prstGeom>
        </p:spPr>
      </p:pic>
    </p:spTree>
    <p:extLst>
      <p:ext uri="{BB962C8B-B14F-4D97-AF65-F5344CB8AC3E}">
        <p14:creationId xmlns:p14="http://schemas.microsoft.com/office/powerpoint/2010/main" val="856877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5113-62F9-494E-93FB-FFC348A1AAFA}"/>
              </a:ext>
            </a:extLst>
          </p:cNvPr>
          <p:cNvSpPr>
            <a:spLocks noGrp="1"/>
          </p:cNvSpPr>
          <p:nvPr>
            <p:ph type="title"/>
          </p:nvPr>
        </p:nvSpPr>
        <p:spPr/>
        <p:txBody>
          <a:bodyPr/>
          <a:lstStyle/>
          <a:p>
            <a:r>
              <a:rPr lang="en-CA" dirty="0"/>
              <a:t>neighbourhood-groups </a:t>
            </a:r>
            <a:br>
              <a:rPr lang="en-CA" dirty="0"/>
            </a:br>
            <a:endParaRPr lang="en-US" dirty="0"/>
          </a:p>
        </p:txBody>
      </p:sp>
      <p:sp>
        <p:nvSpPr>
          <p:cNvPr id="3" name="Content Placeholder 2">
            <a:extLst>
              <a:ext uri="{FF2B5EF4-FFF2-40B4-BE49-F238E27FC236}">
                <a16:creationId xmlns:a16="http://schemas.microsoft.com/office/drawing/2014/main" id="{2BDBA9DB-85F3-E442-91E4-7029E80C8A8B}"/>
              </a:ext>
            </a:extLst>
          </p:cNvPr>
          <p:cNvSpPr>
            <a:spLocks noGrp="1"/>
          </p:cNvSpPr>
          <p:nvPr>
            <p:ph idx="1"/>
          </p:nvPr>
        </p:nvSpPr>
        <p:spPr>
          <a:xfrm>
            <a:off x="5130170" y="-401224"/>
            <a:ext cx="6281873" cy="5248622"/>
          </a:xfrm>
        </p:spPr>
        <p:txBody>
          <a:bodyPr/>
          <a:lstStyle/>
          <a:p>
            <a:pPr lvl="0"/>
            <a:r>
              <a:rPr lang="en-CA" dirty="0"/>
              <a:t>Other Neighbourhoods: </a:t>
            </a:r>
          </a:p>
          <a:p>
            <a:endParaRPr lang="en-US" dirty="0"/>
          </a:p>
        </p:txBody>
      </p:sp>
      <p:pic>
        <p:nvPicPr>
          <p:cNvPr id="6" name="Picture 5">
            <a:extLst>
              <a:ext uri="{FF2B5EF4-FFF2-40B4-BE49-F238E27FC236}">
                <a16:creationId xmlns:a16="http://schemas.microsoft.com/office/drawing/2014/main" id="{323C4082-0BE5-594E-9B1A-3739423525DF}"/>
              </a:ext>
            </a:extLst>
          </p:cNvPr>
          <p:cNvPicPr>
            <a:picLocks noChangeAspect="1"/>
          </p:cNvPicPr>
          <p:nvPr/>
        </p:nvPicPr>
        <p:blipFill rotWithShape="1">
          <a:blip r:embed="rId2"/>
          <a:srcRect r="11248"/>
          <a:stretch/>
        </p:blipFill>
        <p:spPr>
          <a:xfrm>
            <a:off x="4772648" y="2192215"/>
            <a:ext cx="6704996" cy="3915476"/>
          </a:xfrm>
          <a:prstGeom prst="rect">
            <a:avLst/>
          </a:prstGeom>
        </p:spPr>
      </p:pic>
    </p:spTree>
    <p:extLst>
      <p:ext uri="{BB962C8B-B14F-4D97-AF65-F5344CB8AC3E}">
        <p14:creationId xmlns:p14="http://schemas.microsoft.com/office/powerpoint/2010/main" val="100468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5113-62F9-494E-93FB-FFC348A1AAFA}"/>
              </a:ext>
            </a:extLst>
          </p:cNvPr>
          <p:cNvSpPr>
            <a:spLocks noGrp="1"/>
          </p:cNvSpPr>
          <p:nvPr>
            <p:ph type="title"/>
          </p:nvPr>
        </p:nvSpPr>
        <p:spPr/>
        <p:txBody>
          <a:bodyPr/>
          <a:lstStyle/>
          <a:p>
            <a:r>
              <a:rPr lang="en-CA" dirty="0"/>
              <a:t>neighbourhood-groups </a:t>
            </a:r>
            <a:br>
              <a:rPr lang="en-CA" dirty="0"/>
            </a:br>
            <a:endParaRPr lang="en-US" dirty="0"/>
          </a:p>
        </p:txBody>
      </p:sp>
      <p:sp>
        <p:nvSpPr>
          <p:cNvPr id="3" name="Content Placeholder 2">
            <a:extLst>
              <a:ext uri="{FF2B5EF4-FFF2-40B4-BE49-F238E27FC236}">
                <a16:creationId xmlns:a16="http://schemas.microsoft.com/office/drawing/2014/main" id="{2BDBA9DB-85F3-E442-91E4-7029E80C8A8B}"/>
              </a:ext>
            </a:extLst>
          </p:cNvPr>
          <p:cNvSpPr>
            <a:spLocks noGrp="1"/>
          </p:cNvSpPr>
          <p:nvPr>
            <p:ph idx="1"/>
          </p:nvPr>
        </p:nvSpPr>
        <p:spPr>
          <a:xfrm>
            <a:off x="5235678" y="900038"/>
            <a:ext cx="6281873" cy="5248622"/>
          </a:xfrm>
        </p:spPr>
        <p:txBody>
          <a:bodyPr anchor="t"/>
          <a:lstStyle/>
          <a:p>
            <a:pPr lvl="0"/>
            <a:r>
              <a:rPr lang="en-CA" dirty="0"/>
              <a:t>Other Neighbourhoods: </a:t>
            </a:r>
          </a:p>
          <a:p>
            <a:endParaRPr lang="en-US" dirty="0"/>
          </a:p>
        </p:txBody>
      </p:sp>
      <p:pic>
        <p:nvPicPr>
          <p:cNvPr id="5" name="Picture 4">
            <a:extLst>
              <a:ext uri="{FF2B5EF4-FFF2-40B4-BE49-F238E27FC236}">
                <a16:creationId xmlns:a16="http://schemas.microsoft.com/office/drawing/2014/main" id="{0553E94C-8687-5846-BCBA-E5E0F07D6D08}"/>
              </a:ext>
            </a:extLst>
          </p:cNvPr>
          <p:cNvPicPr>
            <a:picLocks noChangeAspect="1"/>
          </p:cNvPicPr>
          <p:nvPr/>
        </p:nvPicPr>
        <p:blipFill>
          <a:blip r:embed="rId2"/>
          <a:stretch>
            <a:fillRect/>
          </a:stretch>
        </p:blipFill>
        <p:spPr>
          <a:xfrm>
            <a:off x="5009415" y="1298023"/>
            <a:ext cx="5589954" cy="4850637"/>
          </a:xfrm>
          <a:prstGeom prst="rect">
            <a:avLst/>
          </a:prstGeom>
        </p:spPr>
      </p:pic>
    </p:spTree>
    <p:extLst>
      <p:ext uri="{BB962C8B-B14F-4D97-AF65-F5344CB8AC3E}">
        <p14:creationId xmlns:p14="http://schemas.microsoft.com/office/powerpoint/2010/main" val="3935396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5113-62F9-494E-93FB-FFC348A1AAFA}"/>
              </a:ext>
            </a:extLst>
          </p:cNvPr>
          <p:cNvSpPr>
            <a:spLocks noGrp="1"/>
          </p:cNvSpPr>
          <p:nvPr>
            <p:ph type="title"/>
          </p:nvPr>
        </p:nvSpPr>
        <p:spPr/>
        <p:txBody>
          <a:bodyPr>
            <a:normAutofit fontScale="90000"/>
          </a:bodyPr>
          <a:lstStyle/>
          <a:p>
            <a:r>
              <a:rPr lang="en-CA" dirty="0"/>
              <a:t>Average price in each neighbourhood </a:t>
            </a:r>
            <a:br>
              <a:rPr lang="en-CA" dirty="0"/>
            </a:br>
            <a:endParaRPr lang="en-US" dirty="0"/>
          </a:p>
        </p:txBody>
      </p:sp>
      <p:sp>
        <p:nvSpPr>
          <p:cNvPr id="3" name="Content Placeholder 2">
            <a:extLst>
              <a:ext uri="{FF2B5EF4-FFF2-40B4-BE49-F238E27FC236}">
                <a16:creationId xmlns:a16="http://schemas.microsoft.com/office/drawing/2014/main" id="{2BDBA9DB-85F3-E442-91E4-7029E80C8A8B}"/>
              </a:ext>
            </a:extLst>
          </p:cNvPr>
          <p:cNvSpPr>
            <a:spLocks noGrp="1"/>
          </p:cNvSpPr>
          <p:nvPr>
            <p:ph idx="1"/>
          </p:nvPr>
        </p:nvSpPr>
        <p:spPr>
          <a:xfrm>
            <a:off x="5235678" y="900038"/>
            <a:ext cx="6281873" cy="5248622"/>
          </a:xfrm>
        </p:spPr>
        <p:txBody>
          <a:bodyPr anchor="t"/>
          <a:lstStyle/>
          <a:p>
            <a:pPr lvl="0"/>
            <a:r>
              <a:rPr lang="en-CA" dirty="0"/>
              <a:t>Other Neighbourhoods: </a:t>
            </a:r>
          </a:p>
          <a:p>
            <a:endParaRPr lang="en-US" dirty="0"/>
          </a:p>
        </p:txBody>
      </p:sp>
      <p:pic>
        <p:nvPicPr>
          <p:cNvPr id="6" name="Picture 5">
            <a:extLst>
              <a:ext uri="{FF2B5EF4-FFF2-40B4-BE49-F238E27FC236}">
                <a16:creationId xmlns:a16="http://schemas.microsoft.com/office/drawing/2014/main" id="{7D19BAF2-7683-B649-BEFA-0384A32634F7}"/>
              </a:ext>
            </a:extLst>
          </p:cNvPr>
          <p:cNvPicPr>
            <a:picLocks noChangeAspect="1"/>
          </p:cNvPicPr>
          <p:nvPr/>
        </p:nvPicPr>
        <p:blipFill>
          <a:blip r:embed="rId2"/>
          <a:stretch>
            <a:fillRect/>
          </a:stretch>
        </p:blipFill>
        <p:spPr>
          <a:xfrm>
            <a:off x="7992696" y="1259774"/>
            <a:ext cx="3652322" cy="2638363"/>
          </a:xfrm>
          <a:prstGeom prst="rect">
            <a:avLst/>
          </a:prstGeom>
        </p:spPr>
      </p:pic>
      <p:pic>
        <p:nvPicPr>
          <p:cNvPr id="8" name="Picture 7">
            <a:extLst>
              <a:ext uri="{FF2B5EF4-FFF2-40B4-BE49-F238E27FC236}">
                <a16:creationId xmlns:a16="http://schemas.microsoft.com/office/drawing/2014/main" id="{107E4ED6-B166-AF47-B2D3-A82E05E4DA27}"/>
              </a:ext>
            </a:extLst>
          </p:cNvPr>
          <p:cNvPicPr>
            <a:picLocks noChangeAspect="1"/>
          </p:cNvPicPr>
          <p:nvPr/>
        </p:nvPicPr>
        <p:blipFill>
          <a:blip r:embed="rId3"/>
          <a:stretch>
            <a:fillRect/>
          </a:stretch>
        </p:blipFill>
        <p:spPr>
          <a:xfrm>
            <a:off x="4855602" y="3988028"/>
            <a:ext cx="3764862" cy="2719660"/>
          </a:xfrm>
          <a:prstGeom prst="rect">
            <a:avLst/>
          </a:prstGeom>
        </p:spPr>
      </p:pic>
    </p:spTree>
    <p:extLst>
      <p:ext uri="{BB962C8B-B14F-4D97-AF65-F5344CB8AC3E}">
        <p14:creationId xmlns:p14="http://schemas.microsoft.com/office/powerpoint/2010/main" val="3809338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7E6C-EF50-864E-9DA8-D89EDCEB2661}"/>
              </a:ext>
            </a:extLst>
          </p:cNvPr>
          <p:cNvSpPr>
            <a:spLocks noGrp="1"/>
          </p:cNvSpPr>
          <p:nvPr>
            <p:ph type="title"/>
          </p:nvPr>
        </p:nvSpPr>
        <p:spPr/>
        <p:txBody>
          <a:bodyPr/>
          <a:lstStyle/>
          <a:p>
            <a:r>
              <a:rPr lang="en-CA" dirty="0"/>
              <a:t>Analysis by Room Type</a:t>
            </a:r>
            <a:endParaRPr lang="en-US" dirty="0"/>
          </a:p>
        </p:txBody>
      </p:sp>
      <p:sp>
        <p:nvSpPr>
          <p:cNvPr id="3" name="Content Placeholder 2">
            <a:extLst>
              <a:ext uri="{FF2B5EF4-FFF2-40B4-BE49-F238E27FC236}">
                <a16:creationId xmlns:a16="http://schemas.microsoft.com/office/drawing/2014/main" id="{42152015-849B-1D4B-82A3-F66492283DB4}"/>
              </a:ext>
            </a:extLst>
          </p:cNvPr>
          <p:cNvSpPr>
            <a:spLocks noGrp="1"/>
          </p:cNvSpPr>
          <p:nvPr>
            <p:ph idx="1"/>
          </p:nvPr>
        </p:nvSpPr>
        <p:spPr/>
        <p:txBody>
          <a:bodyPr anchor="t"/>
          <a:lstStyle/>
          <a:p>
            <a:pPr lvl="0"/>
            <a:r>
              <a:rPr lang="en-CA" dirty="0"/>
              <a:t>Overall renting an entire home/ apartment is more expensive. </a:t>
            </a:r>
          </a:p>
          <a:p>
            <a:r>
              <a:rPr lang="en-CA" dirty="0"/>
              <a:t>However, renting a private or shared room is cheaper/ similar in comparison.</a:t>
            </a:r>
          </a:p>
          <a:p>
            <a:pPr marL="0" indent="0">
              <a:buNone/>
            </a:pPr>
            <a:endParaRPr lang="en-US" dirty="0"/>
          </a:p>
        </p:txBody>
      </p:sp>
      <p:pic>
        <p:nvPicPr>
          <p:cNvPr id="5" name="Picture 4">
            <a:extLst>
              <a:ext uri="{FF2B5EF4-FFF2-40B4-BE49-F238E27FC236}">
                <a16:creationId xmlns:a16="http://schemas.microsoft.com/office/drawing/2014/main" id="{9C8CB8D8-D20F-6745-9222-4A6A22BE135F}"/>
              </a:ext>
            </a:extLst>
          </p:cNvPr>
          <p:cNvPicPr>
            <a:picLocks noChangeAspect="1"/>
          </p:cNvPicPr>
          <p:nvPr/>
        </p:nvPicPr>
        <p:blipFill>
          <a:blip r:embed="rId2"/>
          <a:stretch>
            <a:fillRect/>
          </a:stretch>
        </p:blipFill>
        <p:spPr>
          <a:xfrm>
            <a:off x="5712558" y="2367682"/>
            <a:ext cx="4580304" cy="4490318"/>
          </a:xfrm>
          <a:prstGeom prst="rect">
            <a:avLst/>
          </a:prstGeom>
        </p:spPr>
      </p:pic>
    </p:spTree>
    <p:extLst>
      <p:ext uri="{BB962C8B-B14F-4D97-AF65-F5344CB8AC3E}">
        <p14:creationId xmlns:p14="http://schemas.microsoft.com/office/powerpoint/2010/main" val="75418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47C6-40C7-6649-BA0B-D7C11D5CA815}"/>
              </a:ext>
            </a:extLst>
          </p:cNvPr>
          <p:cNvSpPr>
            <a:spLocks noGrp="1"/>
          </p:cNvSpPr>
          <p:nvPr>
            <p:ph type="title"/>
          </p:nvPr>
        </p:nvSpPr>
        <p:spPr>
          <a:xfrm>
            <a:off x="888631" y="2349925"/>
            <a:ext cx="3498979" cy="2456442"/>
          </a:xfrm>
        </p:spPr>
        <p:txBody>
          <a:bodyPr/>
          <a:lstStyle/>
          <a:p>
            <a:r>
              <a:rPr lang="en-CA" dirty="0"/>
              <a:t>Project Data Scope:</a:t>
            </a:r>
            <a:br>
              <a:rPr lang="en-CA" dirty="0"/>
            </a:br>
            <a:endParaRPr lang="en-US" dirty="0"/>
          </a:p>
        </p:txBody>
      </p:sp>
      <p:sp>
        <p:nvSpPr>
          <p:cNvPr id="3" name="Content Placeholder 2">
            <a:extLst>
              <a:ext uri="{FF2B5EF4-FFF2-40B4-BE49-F238E27FC236}">
                <a16:creationId xmlns:a16="http://schemas.microsoft.com/office/drawing/2014/main" id="{4507FA82-CC71-0546-AC7C-41BCDA953C76}"/>
              </a:ext>
            </a:extLst>
          </p:cNvPr>
          <p:cNvSpPr>
            <a:spLocks noGrp="1"/>
          </p:cNvSpPr>
          <p:nvPr>
            <p:ph idx="1"/>
          </p:nvPr>
        </p:nvSpPr>
        <p:spPr/>
        <p:txBody>
          <a:bodyPr/>
          <a:lstStyle/>
          <a:p>
            <a:r>
              <a:rPr lang="en-CA" dirty="0"/>
              <a:t>To study the data set from Airbnb listings and rentals to predict the pricing ay, we can extract which are the neighbourhoods with the largest amount of offers.</a:t>
            </a:r>
          </a:p>
          <a:p>
            <a:pPr fontAlgn="base"/>
            <a:r>
              <a:rPr lang="en-CA" dirty="0"/>
              <a:t>Since 2008, guests and hosts have used Airbnb to expand on traveling possibilities and present more unique, personalized way of experiencing the world. This dataset describes the listing activity and metrics in NYC, NY for 2019.</a:t>
            </a:r>
          </a:p>
          <a:p>
            <a:pPr fontAlgn="base"/>
            <a:r>
              <a:rPr lang="en-CA" dirty="0"/>
              <a:t>This data file includes all needed information to find out more about hosts, geographical availability, necessary metrics to make predictions and draw conclusions.</a:t>
            </a:r>
          </a:p>
          <a:p>
            <a:endParaRPr lang="en-CA" dirty="0"/>
          </a:p>
          <a:p>
            <a:endParaRPr lang="en-US" dirty="0"/>
          </a:p>
        </p:txBody>
      </p:sp>
      <p:pic>
        <p:nvPicPr>
          <p:cNvPr id="4" name="Picture 3">
            <a:extLst>
              <a:ext uri="{FF2B5EF4-FFF2-40B4-BE49-F238E27FC236}">
                <a16:creationId xmlns:a16="http://schemas.microsoft.com/office/drawing/2014/main" id="{DF3A9823-053A-404A-83FA-A226DA22774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99306" y="1512277"/>
            <a:ext cx="3690632" cy="679938"/>
          </a:xfrm>
          <a:prstGeom prst="rect">
            <a:avLst/>
          </a:prstGeom>
        </p:spPr>
      </p:pic>
    </p:spTree>
    <p:extLst>
      <p:ext uri="{BB962C8B-B14F-4D97-AF65-F5344CB8AC3E}">
        <p14:creationId xmlns:p14="http://schemas.microsoft.com/office/powerpoint/2010/main" val="2916422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7E6C-EF50-864E-9DA8-D89EDCEB2661}"/>
              </a:ext>
            </a:extLst>
          </p:cNvPr>
          <p:cNvSpPr>
            <a:spLocks noGrp="1"/>
          </p:cNvSpPr>
          <p:nvPr>
            <p:ph type="title"/>
          </p:nvPr>
        </p:nvSpPr>
        <p:spPr/>
        <p:txBody>
          <a:bodyPr/>
          <a:lstStyle/>
          <a:p>
            <a:r>
              <a:rPr lang="en-CA" dirty="0"/>
              <a:t>Analysis by Room Type</a:t>
            </a:r>
            <a:endParaRPr lang="en-US" dirty="0"/>
          </a:p>
        </p:txBody>
      </p:sp>
      <p:sp>
        <p:nvSpPr>
          <p:cNvPr id="3" name="Content Placeholder 2">
            <a:extLst>
              <a:ext uri="{FF2B5EF4-FFF2-40B4-BE49-F238E27FC236}">
                <a16:creationId xmlns:a16="http://schemas.microsoft.com/office/drawing/2014/main" id="{42152015-849B-1D4B-82A3-F66492283DB4}"/>
              </a:ext>
            </a:extLst>
          </p:cNvPr>
          <p:cNvSpPr>
            <a:spLocks noGrp="1"/>
          </p:cNvSpPr>
          <p:nvPr>
            <p:ph idx="1"/>
          </p:nvPr>
        </p:nvSpPr>
        <p:spPr/>
        <p:txBody>
          <a:bodyPr anchor="t"/>
          <a:lstStyle/>
          <a:p>
            <a:pPr lvl="0"/>
            <a:r>
              <a:rPr lang="en-CA" dirty="0"/>
              <a:t>Average price of a room time when compared for private or shared room we found that shared room is much cheaper.</a:t>
            </a:r>
          </a:p>
          <a:p>
            <a:pPr marL="0" indent="0">
              <a:buNone/>
            </a:pPr>
            <a:endParaRPr lang="en-US" dirty="0"/>
          </a:p>
        </p:txBody>
      </p:sp>
      <p:pic>
        <p:nvPicPr>
          <p:cNvPr id="6" name="Picture 5">
            <a:extLst>
              <a:ext uri="{FF2B5EF4-FFF2-40B4-BE49-F238E27FC236}">
                <a16:creationId xmlns:a16="http://schemas.microsoft.com/office/drawing/2014/main" id="{CD9E6CDA-292E-0848-A167-A958B542977D}"/>
              </a:ext>
            </a:extLst>
          </p:cNvPr>
          <p:cNvPicPr>
            <a:picLocks noChangeAspect="1"/>
          </p:cNvPicPr>
          <p:nvPr/>
        </p:nvPicPr>
        <p:blipFill>
          <a:blip r:embed="rId2"/>
          <a:stretch>
            <a:fillRect/>
          </a:stretch>
        </p:blipFill>
        <p:spPr>
          <a:xfrm>
            <a:off x="5324719" y="1930286"/>
            <a:ext cx="5978650" cy="4121522"/>
          </a:xfrm>
          <a:prstGeom prst="rect">
            <a:avLst/>
          </a:prstGeom>
        </p:spPr>
      </p:pic>
    </p:spTree>
    <p:extLst>
      <p:ext uri="{BB962C8B-B14F-4D97-AF65-F5344CB8AC3E}">
        <p14:creationId xmlns:p14="http://schemas.microsoft.com/office/powerpoint/2010/main" val="83563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7E6C-EF50-864E-9DA8-D89EDCEB2661}"/>
              </a:ext>
            </a:extLst>
          </p:cNvPr>
          <p:cNvSpPr>
            <a:spLocks noGrp="1"/>
          </p:cNvSpPr>
          <p:nvPr>
            <p:ph type="title"/>
          </p:nvPr>
        </p:nvSpPr>
        <p:spPr/>
        <p:txBody>
          <a:bodyPr/>
          <a:lstStyle/>
          <a:p>
            <a:r>
              <a:rPr lang="en-CA" dirty="0"/>
              <a:t>Analysis by Room Type</a:t>
            </a:r>
            <a:endParaRPr lang="en-US" dirty="0"/>
          </a:p>
        </p:txBody>
      </p:sp>
      <p:sp>
        <p:nvSpPr>
          <p:cNvPr id="3" name="Content Placeholder 2">
            <a:extLst>
              <a:ext uri="{FF2B5EF4-FFF2-40B4-BE49-F238E27FC236}">
                <a16:creationId xmlns:a16="http://schemas.microsoft.com/office/drawing/2014/main" id="{42152015-849B-1D4B-82A3-F66492283DB4}"/>
              </a:ext>
            </a:extLst>
          </p:cNvPr>
          <p:cNvSpPr>
            <a:spLocks noGrp="1"/>
          </p:cNvSpPr>
          <p:nvPr>
            <p:ph idx="1"/>
          </p:nvPr>
        </p:nvSpPr>
        <p:spPr/>
        <p:txBody>
          <a:bodyPr anchor="t"/>
          <a:lstStyle/>
          <a:p>
            <a:pPr lvl="0"/>
            <a:r>
              <a:rPr lang="en-CA" dirty="0"/>
              <a:t>Multiple bar graphs with the room type and neighbourhood shows the average listing price in each neighbourhood.</a:t>
            </a:r>
          </a:p>
          <a:p>
            <a:pPr marL="0" indent="0">
              <a:buNone/>
            </a:pPr>
            <a:endParaRPr lang="en-US" dirty="0"/>
          </a:p>
        </p:txBody>
      </p:sp>
      <p:pic>
        <p:nvPicPr>
          <p:cNvPr id="5" name="Picture 4">
            <a:extLst>
              <a:ext uri="{FF2B5EF4-FFF2-40B4-BE49-F238E27FC236}">
                <a16:creationId xmlns:a16="http://schemas.microsoft.com/office/drawing/2014/main" id="{35E002AA-C9A8-0B4F-BCDD-245D410210D4}"/>
              </a:ext>
            </a:extLst>
          </p:cNvPr>
          <p:cNvPicPr>
            <a:picLocks noChangeAspect="1"/>
          </p:cNvPicPr>
          <p:nvPr/>
        </p:nvPicPr>
        <p:blipFill>
          <a:blip r:embed="rId2"/>
          <a:stretch>
            <a:fillRect/>
          </a:stretch>
        </p:blipFill>
        <p:spPr>
          <a:xfrm>
            <a:off x="4756784" y="1937528"/>
            <a:ext cx="7239427" cy="4774202"/>
          </a:xfrm>
          <a:prstGeom prst="rect">
            <a:avLst/>
          </a:prstGeom>
        </p:spPr>
      </p:pic>
    </p:spTree>
    <p:extLst>
      <p:ext uri="{BB962C8B-B14F-4D97-AF65-F5344CB8AC3E}">
        <p14:creationId xmlns:p14="http://schemas.microsoft.com/office/powerpoint/2010/main" val="1313256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7E6C-EF50-864E-9DA8-D89EDCEB2661}"/>
              </a:ext>
            </a:extLst>
          </p:cNvPr>
          <p:cNvSpPr>
            <a:spLocks noGrp="1"/>
          </p:cNvSpPr>
          <p:nvPr>
            <p:ph type="title"/>
          </p:nvPr>
        </p:nvSpPr>
        <p:spPr/>
        <p:txBody>
          <a:bodyPr/>
          <a:lstStyle/>
          <a:p>
            <a:r>
              <a:rPr lang="en-CA" dirty="0"/>
              <a:t>Listing Density in Manhattan </a:t>
            </a:r>
            <a:endParaRPr lang="en-US" dirty="0"/>
          </a:p>
        </p:txBody>
      </p:sp>
      <p:sp>
        <p:nvSpPr>
          <p:cNvPr id="3" name="Content Placeholder 2">
            <a:extLst>
              <a:ext uri="{FF2B5EF4-FFF2-40B4-BE49-F238E27FC236}">
                <a16:creationId xmlns:a16="http://schemas.microsoft.com/office/drawing/2014/main" id="{42152015-849B-1D4B-82A3-F66492283DB4}"/>
              </a:ext>
            </a:extLst>
          </p:cNvPr>
          <p:cNvSpPr>
            <a:spLocks noGrp="1"/>
          </p:cNvSpPr>
          <p:nvPr>
            <p:ph idx="1"/>
          </p:nvPr>
        </p:nvSpPr>
        <p:spPr/>
        <p:txBody>
          <a:bodyPr anchor="t"/>
          <a:lstStyle/>
          <a:p>
            <a:r>
              <a:rPr lang="en-CA" dirty="0"/>
              <a:t>Scatter Plot/ Heat Map of the density in Manhattan:</a:t>
            </a:r>
          </a:p>
          <a:p>
            <a:pPr marL="0" indent="0">
              <a:buNone/>
            </a:pPr>
            <a:r>
              <a:rPr lang="en-CA" dirty="0"/>
              <a:t>We found the density of listings visually to be highest in Manhattan when plotted via scatter plot with multiple colours and symbols</a:t>
            </a:r>
          </a:p>
          <a:p>
            <a:pPr marL="0" indent="0">
              <a:buNone/>
            </a:pPr>
            <a:endParaRPr lang="en-US" dirty="0"/>
          </a:p>
        </p:txBody>
      </p:sp>
      <p:pic>
        <p:nvPicPr>
          <p:cNvPr id="6" name="Picture 5">
            <a:extLst>
              <a:ext uri="{FF2B5EF4-FFF2-40B4-BE49-F238E27FC236}">
                <a16:creationId xmlns:a16="http://schemas.microsoft.com/office/drawing/2014/main" id="{F95E785C-6AC3-8442-919B-76DD8FFC2EC5}"/>
              </a:ext>
            </a:extLst>
          </p:cNvPr>
          <p:cNvPicPr>
            <a:picLocks noChangeAspect="1"/>
          </p:cNvPicPr>
          <p:nvPr/>
        </p:nvPicPr>
        <p:blipFill>
          <a:blip r:embed="rId2"/>
          <a:stretch>
            <a:fillRect/>
          </a:stretch>
        </p:blipFill>
        <p:spPr>
          <a:xfrm>
            <a:off x="5219842" y="2423132"/>
            <a:ext cx="6482109" cy="4274771"/>
          </a:xfrm>
          <a:prstGeom prst="rect">
            <a:avLst/>
          </a:prstGeom>
        </p:spPr>
      </p:pic>
    </p:spTree>
    <p:extLst>
      <p:ext uri="{BB962C8B-B14F-4D97-AF65-F5344CB8AC3E}">
        <p14:creationId xmlns:p14="http://schemas.microsoft.com/office/powerpoint/2010/main" val="1880449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7E6C-EF50-864E-9DA8-D89EDCEB2661}"/>
              </a:ext>
            </a:extLst>
          </p:cNvPr>
          <p:cNvSpPr>
            <a:spLocks noGrp="1"/>
          </p:cNvSpPr>
          <p:nvPr>
            <p:ph type="title"/>
          </p:nvPr>
        </p:nvSpPr>
        <p:spPr/>
        <p:txBody>
          <a:bodyPr>
            <a:normAutofit fontScale="90000"/>
          </a:bodyPr>
          <a:lstStyle/>
          <a:p>
            <a:r>
              <a:rPr lang="en-CA" dirty="0"/>
              <a:t> </a:t>
            </a:r>
            <a:br>
              <a:rPr lang="en-CA" dirty="0"/>
            </a:br>
            <a:r>
              <a:rPr lang="en-CA" dirty="0"/>
              <a:t>Correlation of all the factors across 2 axes </a:t>
            </a:r>
            <a:endParaRPr lang="en-US" dirty="0"/>
          </a:p>
        </p:txBody>
      </p:sp>
      <p:sp>
        <p:nvSpPr>
          <p:cNvPr id="3" name="Content Placeholder 2">
            <a:extLst>
              <a:ext uri="{FF2B5EF4-FFF2-40B4-BE49-F238E27FC236}">
                <a16:creationId xmlns:a16="http://schemas.microsoft.com/office/drawing/2014/main" id="{42152015-849B-1D4B-82A3-F66492283DB4}"/>
              </a:ext>
            </a:extLst>
          </p:cNvPr>
          <p:cNvSpPr>
            <a:spLocks noGrp="1"/>
          </p:cNvSpPr>
          <p:nvPr>
            <p:ph idx="1"/>
          </p:nvPr>
        </p:nvSpPr>
        <p:spPr/>
        <p:txBody>
          <a:bodyPr anchor="t"/>
          <a:lstStyle/>
          <a:p>
            <a:pPr lvl="0"/>
            <a:r>
              <a:rPr lang="en-CA" dirty="0"/>
              <a:t>When plotting the correlation of the factors in the dataset analyzed, we observed the correlation as below:</a:t>
            </a:r>
          </a:p>
          <a:p>
            <a:pPr marL="0" lvl="0" indent="0">
              <a:buNone/>
            </a:pPr>
            <a:endParaRPr lang="en-CA" dirty="0"/>
          </a:p>
          <a:p>
            <a:pPr marL="0" indent="0">
              <a:buNone/>
            </a:pPr>
            <a:endParaRPr lang="en-US" dirty="0"/>
          </a:p>
        </p:txBody>
      </p:sp>
      <p:pic>
        <p:nvPicPr>
          <p:cNvPr id="5" name="Picture 4">
            <a:extLst>
              <a:ext uri="{FF2B5EF4-FFF2-40B4-BE49-F238E27FC236}">
                <a16:creationId xmlns:a16="http://schemas.microsoft.com/office/drawing/2014/main" id="{FF8B80D3-2772-DA4D-A4DC-6AF86B4CB3EF}"/>
              </a:ext>
            </a:extLst>
          </p:cNvPr>
          <p:cNvPicPr>
            <a:picLocks noChangeAspect="1"/>
          </p:cNvPicPr>
          <p:nvPr/>
        </p:nvPicPr>
        <p:blipFill>
          <a:blip r:embed="rId2"/>
          <a:stretch>
            <a:fillRect/>
          </a:stretch>
        </p:blipFill>
        <p:spPr>
          <a:xfrm>
            <a:off x="5001216" y="2227885"/>
            <a:ext cx="6921500" cy="2399223"/>
          </a:xfrm>
          <a:prstGeom prst="rect">
            <a:avLst/>
          </a:prstGeom>
        </p:spPr>
      </p:pic>
    </p:spTree>
    <p:extLst>
      <p:ext uri="{BB962C8B-B14F-4D97-AF65-F5344CB8AC3E}">
        <p14:creationId xmlns:p14="http://schemas.microsoft.com/office/powerpoint/2010/main" val="1406476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7E6C-EF50-864E-9DA8-D89EDCEB2661}"/>
              </a:ext>
            </a:extLst>
          </p:cNvPr>
          <p:cNvSpPr>
            <a:spLocks noGrp="1"/>
          </p:cNvSpPr>
          <p:nvPr>
            <p:ph type="title"/>
          </p:nvPr>
        </p:nvSpPr>
        <p:spPr/>
        <p:txBody>
          <a:bodyPr>
            <a:normAutofit fontScale="90000"/>
          </a:bodyPr>
          <a:lstStyle/>
          <a:p>
            <a:r>
              <a:rPr lang="en-CA" dirty="0"/>
              <a:t> </a:t>
            </a:r>
            <a:br>
              <a:rPr lang="en-CA" dirty="0"/>
            </a:br>
            <a:r>
              <a:rPr lang="en-CA" dirty="0"/>
              <a:t>Density of listings in each by price </a:t>
            </a:r>
            <a:endParaRPr lang="en-US" dirty="0"/>
          </a:p>
        </p:txBody>
      </p:sp>
      <p:sp>
        <p:nvSpPr>
          <p:cNvPr id="3" name="Content Placeholder 2">
            <a:extLst>
              <a:ext uri="{FF2B5EF4-FFF2-40B4-BE49-F238E27FC236}">
                <a16:creationId xmlns:a16="http://schemas.microsoft.com/office/drawing/2014/main" id="{42152015-849B-1D4B-82A3-F66492283DB4}"/>
              </a:ext>
            </a:extLst>
          </p:cNvPr>
          <p:cNvSpPr>
            <a:spLocks noGrp="1"/>
          </p:cNvSpPr>
          <p:nvPr>
            <p:ph idx="1"/>
          </p:nvPr>
        </p:nvSpPr>
        <p:spPr/>
        <p:txBody>
          <a:bodyPr anchor="t"/>
          <a:lstStyle/>
          <a:p>
            <a:pPr lvl="0"/>
            <a:r>
              <a:rPr lang="en-CA" dirty="0"/>
              <a:t>When we tried a 3D plot of the data set for all the listings to find the clusters and outliers most of the data points tended to lie in close range as shown in the 3D plot.</a:t>
            </a:r>
          </a:p>
          <a:p>
            <a:r>
              <a:rPr lang="en-CA" dirty="0"/>
              <a:t>The need to have more diverse data </a:t>
            </a:r>
            <a:r>
              <a:rPr lang="en-CA" dirty="0" err="1"/>
              <a:t>ste</a:t>
            </a:r>
            <a:r>
              <a:rPr lang="en-CA" dirty="0"/>
              <a:t> to analyse the outliers or clusters would be beneficial in 3D plotting.</a:t>
            </a:r>
          </a:p>
          <a:p>
            <a:endParaRPr lang="en-CA" dirty="0"/>
          </a:p>
          <a:p>
            <a:pPr marL="0" indent="0">
              <a:buNone/>
            </a:pPr>
            <a:endParaRPr lang="en-CA" dirty="0"/>
          </a:p>
          <a:p>
            <a:pPr marL="0" lvl="0" indent="0">
              <a:buNone/>
            </a:pPr>
            <a:endParaRPr lang="en-CA" dirty="0"/>
          </a:p>
          <a:p>
            <a:pPr marL="0" indent="0">
              <a:buNone/>
            </a:pPr>
            <a:endParaRPr lang="en-US" dirty="0"/>
          </a:p>
        </p:txBody>
      </p:sp>
      <p:pic>
        <p:nvPicPr>
          <p:cNvPr id="6" name="Picture 5">
            <a:extLst>
              <a:ext uri="{FF2B5EF4-FFF2-40B4-BE49-F238E27FC236}">
                <a16:creationId xmlns:a16="http://schemas.microsoft.com/office/drawing/2014/main" id="{D6CA0DC7-297E-8B4D-8312-E0327BFFEC08}"/>
              </a:ext>
            </a:extLst>
          </p:cNvPr>
          <p:cNvPicPr>
            <a:picLocks noChangeAspect="1"/>
          </p:cNvPicPr>
          <p:nvPr/>
        </p:nvPicPr>
        <p:blipFill>
          <a:blip r:embed="rId2"/>
          <a:stretch>
            <a:fillRect/>
          </a:stretch>
        </p:blipFill>
        <p:spPr>
          <a:xfrm>
            <a:off x="5587009" y="2978788"/>
            <a:ext cx="6011089" cy="3655158"/>
          </a:xfrm>
          <a:prstGeom prst="rect">
            <a:avLst/>
          </a:prstGeom>
        </p:spPr>
      </p:pic>
    </p:spTree>
    <p:extLst>
      <p:ext uri="{BB962C8B-B14F-4D97-AF65-F5344CB8AC3E}">
        <p14:creationId xmlns:p14="http://schemas.microsoft.com/office/powerpoint/2010/main" val="2625239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0EF4-50BA-E24B-BDE6-9570D47B13DD}"/>
              </a:ext>
            </a:extLst>
          </p:cNvPr>
          <p:cNvSpPr>
            <a:spLocks noGrp="1"/>
          </p:cNvSpPr>
          <p:nvPr>
            <p:ph type="title"/>
          </p:nvPr>
        </p:nvSpPr>
        <p:spPr/>
        <p:txBody>
          <a:bodyPr/>
          <a:lstStyle/>
          <a:p>
            <a:r>
              <a:rPr lang="en-US" dirty="0"/>
              <a:t>What do our finding mean?</a:t>
            </a:r>
          </a:p>
        </p:txBody>
      </p:sp>
      <p:sp>
        <p:nvSpPr>
          <p:cNvPr id="3" name="Content Placeholder 2">
            <a:extLst>
              <a:ext uri="{FF2B5EF4-FFF2-40B4-BE49-F238E27FC236}">
                <a16:creationId xmlns:a16="http://schemas.microsoft.com/office/drawing/2014/main" id="{4B221862-9E6F-BC4F-AB43-15D098C59B5E}"/>
              </a:ext>
            </a:extLst>
          </p:cNvPr>
          <p:cNvSpPr>
            <a:spLocks noGrp="1"/>
          </p:cNvSpPr>
          <p:nvPr>
            <p:ph idx="1"/>
          </p:nvPr>
        </p:nvSpPr>
        <p:spPr>
          <a:xfrm>
            <a:off x="5118447" y="157727"/>
            <a:ext cx="6595758" cy="6490208"/>
          </a:xfrm>
        </p:spPr>
        <p:txBody>
          <a:bodyPr anchor="t">
            <a:normAutofit fontScale="77500" lnSpcReduction="20000"/>
          </a:bodyPr>
          <a:lstStyle/>
          <a:p>
            <a:pPr marL="0" indent="0">
              <a:buNone/>
            </a:pPr>
            <a:r>
              <a:rPr lang="en-CA" sz="2000" b="1" dirty="0">
                <a:solidFill>
                  <a:schemeClr val="bg1">
                    <a:lumMod val="50000"/>
                  </a:schemeClr>
                </a:solidFill>
              </a:rPr>
              <a:t>Airbnb affects the city's housing supply and affordability. </a:t>
            </a:r>
          </a:p>
          <a:p>
            <a:pPr marL="0" indent="0">
              <a:buNone/>
            </a:pPr>
            <a:r>
              <a:rPr lang="en-CA" sz="2000" b="1" dirty="0"/>
              <a:t>The key variables of Airbnb use and how it impacts your neighborhood?</a:t>
            </a:r>
            <a:endParaRPr lang="en-CA" sz="2000" b="1" dirty="0">
              <a:solidFill>
                <a:srgbClr val="FF5300"/>
              </a:solidFill>
            </a:endParaRPr>
          </a:p>
          <a:p>
            <a:pPr marL="0" indent="0">
              <a:buNone/>
            </a:pPr>
            <a:r>
              <a:rPr lang="en-CA" b="1" dirty="0">
                <a:solidFill>
                  <a:srgbClr val="FF5300"/>
                </a:solidFill>
              </a:rPr>
              <a:t>Room Type</a:t>
            </a:r>
          </a:p>
          <a:p>
            <a:r>
              <a:rPr lang="en-CA" dirty="0"/>
              <a:t>It is evident that short term private and shared room listings encourages higher listings due to affordable price compared to entire apartment/home</a:t>
            </a:r>
          </a:p>
          <a:p>
            <a:r>
              <a:rPr lang="en-CA" dirty="0"/>
              <a:t>Some of these rooms are available for entire 365 days of the weeks</a:t>
            </a:r>
          </a:p>
          <a:p>
            <a:pPr marL="0" indent="0">
              <a:buNone/>
            </a:pPr>
            <a:endParaRPr lang="en-CA" dirty="0"/>
          </a:p>
          <a:p>
            <a:pPr marL="0" indent="0">
              <a:buNone/>
            </a:pPr>
            <a:r>
              <a:rPr lang="en-CA" b="1" dirty="0">
                <a:solidFill>
                  <a:srgbClr val="FF5300"/>
                </a:solidFill>
              </a:rPr>
              <a:t>Availability</a:t>
            </a:r>
          </a:p>
          <a:p>
            <a:r>
              <a:rPr lang="en-CA" dirty="0"/>
              <a:t>Entire homes or apartments are </a:t>
            </a:r>
            <a:r>
              <a:rPr lang="en-CA" b="1" u="sng" dirty="0"/>
              <a:t>highly available</a:t>
            </a:r>
            <a:r>
              <a:rPr lang="en-CA" dirty="0"/>
              <a:t> and </a:t>
            </a:r>
            <a:r>
              <a:rPr lang="en-CA" dirty="0">
                <a:hlinkClick r:id="rId2"/>
              </a:rPr>
              <a:t>rented frequently</a:t>
            </a:r>
            <a:r>
              <a:rPr lang="en-CA" dirty="0"/>
              <a:t> year-round to renters compared to shared/ private rooms</a:t>
            </a:r>
          </a:p>
          <a:p>
            <a:r>
              <a:rPr lang="en-CA" dirty="0"/>
              <a:t>Even private rooms or sublets have also been homes for both New Yorkers and tourists </a:t>
            </a:r>
          </a:p>
          <a:p>
            <a:pPr marL="0" indent="0">
              <a:buNone/>
            </a:pPr>
            <a:endParaRPr lang="en-CA" b="1" dirty="0">
              <a:solidFill>
                <a:srgbClr val="FF5300"/>
              </a:solidFill>
            </a:endParaRPr>
          </a:p>
          <a:p>
            <a:pPr marL="0" indent="0">
              <a:buNone/>
            </a:pPr>
            <a:r>
              <a:rPr lang="en-CA" b="1" dirty="0">
                <a:solidFill>
                  <a:srgbClr val="FF5300"/>
                </a:solidFill>
              </a:rPr>
              <a:t>Price / Income </a:t>
            </a:r>
            <a:br>
              <a:rPr lang="en-CA" dirty="0"/>
            </a:br>
            <a:r>
              <a:rPr lang="en-CA" dirty="0"/>
              <a:t>The minimum stay, price and number of reviews are indicators that </a:t>
            </a:r>
            <a:r>
              <a:rPr lang="en-CA" dirty="0" err="1"/>
              <a:t>Airbnd</a:t>
            </a:r>
            <a:r>
              <a:rPr lang="en-CA" dirty="0"/>
              <a:t> has an effect in the city’s housing market and affordability. </a:t>
            </a:r>
          </a:p>
          <a:p>
            <a:r>
              <a:rPr lang="en-CA" dirty="0"/>
              <a:t>With Manhattan as an example the price difference for shared/ private room is nearly 50% or less </a:t>
            </a:r>
          </a:p>
          <a:p>
            <a:r>
              <a:rPr lang="en-CA" dirty="0"/>
              <a:t>An average private /shared room listing would range between 65 to 94 dollars</a:t>
            </a:r>
          </a:p>
          <a:p>
            <a:pPr marL="0" indent="0">
              <a:buNone/>
            </a:pPr>
            <a:endParaRPr lang="en-US" dirty="0"/>
          </a:p>
        </p:txBody>
      </p:sp>
    </p:spTree>
    <p:extLst>
      <p:ext uri="{BB962C8B-B14F-4D97-AF65-F5344CB8AC3E}">
        <p14:creationId xmlns:p14="http://schemas.microsoft.com/office/powerpoint/2010/main" val="360424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90EA-9DDD-7141-B2DD-4217AAE36CA6}"/>
              </a:ext>
            </a:extLst>
          </p:cNvPr>
          <p:cNvSpPr>
            <a:spLocks noGrp="1"/>
          </p:cNvSpPr>
          <p:nvPr>
            <p:ph type="title"/>
          </p:nvPr>
        </p:nvSpPr>
        <p:spPr/>
        <p:txBody>
          <a:bodyPr/>
          <a:lstStyle/>
          <a:p>
            <a:r>
              <a:rPr lang="en-US" dirty="0"/>
              <a:t>Thank you! </a:t>
            </a:r>
          </a:p>
        </p:txBody>
      </p:sp>
      <p:pic>
        <p:nvPicPr>
          <p:cNvPr id="5" name="Content Placeholder 4">
            <a:extLst>
              <a:ext uri="{FF2B5EF4-FFF2-40B4-BE49-F238E27FC236}">
                <a16:creationId xmlns:a16="http://schemas.microsoft.com/office/drawing/2014/main" id="{CD3404F0-A540-9D43-9413-3EC345CD5209}"/>
              </a:ext>
            </a:extLst>
          </p:cNvPr>
          <p:cNvPicPr>
            <a:picLocks noGrp="1" noChangeAspect="1"/>
          </p:cNvPicPr>
          <p:nvPr>
            <p:ph idx="1"/>
          </p:nvPr>
        </p:nvPicPr>
        <p:blipFill>
          <a:blip r:embed="rId3"/>
          <a:stretch>
            <a:fillRect/>
          </a:stretch>
        </p:blipFill>
        <p:spPr>
          <a:xfrm>
            <a:off x="4749863" y="1277815"/>
            <a:ext cx="6875790" cy="4073158"/>
          </a:xfrm>
        </p:spPr>
      </p:pic>
    </p:spTree>
    <p:extLst>
      <p:ext uri="{BB962C8B-B14F-4D97-AF65-F5344CB8AC3E}">
        <p14:creationId xmlns:p14="http://schemas.microsoft.com/office/powerpoint/2010/main" val="241505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9651-A22D-184B-8566-B63E10914111}"/>
              </a:ext>
            </a:extLst>
          </p:cNvPr>
          <p:cNvSpPr>
            <a:spLocks noGrp="1"/>
          </p:cNvSpPr>
          <p:nvPr>
            <p:ph type="title"/>
          </p:nvPr>
        </p:nvSpPr>
        <p:spPr/>
        <p:txBody>
          <a:bodyPr/>
          <a:lstStyle/>
          <a:p>
            <a:r>
              <a:rPr lang="en-CA" dirty="0"/>
              <a:t>Data Set: </a:t>
            </a:r>
            <a:endParaRPr lang="en-US" dirty="0"/>
          </a:p>
        </p:txBody>
      </p:sp>
      <p:pic>
        <p:nvPicPr>
          <p:cNvPr id="5" name="Content Placeholder 4">
            <a:extLst>
              <a:ext uri="{FF2B5EF4-FFF2-40B4-BE49-F238E27FC236}">
                <a16:creationId xmlns:a16="http://schemas.microsoft.com/office/drawing/2014/main" id="{A40CC6EE-28E9-6447-B683-063E6A019E3A}"/>
              </a:ext>
            </a:extLst>
          </p:cNvPr>
          <p:cNvPicPr>
            <a:picLocks noGrp="1" noChangeAspect="1"/>
          </p:cNvPicPr>
          <p:nvPr>
            <p:ph idx="1"/>
          </p:nvPr>
        </p:nvPicPr>
        <p:blipFill rotWithShape="1">
          <a:blip r:embed="rId2"/>
          <a:srcRect t="48502" b="30265"/>
          <a:stretch/>
        </p:blipFill>
        <p:spPr>
          <a:xfrm>
            <a:off x="797170" y="1664677"/>
            <a:ext cx="3692768" cy="523754"/>
          </a:xfrm>
        </p:spPr>
      </p:pic>
      <p:sp>
        <p:nvSpPr>
          <p:cNvPr id="7" name="Content Placeholder 2">
            <a:extLst>
              <a:ext uri="{FF2B5EF4-FFF2-40B4-BE49-F238E27FC236}">
                <a16:creationId xmlns:a16="http://schemas.microsoft.com/office/drawing/2014/main" id="{98DA68CA-D2B8-6D4B-9909-3E44CF475E12}"/>
              </a:ext>
            </a:extLst>
          </p:cNvPr>
          <p:cNvSpPr txBox="1">
            <a:spLocks/>
          </p:cNvSpPr>
          <p:nvPr/>
        </p:nvSpPr>
        <p:spPr>
          <a:xfrm>
            <a:off x="5118447" y="803186"/>
            <a:ext cx="6281873" cy="524862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CA" dirty="0"/>
              <a:t>Airbnb listing activity and metrics in NYC, NY for 2019. </a:t>
            </a:r>
          </a:p>
          <a:p>
            <a:r>
              <a:rPr lang="en-CA" dirty="0"/>
              <a:t>This data file includes all needed information to find out more about hosts, geographical availability, necessary metrics to make predictions and draw conclusions </a:t>
            </a:r>
            <a:endParaRPr lang="en-US" dirty="0"/>
          </a:p>
        </p:txBody>
      </p:sp>
    </p:spTree>
    <p:extLst>
      <p:ext uri="{BB962C8B-B14F-4D97-AF65-F5344CB8AC3E}">
        <p14:creationId xmlns:p14="http://schemas.microsoft.com/office/powerpoint/2010/main" val="45608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3ABC-D1C7-B04F-A461-B5B153B27253}"/>
              </a:ext>
            </a:extLst>
          </p:cNvPr>
          <p:cNvSpPr>
            <a:spLocks noGrp="1"/>
          </p:cNvSpPr>
          <p:nvPr>
            <p:ph type="title"/>
          </p:nvPr>
        </p:nvSpPr>
        <p:spPr/>
        <p:txBody>
          <a:bodyPr/>
          <a:lstStyle/>
          <a:p>
            <a:r>
              <a:rPr lang="en-CA" dirty="0"/>
              <a:t>Data Source </a:t>
            </a:r>
            <a:endParaRPr lang="en-US" dirty="0"/>
          </a:p>
        </p:txBody>
      </p:sp>
      <p:sp>
        <p:nvSpPr>
          <p:cNvPr id="3" name="Content Placeholder 2">
            <a:extLst>
              <a:ext uri="{FF2B5EF4-FFF2-40B4-BE49-F238E27FC236}">
                <a16:creationId xmlns:a16="http://schemas.microsoft.com/office/drawing/2014/main" id="{3E40E81A-C49D-F945-B783-6122585CE6B2}"/>
              </a:ext>
            </a:extLst>
          </p:cNvPr>
          <p:cNvSpPr>
            <a:spLocks noGrp="1"/>
          </p:cNvSpPr>
          <p:nvPr>
            <p:ph idx="1"/>
          </p:nvPr>
        </p:nvSpPr>
        <p:spPr/>
        <p:txBody>
          <a:bodyPr>
            <a:normAutofit/>
          </a:bodyPr>
          <a:lstStyle/>
          <a:p>
            <a:pPr fontAlgn="base"/>
            <a:r>
              <a:rPr lang="en-CA" dirty="0"/>
              <a:t>This public dataset is part of Airbnb, and the original source can be found on this </a:t>
            </a:r>
            <a:r>
              <a:rPr lang="en-CA" dirty="0">
                <a:hlinkClick r:id="rId2"/>
              </a:rPr>
              <a:t>website.</a:t>
            </a:r>
            <a:endParaRPr lang="en-CA" dirty="0"/>
          </a:p>
          <a:p>
            <a:pPr fontAlgn="base"/>
            <a:r>
              <a:rPr lang="en-CA" dirty="0"/>
              <a:t>"AB_NYC_2019" - Summary information and metrics for listings in New York City. It is good for exploration, visualizations and predictions.</a:t>
            </a:r>
          </a:p>
          <a:p>
            <a:pPr marL="0" indent="0">
              <a:buNone/>
            </a:pPr>
            <a:br>
              <a:rPr lang="en-CA" dirty="0"/>
            </a:br>
            <a:endParaRPr lang="en-US" dirty="0"/>
          </a:p>
        </p:txBody>
      </p:sp>
    </p:spTree>
    <p:extLst>
      <p:ext uri="{BB962C8B-B14F-4D97-AF65-F5344CB8AC3E}">
        <p14:creationId xmlns:p14="http://schemas.microsoft.com/office/powerpoint/2010/main" val="243936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C2D9-0E2F-594F-9CFF-9FB1C932C29E}"/>
              </a:ext>
            </a:extLst>
          </p:cNvPr>
          <p:cNvSpPr>
            <a:spLocks noGrp="1"/>
          </p:cNvSpPr>
          <p:nvPr>
            <p:ph type="title"/>
          </p:nvPr>
        </p:nvSpPr>
        <p:spPr/>
        <p:txBody>
          <a:bodyPr/>
          <a:lstStyle/>
          <a:p>
            <a:r>
              <a:rPr lang="en-US" dirty="0"/>
              <a:t>Description of Columns </a:t>
            </a:r>
          </a:p>
        </p:txBody>
      </p:sp>
      <p:sp>
        <p:nvSpPr>
          <p:cNvPr id="3" name="Content Placeholder 2">
            <a:extLst>
              <a:ext uri="{FF2B5EF4-FFF2-40B4-BE49-F238E27FC236}">
                <a16:creationId xmlns:a16="http://schemas.microsoft.com/office/drawing/2014/main" id="{D63912A5-279A-2C4B-8B59-188D53117F4B}"/>
              </a:ext>
            </a:extLst>
          </p:cNvPr>
          <p:cNvSpPr>
            <a:spLocks noGrp="1"/>
          </p:cNvSpPr>
          <p:nvPr>
            <p:ph idx="1"/>
          </p:nvPr>
        </p:nvSpPr>
        <p:spPr/>
        <p:txBody>
          <a:bodyPr>
            <a:normAutofit fontScale="70000" lnSpcReduction="20000"/>
          </a:bodyPr>
          <a:lstStyle/>
          <a:p>
            <a:pPr fontAlgn="base"/>
            <a:r>
              <a:rPr lang="en-CA" dirty="0">
                <a:solidFill>
                  <a:srgbClr val="FF5300"/>
                </a:solidFill>
              </a:rPr>
              <a:t>id: </a:t>
            </a:r>
            <a:r>
              <a:rPr lang="en-CA" dirty="0"/>
              <a:t>listing ID</a:t>
            </a:r>
          </a:p>
          <a:p>
            <a:pPr fontAlgn="base"/>
            <a:r>
              <a:rPr lang="en-CA" dirty="0">
                <a:solidFill>
                  <a:srgbClr val="FF5300"/>
                </a:solidFill>
              </a:rPr>
              <a:t>name: </a:t>
            </a:r>
            <a:r>
              <a:rPr lang="en-CA" dirty="0"/>
              <a:t>name of the listing</a:t>
            </a:r>
          </a:p>
          <a:p>
            <a:pPr fontAlgn="base"/>
            <a:r>
              <a:rPr lang="en-CA" dirty="0" err="1">
                <a:solidFill>
                  <a:srgbClr val="FF5300"/>
                </a:solidFill>
              </a:rPr>
              <a:t>host_id</a:t>
            </a:r>
            <a:r>
              <a:rPr lang="en-CA" dirty="0">
                <a:solidFill>
                  <a:srgbClr val="FF5300"/>
                </a:solidFill>
              </a:rPr>
              <a:t>: </a:t>
            </a:r>
            <a:r>
              <a:rPr lang="en-CA" dirty="0"/>
              <a:t>host ID</a:t>
            </a:r>
          </a:p>
          <a:p>
            <a:pPr fontAlgn="base"/>
            <a:r>
              <a:rPr lang="en-CA" dirty="0" err="1">
                <a:solidFill>
                  <a:srgbClr val="FF5300"/>
                </a:solidFill>
              </a:rPr>
              <a:t>host_name</a:t>
            </a:r>
            <a:r>
              <a:rPr lang="en-CA" dirty="0">
                <a:solidFill>
                  <a:srgbClr val="FF5300"/>
                </a:solidFill>
              </a:rPr>
              <a:t>: </a:t>
            </a:r>
            <a:r>
              <a:rPr lang="en-CA" dirty="0"/>
              <a:t>name of the host</a:t>
            </a:r>
          </a:p>
          <a:p>
            <a:pPr fontAlgn="base"/>
            <a:r>
              <a:rPr lang="en-CA" dirty="0" err="1">
                <a:solidFill>
                  <a:srgbClr val="FF5300"/>
                </a:solidFill>
              </a:rPr>
              <a:t>neighbourhood_group</a:t>
            </a:r>
            <a:r>
              <a:rPr lang="en-CA" dirty="0">
                <a:solidFill>
                  <a:srgbClr val="FF5300"/>
                </a:solidFill>
              </a:rPr>
              <a:t>: </a:t>
            </a:r>
            <a:r>
              <a:rPr lang="en-CA" dirty="0"/>
              <a:t>location</a:t>
            </a:r>
          </a:p>
          <a:p>
            <a:pPr fontAlgn="base"/>
            <a:r>
              <a:rPr lang="en-CA" dirty="0">
                <a:solidFill>
                  <a:srgbClr val="FF5300"/>
                </a:solidFill>
              </a:rPr>
              <a:t>neighbourhood: </a:t>
            </a:r>
            <a:r>
              <a:rPr lang="en-CA" dirty="0"/>
              <a:t>area</a:t>
            </a:r>
          </a:p>
          <a:p>
            <a:pPr fontAlgn="base"/>
            <a:r>
              <a:rPr lang="en-CA" dirty="0">
                <a:solidFill>
                  <a:srgbClr val="FF5300"/>
                </a:solidFill>
              </a:rPr>
              <a:t>latitude: </a:t>
            </a:r>
            <a:r>
              <a:rPr lang="en-CA" dirty="0"/>
              <a:t>latitude coordinates</a:t>
            </a:r>
          </a:p>
          <a:p>
            <a:pPr fontAlgn="base"/>
            <a:r>
              <a:rPr lang="en-CA" dirty="0">
                <a:solidFill>
                  <a:srgbClr val="FF5300"/>
                </a:solidFill>
              </a:rPr>
              <a:t>longitude: </a:t>
            </a:r>
            <a:r>
              <a:rPr lang="en-CA" dirty="0"/>
              <a:t>longitude coordinates</a:t>
            </a:r>
          </a:p>
          <a:p>
            <a:pPr fontAlgn="base"/>
            <a:r>
              <a:rPr lang="en-CA" dirty="0" err="1">
                <a:solidFill>
                  <a:srgbClr val="FF5300"/>
                </a:solidFill>
              </a:rPr>
              <a:t>room_type</a:t>
            </a:r>
            <a:r>
              <a:rPr lang="en-CA" dirty="0">
                <a:solidFill>
                  <a:srgbClr val="FF5300"/>
                </a:solidFill>
              </a:rPr>
              <a:t>: </a:t>
            </a:r>
            <a:r>
              <a:rPr lang="en-CA" dirty="0"/>
              <a:t>listing space type</a:t>
            </a:r>
          </a:p>
          <a:p>
            <a:pPr fontAlgn="base"/>
            <a:r>
              <a:rPr lang="en-CA" dirty="0">
                <a:solidFill>
                  <a:srgbClr val="FF5300"/>
                </a:solidFill>
              </a:rPr>
              <a:t>price: </a:t>
            </a:r>
            <a:r>
              <a:rPr lang="en-CA" dirty="0"/>
              <a:t>price in dollars</a:t>
            </a:r>
          </a:p>
          <a:p>
            <a:pPr fontAlgn="base"/>
            <a:r>
              <a:rPr lang="en-CA" dirty="0" err="1">
                <a:solidFill>
                  <a:srgbClr val="FF5300"/>
                </a:solidFill>
              </a:rPr>
              <a:t>minimum_nights</a:t>
            </a:r>
            <a:r>
              <a:rPr lang="en-CA" dirty="0">
                <a:solidFill>
                  <a:srgbClr val="FF5300"/>
                </a:solidFill>
              </a:rPr>
              <a:t>: </a:t>
            </a:r>
            <a:r>
              <a:rPr lang="en-CA" dirty="0"/>
              <a:t>amount of nights minimum</a:t>
            </a:r>
          </a:p>
          <a:p>
            <a:pPr fontAlgn="base"/>
            <a:r>
              <a:rPr lang="en-CA" dirty="0" err="1">
                <a:solidFill>
                  <a:srgbClr val="FF5300"/>
                </a:solidFill>
              </a:rPr>
              <a:t>number_of_reviews</a:t>
            </a:r>
            <a:r>
              <a:rPr lang="en-CA" dirty="0">
                <a:solidFill>
                  <a:srgbClr val="FF5300"/>
                </a:solidFill>
              </a:rPr>
              <a:t>: </a:t>
            </a:r>
            <a:r>
              <a:rPr lang="en-CA" dirty="0"/>
              <a:t>number of reviews</a:t>
            </a:r>
          </a:p>
          <a:p>
            <a:pPr fontAlgn="base"/>
            <a:r>
              <a:rPr lang="en-CA" dirty="0" err="1">
                <a:solidFill>
                  <a:srgbClr val="FF5300"/>
                </a:solidFill>
              </a:rPr>
              <a:t>last_review</a:t>
            </a:r>
            <a:r>
              <a:rPr lang="en-CA" dirty="0">
                <a:solidFill>
                  <a:srgbClr val="FF5300"/>
                </a:solidFill>
              </a:rPr>
              <a:t>: </a:t>
            </a:r>
            <a:r>
              <a:rPr lang="en-CA" dirty="0"/>
              <a:t>latest review</a:t>
            </a:r>
          </a:p>
          <a:p>
            <a:pPr fontAlgn="base"/>
            <a:r>
              <a:rPr lang="en-CA" dirty="0" err="1">
                <a:solidFill>
                  <a:srgbClr val="FF5300"/>
                </a:solidFill>
              </a:rPr>
              <a:t>reviews_per_month</a:t>
            </a:r>
            <a:r>
              <a:rPr lang="en-CA" dirty="0">
                <a:solidFill>
                  <a:srgbClr val="FF5300"/>
                </a:solidFill>
              </a:rPr>
              <a:t>: </a:t>
            </a:r>
            <a:r>
              <a:rPr lang="en-CA" dirty="0"/>
              <a:t>number of reviews per month</a:t>
            </a:r>
          </a:p>
          <a:p>
            <a:pPr fontAlgn="base"/>
            <a:r>
              <a:rPr lang="en-CA" dirty="0" err="1">
                <a:solidFill>
                  <a:srgbClr val="FF5300"/>
                </a:solidFill>
              </a:rPr>
              <a:t>calculated_host_listings_count</a:t>
            </a:r>
            <a:r>
              <a:rPr lang="en-CA" dirty="0">
                <a:solidFill>
                  <a:srgbClr val="FF5300"/>
                </a:solidFill>
              </a:rPr>
              <a:t>: </a:t>
            </a:r>
            <a:r>
              <a:rPr lang="en-CA" dirty="0"/>
              <a:t>amount of listing per host</a:t>
            </a:r>
          </a:p>
          <a:p>
            <a:pPr fontAlgn="base"/>
            <a:r>
              <a:rPr lang="en-CA" dirty="0">
                <a:solidFill>
                  <a:srgbClr val="FF5300"/>
                </a:solidFill>
              </a:rPr>
              <a:t>availability_365: </a:t>
            </a:r>
            <a:r>
              <a:rPr lang="en-CA" dirty="0"/>
              <a:t>number of days when listing is available for booking</a:t>
            </a:r>
          </a:p>
          <a:p>
            <a:endParaRPr lang="en-US" dirty="0"/>
          </a:p>
        </p:txBody>
      </p:sp>
    </p:spTree>
    <p:extLst>
      <p:ext uri="{BB962C8B-B14F-4D97-AF65-F5344CB8AC3E}">
        <p14:creationId xmlns:p14="http://schemas.microsoft.com/office/powerpoint/2010/main" val="408621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0857-5FB4-2041-933E-BCB0E6CE7787}"/>
              </a:ext>
            </a:extLst>
          </p:cNvPr>
          <p:cNvSpPr>
            <a:spLocks noGrp="1"/>
          </p:cNvSpPr>
          <p:nvPr>
            <p:ph type="title"/>
          </p:nvPr>
        </p:nvSpPr>
        <p:spPr/>
        <p:txBody>
          <a:bodyPr/>
          <a:lstStyle/>
          <a:p>
            <a:r>
              <a:rPr lang="en-US" dirty="0"/>
              <a:t>Histogram of Numerical Value  Columns </a:t>
            </a:r>
          </a:p>
        </p:txBody>
      </p:sp>
      <p:pic>
        <p:nvPicPr>
          <p:cNvPr id="5" name="Content Placeholder 4">
            <a:extLst>
              <a:ext uri="{FF2B5EF4-FFF2-40B4-BE49-F238E27FC236}">
                <a16:creationId xmlns:a16="http://schemas.microsoft.com/office/drawing/2014/main" id="{498AAEE6-A1C7-564B-B63F-633BA07262AB}"/>
              </a:ext>
            </a:extLst>
          </p:cNvPr>
          <p:cNvPicPr>
            <a:picLocks noGrp="1" noChangeAspect="1"/>
          </p:cNvPicPr>
          <p:nvPr>
            <p:ph idx="1"/>
          </p:nvPr>
        </p:nvPicPr>
        <p:blipFill rotWithShape="1">
          <a:blip r:embed="rId2"/>
          <a:srcRect l="18714" t="15175" r="28834" b="1683"/>
          <a:stretch/>
        </p:blipFill>
        <p:spPr>
          <a:xfrm>
            <a:off x="5224175" y="808893"/>
            <a:ext cx="5770127" cy="4958862"/>
          </a:xfrm>
        </p:spPr>
      </p:pic>
    </p:spTree>
    <p:extLst>
      <p:ext uri="{BB962C8B-B14F-4D97-AF65-F5344CB8AC3E}">
        <p14:creationId xmlns:p14="http://schemas.microsoft.com/office/powerpoint/2010/main" val="1959505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6911-AE34-1C48-B0E0-81D36CB57AE9}"/>
              </a:ext>
            </a:extLst>
          </p:cNvPr>
          <p:cNvSpPr>
            <a:spLocks noGrp="1"/>
          </p:cNvSpPr>
          <p:nvPr>
            <p:ph type="title"/>
          </p:nvPr>
        </p:nvSpPr>
        <p:spPr>
          <a:xfrm>
            <a:off x="888631" y="2349925"/>
            <a:ext cx="3601307" cy="2456442"/>
          </a:xfrm>
        </p:spPr>
        <p:txBody>
          <a:bodyPr>
            <a:normAutofit fontScale="90000"/>
          </a:bodyPr>
          <a:lstStyle/>
          <a:p>
            <a:r>
              <a:rPr lang="en-US" dirty="0"/>
              <a:t>Data Exploration</a:t>
            </a:r>
            <a:br>
              <a:rPr lang="en-US" dirty="0"/>
            </a:br>
            <a:r>
              <a:rPr lang="en-US" dirty="0"/>
              <a:t>&amp;</a:t>
            </a:r>
            <a:br>
              <a:rPr lang="en-US" dirty="0"/>
            </a:br>
            <a:r>
              <a:rPr lang="en-US" dirty="0"/>
              <a:t>Clean-up Process  </a:t>
            </a:r>
            <a:br>
              <a:rPr lang="en-US" dirty="0"/>
            </a:br>
            <a:endParaRPr lang="en-US" dirty="0"/>
          </a:p>
        </p:txBody>
      </p:sp>
      <p:sp>
        <p:nvSpPr>
          <p:cNvPr id="3" name="Content Placeholder 2">
            <a:extLst>
              <a:ext uri="{FF2B5EF4-FFF2-40B4-BE49-F238E27FC236}">
                <a16:creationId xmlns:a16="http://schemas.microsoft.com/office/drawing/2014/main" id="{5419A9E5-3FC2-8C40-AEE4-FB4D631EA96E}"/>
              </a:ext>
            </a:extLst>
          </p:cNvPr>
          <p:cNvSpPr>
            <a:spLocks noGrp="1"/>
          </p:cNvSpPr>
          <p:nvPr>
            <p:ph idx="1"/>
          </p:nvPr>
        </p:nvSpPr>
        <p:spPr/>
        <p:txBody>
          <a:bodyPr anchor="t"/>
          <a:lstStyle/>
          <a:p>
            <a:pPr marL="0" indent="0">
              <a:buNone/>
            </a:pPr>
            <a:endParaRPr lang="en-US" dirty="0"/>
          </a:p>
          <a:p>
            <a:r>
              <a:rPr lang="en-US" dirty="0"/>
              <a:t>Fill empty data in host name column</a:t>
            </a:r>
          </a:p>
          <a:p>
            <a:pPr marL="457200" lvl="1" indent="0">
              <a:buNone/>
            </a:pPr>
            <a:endParaRPr lang="en-US" dirty="0"/>
          </a:p>
        </p:txBody>
      </p:sp>
      <p:pic>
        <p:nvPicPr>
          <p:cNvPr id="5" name="Picture 4">
            <a:extLst>
              <a:ext uri="{FF2B5EF4-FFF2-40B4-BE49-F238E27FC236}">
                <a16:creationId xmlns:a16="http://schemas.microsoft.com/office/drawing/2014/main" id="{82C94107-C6B1-0547-A8F2-7866BC1C2ED6}"/>
              </a:ext>
            </a:extLst>
          </p:cNvPr>
          <p:cNvPicPr>
            <a:picLocks noChangeAspect="1"/>
          </p:cNvPicPr>
          <p:nvPr/>
        </p:nvPicPr>
        <p:blipFill rotWithShape="1">
          <a:blip r:embed="rId2"/>
          <a:srcRect t="2905"/>
          <a:stretch/>
        </p:blipFill>
        <p:spPr>
          <a:xfrm>
            <a:off x="5586047" y="1931948"/>
            <a:ext cx="3505200" cy="3292395"/>
          </a:xfrm>
          <a:prstGeom prst="rect">
            <a:avLst/>
          </a:prstGeom>
        </p:spPr>
      </p:pic>
    </p:spTree>
    <p:extLst>
      <p:ext uri="{BB962C8B-B14F-4D97-AF65-F5344CB8AC3E}">
        <p14:creationId xmlns:p14="http://schemas.microsoft.com/office/powerpoint/2010/main" val="1359798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6911-AE34-1C48-B0E0-81D36CB57AE9}"/>
              </a:ext>
            </a:extLst>
          </p:cNvPr>
          <p:cNvSpPr>
            <a:spLocks noGrp="1"/>
          </p:cNvSpPr>
          <p:nvPr>
            <p:ph type="title"/>
          </p:nvPr>
        </p:nvSpPr>
        <p:spPr>
          <a:xfrm>
            <a:off x="888631" y="2349925"/>
            <a:ext cx="3601307" cy="2456442"/>
          </a:xfrm>
        </p:spPr>
        <p:txBody>
          <a:bodyPr>
            <a:normAutofit fontScale="90000"/>
          </a:bodyPr>
          <a:lstStyle/>
          <a:p>
            <a:r>
              <a:rPr lang="en-US" dirty="0"/>
              <a:t>Data Exploration</a:t>
            </a:r>
            <a:br>
              <a:rPr lang="en-US" dirty="0"/>
            </a:br>
            <a:r>
              <a:rPr lang="en-US" dirty="0"/>
              <a:t>&amp;</a:t>
            </a:r>
            <a:br>
              <a:rPr lang="en-US" dirty="0"/>
            </a:br>
            <a:r>
              <a:rPr lang="en-US" dirty="0"/>
              <a:t>Clean-up Process  </a:t>
            </a:r>
            <a:br>
              <a:rPr lang="en-US" dirty="0"/>
            </a:br>
            <a:endParaRPr lang="en-US" dirty="0"/>
          </a:p>
        </p:txBody>
      </p:sp>
      <p:sp>
        <p:nvSpPr>
          <p:cNvPr id="3" name="Content Placeholder 2">
            <a:extLst>
              <a:ext uri="{FF2B5EF4-FFF2-40B4-BE49-F238E27FC236}">
                <a16:creationId xmlns:a16="http://schemas.microsoft.com/office/drawing/2014/main" id="{5419A9E5-3FC2-8C40-AEE4-FB4D631EA96E}"/>
              </a:ext>
            </a:extLst>
          </p:cNvPr>
          <p:cNvSpPr>
            <a:spLocks noGrp="1"/>
          </p:cNvSpPr>
          <p:nvPr>
            <p:ph idx="1"/>
          </p:nvPr>
        </p:nvSpPr>
        <p:spPr/>
        <p:txBody>
          <a:bodyPr anchor="ctr"/>
          <a:lstStyle/>
          <a:p>
            <a:pPr marL="0" indent="0">
              <a:buNone/>
            </a:pPr>
            <a:endParaRPr lang="en-US" dirty="0"/>
          </a:p>
          <a:p>
            <a:r>
              <a:rPr lang="en-US" dirty="0"/>
              <a:t>Cleaning data by selecting only with more than 0 availability</a:t>
            </a:r>
          </a:p>
          <a:p>
            <a:r>
              <a:rPr lang="en-US" dirty="0"/>
              <a:t>Saved data with availability bigger than 0 to the CSV file</a:t>
            </a:r>
          </a:p>
          <a:p>
            <a:r>
              <a:rPr lang="en-US" dirty="0"/>
              <a:t>Calculating the number of data before and after cleaning</a:t>
            </a:r>
          </a:p>
          <a:p>
            <a:pPr marL="457200" lvl="1" indent="0">
              <a:buNone/>
            </a:pPr>
            <a:r>
              <a:rPr lang="en-CA" dirty="0">
                <a:latin typeface="Abadi MT Condensed Light" panose="020B0306030101010103" pitchFamily="34" charset="77"/>
              </a:rPr>
              <a:t>Sample data contains 48895 rows However the number of clean data is only 31362 , which is 64.14% of whole sample</a:t>
            </a:r>
            <a:endParaRPr lang="en-US" dirty="0">
              <a:latin typeface="Abadi MT Condensed Light" panose="020B0306030101010103" pitchFamily="34" charset="77"/>
            </a:endParaRPr>
          </a:p>
          <a:p>
            <a:pPr marL="457200" lvl="1" indent="0">
              <a:buNone/>
            </a:pPr>
            <a:endParaRPr lang="en-US" dirty="0"/>
          </a:p>
        </p:txBody>
      </p:sp>
    </p:spTree>
    <p:extLst>
      <p:ext uri="{BB962C8B-B14F-4D97-AF65-F5344CB8AC3E}">
        <p14:creationId xmlns:p14="http://schemas.microsoft.com/office/powerpoint/2010/main" val="230711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F9BF-AB77-A64E-9549-EEBD93FDB2F5}"/>
              </a:ext>
            </a:extLst>
          </p:cNvPr>
          <p:cNvSpPr>
            <a:spLocks noGrp="1"/>
          </p:cNvSpPr>
          <p:nvPr>
            <p:ph type="title"/>
          </p:nvPr>
        </p:nvSpPr>
        <p:spPr/>
        <p:txBody>
          <a:bodyPr/>
          <a:lstStyle/>
          <a:p>
            <a:r>
              <a:rPr lang="en-US" dirty="0"/>
              <a:t>Brainstorming </a:t>
            </a:r>
          </a:p>
        </p:txBody>
      </p:sp>
      <p:pic>
        <p:nvPicPr>
          <p:cNvPr id="5" name="Content Placeholder 4">
            <a:extLst>
              <a:ext uri="{FF2B5EF4-FFF2-40B4-BE49-F238E27FC236}">
                <a16:creationId xmlns:a16="http://schemas.microsoft.com/office/drawing/2014/main" id="{669EB768-7248-8448-BFDD-C824EEDDF80B}"/>
              </a:ext>
            </a:extLst>
          </p:cNvPr>
          <p:cNvPicPr>
            <a:picLocks noGrp="1" noChangeAspect="1"/>
          </p:cNvPicPr>
          <p:nvPr>
            <p:ph idx="1"/>
          </p:nvPr>
        </p:nvPicPr>
        <p:blipFill>
          <a:blip r:embed="rId2"/>
          <a:stretch>
            <a:fillRect/>
          </a:stretch>
        </p:blipFill>
        <p:spPr>
          <a:xfrm>
            <a:off x="5118100" y="1071761"/>
            <a:ext cx="6281738" cy="4711303"/>
          </a:xfrm>
        </p:spPr>
      </p:pic>
      <p:pic>
        <p:nvPicPr>
          <p:cNvPr id="7" name="Picture 6">
            <a:extLst>
              <a:ext uri="{FF2B5EF4-FFF2-40B4-BE49-F238E27FC236}">
                <a16:creationId xmlns:a16="http://schemas.microsoft.com/office/drawing/2014/main" id="{C1A61D87-645C-464B-9AB9-19A385DFC2AD}"/>
              </a:ext>
            </a:extLst>
          </p:cNvPr>
          <p:cNvPicPr>
            <a:picLocks noChangeAspect="1"/>
          </p:cNvPicPr>
          <p:nvPr/>
        </p:nvPicPr>
        <p:blipFill rotWithShape="1">
          <a:blip r:embed="rId3"/>
          <a:srcRect t="27925" b="48099"/>
          <a:stretch/>
        </p:blipFill>
        <p:spPr>
          <a:xfrm>
            <a:off x="792163" y="1556953"/>
            <a:ext cx="3693332" cy="654906"/>
          </a:xfrm>
          <a:prstGeom prst="rect">
            <a:avLst/>
          </a:prstGeom>
        </p:spPr>
      </p:pic>
    </p:spTree>
    <p:extLst>
      <p:ext uri="{BB962C8B-B14F-4D97-AF65-F5344CB8AC3E}">
        <p14:creationId xmlns:p14="http://schemas.microsoft.com/office/powerpoint/2010/main" val="194847908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193</TotalTime>
  <Words>1000</Words>
  <Application>Microsoft Macintosh PowerPoint</Application>
  <PresentationFormat>Widescreen</PresentationFormat>
  <Paragraphs>102</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Abadi MT Condensed Light</vt:lpstr>
      <vt:lpstr>Calibri</vt:lpstr>
      <vt:lpstr>Calibri Light</vt:lpstr>
      <vt:lpstr>Rockwell</vt:lpstr>
      <vt:lpstr>Wingdings</vt:lpstr>
      <vt:lpstr>Atlas</vt:lpstr>
      <vt:lpstr>Airbnb Listing and Rentals Data Analysis  </vt:lpstr>
      <vt:lpstr>Project Data Scope: </vt:lpstr>
      <vt:lpstr>Data Set: </vt:lpstr>
      <vt:lpstr>Data Source </vt:lpstr>
      <vt:lpstr>Description of Columns </vt:lpstr>
      <vt:lpstr>Histogram of Numerical Value  Columns </vt:lpstr>
      <vt:lpstr>Data Exploration &amp; Clean-up Process   </vt:lpstr>
      <vt:lpstr>Data Exploration &amp; Clean-up Process   </vt:lpstr>
      <vt:lpstr>Brainstorming </vt:lpstr>
      <vt:lpstr>Data Exploration &amp; Clean-up Process   </vt:lpstr>
      <vt:lpstr>The main questions:  </vt:lpstr>
      <vt:lpstr>neighbourhood-groups  </vt:lpstr>
      <vt:lpstr>neighbourhood-groups  </vt:lpstr>
      <vt:lpstr>neighbourhood-groups  </vt:lpstr>
      <vt:lpstr>neighbourhood-groups  </vt:lpstr>
      <vt:lpstr>neighbourhood-groups  </vt:lpstr>
      <vt:lpstr>neighbourhood-groups  </vt:lpstr>
      <vt:lpstr>Average price in each neighbourhood  </vt:lpstr>
      <vt:lpstr>Analysis by Room Type</vt:lpstr>
      <vt:lpstr>Analysis by Room Type</vt:lpstr>
      <vt:lpstr>Analysis by Room Type</vt:lpstr>
      <vt:lpstr>Listing Density in Manhattan </vt:lpstr>
      <vt:lpstr>  Correlation of all the factors across 2 axes </vt:lpstr>
      <vt:lpstr>  Density of listings in each by price </vt:lpstr>
      <vt:lpstr>What do our finding mean?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Listing and Rentals Data Analysis</dc:title>
  <dc:creator>nazanin azari</dc:creator>
  <cp:lastModifiedBy>nazanin azari</cp:lastModifiedBy>
  <cp:revision>34</cp:revision>
  <dcterms:created xsi:type="dcterms:W3CDTF">2019-11-14T03:22:28Z</dcterms:created>
  <dcterms:modified xsi:type="dcterms:W3CDTF">2019-11-15T00:20:03Z</dcterms:modified>
</cp:coreProperties>
</file>