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1"/>
  </p:notesMasterIdLst>
  <p:handoutMasterIdLst>
    <p:handoutMasterId r:id="rId22"/>
  </p:handoutMasterIdLst>
  <p:sldIdLst>
    <p:sldId id="256" r:id="rId5"/>
    <p:sldId id="276" r:id="rId6"/>
    <p:sldId id="288" r:id="rId7"/>
    <p:sldId id="277" r:id="rId8"/>
    <p:sldId id="289" r:id="rId9"/>
    <p:sldId id="280" r:id="rId10"/>
    <p:sldId id="279" r:id="rId11"/>
    <p:sldId id="281" r:id="rId12"/>
    <p:sldId id="283" r:id="rId13"/>
    <p:sldId id="282" r:id="rId14"/>
    <p:sldId id="290" r:id="rId15"/>
    <p:sldId id="291" r:id="rId16"/>
    <p:sldId id="292" r:id="rId17"/>
    <p:sldId id="293" r:id="rId18"/>
    <p:sldId id="285" r:id="rId19"/>
    <p:sldId id="29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8295"/>
    <a:srgbClr val="628C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63" d="100"/>
          <a:sy n="63" d="100"/>
        </p:scale>
        <p:origin x="76" y="70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smtClean="0"/>
              <a:t>Model performance</a:t>
            </a:r>
            <a:endParaRPr lang="en-US" sz="1600" b="1" dirty="0"/>
          </a:p>
        </c:rich>
      </c:tx>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9664802252194771E-2"/>
          <c:y val="0.11901385893698925"/>
          <c:w val="0.92931928621886117"/>
          <c:h val="0.84420321129137832"/>
        </c:manualLayout>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3"/>
          <c:order val="1"/>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2"/>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3"/>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4"/>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0.61962</cdr:x>
      <cdr:y>0.23092</cdr:y>
    </cdr:from>
    <cdr:to>
      <cdr:x>0.74678</cdr:x>
      <cdr:y>0.44367</cdr:y>
    </cdr:to>
    <cdr:sp macro="" textlink="">
      <cdr:nvSpPr>
        <cdr:cNvPr id="2" name="TextBox 1"/>
        <cdr:cNvSpPr txBox="1"/>
      </cdr:nvSpPr>
      <cdr:spPr>
        <a:xfrm xmlns:a="http://schemas.openxmlformats.org/drawingml/2006/main">
          <a:off x="3850808" y="958814"/>
          <a:ext cx="790310" cy="88339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b="1" dirty="0" smtClean="0">
              <a:solidFill>
                <a:schemeClr val="tx1"/>
              </a:solidFill>
            </a:rPr>
            <a:t>Logistic regression Baseline model</a:t>
          </a:r>
          <a:endParaRPr lang="en-US" sz="1100" b="1" dirty="0">
            <a:solidFill>
              <a:schemeClr val="tx1"/>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7/23/2025</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7/23/2025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3779817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7/23/2025</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7/23/2025</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7/23/2025</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7/23/2025</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7/23/2025</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7/23/2025</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7/23/2025</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7/23/2025</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7/23/2025</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7/23/2025</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7/23/2025</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7/23/2025</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drivendata.org/competitions/66/flu-shot-learning"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2095194" y="2662633"/>
            <a:ext cx="8295587" cy="2160591"/>
          </a:xfrm>
        </p:spPr>
        <p:txBody>
          <a:bodyPr wrap="square" lIns="0" tIns="0" rIns="0" bIns="0" anchor="t">
            <a:spAutoFit/>
          </a:bodyPr>
          <a:lstStyle/>
          <a:p>
            <a:r>
              <a:rPr lang="en-US" sz="2800" b="1" dirty="0">
                <a:solidFill>
                  <a:schemeClr val="bg1"/>
                </a:solidFill>
              </a:rPr>
              <a:t>Understanding H1N1 Flu and the Global Vaccination Response</a:t>
            </a:r>
            <a:r>
              <a:rPr lang="en-US" b="1" dirty="0">
                <a:solidFill>
                  <a:schemeClr val="bg1"/>
                </a:solidFill>
              </a:rPr>
              <a:t/>
            </a:r>
            <a:br>
              <a:rPr lang="en-US" b="1" dirty="0">
                <a:solidFill>
                  <a:schemeClr val="bg1"/>
                </a:solidFill>
              </a:rPr>
            </a:br>
            <a:r>
              <a:rPr lang="en-US" dirty="0" smtClean="0">
                <a:solidFill>
                  <a:schemeClr val="bg1"/>
                </a:solidFill>
              </a:rPr>
              <a:t/>
            </a:r>
            <a:br>
              <a:rPr lang="en-US" dirty="0" smtClean="0">
                <a:solidFill>
                  <a:schemeClr val="bg1"/>
                </a:solidFill>
              </a:rPr>
            </a:br>
            <a:r>
              <a:rPr lang="en-US" sz="4000" dirty="0" smtClean="0">
                <a:solidFill>
                  <a:schemeClr val="accent4"/>
                </a:solidFill>
              </a:rPr>
              <a:t>Presentation</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extBox 2"/>
          <p:cNvSpPr txBox="1"/>
          <p:nvPr/>
        </p:nvSpPr>
        <p:spPr>
          <a:xfrm>
            <a:off x="5325787" y="5279983"/>
            <a:ext cx="2073896" cy="369332"/>
          </a:xfrm>
          <a:prstGeom prst="rect">
            <a:avLst/>
          </a:prstGeom>
          <a:noFill/>
        </p:spPr>
        <p:txBody>
          <a:bodyPr wrap="square" rtlCol="0">
            <a:spAutoFit/>
          </a:bodyPr>
          <a:lstStyle/>
          <a:p>
            <a:r>
              <a:rPr lang="en-US" dirty="0" smtClean="0">
                <a:solidFill>
                  <a:schemeClr val="bg1"/>
                </a:solidFill>
              </a:rPr>
              <a:t>By John </a:t>
            </a:r>
            <a:r>
              <a:rPr lang="en-US" dirty="0" err="1" smtClean="0">
                <a:solidFill>
                  <a:schemeClr val="bg1"/>
                </a:solidFill>
              </a:rPr>
              <a:t>Njogu</a:t>
            </a:r>
            <a:endParaRPr lang="en-US" dirty="0">
              <a:solidFill>
                <a:schemeClr val="bg1"/>
              </a:solidFill>
            </a:endParaRPr>
          </a:p>
        </p:txBody>
      </p:sp>
    </p:spTree>
    <p:extLst>
      <p:ext uri="{BB962C8B-B14F-4D97-AF65-F5344CB8AC3E}">
        <p14:creationId xmlns:p14="http://schemas.microsoft.com/office/powerpoint/2010/main" val="2387849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432800" y="522898"/>
            <a:ext cx="375920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631441" y="857156"/>
            <a:ext cx="5902960" cy="137804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1400" dirty="0">
                <a:solidFill>
                  <a:schemeClr val="accent3">
                    <a:lumMod val="75000"/>
                  </a:schemeClr>
                </a:solidFill>
                <a:latin typeface="Consolas" panose="020B0609020204030204" pitchFamily="49" charset="0"/>
              </a:rPr>
              <a:t>Model Accuracy Precision Recall F1-Score ROC AUC </a:t>
            </a:r>
            <a:r>
              <a:rPr lang="it-IT" sz="1400" dirty="0" smtClean="0">
                <a:solidFill>
                  <a:schemeClr val="accent3">
                    <a:lumMod val="75000"/>
                  </a:schemeClr>
                </a:solidFill>
                <a:latin typeface="Consolas" panose="020B0609020204030204" pitchFamily="49" charset="0"/>
              </a:rPr>
              <a:t>0</a:t>
            </a:r>
          </a:p>
          <a:p>
            <a:endParaRPr lang="it-IT" sz="1400" dirty="0">
              <a:solidFill>
                <a:schemeClr val="accent3">
                  <a:lumMod val="75000"/>
                </a:schemeClr>
              </a:solidFill>
              <a:latin typeface="Consolas" panose="020B0609020204030204" pitchFamily="49" charset="0"/>
            </a:endParaRPr>
          </a:p>
          <a:p>
            <a:r>
              <a:rPr lang="it-IT" sz="1400" dirty="0" smtClean="0">
                <a:solidFill>
                  <a:schemeClr val="accent3">
                    <a:lumMod val="75000"/>
                  </a:schemeClr>
                </a:solidFill>
                <a:latin typeface="Consolas" panose="020B0609020204030204" pitchFamily="49" charset="0"/>
              </a:rPr>
              <a:t> </a:t>
            </a:r>
            <a:r>
              <a:rPr lang="it-IT" sz="1400" dirty="0">
                <a:latin typeface="Consolas" panose="020B0609020204030204" pitchFamily="49" charset="0"/>
              </a:rPr>
              <a:t>model_4 0.837888 0.659549 0.489868 0.562184 0.829807 1 model_1 0.835829 0.674324 0.439648 0.532267 0.829216 2 model_2 0.770872 0.474292 0.723348 0.572924 0.829153 3 model_3 0.834519 0.688722 0.403524 0.508889 0.817517 4 model_5 0.756645 0.431193 0.455507 0.443016 0.646698</a:t>
            </a:r>
            <a:endParaRPr lang="en-US" sz="1400" dirty="0"/>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367944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extLst>
              <p:ext uri="{D42A27DB-BD31-4B8C-83A1-F6EECF244321}">
                <p14:modId xmlns:p14="http://schemas.microsoft.com/office/powerpoint/2010/main" val="628201675"/>
              </p:ext>
            </p:extLst>
          </p:nvPr>
        </p:nvGraphicFramePr>
        <p:xfrm>
          <a:off x="810142" y="2651760"/>
          <a:ext cx="6214830" cy="4152168"/>
        </p:xfrm>
        <a:graphic>
          <a:graphicData uri="http://schemas.openxmlformats.org/drawingml/2006/chart">
            <c:chart xmlns:c="http://schemas.openxmlformats.org/drawingml/2006/chart" xmlns:r="http://schemas.openxmlformats.org/officeDocument/2006/relationships" r:id="rId3"/>
          </a:graphicData>
        </a:graphic>
      </p:graphicFrame>
      <p:sp>
        <p:nvSpPr>
          <p:cNvPr id="26" name="TextBox 1"/>
          <p:cNvSpPr txBox="1"/>
          <p:nvPr/>
        </p:nvSpPr>
        <p:spPr>
          <a:xfrm>
            <a:off x="2322260" y="4494163"/>
            <a:ext cx="935856" cy="66260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b="1" dirty="0" smtClean="0"/>
              <a:t>Basic Random forest</a:t>
            </a:r>
            <a:r>
              <a:rPr lang="en-US" sz="1100" b="1" dirty="0" smtClean="0">
                <a:solidFill>
                  <a:schemeClr val="tx1"/>
                </a:solidFill>
              </a:rPr>
              <a:t> </a:t>
            </a:r>
            <a:r>
              <a:rPr lang="en-US" sz="1100" b="1" dirty="0" smtClean="0">
                <a:solidFill>
                  <a:schemeClr val="tx1"/>
                </a:solidFill>
              </a:rPr>
              <a:t>model</a:t>
            </a:r>
            <a:endParaRPr lang="en-US" sz="1100" b="1" dirty="0">
              <a:solidFill>
                <a:schemeClr val="tx1"/>
              </a:solidFill>
            </a:endParaRPr>
          </a:p>
        </p:txBody>
      </p:sp>
      <p:sp>
        <p:nvSpPr>
          <p:cNvPr id="27" name="TextBox 1"/>
          <p:cNvSpPr txBox="1"/>
          <p:nvPr/>
        </p:nvSpPr>
        <p:spPr>
          <a:xfrm>
            <a:off x="3679443" y="4149644"/>
            <a:ext cx="981507" cy="826363"/>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100" b="1" dirty="0" err="1" smtClean="0">
                <a:solidFill>
                  <a:schemeClr val="tx1"/>
                </a:solidFill>
              </a:rPr>
              <a:t>Hypertuned</a:t>
            </a:r>
            <a:r>
              <a:rPr lang="en-US" sz="1100" b="1" dirty="0" smtClean="0">
                <a:solidFill>
                  <a:schemeClr val="tx1"/>
                </a:solidFill>
              </a:rPr>
              <a:t> logistic model</a:t>
            </a:r>
            <a:endParaRPr lang="en-US" sz="1100" b="1" dirty="0">
              <a:solidFill>
                <a:schemeClr val="tx1"/>
              </a:solidFill>
            </a:endParaRPr>
          </a:p>
        </p:txBody>
      </p:sp>
      <p:sp>
        <p:nvSpPr>
          <p:cNvPr id="28" name="TextBox 1"/>
          <p:cNvSpPr txBox="1"/>
          <p:nvPr/>
        </p:nvSpPr>
        <p:spPr>
          <a:xfrm>
            <a:off x="1107256" y="5819287"/>
            <a:ext cx="935856" cy="66260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100" b="1" dirty="0" smtClean="0">
                <a:solidFill>
                  <a:schemeClr val="tx1"/>
                </a:solidFill>
              </a:rPr>
              <a:t>Decision Tree model</a:t>
            </a:r>
            <a:endParaRPr lang="en-US" sz="1100" b="1" dirty="0">
              <a:solidFill>
                <a:schemeClr val="tx1"/>
              </a:solidFill>
            </a:endParaRPr>
          </a:p>
        </p:txBody>
      </p:sp>
      <p:sp>
        <p:nvSpPr>
          <p:cNvPr id="29" name="TextBox 1"/>
          <p:cNvSpPr txBox="1"/>
          <p:nvPr/>
        </p:nvSpPr>
        <p:spPr>
          <a:xfrm>
            <a:off x="5921165" y="3196741"/>
            <a:ext cx="1129875" cy="66260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100" b="1" dirty="0" err="1" smtClean="0">
                <a:solidFill>
                  <a:schemeClr val="tx1"/>
                </a:solidFill>
              </a:rPr>
              <a:t>Hypertuned</a:t>
            </a:r>
            <a:r>
              <a:rPr lang="en-US" sz="1100" b="1" dirty="0" smtClean="0">
                <a:solidFill>
                  <a:schemeClr val="tx1"/>
                </a:solidFill>
              </a:rPr>
              <a:t> Random forest model</a:t>
            </a:r>
            <a:endParaRPr lang="en-US" sz="1100" b="1" dirty="0">
              <a:solidFill>
                <a:schemeClr val="tx1"/>
              </a:solidFill>
            </a:endParaRPr>
          </a:p>
        </p:txBody>
      </p:sp>
      <p:sp>
        <p:nvSpPr>
          <p:cNvPr id="3" name="TextBox 2"/>
          <p:cNvSpPr txBox="1"/>
          <p:nvPr/>
        </p:nvSpPr>
        <p:spPr>
          <a:xfrm>
            <a:off x="8231346" y="3859343"/>
            <a:ext cx="3081253" cy="2462213"/>
          </a:xfrm>
          <a:prstGeom prst="rect">
            <a:avLst/>
          </a:prstGeom>
          <a:noFill/>
        </p:spPr>
        <p:txBody>
          <a:bodyPr wrap="square" rtlCol="0">
            <a:spAutoFit/>
          </a:bodyPr>
          <a:lstStyle/>
          <a:p>
            <a:pPr marL="285750" indent="-285750">
              <a:buFont typeface="Arial" panose="020B0604020202020204" pitchFamily="34" charset="0"/>
              <a:buChar char="•"/>
            </a:pPr>
            <a:r>
              <a:rPr lang="en-US" sz="1400" dirty="0" err="1" smtClean="0">
                <a:latin typeface="Consolas" panose="020B0609020204030204" pitchFamily="49" charset="0"/>
              </a:rPr>
              <a:t>Hypertuned</a:t>
            </a:r>
            <a:r>
              <a:rPr lang="en-US" sz="1400" dirty="0" smtClean="0">
                <a:latin typeface="Consolas" panose="020B0609020204030204" pitchFamily="49" charset="0"/>
              </a:rPr>
              <a:t> random forest – model 4</a:t>
            </a:r>
          </a:p>
          <a:p>
            <a:pPr marL="285750" indent="-285750">
              <a:buFont typeface="Arial" panose="020B0604020202020204" pitchFamily="34" charset="0"/>
              <a:buChar char="•"/>
            </a:pPr>
            <a:r>
              <a:rPr lang="en-US" sz="1400" dirty="0">
                <a:latin typeface="Consolas" panose="020B0609020204030204" pitchFamily="49" charset="0"/>
              </a:rPr>
              <a:t>Baseline model – model 1</a:t>
            </a:r>
          </a:p>
          <a:p>
            <a:pPr marL="285750" indent="-285750">
              <a:buFont typeface="Arial" panose="020B0604020202020204" pitchFamily="34" charset="0"/>
              <a:buChar char="•"/>
            </a:pPr>
            <a:endParaRPr lang="en-US" sz="1400" dirty="0" smtClean="0">
              <a:latin typeface="Consolas" panose="020B0609020204030204" pitchFamily="49" charset="0"/>
            </a:endParaRPr>
          </a:p>
          <a:p>
            <a:pPr marL="285750" indent="-285750">
              <a:buFont typeface="Arial" panose="020B0604020202020204" pitchFamily="34" charset="0"/>
              <a:buChar char="•"/>
            </a:pPr>
            <a:r>
              <a:rPr lang="en-US" sz="1400" dirty="0" err="1" smtClean="0">
                <a:latin typeface="Consolas" panose="020B0609020204030204" pitchFamily="49" charset="0"/>
              </a:rPr>
              <a:t>Hypertuned</a:t>
            </a:r>
            <a:r>
              <a:rPr lang="en-US" sz="1400" dirty="0" smtClean="0">
                <a:latin typeface="Consolas" panose="020B0609020204030204" pitchFamily="49" charset="0"/>
              </a:rPr>
              <a:t> logistic regression model – model – model 2</a:t>
            </a:r>
          </a:p>
          <a:p>
            <a:pPr marL="285750" indent="-285750">
              <a:buFont typeface="Arial" panose="020B0604020202020204" pitchFamily="34" charset="0"/>
              <a:buChar char="•"/>
            </a:pPr>
            <a:r>
              <a:rPr lang="en-US" sz="1400" dirty="0" smtClean="0">
                <a:latin typeface="Consolas" panose="020B0609020204030204" pitchFamily="49" charset="0"/>
              </a:rPr>
              <a:t>Basic random forest model – model -3</a:t>
            </a:r>
          </a:p>
          <a:p>
            <a:pPr marL="285750" indent="-285750">
              <a:buFont typeface="Arial" panose="020B0604020202020204" pitchFamily="34" charset="0"/>
              <a:buChar char="•"/>
            </a:pPr>
            <a:r>
              <a:rPr lang="en-US" sz="1400" dirty="0">
                <a:latin typeface="Consolas" panose="020B0609020204030204" pitchFamily="49" charset="0"/>
              </a:rPr>
              <a:t>Decision tree model- model </a:t>
            </a:r>
          </a:p>
          <a:p>
            <a:pPr marL="285750" indent="-285750">
              <a:buFont typeface="Arial" panose="020B0604020202020204" pitchFamily="34" charset="0"/>
              <a:buChar char="•"/>
            </a:pPr>
            <a:r>
              <a:rPr lang="en-US" sz="1400" dirty="0" smtClean="0">
                <a:latin typeface="Consolas" panose="020B0609020204030204" pitchFamily="49" charset="0"/>
              </a:rPr>
              <a:t>5</a:t>
            </a:r>
          </a:p>
        </p:txBody>
      </p:sp>
      <p:sp>
        <p:nvSpPr>
          <p:cNvPr id="30"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Modelling and Evaluation</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spTree>
    <p:extLst>
      <p:ext uri="{BB962C8B-B14F-4D97-AF65-F5344CB8AC3E}">
        <p14:creationId xmlns:p14="http://schemas.microsoft.com/office/powerpoint/2010/main" val="10617136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71967" y="395967"/>
            <a:ext cx="7615873" cy="6083458"/>
          </a:xfrm>
          <a:prstGeom prst="rect">
            <a:avLst/>
          </a:prstGeom>
        </p:spPr>
      </p:pic>
    </p:spTree>
    <p:extLst>
      <p:ext uri="{BB962C8B-B14F-4D97-AF65-F5344CB8AC3E}">
        <p14:creationId xmlns:p14="http://schemas.microsoft.com/office/powerpoint/2010/main" val="3208893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07807" y="1238250"/>
            <a:ext cx="9420225" cy="5619750"/>
          </a:xfrm>
          <a:prstGeom prst="rect">
            <a:avLst/>
          </a:prstGeom>
        </p:spPr>
      </p:pic>
      <p:cxnSp>
        <p:nvCxnSpPr>
          <p:cNvPr id="3" name="Straight Connector 2">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682087" y="522898"/>
            <a:ext cx="350991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Feature importance</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5" name="Straight Connector 4">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354447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880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616512"/>
            <a:ext cx="10393680" cy="3754874"/>
          </a:xfrm>
          <a:prstGeom prst="rect">
            <a:avLst/>
          </a:prstGeom>
        </p:spPr>
        <p:txBody>
          <a:bodyPr wrap="square">
            <a:spAutoFit/>
          </a:bodyPr>
          <a:lstStyle/>
          <a:p>
            <a:r>
              <a:rPr lang="en-US" sz="1400" dirty="0">
                <a:latin typeface="Consolas" panose="020B0609020204030204" pitchFamily="49" charset="0"/>
              </a:rPr>
              <a:t>Among the models evaluated, Model 4—a Random Forest Classifier—achieved the highest overall performance with a ROC-AUC score of 0.8298. However, despite this strong performance on the overall classification curve, it had a relatively low recall of 0.49 for the positive class (vaccinated individuals), indicating limited sensitivity in identifying those who actually received the vaccine.</a:t>
            </a:r>
          </a:p>
          <a:p>
            <a:r>
              <a:rPr lang="en-US" sz="1400" dirty="0">
                <a:latin typeface="Consolas" panose="020B0609020204030204" pitchFamily="49" charset="0"/>
              </a:rPr>
              <a:t/>
            </a:r>
            <a:br>
              <a:rPr lang="en-US" sz="1400" dirty="0">
                <a:latin typeface="Consolas" panose="020B0609020204030204" pitchFamily="49" charset="0"/>
              </a:rPr>
            </a:br>
            <a:r>
              <a:rPr lang="en-US" sz="1400" dirty="0">
                <a:latin typeface="Consolas" panose="020B0609020204030204" pitchFamily="49" charset="0"/>
              </a:rPr>
              <a:t>Close behind was Model 1, the baseline Logistic Regression, with a ROC-AUC of 0.8292, though it exhibited a low F1 score, suggesting challenges in generalizing to unseen data.</a:t>
            </a:r>
          </a:p>
          <a:p>
            <a:r>
              <a:rPr lang="en-US" sz="1400" dirty="0">
                <a:latin typeface="Consolas" panose="020B0609020204030204" pitchFamily="49" charset="0"/>
              </a:rPr>
              <a:t/>
            </a:r>
            <a:br>
              <a:rPr lang="en-US" sz="1400" dirty="0">
                <a:latin typeface="Consolas" panose="020B0609020204030204" pitchFamily="49" charset="0"/>
              </a:rPr>
            </a:br>
            <a:r>
              <a:rPr lang="en-US" sz="1400" dirty="0">
                <a:latin typeface="Consolas" panose="020B0609020204030204" pitchFamily="49" charset="0"/>
              </a:rPr>
              <a:t>Notably, Model 2, the </a:t>
            </a:r>
            <a:r>
              <a:rPr lang="en-US" sz="1400" dirty="0" err="1">
                <a:latin typeface="Consolas" panose="020B0609020204030204" pitchFamily="49" charset="0"/>
              </a:rPr>
              <a:t>hyperparameter</a:t>
            </a:r>
            <a:r>
              <a:rPr lang="en-US" sz="1400" dirty="0">
                <a:latin typeface="Consolas" panose="020B0609020204030204" pitchFamily="49" charset="0"/>
              </a:rPr>
              <a:t>-tuned Logistic Regression, demonstrated the highest F1 score (0.5729) and the best recall (0.72) for the vaccinated class. While its precision was lower at 47%, this model offers a more favorable trade-off between recall and precision, especially in contexts where false negatives (missing vaccinated individuals) are more costly than false positives.</a:t>
            </a:r>
          </a:p>
          <a:p>
            <a:r>
              <a:rPr lang="en-US" sz="1400" dirty="0">
                <a:latin typeface="Consolas" panose="020B0609020204030204" pitchFamily="49" charset="0"/>
              </a:rPr>
              <a:t/>
            </a:r>
            <a:br>
              <a:rPr lang="en-US" sz="1400" dirty="0">
                <a:latin typeface="Consolas" panose="020B0609020204030204" pitchFamily="49" charset="0"/>
              </a:rPr>
            </a:br>
            <a:r>
              <a:rPr lang="en-US" sz="1400" dirty="0">
                <a:latin typeface="Consolas" panose="020B0609020204030204" pitchFamily="49" charset="0"/>
              </a:rPr>
              <a:t>Overall, if high recall is prioritized—such as in public health screening where identifying as many unvaccinated individuals as possible is critical—Model 2 emerges as the most suitable choice despite not having the highest overall accuracy or ROC-AUC. </a:t>
            </a:r>
            <a:r>
              <a:rPr lang="en-US" sz="1400" dirty="0" err="1">
                <a:latin typeface="Consolas" panose="020B0609020204030204" pitchFamily="49" charset="0"/>
              </a:rPr>
              <a:t>Thats</a:t>
            </a:r>
            <a:r>
              <a:rPr lang="en-US" sz="1400" dirty="0">
                <a:latin typeface="Consolas" panose="020B0609020204030204" pitchFamily="49" charset="0"/>
              </a:rPr>
              <a:t> because It’s safer to assume someone is not protected and try to reach them.</a:t>
            </a:r>
            <a:endParaRPr lang="en-US" sz="1400" b="0" dirty="0">
              <a:effectLst/>
              <a:latin typeface="Consolas" panose="020B0609020204030204" pitchFamily="49" charset="0"/>
            </a:endParaRPr>
          </a:p>
        </p:txBody>
      </p:sp>
      <p:cxnSp>
        <p:nvCxnSpPr>
          <p:cNvPr id="4" name="Straight Connector 3">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682087" y="522898"/>
            <a:ext cx="350991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Findings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6" name="Straight Connector 5">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354447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7421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pct90">
          <a:fgClr>
            <a:schemeClr val="bg1"/>
          </a:fgClr>
          <a:bgClr>
            <a:schemeClr val="bg1"/>
          </a:bgClr>
        </a:patt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Recommendations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sp>
        <p:nvSpPr>
          <p:cNvPr id="2" name="Rectangle 1"/>
          <p:cNvSpPr/>
          <p:nvPr/>
        </p:nvSpPr>
        <p:spPr>
          <a:xfrm>
            <a:off x="447040" y="754985"/>
            <a:ext cx="10850880" cy="5693866"/>
          </a:xfrm>
          <a:prstGeom prst="rect">
            <a:avLst/>
          </a:prstGeom>
        </p:spPr>
        <p:txBody>
          <a:bodyPr wrap="square">
            <a:spAutoFit/>
          </a:bodyPr>
          <a:lstStyle/>
          <a:p>
            <a:r>
              <a:rPr lang="en-US" sz="1400" dirty="0" smtClean="0">
                <a:latin typeface="Consolas" panose="020B0609020204030204" pitchFamily="49" charset="0"/>
              </a:rPr>
              <a:t>We recommend </a:t>
            </a:r>
            <a:r>
              <a:rPr lang="en-US" sz="1400" dirty="0">
                <a:latin typeface="Consolas" panose="020B0609020204030204" pitchFamily="49" charset="0"/>
              </a:rPr>
              <a:t>using the </a:t>
            </a:r>
            <a:r>
              <a:rPr lang="en-US" sz="1400" dirty="0" err="1">
                <a:latin typeface="Consolas" panose="020B0609020204030204" pitchFamily="49" charset="0"/>
              </a:rPr>
              <a:t>hyperparameter</a:t>
            </a:r>
            <a:r>
              <a:rPr lang="en-US" sz="1400" dirty="0">
                <a:latin typeface="Consolas" panose="020B0609020204030204" pitchFamily="49" charset="0"/>
              </a:rPr>
              <a:t>-tuned Logistic Regression model (Model 2) for predicting H1N1 vaccination uptake. Although it does not have the highest ROC-AUC score overall, it achieves the highest recall (72%) among all models—making it especially valuable in public health contexts where identifying as many </a:t>
            </a:r>
            <a:r>
              <a:rPr lang="en-US" sz="1400" dirty="0" smtClean="0">
                <a:latin typeface="Consolas" panose="020B0609020204030204" pitchFamily="49" charset="0"/>
              </a:rPr>
              <a:t>unvaccinated </a:t>
            </a:r>
            <a:r>
              <a:rPr lang="en-US" sz="1400" dirty="0">
                <a:latin typeface="Consolas" panose="020B0609020204030204" pitchFamily="49" charset="0"/>
              </a:rPr>
              <a:t>individuals as possible is critical.</a:t>
            </a:r>
          </a:p>
          <a:p>
            <a:r>
              <a:rPr lang="en-US" sz="1400" dirty="0">
                <a:latin typeface="Consolas" panose="020B0609020204030204" pitchFamily="49" charset="0"/>
              </a:rPr>
              <a:t/>
            </a:r>
            <a:br>
              <a:rPr lang="en-US" sz="1400" dirty="0">
                <a:latin typeface="Consolas" panose="020B0609020204030204" pitchFamily="49" charset="0"/>
              </a:rPr>
            </a:br>
            <a:r>
              <a:rPr lang="en-US" sz="1400" dirty="0">
                <a:latin typeface="Consolas" panose="020B0609020204030204" pitchFamily="49" charset="0"/>
              </a:rPr>
              <a:t>This model also offers a balanced trade-off between precision (47%) and recall, as reflected in its highest F1 score (0.573), indicating better generalization than other classifiers.</a:t>
            </a:r>
          </a:p>
          <a:p>
            <a:r>
              <a:rPr lang="en-US" sz="1400" dirty="0">
                <a:latin typeface="Consolas" panose="020B0609020204030204" pitchFamily="49" charset="0"/>
              </a:rPr>
              <a:t/>
            </a:r>
            <a:br>
              <a:rPr lang="en-US" sz="1400" dirty="0">
                <a:latin typeface="Consolas" panose="020B0609020204030204" pitchFamily="49" charset="0"/>
              </a:rPr>
            </a:br>
            <a:r>
              <a:rPr lang="en-US" sz="1400" dirty="0" smtClean="0">
                <a:latin typeface="Consolas" panose="020B0609020204030204" pitchFamily="49" charset="0"/>
              </a:rPr>
              <a:t>We </a:t>
            </a:r>
            <a:r>
              <a:rPr lang="en-US" sz="1400" dirty="0">
                <a:latin typeface="Consolas" panose="020B0609020204030204" pitchFamily="49" charset="0"/>
              </a:rPr>
              <a:t>recommend that vaccination drives / campaigns look into the following attributes because they are highly correlated with vaccine uptake</a:t>
            </a:r>
          </a:p>
          <a:p>
            <a:pPr marL="285750" indent="-285750">
              <a:buFont typeface="Arial" panose="020B0604020202020204" pitchFamily="34" charset="0"/>
              <a:buChar char="•"/>
            </a:pPr>
            <a:r>
              <a:rPr lang="en-US" sz="1400" dirty="0">
                <a:latin typeface="Consolas" panose="020B0609020204030204" pitchFamily="49" charset="0"/>
              </a:rPr>
              <a:t/>
            </a:r>
            <a:br>
              <a:rPr lang="en-US" sz="1400" dirty="0">
                <a:latin typeface="Consolas" panose="020B0609020204030204" pitchFamily="49" charset="0"/>
              </a:rPr>
            </a:br>
            <a:r>
              <a:rPr lang="en-US" sz="1200" dirty="0">
                <a:latin typeface="Consolas" panose="020B0609020204030204" pitchFamily="49" charset="0"/>
              </a:rPr>
              <a:t>- </a:t>
            </a:r>
            <a:r>
              <a:rPr lang="en-US" sz="1200" dirty="0" err="1">
                <a:latin typeface="Consolas" panose="020B0609020204030204" pitchFamily="49" charset="0"/>
              </a:rPr>
              <a:t>Doctor_recc</a:t>
            </a:r>
            <a:r>
              <a:rPr lang="en-US" sz="1200" dirty="0">
                <a:latin typeface="Consolas" panose="020B0609020204030204" pitchFamily="49" charset="0"/>
              </a:rPr>
              <a:t> (doctor recommendation) -  Patients often trust their healthcare providers and are more likely to get vaccinated if explicitly advised to do so.</a:t>
            </a:r>
          </a:p>
          <a:p>
            <a:pPr marL="285750" indent="-285750">
              <a:buFont typeface="Arial" panose="020B0604020202020204" pitchFamily="34" charset="0"/>
              <a:buChar char="•"/>
            </a:pPr>
            <a:r>
              <a:rPr lang="en-US" sz="1200" dirty="0">
                <a:latin typeface="Consolas" panose="020B0609020204030204" pitchFamily="49" charset="0"/>
              </a:rPr>
              <a:t/>
            </a:r>
            <a:br>
              <a:rPr lang="en-US" sz="1200" dirty="0">
                <a:latin typeface="Consolas" panose="020B0609020204030204" pitchFamily="49" charset="0"/>
              </a:rPr>
            </a:br>
            <a:r>
              <a:rPr lang="en-US" sz="1200" dirty="0">
                <a:latin typeface="Consolas" panose="020B0609020204030204" pitchFamily="49" charset="0"/>
              </a:rPr>
              <a:t>- opinion_h1n1 (perception of vaccine effectiveness) - Personal belief in the effectiveness or safety of the H1N1 vaccine directly influences willingness to get vaccinated. Positive attitudes usually correlate with higher uptake.</a:t>
            </a:r>
          </a:p>
          <a:p>
            <a:pPr marL="285750" indent="-285750">
              <a:buFont typeface="Arial" panose="020B0604020202020204" pitchFamily="34" charset="0"/>
              <a:buChar char="•"/>
            </a:pPr>
            <a:r>
              <a:rPr lang="en-US" sz="1200" dirty="0">
                <a:latin typeface="Consolas" panose="020B0609020204030204" pitchFamily="49" charset="0"/>
              </a:rPr>
              <a:t/>
            </a:r>
            <a:br>
              <a:rPr lang="en-US" sz="1200" dirty="0">
                <a:latin typeface="Consolas" panose="020B0609020204030204" pitchFamily="49" charset="0"/>
              </a:rPr>
            </a:br>
            <a:r>
              <a:rPr lang="en-US" sz="1200" dirty="0">
                <a:latin typeface="Consolas" panose="020B0609020204030204" pitchFamily="49" charset="0"/>
              </a:rPr>
              <a:t>- </a:t>
            </a:r>
            <a:r>
              <a:rPr lang="en-US" sz="1200" dirty="0" err="1">
                <a:latin typeface="Consolas" panose="020B0609020204030204" pitchFamily="49" charset="0"/>
              </a:rPr>
              <a:t>race_Hispanic</a:t>
            </a:r>
            <a:r>
              <a:rPr lang="en-US" sz="1200" dirty="0">
                <a:latin typeface="Consolas" panose="020B0609020204030204" pitchFamily="49" charset="0"/>
              </a:rPr>
              <a:t> and </a:t>
            </a:r>
            <a:r>
              <a:rPr lang="en-US" sz="1200" dirty="0" err="1">
                <a:latin typeface="Consolas" panose="020B0609020204030204" pitchFamily="49" charset="0"/>
              </a:rPr>
              <a:t>race_Other</a:t>
            </a:r>
            <a:r>
              <a:rPr lang="en-US" sz="1200" dirty="0">
                <a:latin typeface="Consolas" panose="020B0609020204030204" pitchFamily="49" charset="0"/>
              </a:rPr>
              <a:t> or Multiple - Differences in cultural beliefs, access to healthcare, and targeted public health campaigns may cause variations in vaccine uptake across racial/ethnic groups.</a:t>
            </a:r>
          </a:p>
          <a:p>
            <a:pPr marL="285750" indent="-285750">
              <a:buFont typeface="Arial" panose="020B0604020202020204" pitchFamily="34" charset="0"/>
              <a:buChar char="•"/>
            </a:pPr>
            <a:r>
              <a:rPr lang="en-US" sz="1200" dirty="0">
                <a:latin typeface="Consolas" panose="020B0609020204030204" pitchFamily="49" charset="0"/>
              </a:rPr>
              <a:t/>
            </a:r>
            <a:br>
              <a:rPr lang="en-US" sz="1200" dirty="0">
                <a:latin typeface="Consolas" panose="020B0609020204030204" pitchFamily="49" charset="0"/>
              </a:rPr>
            </a:br>
            <a:r>
              <a:rPr lang="en-US" sz="1200" dirty="0">
                <a:latin typeface="Consolas" panose="020B0609020204030204" pitchFamily="49" charset="0"/>
              </a:rPr>
              <a:t>- education level, employment factors, and marital status - Missing education data may correlate with lower socioeconomic status or limited health literacy—both linked to vaccine hesitancy or access issues.</a:t>
            </a:r>
          </a:p>
          <a:p>
            <a:pPr marL="285750" indent="-285750">
              <a:buFont typeface="Arial" panose="020B0604020202020204" pitchFamily="34" charset="0"/>
              <a:buChar char="•"/>
            </a:pPr>
            <a:r>
              <a:rPr lang="en-US" sz="1200" dirty="0">
                <a:latin typeface="Consolas" panose="020B0609020204030204" pitchFamily="49" charset="0"/>
              </a:rPr>
              <a:t/>
            </a:r>
            <a:br>
              <a:rPr lang="en-US" sz="1200" dirty="0">
                <a:latin typeface="Consolas" panose="020B0609020204030204" pitchFamily="49" charset="0"/>
              </a:rPr>
            </a:br>
            <a:r>
              <a:rPr lang="en-US" sz="1200" dirty="0">
                <a:latin typeface="Consolas" panose="020B0609020204030204" pitchFamily="49" charset="0"/>
              </a:rPr>
              <a:t>Industry - Different industries/ companies have varying exposure risks and workplace vaccination policies that may enhance or impede vaccination targets.</a:t>
            </a:r>
          </a:p>
          <a:p>
            <a:r>
              <a:rPr lang="en-US" sz="1400" dirty="0">
                <a:latin typeface="Consolas" panose="020B0609020204030204" pitchFamily="49" charset="0"/>
              </a:rPr>
              <a:t/>
            </a:r>
            <a:br>
              <a:rPr lang="en-US" sz="1400" dirty="0">
                <a:latin typeface="Consolas" panose="020B0609020204030204" pitchFamily="49" charset="0"/>
              </a:rPr>
            </a:br>
            <a:r>
              <a:rPr lang="en-US" sz="1400" dirty="0">
                <a:latin typeface="Consolas" panose="020B0609020204030204" pitchFamily="49" charset="0"/>
              </a:rPr>
              <a:t>More data on education and environmental factors may give a clearer light on access and underlying patterns</a:t>
            </a:r>
            <a:endParaRPr lang="en-US" sz="1400" b="0" dirty="0">
              <a:effectLst/>
              <a:latin typeface="Consolas" panose="020B0609020204030204" pitchFamily="49" charset="0"/>
            </a:endParaRPr>
          </a:p>
        </p:txBody>
      </p:sp>
      <p:cxnSp>
        <p:nvCxnSpPr>
          <p:cNvPr id="3" name="Straight Connector 2">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682087" y="522898"/>
            <a:ext cx="350991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354447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00623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pattFill prst="dashHorz">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xmlns=""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smtClean="0">
                <a:solidFill>
                  <a:schemeClr val="bg1"/>
                </a:solidFill>
              </a:rPr>
              <a:t>Q/A?</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xmlns=""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293944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xmlns=""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778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35017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xmlns=""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xmlns=""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Data Understanding</a:t>
            </a:r>
            <a:endParaRPr lang="en-US" sz="1600" dirty="0"/>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xmlns=""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xmlns=""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Data Preparation</a:t>
            </a:r>
            <a:endParaRPr lang="en-US" sz="1600" dirty="0"/>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xmlns=""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xmlns=""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Modelling</a:t>
            </a:r>
            <a:endParaRPr lang="en-US" sz="1600" dirty="0"/>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xmlns=""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xmlns=""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Business Understanding</a:t>
            </a:r>
            <a:endParaRPr lang="en-US" sz="1600" dirty="0"/>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xmlns=""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xmlns="" val="1"/>
              </a:ext>
            </a:extLst>
          </p:cNvPr>
          <p:cNvSpPr/>
          <p:nvPr/>
        </p:nvSpPr>
        <p:spPr>
          <a:xfrm>
            <a:off x="877767" y="428886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Evaluating and Testing</a:t>
            </a:r>
            <a:endParaRPr lang="en-US" dirty="0"/>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xmlns="" val="1"/>
              </a:ext>
            </a:extLst>
          </p:cNvPr>
          <p:cNvSpPr/>
          <p:nvPr/>
        </p:nvSpPr>
        <p:spPr>
          <a:xfrm>
            <a:off x="3798583" y="4256922"/>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031642" y="4496089"/>
            <a:ext cx="343834" cy="343838"/>
            <a:chOff x="7613650" y="1387474"/>
            <a:chExt cx="284160" cy="284164"/>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2" y="1387474"/>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99715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22169" y="1894789"/>
            <a:ext cx="10821971" cy="2308324"/>
          </a:xfrm>
          <a:prstGeom prst="rect">
            <a:avLst/>
          </a:prstGeom>
        </p:spPr>
        <p:txBody>
          <a:bodyPr wrap="square">
            <a:spAutoFit/>
          </a:bodyPr>
          <a:lstStyle/>
          <a:p>
            <a:pPr>
              <a:buFont typeface="Arial" panose="020B0604020202020204" pitchFamily="34" charset="0"/>
              <a:buChar char="•"/>
            </a:pPr>
            <a:r>
              <a:rPr lang="en-US" dirty="0">
                <a:solidFill>
                  <a:srgbClr val="000000"/>
                </a:solidFill>
              </a:rPr>
              <a:t>H1N1, also known as swine flu, is a type of influenza A virus that originated in pigs.</a:t>
            </a:r>
            <a:endParaRPr lang="en-US" dirty="0"/>
          </a:p>
          <a:p>
            <a:pPr>
              <a:buFont typeface="Arial" panose="020B0604020202020204" pitchFamily="34" charset="0"/>
              <a:buChar char="•"/>
            </a:pPr>
            <a:r>
              <a:rPr lang="en-US" dirty="0">
                <a:solidFill>
                  <a:srgbClr val="000000"/>
                </a:solidFill>
              </a:rPr>
              <a:t>In 2009, the virus mutated, enabling human-to-human transmission — even among people with no contact with animals.</a:t>
            </a:r>
            <a:endParaRPr lang="en-US" dirty="0"/>
          </a:p>
          <a:p>
            <a:pPr>
              <a:buFont typeface="Arial" panose="020B0604020202020204" pitchFamily="34" charset="0"/>
              <a:buChar char="•"/>
            </a:pPr>
            <a:r>
              <a:rPr lang="en-US" dirty="0">
                <a:solidFill>
                  <a:srgbClr val="000000"/>
                </a:solidFill>
              </a:rPr>
              <a:t>The disease spread globally, and by June 2010, over 214 countries had confirmed cases, leading to 18,239+ deaths.</a:t>
            </a:r>
            <a:endParaRPr lang="en-US" dirty="0"/>
          </a:p>
          <a:p>
            <a:pPr>
              <a:buFont typeface="Arial" panose="020B0604020202020204" pitchFamily="34" charset="0"/>
              <a:buChar char="•"/>
            </a:pPr>
            <a:r>
              <a:rPr lang="en-US" dirty="0">
                <a:solidFill>
                  <a:srgbClr val="000000"/>
                </a:solidFill>
              </a:rPr>
              <a:t>In response, the World Health Organization declared H1N1 a pandemic in August 2010.</a:t>
            </a:r>
            <a:endParaRPr lang="en-US" dirty="0"/>
          </a:p>
          <a:p>
            <a:pPr>
              <a:buFont typeface="Arial" panose="020B0604020202020204" pitchFamily="34" charset="0"/>
              <a:buChar char="•"/>
            </a:pPr>
            <a:r>
              <a:rPr lang="en-US" dirty="0">
                <a:solidFill>
                  <a:srgbClr val="000000"/>
                </a:solidFill>
              </a:rPr>
              <a:t>Massive vaccination campaigns were launched to curb the spread and protect populations.</a:t>
            </a:r>
            <a:endParaRPr lang="en-US" dirty="0"/>
          </a:p>
          <a:p>
            <a:pPr>
              <a:buFont typeface="Arial" panose="020B0604020202020204" pitchFamily="34" charset="0"/>
              <a:buChar char="•"/>
            </a:pPr>
            <a:r>
              <a:rPr lang="en-US" dirty="0">
                <a:solidFill>
                  <a:srgbClr val="000000"/>
                </a:solidFill>
              </a:rPr>
              <a:t>Despite global efforts, vaccine uptake varied, influenced by behavioral, social, and informational factors.</a:t>
            </a:r>
            <a:endParaRPr lang="en-US" dirty="0">
              <a:effectLst/>
            </a:endParaRPr>
          </a:p>
        </p:txBody>
      </p:sp>
      <p:cxnSp>
        <p:nvCxnSpPr>
          <p:cNvPr id="4" name="Straight Connector 3">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4E3F5479-058B-4FA8-92E9-18CAB8CDC5C5}"/>
              </a:ext>
            </a:extLst>
          </p:cNvPr>
          <p:cNvSpPr txBox="1">
            <a:spLocks/>
          </p:cNvSpPr>
          <p:nvPr/>
        </p:nvSpPr>
        <p:spPr>
          <a:xfrm>
            <a:off x="165754" y="135099"/>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Background</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6" name="Straight Connector 5">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17475"/>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278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Stakeholder </a:t>
            </a:r>
            <a:r>
              <a:rPr lang="en-US" sz="2800" b="1" dirty="0">
                <a:solidFill>
                  <a:schemeClr val="tx1">
                    <a:lumMod val="75000"/>
                    <a:lumOff val="25000"/>
                  </a:schemeClr>
                </a:solidFill>
              </a:rPr>
              <a:t>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xmlns=""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xmlns="" val="1"/>
              </a:ext>
            </a:extLst>
          </p:cNvPr>
          <p:cNvSpPr/>
          <p:nvPr/>
        </p:nvSpPr>
        <p:spPr>
          <a:xfrm rot="5400000">
            <a:off x="1761132" y="2673358"/>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xmlns=""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xmlns=""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xmlns=""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738664"/>
          </a:xfrm>
          <a:prstGeom prst="rect">
            <a:avLst/>
          </a:prstGeom>
        </p:spPr>
        <p:txBody>
          <a:bodyPr wrap="square" lIns="0" tIns="0" rIns="0" bIns="0">
            <a:spAutoFit/>
          </a:bodyPr>
          <a:lstStyle/>
          <a:p>
            <a:pPr algn="ctr"/>
            <a:r>
              <a:rPr lang="en-US" sz="1600" b="1" dirty="0">
                <a:solidFill>
                  <a:schemeClr val="bg1"/>
                </a:solidFill>
              </a:rPr>
              <a:t>Public health agencies (e.g., CDC, WHO)</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246221"/>
          </a:xfrm>
          <a:prstGeom prst="rect">
            <a:avLst/>
          </a:prstGeom>
        </p:spPr>
        <p:txBody>
          <a:bodyPr wrap="square" lIns="0" tIns="0" rIns="0" bIns="0">
            <a:spAutoFit/>
          </a:bodyPr>
          <a:lstStyle/>
          <a:p>
            <a:pPr algn="ctr"/>
            <a:r>
              <a:rPr lang="en-US" sz="1600" b="1" dirty="0">
                <a:solidFill>
                  <a:schemeClr val="bg1"/>
                </a:solidFill>
              </a:rPr>
              <a:t>Policy makers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738664"/>
          </a:xfrm>
          <a:prstGeom prst="rect">
            <a:avLst/>
          </a:prstGeom>
        </p:spPr>
        <p:txBody>
          <a:bodyPr wrap="square" lIns="0" tIns="0" rIns="0" bIns="0">
            <a:spAutoFit/>
          </a:bodyPr>
          <a:lstStyle/>
          <a:p>
            <a:pPr algn="ctr"/>
            <a:r>
              <a:rPr lang="en-US" sz="1600" b="1" dirty="0" smtClean="0">
                <a:solidFill>
                  <a:schemeClr val="bg1"/>
                </a:solidFill>
              </a:rPr>
              <a:t>Healthcare </a:t>
            </a:r>
            <a:r>
              <a:rPr lang="en-US" sz="1600" b="1" dirty="0">
                <a:solidFill>
                  <a:schemeClr val="bg1"/>
                </a:solidFill>
              </a:rPr>
              <a:t>providers</a:t>
            </a:r>
          </a:p>
          <a:p>
            <a:pPr algn="ctr"/>
            <a:endParaRPr lang="en-US" sz="1600" b="1" dirty="0">
              <a:solidFill>
                <a:schemeClr val="bg1"/>
              </a:solidFill>
            </a:endParaRP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Epidemiologists and researchers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Non-profit organizations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850123"/>
            <a:ext cx="1752042" cy="730969"/>
          </a:xfrm>
          <a:prstGeom prst="rect">
            <a:avLst/>
          </a:prstGeom>
        </p:spPr>
        <p:txBody>
          <a:bodyPr wrap="square" lIns="0" tIns="0" rIns="0" bIns="0" anchor="t">
            <a:spAutoFit/>
          </a:bodyPr>
          <a:lstStyle/>
          <a:p>
            <a:pPr algn="ctr">
              <a:lnSpc>
                <a:spcPts val="1900"/>
              </a:lnSpc>
            </a:pPr>
            <a:r>
              <a:rPr lang="en-US" sz="1400" dirty="0" smtClean="0">
                <a:solidFill>
                  <a:schemeClr val="bg1"/>
                </a:solidFill>
                <a:cs typeface="Segoe UI" panose="020B0502040204020203" pitchFamily="34" charset="0"/>
              </a:rPr>
              <a:t>Aiming </a:t>
            </a:r>
            <a:r>
              <a:rPr lang="en-US" sz="1400" dirty="0">
                <a:solidFill>
                  <a:schemeClr val="bg1"/>
                </a:solidFill>
                <a:cs typeface="Segoe UI" panose="020B0502040204020203" pitchFamily="34" charset="0"/>
              </a:rPr>
              <a:t>to improve vaccination strategies</a:t>
            </a:r>
          </a:p>
          <a:p>
            <a:pPr algn="ctr">
              <a:lnSpc>
                <a:spcPts val="1900"/>
              </a:lnSpc>
            </a:pPr>
            <a:r>
              <a:rPr lang="en-US" sz="1400" dirty="0" smtClean="0">
                <a:solidFill>
                  <a:schemeClr val="bg1"/>
                </a:solidFill>
                <a:cs typeface="Segoe UI" panose="020B0502040204020203" pitchFamily="34" charset="0"/>
              </a:rPr>
              <a:t>. </a:t>
            </a:r>
            <a:endParaRPr lang="en-US" sz="1400" dirty="0">
              <a:solidFill>
                <a:schemeClr val="bg1"/>
              </a:solidFill>
              <a:cs typeface="Segoe UI" panose="020B0502040204020203" pitchFamily="34" charset="0"/>
            </a:endParaRP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974626"/>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seeking data-driven guidance for pandemic preparedness</a:t>
            </a:r>
          </a:p>
          <a:p>
            <a:pPr algn="ctr">
              <a:lnSpc>
                <a:spcPts val="1900"/>
              </a:lnSpc>
            </a:pPr>
            <a:r>
              <a:rPr lang="en-US" sz="1400" dirty="0" smtClean="0">
                <a:solidFill>
                  <a:schemeClr val="bg1"/>
                </a:solidFill>
                <a:cs typeface="Segoe UI" panose="020B0502040204020203" pitchFamily="34" charset="0"/>
              </a:rPr>
              <a:t>. </a:t>
            </a:r>
            <a:endParaRPr lang="en-US" sz="1400" dirty="0">
              <a:solidFill>
                <a:schemeClr val="bg1"/>
              </a:solidFill>
              <a:cs typeface="Segoe UI" panose="020B0502040204020203" pitchFamily="34" charset="0"/>
            </a:endParaRP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730969"/>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planning outreach and education programs</a:t>
            </a:r>
          </a:p>
          <a:p>
            <a:pPr algn="ctr">
              <a:lnSpc>
                <a:spcPts val="1900"/>
              </a:lnSpc>
            </a:pPr>
            <a:r>
              <a:rPr lang="en-US" sz="1400" dirty="0" smtClean="0">
                <a:solidFill>
                  <a:schemeClr val="bg1"/>
                </a:solidFill>
                <a:cs typeface="Segoe UI" panose="020B0502040204020203" pitchFamily="34" charset="0"/>
              </a:rPr>
              <a:t>. </a:t>
            </a:r>
            <a:endParaRPr lang="en-US" sz="1400" dirty="0">
              <a:solidFill>
                <a:schemeClr val="bg1"/>
              </a:solidFill>
              <a:cs typeface="Segoe UI" panose="020B0502040204020203" pitchFamily="34" charset="0"/>
            </a:endParaRP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467051"/>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studying vaccine hesitancy and uptake</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467051"/>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involved in community health campaigns</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22569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2960" y="2346960"/>
            <a:ext cx="10216142" cy="1231106"/>
          </a:xfrm>
          <a:prstGeom prst="rect">
            <a:avLst/>
          </a:prstGeom>
        </p:spPr>
        <p:txBody>
          <a:bodyPr wrap="square">
            <a:spAutoFit/>
          </a:bodyPr>
          <a:lstStyle/>
          <a:p>
            <a:pPr algn="ctr"/>
            <a:r>
              <a:rPr lang="en-US" b="1" dirty="0">
                <a:latin typeface="Consolas" panose="020B0609020204030204" pitchFamily="49" charset="0"/>
              </a:rPr>
              <a:t>Problem statement</a:t>
            </a:r>
          </a:p>
          <a:p>
            <a:r>
              <a:rPr lang="en-US" sz="1400" dirty="0">
                <a:latin typeface="Consolas" panose="020B0609020204030204" pitchFamily="49" charset="0"/>
              </a:rPr>
              <a:t>This study aims at developing a predictive model that estimates the probability that individuals received the H1N1 and seasonal flu vaccines based on their demographic attributes, health behavior, medical history, and personal opinions regarding flu and vaccination. With the goal being to identify patterns that can inform targeted interventions and enhance public health decision-making.</a:t>
            </a:r>
            <a:endParaRPr lang="en-US" sz="1400" b="0" i="0" dirty="0">
              <a:effectLst/>
              <a:latin typeface="Consolas" panose="020B0609020204030204" pitchFamily="49" charset="0"/>
            </a:endParaRPr>
          </a:p>
        </p:txBody>
      </p:sp>
      <p:cxnSp>
        <p:nvCxnSpPr>
          <p:cNvPr id="7" name="Straight Connector 6">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9428480" y="573698"/>
            <a:ext cx="271272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73698"/>
            <a:ext cx="262128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4E3F5479-058B-4FA8-92E9-18CAB8CDC5C5}"/>
              </a:ext>
            </a:extLst>
          </p:cNvPr>
          <p:cNvSpPr txBox="1">
            <a:spLocks/>
          </p:cNvSpPr>
          <p:nvPr/>
        </p:nvSpPr>
        <p:spPr>
          <a:xfrm>
            <a:off x="177800" y="2413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Objective</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spTree>
    <p:extLst>
      <p:ext uri="{BB962C8B-B14F-4D97-AF65-F5344CB8AC3E}">
        <p14:creationId xmlns:p14="http://schemas.microsoft.com/office/powerpoint/2010/main" val="1557579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Data Understanding</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16FB0785-0013-474B-B959-F2CC8F4C0C1E}"/>
              </a:ext>
            </a:extLst>
          </p:cNvPr>
          <p:cNvSpPr/>
          <p:nvPr/>
        </p:nvSpPr>
        <p:spPr>
          <a:xfrm>
            <a:off x="1414564" y="1091094"/>
            <a:ext cx="2428875" cy="223394"/>
          </a:xfrm>
          <a:prstGeom prst="rect">
            <a:avLst/>
          </a:prstGeom>
        </p:spPr>
        <p:txBody>
          <a:bodyPr wrap="square" lIns="0" tIns="0" rIns="0" bIns="0" anchor="t">
            <a:spAutoFit/>
          </a:bodyPr>
          <a:lstStyle/>
          <a:p>
            <a:pPr algn="r">
              <a:lnSpc>
                <a:spcPts val="1900"/>
              </a:lnSpc>
            </a:pPr>
            <a:r>
              <a:rPr lang="en-US" sz="1400" dirty="0" smtClean="0">
                <a:solidFill>
                  <a:schemeClr val="tx1">
                    <a:lumMod val="75000"/>
                    <a:lumOff val="25000"/>
                  </a:schemeClr>
                </a:solidFill>
                <a:cs typeface="Segoe UI" panose="020B0502040204020203" pitchFamily="34" charset="0"/>
              </a:rPr>
              <a:t>.</a:t>
            </a:r>
            <a:endParaRPr lang="en-US" sz="1400" dirty="0">
              <a:solidFill>
                <a:schemeClr val="tx1">
                  <a:lumMod val="75000"/>
                  <a:lumOff val="25000"/>
                </a:schemeClr>
              </a:solidFill>
              <a:cs typeface="Segoe UI" panose="020B0502040204020203" pitchFamily="34" charset="0"/>
            </a:endParaRPr>
          </a:p>
        </p:txBody>
      </p:sp>
      <p:grpSp>
        <p:nvGrpSpPr>
          <p:cNvPr id="2" name="Group 1"/>
          <p:cNvGrpSpPr/>
          <p:nvPr/>
        </p:nvGrpSpPr>
        <p:grpSpPr>
          <a:xfrm>
            <a:off x="3988081" y="2131277"/>
            <a:ext cx="5118346" cy="2798976"/>
            <a:chOff x="3536828" y="2296212"/>
            <a:chExt cx="5118346" cy="2798976"/>
          </a:xfrm>
        </p:grpSpPr>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xmlns=""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xmlns=""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xmlns=""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xmlns=""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xmlns=""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xmlns=""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41" name="Group 40" descr="Icon of human being and speech bubble. ">
              <a:extLst>
                <a:ext uri="{FF2B5EF4-FFF2-40B4-BE49-F238E27FC236}">
                  <a16:creationId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47" name="TextBox 46"/>
          <p:cNvSpPr txBox="1"/>
          <p:nvPr/>
        </p:nvSpPr>
        <p:spPr>
          <a:xfrm>
            <a:off x="556193" y="717195"/>
            <a:ext cx="11199043" cy="1384995"/>
          </a:xfrm>
          <a:prstGeom prst="rect">
            <a:avLst/>
          </a:prstGeom>
          <a:noFill/>
        </p:spPr>
        <p:txBody>
          <a:bodyPr wrap="square" rtlCol="0">
            <a:spAutoFit/>
          </a:bodyPr>
          <a:lstStyle/>
          <a:p>
            <a:r>
              <a:rPr lang="en-US" sz="1400" dirty="0">
                <a:latin typeface="Consolas" panose="020B0609020204030204" pitchFamily="49" charset="0"/>
              </a:rPr>
              <a:t>The data was sourced from </a:t>
            </a:r>
            <a:r>
              <a:rPr lang="en-US" sz="1400" dirty="0" err="1">
                <a:latin typeface="Consolas" panose="020B0609020204030204" pitchFamily="49" charset="0"/>
              </a:rPr>
              <a:t>DrivenData</a:t>
            </a:r>
            <a:r>
              <a:rPr lang="en-US" sz="1400" dirty="0">
                <a:latin typeface="Consolas" panose="020B0609020204030204" pitchFamily="49" charset="0"/>
              </a:rPr>
              <a:t>. (2020). Flu Shot Learning: Predict H1N1 and Seasonal Flu Vaccines. Retrieved [July 18 2025] from </a:t>
            </a:r>
            <a:r>
              <a:rPr lang="en-US" sz="1400" u="sng" dirty="0">
                <a:latin typeface="Consolas" panose="020B0609020204030204" pitchFamily="49" charset="0"/>
                <a:hlinkClick r:id="rId3"/>
              </a:rPr>
              <a:t>https://www.drivendata.org/competitions/66/flu-shot-learning</a:t>
            </a:r>
            <a:r>
              <a:rPr lang="en-US" sz="1400" dirty="0">
                <a:latin typeface="Consolas" panose="020B0609020204030204" pitchFamily="49" charset="0"/>
              </a:rPr>
              <a:t>. The data was collected through a phone survey in the United States asking respondents whether they had received the H1N1 and seasonal flu vaccines, in conjunction with questions about themselves. The other additional questions covered their </a:t>
            </a:r>
            <a:r>
              <a:rPr lang="en-US" sz="1400" i="1" dirty="0">
                <a:latin typeface="Consolas" panose="020B0609020204030204" pitchFamily="49" charset="0"/>
              </a:rPr>
              <a:t>social</a:t>
            </a:r>
            <a:r>
              <a:rPr lang="en-US" sz="1400" dirty="0">
                <a:latin typeface="Consolas" panose="020B0609020204030204" pitchFamily="49" charset="0"/>
              </a:rPr>
              <a:t>, </a:t>
            </a:r>
            <a:r>
              <a:rPr lang="en-US" sz="1400" i="1" dirty="0">
                <a:latin typeface="Consolas" panose="020B0609020204030204" pitchFamily="49" charset="0"/>
              </a:rPr>
              <a:t>economic</a:t>
            </a:r>
            <a:r>
              <a:rPr lang="en-US" sz="1400" dirty="0">
                <a:latin typeface="Consolas" panose="020B0609020204030204" pitchFamily="49" charset="0"/>
              </a:rPr>
              <a:t>, and </a:t>
            </a:r>
            <a:r>
              <a:rPr lang="en-US" sz="1400" i="1" dirty="0">
                <a:latin typeface="Consolas" panose="020B0609020204030204" pitchFamily="49" charset="0"/>
              </a:rPr>
              <a:t>demographic background</a:t>
            </a:r>
            <a:r>
              <a:rPr lang="en-US" sz="1400" dirty="0">
                <a:latin typeface="Consolas" panose="020B0609020204030204" pitchFamily="49" charset="0"/>
              </a:rPr>
              <a:t>, </a:t>
            </a:r>
            <a:r>
              <a:rPr lang="en-US" sz="1400" i="1" dirty="0">
                <a:latin typeface="Consolas" panose="020B0609020204030204" pitchFamily="49" charset="0"/>
              </a:rPr>
              <a:t>opinions on risks of illness</a:t>
            </a:r>
            <a:r>
              <a:rPr lang="en-US" sz="1400" dirty="0">
                <a:latin typeface="Consolas" panose="020B0609020204030204" pitchFamily="49" charset="0"/>
              </a:rPr>
              <a:t> and </a:t>
            </a:r>
            <a:r>
              <a:rPr lang="en-US" sz="1400" i="1" dirty="0">
                <a:latin typeface="Consolas" panose="020B0609020204030204" pitchFamily="49" charset="0"/>
              </a:rPr>
              <a:t>vaccine effectiveness, and behaviors towards mitigating transmission</a:t>
            </a:r>
            <a:endParaRPr lang="en-US" sz="1400" dirty="0">
              <a:latin typeface="Consolas" panose="020B0609020204030204" pitchFamily="49" charset="0"/>
            </a:endParaRPr>
          </a:p>
        </p:txBody>
      </p:sp>
      <p:sp>
        <p:nvSpPr>
          <p:cNvPr id="4" name="Rectangle 3"/>
          <p:cNvSpPr/>
          <p:nvPr/>
        </p:nvSpPr>
        <p:spPr>
          <a:xfrm>
            <a:off x="576009" y="4993642"/>
            <a:ext cx="11421654" cy="1446550"/>
          </a:xfrm>
          <a:prstGeom prst="rect">
            <a:avLst/>
          </a:prstGeom>
        </p:spPr>
        <p:txBody>
          <a:bodyPr wrap="square">
            <a:spAutoFit/>
          </a:bodyPr>
          <a:lstStyle/>
          <a:p>
            <a:r>
              <a:rPr lang="en-US" dirty="0"/>
              <a:t>- </a:t>
            </a:r>
            <a:r>
              <a:rPr lang="en-US" sz="1400" dirty="0">
                <a:latin typeface="Consolas" panose="020B0609020204030204" pitchFamily="49" charset="0"/>
              </a:rPr>
              <a:t>This dataset has 26707 unique Ids representing the individual respondents</a:t>
            </a:r>
          </a:p>
          <a:p>
            <a:r>
              <a:rPr lang="en-US" sz="1400" dirty="0">
                <a:latin typeface="Consolas" panose="020B0609020204030204" pitchFamily="49" charset="0"/>
              </a:rPr>
              <a:t>- The data has a 36 columns of a mixture of </a:t>
            </a:r>
            <a:r>
              <a:rPr lang="en-US" sz="1400" dirty="0" smtClean="0">
                <a:latin typeface="Consolas" panose="020B0609020204030204" pitchFamily="49" charset="0"/>
              </a:rPr>
              <a:t>integers, </a:t>
            </a:r>
            <a:r>
              <a:rPr lang="en-US" sz="1400" dirty="0">
                <a:latin typeface="Consolas" panose="020B0609020204030204" pitchFamily="49" charset="0"/>
              </a:rPr>
              <a:t>floats and object types</a:t>
            </a:r>
          </a:p>
          <a:p>
            <a:r>
              <a:rPr lang="en-US" sz="1400" dirty="0">
                <a:latin typeface="Consolas" panose="020B0609020204030204" pitchFamily="49" charset="0"/>
              </a:rPr>
              <a:t>- 24 of the columns are numeric while 12 columns are non-numeric</a:t>
            </a:r>
          </a:p>
          <a:p>
            <a:r>
              <a:rPr lang="en-US" sz="1400" dirty="0">
                <a:latin typeface="Consolas" panose="020B0609020204030204" pitchFamily="49" charset="0"/>
              </a:rPr>
              <a:t>- There are some columns with some missing values</a:t>
            </a:r>
          </a:p>
          <a:p>
            <a:r>
              <a:rPr lang="en-US" sz="1400" dirty="0">
                <a:latin typeface="Consolas" panose="020B0609020204030204" pitchFamily="49" charset="0"/>
              </a:rPr>
              <a:t>- The all of the columns in this dataset apart from the </a:t>
            </a:r>
            <a:r>
              <a:rPr lang="en-US" sz="1400" dirty="0" smtClean="0">
                <a:latin typeface="Consolas" panose="020B0609020204030204" pitchFamily="49" charset="0"/>
              </a:rPr>
              <a:t>respondent id </a:t>
            </a:r>
            <a:r>
              <a:rPr lang="en-US" sz="1400" dirty="0">
                <a:latin typeface="Consolas" panose="020B0609020204030204" pitchFamily="49" charset="0"/>
              </a:rPr>
              <a:t>column seem to be either </a:t>
            </a:r>
            <a:r>
              <a:rPr lang="en-US" sz="1400" dirty="0" smtClean="0">
                <a:latin typeface="Consolas" panose="020B0609020204030204" pitchFamily="49" charset="0"/>
              </a:rPr>
              <a:t>behavioral </a:t>
            </a:r>
            <a:r>
              <a:rPr lang="en-US" sz="1400" dirty="0">
                <a:latin typeface="Consolas" panose="020B0609020204030204" pitchFamily="49" charset="0"/>
              </a:rPr>
              <a:t>or demographics data.</a:t>
            </a:r>
          </a:p>
        </p:txBody>
      </p:sp>
    </p:spTree>
    <p:extLst>
      <p:ext uri="{BB962C8B-B14F-4D97-AF65-F5344CB8AC3E}">
        <p14:creationId xmlns:p14="http://schemas.microsoft.com/office/powerpoint/2010/main" val="3887579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xmlns=""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Data Cleaning</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459360" y="855297"/>
            <a:ext cx="5372100" cy="5772150"/>
          </a:xfrm>
          <a:prstGeom prst="rect">
            <a:avLst/>
          </a:prstGeom>
        </p:spPr>
      </p:pic>
      <p:pic>
        <p:nvPicPr>
          <p:cNvPr id="5" name="Picture 4"/>
          <p:cNvPicPr>
            <a:picLocks noChangeAspect="1"/>
          </p:cNvPicPr>
          <p:nvPr/>
        </p:nvPicPr>
        <p:blipFill>
          <a:blip r:embed="rId4"/>
          <a:stretch>
            <a:fillRect/>
          </a:stretch>
        </p:blipFill>
        <p:spPr>
          <a:xfrm>
            <a:off x="6464234" y="966097"/>
            <a:ext cx="5372100" cy="4114800"/>
          </a:xfrm>
          <a:prstGeom prst="rect">
            <a:avLst/>
          </a:prstGeom>
        </p:spPr>
      </p:pic>
    </p:spTree>
    <p:extLst>
      <p:ext uri="{BB962C8B-B14F-4D97-AF65-F5344CB8AC3E}">
        <p14:creationId xmlns:p14="http://schemas.microsoft.com/office/powerpoint/2010/main" val="12121409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8</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682087" y="522898"/>
            <a:ext cx="350991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Review of the target columns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354447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stretch>
            <a:fillRect/>
          </a:stretch>
        </p:blipFill>
        <p:spPr>
          <a:xfrm>
            <a:off x="1965783" y="855297"/>
            <a:ext cx="5892434" cy="2901198"/>
          </a:xfrm>
          <a:prstGeom prst="rect">
            <a:avLst/>
          </a:prstGeom>
        </p:spPr>
      </p:pic>
      <p:pic>
        <p:nvPicPr>
          <p:cNvPr id="3" name="Picture 2"/>
          <p:cNvPicPr>
            <a:picLocks noChangeAspect="1"/>
          </p:cNvPicPr>
          <p:nvPr/>
        </p:nvPicPr>
        <p:blipFill>
          <a:blip r:embed="rId4"/>
          <a:stretch>
            <a:fillRect/>
          </a:stretch>
        </p:blipFill>
        <p:spPr>
          <a:xfrm>
            <a:off x="2414194" y="3959225"/>
            <a:ext cx="5610225" cy="2762250"/>
          </a:xfrm>
          <a:prstGeom prst="rect">
            <a:avLst/>
          </a:prstGeom>
        </p:spPr>
      </p:pic>
      <p:sp>
        <p:nvSpPr>
          <p:cNvPr id="10" name="TextBox 9"/>
          <p:cNvSpPr txBox="1"/>
          <p:nvPr/>
        </p:nvSpPr>
        <p:spPr>
          <a:xfrm>
            <a:off x="8682087" y="2130458"/>
            <a:ext cx="2498103" cy="923330"/>
          </a:xfrm>
          <a:prstGeom prst="rect">
            <a:avLst/>
          </a:prstGeom>
          <a:noFill/>
        </p:spPr>
        <p:txBody>
          <a:bodyPr wrap="square" rtlCol="0">
            <a:spAutoFit/>
          </a:bodyPr>
          <a:lstStyle/>
          <a:p>
            <a:r>
              <a:rPr lang="en-US" dirty="0" smtClean="0"/>
              <a:t>Review of target columns hinted to a class imbalance</a:t>
            </a:r>
            <a:endParaRPr lang="en-US" dirty="0"/>
          </a:p>
        </p:txBody>
      </p:sp>
    </p:spTree>
    <p:extLst>
      <p:ext uri="{BB962C8B-B14F-4D97-AF65-F5344CB8AC3E}">
        <p14:creationId xmlns:p14="http://schemas.microsoft.com/office/powerpoint/2010/main" val="875445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Data processing</a:t>
            </a:r>
            <a:r>
              <a:rPr lang="en-US" sz="2800" dirty="0">
                <a:solidFill>
                  <a:schemeClr val="tx1">
                    <a:lumMod val="75000"/>
                    <a:lumOff val="25000"/>
                  </a:schemeClr>
                </a:solidFill>
              </a:rPr>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REMOVING</a:t>
            </a:r>
          </a:p>
          <a:p>
            <a:pPr algn="ctr"/>
            <a:endParaRPr lang="en-US" b="1" dirty="0">
              <a:latin typeface="+mj-lt"/>
            </a:endParaRP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GROUPING</a:t>
            </a:r>
          </a:p>
          <a:p>
            <a:pPr algn="ctr"/>
            <a:endParaRPr lang="en-US" b="1" dirty="0">
              <a:latin typeface="+mj-lt"/>
            </a:endParaRP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mj-lt"/>
              </a:rPr>
              <a:t>DATA </a:t>
            </a:r>
            <a:endParaRPr lang="en-US" b="1" dirty="0">
              <a:latin typeface="+mj-lt"/>
            </a:endParaRP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96263"/>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mj-lt"/>
              </a:rPr>
              <a:t>PROCESSING</a:t>
            </a:r>
            <a:endParaRPr lang="en-US" b="1" dirty="0">
              <a:latin typeface="+mj-lt"/>
            </a:endParaRP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xmlns=""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xmlns=""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553998"/>
          </a:xfrm>
          <a:prstGeom prst="rect">
            <a:avLst/>
          </a:prstGeom>
        </p:spPr>
        <p:txBody>
          <a:bodyPr wrap="square" lIns="0" tIns="0" rIns="0" bIns="0" anchor="t">
            <a:spAutoFit/>
          </a:bodyPr>
          <a:lstStyle/>
          <a:p>
            <a:r>
              <a:rPr lang="en-US" dirty="0"/>
              <a:t>Dropping the respondent ID since it has no useful information necessary for modelling</a:t>
            </a: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553998"/>
          </a:xfrm>
          <a:prstGeom prst="rect">
            <a:avLst/>
          </a:prstGeom>
        </p:spPr>
        <p:txBody>
          <a:bodyPr wrap="square" lIns="0" tIns="0" rIns="0" bIns="0" anchor="t">
            <a:spAutoFit/>
          </a:bodyPr>
          <a:lstStyle/>
          <a:p>
            <a:r>
              <a:rPr lang="en-US" dirty="0"/>
              <a:t>Grouping the columns into two types numeric and categorical</a:t>
            </a: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553998"/>
          </a:xfrm>
          <a:prstGeom prst="rect">
            <a:avLst/>
          </a:prstGeom>
        </p:spPr>
        <p:txBody>
          <a:bodyPr wrap="square" lIns="0" tIns="0" rIns="0" bIns="0" anchor="t">
            <a:spAutoFit/>
          </a:bodyPr>
          <a:lstStyle/>
          <a:p>
            <a:r>
              <a:rPr lang="en-US" dirty="0"/>
              <a:t>Perform </a:t>
            </a:r>
            <a:r>
              <a:rPr lang="en-US" dirty="0" err="1"/>
              <a:t>OneHotEncoding</a:t>
            </a:r>
            <a:r>
              <a:rPr lang="en-US" dirty="0"/>
              <a:t> on the categorical columns</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276999"/>
          </a:xfrm>
          <a:prstGeom prst="rect">
            <a:avLst/>
          </a:prstGeom>
        </p:spPr>
        <p:txBody>
          <a:bodyPr wrap="square" lIns="0" tIns="0" rIns="0" bIns="0" anchor="t">
            <a:spAutoFit/>
          </a:bodyPr>
          <a:lstStyle/>
          <a:p>
            <a:r>
              <a:rPr lang="en-US" dirty="0"/>
              <a:t>Define our X features and our target</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smtClean="0">
                <a:solidFill>
                  <a:schemeClr val="tx1">
                    <a:lumMod val="75000"/>
                    <a:lumOff val="25000"/>
                  </a:schemeClr>
                </a:solidFill>
                <a:cs typeface="Segoe UI" panose="020B0502040204020203" pitchFamily="34" charset="0"/>
              </a:rPr>
              <a:t>REMOVING</a:t>
            </a:r>
            <a:endParaRPr lang="en-US" sz="1600" b="1" dirty="0">
              <a:solidFill>
                <a:schemeClr val="tx1">
                  <a:lumMod val="75000"/>
                  <a:lumOff val="25000"/>
                </a:schemeClr>
              </a:solidFill>
              <a:cs typeface="Segoe UI" panose="020B0502040204020203" pitchFamily="34" charset="0"/>
            </a:endParaRP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smtClean="0">
                <a:solidFill>
                  <a:schemeClr val="tx1">
                    <a:lumMod val="75000"/>
                    <a:lumOff val="25000"/>
                  </a:schemeClr>
                </a:solidFill>
                <a:cs typeface="Segoe UI" panose="020B0502040204020203" pitchFamily="34" charset="0"/>
              </a:rPr>
              <a:t>GROUPING</a:t>
            </a:r>
            <a:endParaRPr lang="en-US" sz="1600" b="1" dirty="0">
              <a:solidFill>
                <a:schemeClr val="tx1">
                  <a:lumMod val="75000"/>
                  <a:lumOff val="25000"/>
                </a:schemeClr>
              </a:solidFill>
              <a:cs typeface="Segoe UI" panose="020B0502040204020203" pitchFamily="34" charset="0"/>
            </a:endParaRPr>
          </a:p>
        </p:txBody>
      </p:sp>
      <p:sp>
        <p:nvSpPr>
          <p:cNvPr id="20" name="Rectangle: Rounded Corners 1">
            <a:extLst>
              <a:ext uri="{FF2B5EF4-FFF2-40B4-BE49-F238E27FC236}">
                <a16:creationId xmlns:a16="http://schemas.microsoft.com/office/drawing/2014/main" id="{3C1CAF08-13B9-48BA-A271-8CE5B568A664}"/>
              </a:ext>
            </a:extLst>
          </p:cNvPr>
          <p:cNvSpPr/>
          <p:nvPr/>
        </p:nvSpPr>
        <p:spPr>
          <a:xfrm>
            <a:off x="1128486" y="3942720"/>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ENCODING</a:t>
            </a:r>
          </a:p>
          <a:p>
            <a:pPr algn="ctr"/>
            <a:endParaRPr lang="en-US" b="1" dirty="0">
              <a:latin typeface="+mj-lt"/>
            </a:endParaRPr>
          </a:p>
        </p:txBody>
      </p:sp>
      <p:sp>
        <p:nvSpPr>
          <p:cNvPr id="21" name="Rectangle: Rounded Corners 1">
            <a:extLst>
              <a:ext uri="{FF2B5EF4-FFF2-40B4-BE49-F238E27FC236}">
                <a16:creationId xmlns:a16="http://schemas.microsoft.com/office/drawing/2014/main" id="{3C1CAF08-13B9-48BA-A271-8CE5B568A664}"/>
              </a:ext>
            </a:extLst>
          </p:cNvPr>
          <p:cNvSpPr/>
          <p:nvPr/>
        </p:nvSpPr>
        <p:spPr>
          <a:xfrm>
            <a:off x="6415317" y="3942720"/>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DEFINING</a:t>
            </a:r>
          </a:p>
          <a:p>
            <a:pPr algn="ctr"/>
            <a:endParaRPr lang="en-US" b="1" dirty="0">
              <a:latin typeface="+mj-lt"/>
            </a:endParaRPr>
          </a:p>
        </p:txBody>
      </p:sp>
    </p:spTree>
    <p:extLst>
      <p:ext uri="{BB962C8B-B14F-4D97-AF65-F5344CB8AC3E}">
        <p14:creationId xmlns:p14="http://schemas.microsoft.com/office/powerpoint/2010/main" val="7273641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schemas.microsoft.com/office/infopath/2007/PartnerControls"/>
    <ds:schemaRef ds:uri="http://purl.org/dc/elements/1.1/"/>
    <ds:schemaRef ds:uri="http://purl.org/dc/dcmitype/"/>
    <ds:schemaRef ds:uri="http://www.w3.org/XML/1998/namespace"/>
    <ds:schemaRef ds:uri="http://schemas.openxmlformats.org/package/2006/metadata/core-properties"/>
    <ds:schemaRef ds:uri="http://purl.org/dc/terms/"/>
    <ds:schemaRef ds:uri="http://schemas.microsoft.com/office/2006/documentManagement/types"/>
    <ds:schemaRef ds:uri="16c05727-aa75-4e4a-9b5f-8a80a1165891"/>
    <ds:schemaRef ds:uri="71af3243-3dd4-4a8d-8c0d-dd76da1f02a5"/>
    <ds:schemaRef ds:uri="http://schemas.microsoft.com/office/2006/metadata/properties"/>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676</Words>
  <Application>Microsoft Office PowerPoint</Application>
  <PresentationFormat>Widescreen</PresentationFormat>
  <Paragraphs>110</Paragraphs>
  <Slides>16</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Consolas</vt:lpstr>
      <vt:lpstr>Segoe UI</vt:lpstr>
      <vt:lpstr>Segoe UI Light</vt:lpstr>
      <vt:lpstr>Office Theme</vt:lpstr>
      <vt:lpstr>Understanding H1N1 Flu and the Global Vaccination Response  Presentation</vt:lpstr>
      <vt:lpstr>Project analysis slide 2</vt:lpstr>
      <vt:lpstr>PowerPoint Presentation</vt:lpstr>
      <vt:lpstr>Project analysis slide 3</vt:lpstr>
      <vt:lpstr>PowerPoint Presentation</vt:lpstr>
      <vt:lpstr>Project analysis slide 6</vt:lpstr>
      <vt:lpstr>Project analysis slide 5</vt:lpstr>
      <vt:lpstr>Project analysis slide 7</vt:lpstr>
      <vt:lpstr>Project analysis slide 8</vt:lpstr>
      <vt:lpstr>Project analysis slide 10</vt:lpstr>
      <vt:lpstr>PowerPoint Presentation</vt:lpstr>
      <vt:lpstr>PowerPoint Presentation</vt:lpstr>
      <vt:lpstr>PowerPoint Presentation</vt:lpstr>
      <vt:lpstr>PowerPoint Presentation</vt:lpstr>
      <vt:lpstr>Q/A?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2025-07-22T22:42:25Z</dcterms:created>
  <dcterms:modified xsi:type="dcterms:W3CDTF">2025-07-23T00:08:20Z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