
<file path=[Content_Types].xml><?xml version="1.0" encoding="utf-8"?>
<Types xmlns="http://schemas.openxmlformats.org/package/2006/content-types">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notesSlides/notesSlide9.xml" ContentType="application/vnd.openxmlformats-officedocument.presentationml.notesSlide+xml"/>
  <Override PartName="/ppt/slides/slide5.xml" ContentType="application/vnd.openxmlformats-officedocument.presentationml.slide+xml"/>
  <Override PartName="/ppt/slideLayouts/slideLayout11.xml" ContentType="application/vnd.openxmlformats-officedocument.presentationml.slideLayout+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5.xml" ContentType="application/vnd.openxmlformats-officedocument.presentationml.slideLayout+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747" r:id="rId1"/>
  </p:sldMasterIdLst>
  <p:notesMasterIdLst>
    <p:notesMasterId r:id="rId19"/>
  </p:notesMasterIdLst>
  <p:sldIdLst>
    <p:sldId id="256" r:id="rId2"/>
    <p:sldId id="257" r:id="rId3"/>
    <p:sldId id="258" r:id="rId4"/>
    <p:sldId id="264" r:id="rId5"/>
    <p:sldId id="261" r:id="rId6"/>
    <p:sldId id="263" r:id="rId7"/>
    <p:sldId id="265" r:id="rId8"/>
    <p:sldId id="266" r:id="rId9"/>
    <p:sldId id="267" r:id="rId10"/>
    <p:sldId id="259" r:id="rId11"/>
    <p:sldId id="260" r:id="rId12"/>
    <p:sldId id="269" r:id="rId13"/>
    <p:sldId id="270" r:id="rId14"/>
    <p:sldId id="271" r:id="rId15"/>
    <p:sldId id="268" r:id="rId16"/>
    <p:sldId id="272" r:id="rId17"/>
    <p:sldId id="26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73906" autoAdjust="0"/>
  </p:normalViewPr>
  <p:slideViewPr>
    <p:cSldViewPr snapToGrid="0" snapToObjects="1">
      <p:cViewPr>
        <p:scale>
          <a:sx n="75" d="100"/>
          <a:sy n="75" d="100"/>
        </p:scale>
        <p:origin x="-1200"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8E94EB-3EDF-EA4F-BDC1-B5CD9B39D471}" type="datetimeFigureOut">
              <a:rPr lang="en-US" smtClean="0"/>
              <a:pPr/>
              <a:t>3/5/12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64E2F2-5E98-4649-ABFE-963E90B7D49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round of golf can be a 2.5-4 mile walk if no cart, and take 2-3 hours</a:t>
            </a:r>
          </a:p>
          <a:p>
            <a:r>
              <a:rPr lang="en-US" dirty="0" smtClean="0"/>
              <a:t>Hand carts are often available for pulling your clubs, so you can choose</a:t>
            </a:r>
            <a:r>
              <a:rPr lang="en-US" baseline="0" dirty="0" smtClean="0"/>
              <a:t> to walk without having to carry your golf bag</a:t>
            </a:r>
            <a:endParaRPr lang="en-US" dirty="0" smtClean="0"/>
          </a:p>
          <a:p>
            <a:r>
              <a:rPr lang="en-US" dirty="0" smtClean="0"/>
              <a:t>Practicing</a:t>
            </a:r>
            <a:r>
              <a:rPr lang="en-US" baseline="0" dirty="0" smtClean="0"/>
              <a:t> involves long, often repetitive hours at the driving range learning your club ranges and achieving a consistent swing for each one</a:t>
            </a:r>
            <a:endParaRPr lang="en-US" dirty="0" smtClean="0"/>
          </a:p>
          <a:p>
            <a:endParaRPr lang="en-US" dirty="0" smtClean="0"/>
          </a:p>
          <a:p>
            <a:r>
              <a:rPr lang="en-US" dirty="0" smtClean="0"/>
              <a:t>Unintimidating—played socially, new golfers welcome to play</a:t>
            </a:r>
          </a:p>
          <a:p>
            <a:r>
              <a:rPr lang="en-US" dirty="0" smtClean="0"/>
              <a:t>If no improvement, can become discouraging</a:t>
            </a:r>
          </a:p>
        </p:txBody>
      </p:sp>
      <p:sp>
        <p:nvSpPr>
          <p:cNvPr id="4" name="Slide Number Placeholder 3"/>
          <p:cNvSpPr>
            <a:spLocks noGrp="1"/>
          </p:cNvSpPr>
          <p:nvPr>
            <p:ph type="sldNum" sz="quarter" idx="10"/>
          </p:nvPr>
        </p:nvSpPr>
        <p:spPr/>
        <p:txBody>
          <a:bodyPr/>
          <a:lstStyle/>
          <a:p>
            <a:fld id="{8164E2F2-5E98-4649-ABFE-963E90B7D49E}"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Listened in on</a:t>
            </a:r>
            <a:r>
              <a:rPr lang="en-US" baseline="0" dirty="0" smtClean="0"/>
              <a:t> </a:t>
            </a:r>
            <a:r>
              <a:rPr lang="en-US" dirty="0" smtClean="0"/>
              <a:t>a golf lesson</a:t>
            </a:r>
            <a:r>
              <a:rPr lang="en-US" baseline="0" dirty="0" smtClean="0"/>
              <a:t> near the indoor driving range</a:t>
            </a:r>
          </a:p>
          <a:p>
            <a:endParaRPr lang="en-US" dirty="0"/>
          </a:p>
        </p:txBody>
      </p:sp>
      <p:sp>
        <p:nvSpPr>
          <p:cNvPr id="4" name="Slide Number Placeholder 3"/>
          <p:cNvSpPr>
            <a:spLocks noGrp="1"/>
          </p:cNvSpPr>
          <p:nvPr>
            <p:ph type="sldNum" sz="quarter" idx="10"/>
          </p:nvPr>
        </p:nvSpPr>
        <p:spPr/>
        <p:txBody>
          <a:bodyPr/>
          <a:lstStyle/>
          <a:p>
            <a:fld id="{8164E2F2-5E98-4649-ABFE-963E90B7D49E}"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 informal interviews</a:t>
            </a:r>
          </a:p>
          <a:p>
            <a:r>
              <a:rPr lang="en-US" dirty="0" smtClean="0"/>
              <a:t>First with my boyfriend’s parents and their friends at a dinner party—4 couples,</a:t>
            </a:r>
            <a:r>
              <a:rPr lang="en-US" baseline="0" dirty="0" smtClean="0"/>
              <a:t> everyone over 60</a:t>
            </a:r>
          </a:p>
          <a:p>
            <a:r>
              <a:rPr lang="en-US" dirty="0" smtClean="0"/>
              <a:t>They</a:t>
            </a:r>
            <a:r>
              <a:rPr lang="en-US" baseline="0" dirty="0" smtClean="0"/>
              <a:t> seemed to really get excited about it, they wanted to know if I would really be developing the app, and to let them know when it was done</a:t>
            </a:r>
          </a:p>
          <a:p>
            <a:r>
              <a:rPr lang="en-US" baseline="0" dirty="0" smtClean="0"/>
              <a:t>One person said, half jokingly, that he would definitely buy it if it were free</a:t>
            </a:r>
          </a:p>
          <a:p>
            <a:endParaRPr lang="en-US" baseline="0" dirty="0" smtClean="0"/>
          </a:p>
          <a:p>
            <a:r>
              <a:rPr lang="en-US" baseline="0" dirty="0" smtClean="0"/>
              <a:t>Second was an interview with my dad, who is 50</a:t>
            </a:r>
          </a:p>
          <a:p>
            <a:endParaRPr lang="en-US" dirty="0" smtClean="0"/>
          </a:p>
          <a:p>
            <a:endParaRPr lang="en-US" dirty="0" smtClean="0"/>
          </a:p>
          <a:p>
            <a:r>
              <a:rPr lang="en-US" dirty="0" smtClean="0"/>
              <a:t>ability to provide tips on how much to compensate for the wind</a:t>
            </a:r>
            <a:endParaRPr lang="en-US" dirty="0"/>
          </a:p>
        </p:txBody>
      </p:sp>
      <p:sp>
        <p:nvSpPr>
          <p:cNvPr id="4" name="Slide Number Placeholder 3"/>
          <p:cNvSpPr>
            <a:spLocks noGrp="1"/>
          </p:cNvSpPr>
          <p:nvPr>
            <p:ph type="sldNum" sz="quarter" idx="10"/>
          </p:nvPr>
        </p:nvSpPr>
        <p:spPr/>
        <p:txBody>
          <a:bodyPr/>
          <a:lstStyle/>
          <a:p>
            <a:fld id="{8164E2F2-5E98-4649-ABFE-963E90B7D49E}" type="slidenum">
              <a:rPr lang="en-US" smtClean="0"/>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iPad</a:t>
            </a:r>
            <a:r>
              <a:rPr lang="en-US" dirty="0" smtClean="0"/>
              <a:t>—take</a:t>
            </a:r>
            <a:r>
              <a:rPr lang="en-US" baseline="0" dirty="0" smtClean="0"/>
              <a:t> advantage of the increased screen real estate—buttons and text can be bigger and easier to read</a:t>
            </a:r>
          </a:p>
          <a:p>
            <a:r>
              <a:rPr lang="en-US" baseline="0" dirty="0" err="1" smtClean="0"/>
              <a:t>iPhone</a:t>
            </a:r>
            <a:r>
              <a:rPr lang="en-US" baseline="0" dirty="0" smtClean="0"/>
              <a:t>/other </a:t>
            </a:r>
            <a:r>
              <a:rPr lang="en-US" baseline="0" dirty="0" err="1" smtClean="0"/>
              <a:t>smartphones</a:t>
            </a:r>
            <a:r>
              <a:rPr lang="en-US" baseline="0" dirty="0" smtClean="0"/>
              <a:t>—more easily it in pocket</a:t>
            </a:r>
          </a:p>
          <a:p>
            <a:r>
              <a:rPr lang="en-US" baseline="0" dirty="0" smtClean="0"/>
              <a:t>Easy to write one base program for both apps, and create user interfaces for each--let user decide which device they prefer</a:t>
            </a:r>
          </a:p>
          <a:p>
            <a:endParaRPr lang="en-US" baseline="0" dirty="0" smtClean="0"/>
          </a:p>
          <a:p>
            <a:r>
              <a:rPr lang="en-US" baseline="0" dirty="0" smtClean="0"/>
              <a:t>For the purposes of this project, I am concentrating on </a:t>
            </a:r>
            <a:r>
              <a:rPr lang="en-US" baseline="0" dirty="0" err="1" smtClean="0"/>
              <a:t>iPad</a:t>
            </a:r>
            <a:r>
              <a:rPr lang="en-US" baseline="0" dirty="0" smtClean="0"/>
              <a:t> development</a:t>
            </a:r>
          </a:p>
        </p:txBody>
      </p:sp>
      <p:sp>
        <p:nvSpPr>
          <p:cNvPr id="4" name="Slide Number Placeholder 3"/>
          <p:cNvSpPr>
            <a:spLocks noGrp="1"/>
          </p:cNvSpPr>
          <p:nvPr>
            <p:ph type="sldNum" sz="quarter" idx="10"/>
          </p:nvPr>
        </p:nvSpPr>
        <p:spPr/>
        <p:txBody>
          <a:bodyPr/>
          <a:lstStyle/>
          <a:p>
            <a:fld id="{8164E2F2-5E98-4649-ABFE-963E90B7D49E}"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Golfers don’t like to take lessons</a:t>
            </a:r>
          </a:p>
          <a:p>
            <a:r>
              <a:rPr lang="en-US" dirty="0" smtClean="0"/>
              <a:t>Feel</a:t>
            </a:r>
            <a:r>
              <a:rPr lang="en-US" baseline="0" dirty="0" smtClean="0"/>
              <a:t> it is ”too expensive”</a:t>
            </a:r>
          </a:p>
          <a:p>
            <a:r>
              <a:rPr lang="en-US" baseline="0" dirty="0" smtClean="0"/>
              <a:t>Often are embarrassed to take lessons</a:t>
            </a:r>
          </a:p>
          <a:p>
            <a:r>
              <a:rPr lang="en-US" baseline="0" dirty="0" smtClean="0"/>
              <a:t>Feel they aren’t improving after one lesson, and therefore don’t take any more</a:t>
            </a:r>
          </a:p>
          <a:p>
            <a:endParaRPr lang="en-US" baseline="0" dirty="0" smtClean="0"/>
          </a:p>
          <a:p>
            <a:r>
              <a:rPr lang="en-US" baseline="0" dirty="0" smtClean="0"/>
              <a:t>Golf simulators—private experience, can analyze your swing, give you practice without the intimidation factor of being on a real green</a:t>
            </a:r>
          </a:p>
          <a:p>
            <a:r>
              <a:rPr lang="en-US" baseline="0" dirty="0" smtClean="0"/>
              <a:t>Step above driving range, can play a full game.  If you slice it to the left, you don’t have to go chase down your ball, or worry about holding up the group behind you, but you can still hit balls and get a feel for the game</a:t>
            </a:r>
          </a:p>
          <a:p>
            <a:endParaRPr lang="en-US" baseline="0" dirty="0" smtClean="0"/>
          </a:p>
          <a:p>
            <a:r>
              <a:rPr lang="en-US" baseline="0" dirty="0" smtClean="0"/>
              <a:t>Can only go so far, still expensive ($50 for 1 hour)</a:t>
            </a:r>
          </a:p>
        </p:txBody>
      </p:sp>
      <p:sp>
        <p:nvSpPr>
          <p:cNvPr id="4" name="Slide Number Placeholder 3"/>
          <p:cNvSpPr>
            <a:spLocks noGrp="1"/>
          </p:cNvSpPr>
          <p:nvPr>
            <p:ph type="sldNum" sz="quarter" idx="10"/>
          </p:nvPr>
        </p:nvSpPr>
        <p:spPr/>
        <p:txBody>
          <a:bodyPr/>
          <a:lstStyle/>
          <a:p>
            <a:fld id="{8164E2F2-5E98-4649-ABFE-963E90B7D49E}"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64E2F2-5E98-4649-ABFE-963E90B7D49E}"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First,</a:t>
            </a:r>
            <a:r>
              <a:rPr lang="en-US" baseline="0" dirty="0" smtClean="0"/>
              <a:t> you grab your app and your clubs and head to the driving range</a:t>
            </a:r>
          </a:p>
          <a:p>
            <a:r>
              <a:rPr lang="en-US" baseline="0" dirty="0" smtClean="0"/>
              <a:t>When you feel you have developed a consistent swing, you record your club </a:t>
            </a:r>
            <a:r>
              <a:rPr lang="en-US" baseline="0" dirty="0" smtClean="0"/>
              <a:t>ranges</a:t>
            </a:r>
          </a:p>
          <a:p>
            <a:endParaRPr lang="en-US" baseline="0" dirty="0" smtClean="0"/>
          </a:p>
          <a:p>
            <a:r>
              <a:rPr lang="en-US" baseline="0" dirty="0" smtClean="0"/>
              <a:t>This is an activity that many people write down in a notebook.  Some people just commit this to memory—this is something you may develop as you become more practiced at the game.</a:t>
            </a:r>
            <a:endParaRPr lang="en-US" dirty="0"/>
          </a:p>
        </p:txBody>
      </p:sp>
      <p:sp>
        <p:nvSpPr>
          <p:cNvPr id="4" name="Slide Number Placeholder 3"/>
          <p:cNvSpPr>
            <a:spLocks noGrp="1"/>
          </p:cNvSpPr>
          <p:nvPr>
            <p:ph type="sldNum" sz="quarter" idx="10"/>
          </p:nvPr>
        </p:nvSpPr>
        <p:spPr/>
        <p:txBody>
          <a:bodyPr/>
          <a:lstStyle/>
          <a:p>
            <a:fld id="{8164E2F2-5E98-4649-ABFE-963E90B7D49E}"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most</a:t>
            </a:r>
            <a:r>
              <a:rPr lang="en-US" baseline="0" dirty="0" smtClean="0"/>
              <a:t> unique aspect of this app is the Range Finder function.</a:t>
            </a:r>
          </a:p>
          <a:p>
            <a:endParaRPr lang="en-US" baseline="0" dirty="0" smtClean="0"/>
          </a:p>
          <a:p>
            <a:r>
              <a:rPr lang="en-US" baseline="0" dirty="0" smtClean="0"/>
              <a:t>Range finders on the market today generally fall into one of 3 technologies:</a:t>
            </a:r>
          </a:p>
          <a:p>
            <a:r>
              <a:rPr lang="en-US" baseline="0" dirty="0" smtClean="0"/>
              <a:t>Laser range finders shoot a laser at the green or the pin (flag), and detect how far away it is—most accurate.  GPS range finders make you download the course info/layout, and then uses your GPS location to figure out how far you are from the green.  Not all courses have this information available</a:t>
            </a:r>
          </a:p>
          <a:p>
            <a:endParaRPr lang="en-US" baseline="0" dirty="0" smtClean="0"/>
          </a:p>
          <a:p>
            <a:r>
              <a:rPr lang="en-US" baseline="0" dirty="0" smtClean="0"/>
              <a:t>Optical range finders are the cheapest—simply a tube with a lens, with this scale printed on it:</a:t>
            </a:r>
          </a:p>
          <a:p>
            <a:endParaRPr lang="en-US" baseline="0" dirty="0" smtClean="0"/>
          </a:p>
          <a:p>
            <a:r>
              <a:rPr lang="en-US" baseline="0" dirty="0" smtClean="0"/>
              <a:t>My app is going to take this concept and use the camera to detect how far away you are.  It works similar to Optical range finders on the market today, doing some image processing to calculate a pixel height of the flag, and uses a table to convert this into a distance</a:t>
            </a:r>
          </a:p>
          <a:p>
            <a:endParaRPr lang="en-US" baseline="0" dirty="0" smtClean="0"/>
          </a:p>
          <a:p>
            <a:r>
              <a:rPr lang="en-US" baseline="0" dirty="0" smtClean="0"/>
              <a:t>Now, since it knows how far away the green is and your ranges from your clubs, it can suggest which club to use and why.</a:t>
            </a:r>
          </a:p>
        </p:txBody>
      </p:sp>
      <p:sp>
        <p:nvSpPr>
          <p:cNvPr id="4" name="Slide Number Placeholder 3"/>
          <p:cNvSpPr>
            <a:spLocks noGrp="1"/>
          </p:cNvSpPr>
          <p:nvPr>
            <p:ph type="sldNum" sz="quarter" idx="10"/>
          </p:nvPr>
        </p:nvSpPr>
        <p:spPr/>
        <p:txBody>
          <a:bodyPr/>
          <a:lstStyle/>
          <a:p>
            <a:fld id="{8164E2F2-5E98-4649-ABFE-963E90B7D49E}"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64E2F2-5E98-4649-ABFE-963E90B7D49E}"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example, if you</a:t>
            </a:r>
            <a:r>
              <a:rPr lang="en-US" baseline="0" dirty="0" smtClean="0"/>
              <a:t> are consistently getting onto the green in 2 or 3 swings, but you keep scoring 7s and 8s, it pulls up putting tips</a:t>
            </a:r>
          </a:p>
          <a:p>
            <a:r>
              <a:rPr lang="en-US" baseline="0" dirty="0" smtClean="0"/>
              <a:t>If the app is noticing that you seem to be hitting farther or shorter than your recorded ranges, it brings this to your attention</a:t>
            </a:r>
          </a:p>
          <a:p>
            <a:endParaRPr lang="en-US" baseline="0" dirty="0" smtClean="0"/>
          </a:p>
          <a:p>
            <a:r>
              <a:rPr lang="en-US" baseline="0" dirty="0" smtClean="0"/>
              <a:t>It later versions, GPS could be integrated.  This could be used for range finding, but it could also be used for detecting if you tend to hit to the left or right, and bring up tips to help you straighten your swing out</a:t>
            </a:r>
          </a:p>
        </p:txBody>
      </p:sp>
      <p:sp>
        <p:nvSpPr>
          <p:cNvPr id="4" name="Slide Number Placeholder 3"/>
          <p:cNvSpPr>
            <a:spLocks noGrp="1"/>
          </p:cNvSpPr>
          <p:nvPr>
            <p:ph type="sldNum" sz="quarter" idx="10"/>
          </p:nvPr>
        </p:nvSpPr>
        <p:spPr/>
        <p:txBody>
          <a:bodyPr/>
          <a:lstStyle/>
          <a:p>
            <a:fld id="{8164E2F2-5E98-4649-ABFE-963E90B7D49E}"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Same problem with</a:t>
            </a:r>
            <a:r>
              <a:rPr lang="en-US" baseline="0" dirty="0" smtClean="0"/>
              <a:t> the GPS range finder devices—it won’t have every golf course</a:t>
            </a:r>
          </a:p>
          <a:p>
            <a:r>
              <a:rPr lang="en-US" baseline="0" dirty="0" smtClean="0"/>
              <a:t>What’s worse, it will have every one of the nice, expensive, destination courses—Pebble Beach, Palm Springs, </a:t>
            </a:r>
            <a:r>
              <a:rPr lang="en-US" baseline="0" dirty="0" err="1" smtClean="0"/>
              <a:t>Kapalua</a:t>
            </a:r>
            <a:r>
              <a:rPr lang="en-US" baseline="0" dirty="0" smtClean="0"/>
              <a:t>, where you can drop a couple hundred dollars for a tee time, but it won’t necessarily have the small, inexpensive course down the street, like Franklin Park, where you can book a tee time for $35</a:t>
            </a:r>
          </a:p>
          <a:p>
            <a:endParaRPr lang="en-US" baseline="0" dirty="0" smtClean="0"/>
          </a:p>
          <a:p>
            <a:r>
              <a:rPr lang="en-US" baseline="0" dirty="0" smtClean="0"/>
              <a:t>Unfortunately, the latter is going to be more in the price range of golfers just starting out</a:t>
            </a:r>
            <a:endParaRPr lang="en-US" dirty="0"/>
          </a:p>
        </p:txBody>
      </p:sp>
      <p:sp>
        <p:nvSpPr>
          <p:cNvPr id="4" name="Slide Number Placeholder 3"/>
          <p:cNvSpPr>
            <a:spLocks noGrp="1"/>
          </p:cNvSpPr>
          <p:nvPr>
            <p:ph type="sldNum" sz="quarter" idx="10"/>
          </p:nvPr>
        </p:nvSpPr>
        <p:spPr/>
        <p:txBody>
          <a:bodyPr/>
          <a:lstStyle/>
          <a:p>
            <a:fld id="{8164E2F2-5E98-4649-ABFE-963E90B7D49E}"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332613A3-BCE4-6843-9BD4-5F77AA8D4436}" type="datetimeFigureOut">
              <a:rPr lang="en-US" smtClean="0"/>
              <a:pPr/>
              <a:t>3/5/12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F85F5-FB5E-4F79-A561-97039C58DE0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2613A3-BCE4-6843-9BD4-5F77AA8D4436}" type="datetimeFigureOut">
              <a:rPr lang="en-US" smtClean="0"/>
              <a:pPr/>
              <a:t>3/5/12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44FFFE-E371-0B4E-BB6B-33B07C5CD52C}" type="slidenum">
              <a:rPr lang="en-US" smtClean="0"/>
              <a:pPr/>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32613A3-BCE4-6843-9BD4-5F77AA8D4436}" type="datetimeFigureOut">
              <a:rPr lang="en-US" smtClean="0"/>
              <a:pPr/>
              <a:t>3/5/12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4FFFE-E371-0B4E-BB6B-33B07C5CD52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32613A3-BCE4-6843-9BD4-5F77AA8D4436}" type="datetimeFigureOut">
              <a:rPr lang="en-US" smtClean="0"/>
              <a:pPr/>
              <a:t>3/5/12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4FFFE-E371-0B4E-BB6B-33B07C5CD5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32613A3-BCE4-6843-9BD4-5F77AA8D4436}" type="datetimeFigureOut">
              <a:rPr lang="en-US" smtClean="0"/>
              <a:pPr/>
              <a:t>3/5/12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4FFFE-E371-0B4E-BB6B-33B07C5CD52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332613A3-BCE4-6843-9BD4-5F77AA8D4436}" type="datetimeFigureOut">
              <a:rPr lang="en-US" smtClean="0"/>
              <a:pPr/>
              <a:t>3/5/12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A4845-A08A-4DF4-8D99-E2E7B6D41C67}" type="slidenum">
              <a:rPr lang="en-US" smtClean="0"/>
              <a:pPr/>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2613A3-BCE4-6843-9BD4-5F77AA8D4436}" type="datetimeFigureOut">
              <a:rPr lang="en-US" smtClean="0"/>
              <a:pPr/>
              <a:t>3/5/12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4FFFE-E371-0B4E-BB6B-33B07C5CD52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332613A3-BCE4-6843-9BD4-5F77AA8D4436}" type="datetimeFigureOut">
              <a:rPr lang="en-US" smtClean="0"/>
              <a:pPr/>
              <a:t>3/5/12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44FFFE-E371-0B4E-BB6B-33B07C5CD52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332613A3-BCE4-6843-9BD4-5F77AA8D4436}" type="datetimeFigureOut">
              <a:rPr lang="en-US" smtClean="0"/>
              <a:pPr/>
              <a:t>3/5/12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44FFFE-E371-0B4E-BB6B-33B07C5CD5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332613A3-BCE4-6843-9BD4-5F77AA8D4436}" type="datetimeFigureOut">
              <a:rPr lang="en-US" smtClean="0"/>
              <a:pPr/>
              <a:t>3/5/12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44FFFE-E371-0B4E-BB6B-33B07C5CD5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2613A3-BCE4-6843-9BD4-5F77AA8D4436}" type="datetimeFigureOut">
              <a:rPr lang="en-US" smtClean="0"/>
              <a:pPr/>
              <a:t>3/5/12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44FFFE-E371-0B4E-BB6B-33B07C5CD52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2613A3-BCE4-6843-9BD4-5F77AA8D4436}" type="datetimeFigureOut">
              <a:rPr lang="en-US" smtClean="0"/>
              <a:pPr/>
              <a:t>3/5/12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44FFFE-E371-0B4E-BB6B-33B07C5CD5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332613A3-BCE4-6843-9BD4-5F77AA8D4436}" type="datetimeFigureOut">
              <a:rPr lang="en-US" smtClean="0"/>
              <a:pPr/>
              <a:t>3/5/12</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8944FFFE-E371-0B4E-BB6B-33B07C5CD52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iCaddy</a:t>
            </a:r>
            <a:endParaRPr lang="en-US" dirty="0"/>
          </a:p>
        </p:txBody>
      </p:sp>
      <p:sp>
        <p:nvSpPr>
          <p:cNvPr id="3" name="Subtitle 2"/>
          <p:cNvSpPr>
            <a:spLocks noGrp="1"/>
          </p:cNvSpPr>
          <p:nvPr>
            <p:ph type="subTitle" idx="1"/>
          </p:nvPr>
        </p:nvSpPr>
        <p:spPr/>
        <p:txBody>
          <a:bodyPr/>
          <a:lstStyle/>
          <a:p>
            <a:r>
              <a:rPr lang="en-US" dirty="0" smtClean="0"/>
              <a:t>Instructional Golf App</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out there</a:t>
            </a:r>
            <a:endParaRPr lang="en-US" dirty="0"/>
          </a:p>
        </p:txBody>
      </p:sp>
      <p:pic>
        <p:nvPicPr>
          <p:cNvPr id="6" name="Picture 5" descr="Screen Shot 2012-03-05 at 10.52.26 AM.png"/>
          <p:cNvPicPr>
            <a:picLocks noChangeAspect="1"/>
          </p:cNvPicPr>
          <p:nvPr/>
        </p:nvPicPr>
        <p:blipFill>
          <a:blip r:embed="rId2"/>
          <a:stretch>
            <a:fillRect/>
          </a:stretch>
        </p:blipFill>
        <p:spPr>
          <a:xfrm>
            <a:off x="3329452" y="1549122"/>
            <a:ext cx="5492470" cy="3402346"/>
          </a:xfrm>
          <a:prstGeom prst="rect">
            <a:avLst/>
          </a:prstGeom>
        </p:spPr>
      </p:pic>
      <p:pic>
        <p:nvPicPr>
          <p:cNvPr id="4" name="Content Placeholder 3" descr="tigerwoodsmyswing.jpg"/>
          <p:cNvPicPr>
            <a:picLocks noGrp="1" noChangeAspect="1"/>
          </p:cNvPicPr>
          <p:nvPr>
            <p:ph idx="1"/>
          </p:nvPr>
        </p:nvPicPr>
        <p:blipFill>
          <a:blip r:embed="rId3"/>
          <a:srcRect l="-2076" r="-2076"/>
          <a:stretch>
            <a:fillRect/>
          </a:stretch>
        </p:blipFill>
        <p:spPr>
          <a:xfrm>
            <a:off x="202038" y="3763603"/>
            <a:ext cx="5381968" cy="2906645"/>
          </a:xfrm>
        </p:spPr>
      </p:pic>
      <p:sp>
        <p:nvSpPr>
          <p:cNvPr id="7" name="TextBox 6"/>
          <p:cNvSpPr txBox="1"/>
          <p:nvPr/>
        </p:nvSpPr>
        <p:spPr>
          <a:xfrm>
            <a:off x="793719" y="3391120"/>
            <a:ext cx="833995" cy="369332"/>
          </a:xfrm>
          <a:prstGeom prst="rect">
            <a:avLst/>
          </a:prstGeom>
          <a:noFill/>
        </p:spPr>
        <p:txBody>
          <a:bodyPr wrap="none" rtlCol="0">
            <a:spAutoFit/>
          </a:bodyPr>
          <a:lstStyle/>
          <a:p>
            <a:r>
              <a:rPr lang="en-US" dirty="0" smtClean="0"/>
              <a:t>$9.99</a:t>
            </a:r>
            <a:endParaRPr lang="en-US" dirty="0"/>
          </a:p>
        </p:txBody>
      </p:sp>
      <p:sp>
        <p:nvSpPr>
          <p:cNvPr id="8" name="TextBox 7"/>
          <p:cNvSpPr txBox="1"/>
          <p:nvPr/>
        </p:nvSpPr>
        <p:spPr>
          <a:xfrm>
            <a:off x="317487" y="3145805"/>
            <a:ext cx="2719540" cy="369332"/>
          </a:xfrm>
          <a:prstGeom prst="rect">
            <a:avLst/>
          </a:prstGeom>
          <a:noFill/>
        </p:spPr>
        <p:txBody>
          <a:bodyPr wrap="none" rtlCol="0">
            <a:spAutoFit/>
          </a:bodyPr>
          <a:lstStyle/>
          <a:p>
            <a:r>
              <a:rPr lang="en-US" dirty="0" smtClean="0"/>
              <a:t>Tiger Woods: My Swing</a:t>
            </a:r>
            <a:endParaRPr lang="en-US" dirty="0"/>
          </a:p>
        </p:txBody>
      </p:sp>
      <p:sp>
        <p:nvSpPr>
          <p:cNvPr id="9" name="TextBox 8"/>
          <p:cNvSpPr txBox="1"/>
          <p:nvPr/>
        </p:nvSpPr>
        <p:spPr>
          <a:xfrm>
            <a:off x="6753824" y="5137187"/>
            <a:ext cx="1594006" cy="646331"/>
          </a:xfrm>
          <a:prstGeom prst="rect">
            <a:avLst/>
          </a:prstGeom>
          <a:noFill/>
        </p:spPr>
        <p:txBody>
          <a:bodyPr wrap="none" rtlCol="0">
            <a:spAutoFit/>
          </a:bodyPr>
          <a:lstStyle/>
          <a:p>
            <a:r>
              <a:rPr lang="en-US" dirty="0" smtClean="0"/>
              <a:t>Swing It Pro:</a:t>
            </a:r>
          </a:p>
          <a:p>
            <a:r>
              <a:rPr lang="en-US" dirty="0" smtClean="0"/>
              <a:t>$149.99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out there</a:t>
            </a:r>
            <a:endParaRPr lang="en-US" dirty="0"/>
          </a:p>
        </p:txBody>
      </p:sp>
      <p:pic>
        <p:nvPicPr>
          <p:cNvPr id="6" name="Picture 5" descr="Screen Shot 2012-03-05 at 10.59.26 AM.png"/>
          <p:cNvPicPr>
            <a:picLocks noChangeAspect="1"/>
          </p:cNvPicPr>
          <p:nvPr/>
        </p:nvPicPr>
        <p:blipFill>
          <a:blip r:embed="rId3"/>
          <a:stretch>
            <a:fillRect/>
          </a:stretch>
        </p:blipFill>
        <p:spPr>
          <a:xfrm>
            <a:off x="6173333" y="1588567"/>
            <a:ext cx="2418218" cy="4870179"/>
          </a:xfrm>
          <a:prstGeom prst="rect">
            <a:avLst/>
          </a:prstGeom>
        </p:spPr>
      </p:pic>
      <p:pic>
        <p:nvPicPr>
          <p:cNvPr id="7" name="Picture 6" descr="Screen Shot 2012-03-05 at 10.58.58 AM.png"/>
          <p:cNvPicPr>
            <a:picLocks noChangeAspect="1"/>
          </p:cNvPicPr>
          <p:nvPr/>
        </p:nvPicPr>
        <p:blipFill>
          <a:blip r:embed="rId4"/>
          <a:stretch>
            <a:fillRect/>
          </a:stretch>
        </p:blipFill>
        <p:spPr>
          <a:xfrm>
            <a:off x="459189" y="1702774"/>
            <a:ext cx="2533448" cy="4755972"/>
          </a:xfrm>
          <a:prstGeom prst="rect">
            <a:avLst/>
          </a:prstGeom>
        </p:spPr>
      </p:pic>
      <p:pic>
        <p:nvPicPr>
          <p:cNvPr id="8" name="Picture 7" descr="Screen Shot 2012-03-05 at 11.02.12 AM.png"/>
          <p:cNvPicPr>
            <a:picLocks noChangeAspect="1"/>
          </p:cNvPicPr>
          <p:nvPr/>
        </p:nvPicPr>
        <p:blipFill>
          <a:blip r:embed="rId5"/>
          <a:stretch>
            <a:fillRect/>
          </a:stretch>
        </p:blipFill>
        <p:spPr>
          <a:xfrm>
            <a:off x="3064792" y="2740003"/>
            <a:ext cx="3019825" cy="1187407"/>
          </a:xfrm>
          <a:prstGeom prst="rect">
            <a:avLst/>
          </a:prstGeom>
        </p:spPr>
      </p:pic>
      <p:sp>
        <p:nvSpPr>
          <p:cNvPr id="9" name="TextBox 8"/>
          <p:cNvSpPr txBox="1"/>
          <p:nvPr/>
        </p:nvSpPr>
        <p:spPr>
          <a:xfrm>
            <a:off x="4085570" y="3956270"/>
            <a:ext cx="978265" cy="369332"/>
          </a:xfrm>
          <a:prstGeom prst="rect">
            <a:avLst/>
          </a:prstGeom>
          <a:noFill/>
        </p:spPr>
        <p:txBody>
          <a:bodyPr wrap="none" rtlCol="0">
            <a:spAutoFit/>
          </a:bodyPr>
          <a:lstStyle/>
          <a:p>
            <a:r>
              <a:rPr lang="en-US" dirty="0" smtClean="0"/>
              <a:t>$29.99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feedback</a:t>
            </a:r>
            <a:endParaRPr lang="en-US" dirty="0"/>
          </a:p>
        </p:txBody>
      </p:sp>
      <p:sp>
        <p:nvSpPr>
          <p:cNvPr id="3" name="Content Placeholder 2"/>
          <p:cNvSpPr>
            <a:spLocks noGrp="1"/>
          </p:cNvSpPr>
          <p:nvPr>
            <p:ph idx="1"/>
          </p:nvPr>
        </p:nvSpPr>
        <p:spPr/>
        <p:txBody>
          <a:bodyPr/>
          <a:lstStyle/>
          <a:p>
            <a:r>
              <a:rPr lang="en-US" dirty="0" smtClean="0"/>
              <a:t>Observation—golf lesson at Natick Golf Learning Center</a:t>
            </a:r>
          </a:p>
          <a:p>
            <a:r>
              <a:rPr lang="en-US" dirty="0" smtClean="0"/>
              <a:t>Informal focus group</a:t>
            </a:r>
          </a:p>
          <a:p>
            <a:r>
              <a:rPr lang="en-US" dirty="0" smtClean="0"/>
              <a:t>Phone interview with dad</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feedback</a:t>
            </a:r>
            <a:endParaRPr lang="en-US" dirty="0"/>
          </a:p>
        </p:txBody>
      </p:sp>
      <p:sp>
        <p:nvSpPr>
          <p:cNvPr id="3" name="Content Placeholder 2"/>
          <p:cNvSpPr>
            <a:spLocks noGrp="1"/>
          </p:cNvSpPr>
          <p:nvPr>
            <p:ph idx="1"/>
          </p:nvPr>
        </p:nvSpPr>
        <p:spPr>
          <a:xfrm>
            <a:off x="549275" y="1600200"/>
            <a:ext cx="8042276" cy="5257799"/>
          </a:xfrm>
        </p:spPr>
        <p:txBody>
          <a:bodyPr>
            <a:normAutofit/>
          </a:bodyPr>
          <a:lstStyle/>
          <a:p>
            <a:r>
              <a:rPr lang="en-US" dirty="0" smtClean="0"/>
              <a:t>Did you take golf lessons when you first learned how to golf?</a:t>
            </a:r>
          </a:p>
          <a:p>
            <a:r>
              <a:rPr lang="en-US" dirty="0" smtClean="0"/>
              <a:t>Do you still take lessons?</a:t>
            </a:r>
          </a:p>
          <a:p>
            <a:r>
              <a:rPr lang="en-US" dirty="0" smtClean="0"/>
              <a:t>What tools did you use when you were first starting out?</a:t>
            </a:r>
          </a:p>
          <a:p>
            <a:r>
              <a:rPr lang="en-US" dirty="0" smtClean="0"/>
              <a:t>How do you remember your ranges for your clubs?</a:t>
            </a:r>
          </a:p>
          <a:p>
            <a:r>
              <a:rPr lang="en-US" dirty="0" smtClean="0"/>
              <a:t>Do you use a range finder while on the course?</a:t>
            </a:r>
          </a:p>
          <a:p>
            <a:r>
              <a:rPr lang="en-US" dirty="0" smtClean="0"/>
              <a:t>Do you have a smart phone?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feedback</a:t>
            </a:r>
            <a:endParaRPr lang="en-US" dirty="0"/>
          </a:p>
        </p:txBody>
      </p:sp>
      <p:sp>
        <p:nvSpPr>
          <p:cNvPr id="3" name="Content Placeholder 2"/>
          <p:cNvSpPr>
            <a:spLocks noGrp="1"/>
          </p:cNvSpPr>
          <p:nvPr>
            <p:ph idx="1"/>
          </p:nvPr>
        </p:nvSpPr>
        <p:spPr>
          <a:xfrm>
            <a:off x="549275" y="1600200"/>
            <a:ext cx="8042276" cy="5257799"/>
          </a:xfrm>
        </p:spPr>
        <p:txBody>
          <a:bodyPr>
            <a:normAutofit fontScale="92500" lnSpcReduction="20000"/>
          </a:bodyPr>
          <a:lstStyle/>
          <a:p>
            <a:r>
              <a:rPr lang="en-US" dirty="0" smtClean="0"/>
              <a:t>I'm creating an instructional golf app for a class.  This app has many parts: First, you take this app to the driving range and record your ranges for your clubs.  Then, while you're golfing, you use the app as a range finder by holding the </a:t>
            </a:r>
            <a:r>
              <a:rPr lang="en-US" dirty="0" err="1" smtClean="0"/>
              <a:t>iPhone</a:t>
            </a:r>
            <a:r>
              <a:rPr lang="en-US" dirty="0" smtClean="0"/>
              <a:t> or </a:t>
            </a:r>
            <a:r>
              <a:rPr lang="en-US" dirty="0" err="1" smtClean="0"/>
              <a:t>iPad</a:t>
            </a:r>
            <a:r>
              <a:rPr lang="en-US" dirty="0" smtClean="0"/>
              <a:t> toward the green.  Similar to an optical range finder, the device uses the camera to measure the height of the pin in the image, and determine how far away the hole is.  The device also lets you keep score during the game.  Finally, the app combines your score and the measured ranges for your strokes to provide tips customized to your game.</a:t>
            </a:r>
          </a:p>
          <a:p>
            <a:r>
              <a:rPr lang="en-US" dirty="0" smtClean="0"/>
              <a:t>Would you be interested in an app like this?</a:t>
            </a:r>
          </a:p>
          <a:p>
            <a:r>
              <a:rPr lang="en-US" dirty="0" smtClean="0"/>
              <a:t>Are there any features you would expect to be included in such an app?</a:t>
            </a:r>
          </a:p>
          <a:p>
            <a:r>
              <a:rPr lang="en-US" dirty="0" smtClean="0"/>
              <a:t>Is there anything that you do not like or think should be changed for this to be a successful product?</a:t>
            </a:r>
          </a:p>
          <a:p>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feedback</a:t>
            </a:r>
            <a:endParaRPr lang="en-US" dirty="0"/>
          </a:p>
        </p:txBody>
      </p:sp>
      <p:sp>
        <p:nvSpPr>
          <p:cNvPr id="3" name="Content Placeholder 2"/>
          <p:cNvSpPr>
            <a:spLocks noGrp="1"/>
          </p:cNvSpPr>
          <p:nvPr>
            <p:ph idx="1"/>
          </p:nvPr>
        </p:nvSpPr>
        <p:spPr/>
        <p:txBody>
          <a:bodyPr>
            <a:normAutofit lnSpcReduction="10000"/>
          </a:bodyPr>
          <a:lstStyle/>
          <a:p>
            <a:r>
              <a:rPr lang="en-US" dirty="0" smtClean="0"/>
              <a:t>“That’s a great idea”</a:t>
            </a:r>
          </a:p>
          <a:p>
            <a:r>
              <a:rPr lang="en-US" dirty="0" smtClean="0"/>
              <a:t>“That doesn’t already exist yet?”</a:t>
            </a:r>
          </a:p>
          <a:p>
            <a:r>
              <a:rPr lang="en-US" dirty="0" smtClean="0"/>
              <a:t>“I would definitely use that if it were free”</a:t>
            </a:r>
          </a:p>
          <a:p>
            <a:endParaRPr lang="en-US" dirty="0" smtClean="0"/>
          </a:p>
          <a:p>
            <a:r>
              <a:rPr lang="en-US" dirty="0" smtClean="0"/>
              <a:t> “Golfers would pay a lot of money for something like that”</a:t>
            </a:r>
          </a:p>
          <a:p>
            <a:endParaRPr lang="en-US" dirty="0" smtClean="0"/>
          </a:p>
          <a:p>
            <a:r>
              <a:rPr lang="en-US" dirty="0" smtClean="0"/>
              <a:t>Suggested more tools for the golfer: wind detection </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Schedule</a:t>
            </a:r>
            <a:endParaRPr lang="en-US" dirty="0"/>
          </a:p>
        </p:txBody>
      </p:sp>
      <p:sp>
        <p:nvSpPr>
          <p:cNvPr id="3" name="Content Placeholder 2"/>
          <p:cNvSpPr>
            <a:spLocks noGrp="1"/>
          </p:cNvSpPr>
          <p:nvPr>
            <p:ph idx="1"/>
          </p:nvPr>
        </p:nvSpPr>
        <p:spPr/>
        <p:txBody>
          <a:bodyPr/>
          <a:lstStyle/>
          <a:p>
            <a:r>
              <a:rPr lang="en-US" dirty="0" smtClean="0"/>
              <a:t>Literature Review: February 20</a:t>
            </a:r>
            <a:r>
              <a:rPr lang="en-US" baseline="30000" dirty="0" smtClean="0"/>
              <a:t>th</a:t>
            </a:r>
          </a:p>
          <a:p>
            <a:r>
              <a:rPr lang="en-US" dirty="0" smtClean="0"/>
              <a:t>Knowledge Elicitation: March 5</a:t>
            </a:r>
            <a:r>
              <a:rPr lang="en-US" baseline="30000" dirty="0" smtClean="0"/>
              <a:t>th</a:t>
            </a:r>
            <a:r>
              <a:rPr lang="en-US" dirty="0" smtClean="0"/>
              <a:t> </a:t>
            </a:r>
          </a:p>
          <a:p>
            <a:r>
              <a:rPr lang="en-US" dirty="0" smtClean="0"/>
              <a:t>Design Requirements: March 9</a:t>
            </a:r>
            <a:r>
              <a:rPr lang="en-US" baseline="30000" dirty="0" smtClean="0"/>
              <a:t>th</a:t>
            </a:r>
            <a:r>
              <a:rPr lang="en-US" dirty="0" smtClean="0"/>
              <a:t> </a:t>
            </a:r>
          </a:p>
          <a:p>
            <a:r>
              <a:rPr lang="en-US" dirty="0" smtClean="0"/>
              <a:t>Prototype Development: March 23</a:t>
            </a:r>
            <a:r>
              <a:rPr lang="en-US" baseline="30000" dirty="0" smtClean="0"/>
              <a:t>rd</a:t>
            </a:r>
            <a:r>
              <a:rPr lang="en-US" dirty="0" smtClean="0"/>
              <a:t> </a:t>
            </a:r>
          </a:p>
          <a:p>
            <a:r>
              <a:rPr lang="en-US" dirty="0" smtClean="0"/>
              <a:t>Usability Testing: April 6</a:t>
            </a:r>
            <a:r>
              <a:rPr lang="en-US" baseline="30000" dirty="0" smtClean="0"/>
              <a:t>th</a:t>
            </a:r>
            <a:r>
              <a:rPr lang="en-US" dirty="0" smtClean="0"/>
              <a:t> </a:t>
            </a:r>
          </a:p>
          <a:p>
            <a:r>
              <a:rPr lang="en-US" dirty="0" smtClean="0"/>
              <a:t>Final Development Iteration: April 20</a:t>
            </a:r>
            <a:r>
              <a:rPr lang="en-US" baseline="30000" dirty="0" smtClean="0"/>
              <a:t>th</a:t>
            </a:r>
            <a:r>
              <a:rPr lang="en-US" dirty="0" smtClean="0"/>
              <a:t> </a:t>
            </a:r>
          </a:p>
          <a:p>
            <a:r>
              <a:rPr lang="en-US" dirty="0" smtClean="0"/>
              <a:t>Project Deadline: April 30</a:t>
            </a:r>
            <a:r>
              <a:rPr lang="en-US" baseline="30000" dirty="0" smtClean="0"/>
              <a:t>th</a:t>
            </a:r>
            <a:r>
              <a:rPr lang="en-US" dirty="0" smtClean="0"/>
              <a:t>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4" name="Content Placeholder 3" descr="177913-woods-looks-at-his-iphone-after-using-it-to-take-a-picture-of-playing-.jpg"/>
          <p:cNvPicPr>
            <a:picLocks noGrp="1" noChangeAspect="1"/>
          </p:cNvPicPr>
          <p:nvPr>
            <p:ph idx="1"/>
          </p:nvPr>
        </p:nvPicPr>
        <p:blipFill>
          <a:blip r:embed="rId2"/>
          <a:srcRect l="-21336" r="-21336"/>
          <a:stretch>
            <a:fillRect/>
          </a:stretch>
        </p:blipFill>
        <p:spPr>
          <a:xfrm>
            <a:off x="549275" y="2018676"/>
            <a:ext cx="8042276" cy="4343400"/>
          </a:xfrm>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Golf?</a:t>
            </a:r>
            <a:endParaRPr lang="en-US" dirty="0"/>
          </a:p>
        </p:txBody>
      </p:sp>
      <p:sp>
        <p:nvSpPr>
          <p:cNvPr id="3" name="Content Placeholder 2"/>
          <p:cNvSpPr>
            <a:spLocks noGrp="1"/>
          </p:cNvSpPr>
          <p:nvPr>
            <p:ph idx="1"/>
          </p:nvPr>
        </p:nvSpPr>
        <p:spPr>
          <a:xfrm>
            <a:off x="549275" y="1600201"/>
            <a:ext cx="8042276" cy="5019686"/>
          </a:xfrm>
        </p:spPr>
        <p:txBody>
          <a:bodyPr>
            <a:normAutofit/>
          </a:bodyPr>
          <a:lstStyle/>
          <a:p>
            <a:r>
              <a:rPr lang="en-US" dirty="0" smtClean="0"/>
              <a:t>Baby boomers (55+) make up 50% of golfers</a:t>
            </a:r>
          </a:p>
          <a:p>
            <a:r>
              <a:rPr lang="en-US" dirty="0" smtClean="0"/>
              <a:t>Golf promotes upper body strength, frequent</a:t>
            </a:r>
            <a:r>
              <a:rPr lang="en-US" dirty="0" smtClean="0"/>
              <a:t> activity, </a:t>
            </a:r>
            <a:r>
              <a:rPr lang="en-US" dirty="0" smtClean="0"/>
              <a:t>and stamina</a:t>
            </a:r>
          </a:p>
          <a:p>
            <a:endParaRPr lang="en-US" dirty="0"/>
          </a:p>
        </p:txBody>
      </p:sp>
      <p:pic>
        <p:nvPicPr>
          <p:cNvPr id="4" name="Picture 3" descr="couple_golf_walking_588.jpg"/>
          <p:cNvPicPr>
            <a:picLocks noChangeAspect="1"/>
          </p:cNvPicPr>
          <p:nvPr/>
        </p:nvPicPr>
        <p:blipFill>
          <a:blip r:embed="rId3"/>
          <a:stretch>
            <a:fillRect/>
          </a:stretch>
        </p:blipFill>
        <p:spPr>
          <a:xfrm>
            <a:off x="1689564" y="3435981"/>
            <a:ext cx="5639391" cy="318390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 app?</a:t>
            </a:r>
            <a:endParaRPr lang="en-US" dirty="0"/>
          </a:p>
        </p:txBody>
      </p:sp>
      <p:sp>
        <p:nvSpPr>
          <p:cNvPr id="3" name="Content Placeholder 2"/>
          <p:cNvSpPr>
            <a:spLocks noGrp="1"/>
          </p:cNvSpPr>
          <p:nvPr>
            <p:ph idx="1"/>
          </p:nvPr>
        </p:nvSpPr>
        <p:spPr/>
        <p:txBody>
          <a:bodyPr/>
          <a:lstStyle/>
          <a:p>
            <a:r>
              <a:rPr lang="en-US" dirty="0" smtClean="0"/>
              <a:t>17% of </a:t>
            </a:r>
            <a:r>
              <a:rPr lang="en-US" dirty="0" err="1" smtClean="0"/>
              <a:t>iPhone</a:t>
            </a:r>
            <a:r>
              <a:rPr lang="en-US" dirty="0" smtClean="0"/>
              <a:t> users are 55+</a:t>
            </a:r>
          </a:p>
          <a:p>
            <a:r>
              <a:rPr lang="en-US" dirty="0" smtClean="0"/>
              <a:t>13% of </a:t>
            </a:r>
            <a:r>
              <a:rPr lang="en-US" dirty="0" err="1" smtClean="0"/>
              <a:t>iPad</a:t>
            </a:r>
            <a:r>
              <a:rPr lang="en-US" dirty="0" smtClean="0"/>
              <a:t> users are 55+</a:t>
            </a:r>
          </a:p>
          <a:p>
            <a:r>
              <a:rPr lang="en-US" dirty="0" smtClean="0"/>
              <a:t>No additional hardware, available to anyone with a </a:t>
            </a:r>
            <a:r>
              <a:rPr lang="en-US" dirty="0" err="1" smtClean="0"/>
              <a:t>smartphone</a:t>
            </a:r>
            <a:endParaRPr lang="en-US" dirty="0" smtClean="0"/>
          </a:p>
          <a:p>
            <a:r>
              <a:rPr lang="en-US" dirty="0" smtClean="0"/>
              <a:t>Takes advantage of camera, screen, GPS, familiar interface, development platform</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a:xfrm>
            <a:off x="549275" y="1617134"/>
            <a:ext cx="8042276" cy="4343400"/>
          </a:xfrm>
        </p:spPr>
        <p:txBody>
          <a:bodyPr/>
          <a:lstStyle/>
          <a:p>
            <a:r>
              <a:rPr lang="en-US" dirty="0" smtClean="0"/>
              <a:t>New golfers don’t like to take lessons</a:t>
            </a:r>
          </a:p>
          <a:p>
            <a:r>
              <a:rPr lang="en-US" dirty="0" smtClean="0"/>
              <a:t>Golfers who do not feel like they’re improving get discouraged and quit</a:t>
            </a:r>
          </a:p>
          <a:p>
            <a:r>
              <a:rPr lang="en-US" dirty="0" smtClean="0"/>
              <a:t>Golf Simulators</a:t>
            </a:r>
          </a:p>
        </p:txBody>
      </p:sp>
      <p:pic>
        <p:nvPicPr>
          <p:cNvPr id="4" name="Picture 3" descr="simulator.jpg"/>
          <p:cNvPicPr>
            <a:picLocks noChangeAspect="1"/>
          </p:cNvPicPr>
          <p:nvPr/>
        </p:nvPicPr>
        <p:blipFill>
          <a:blip r:embed="rId3"/>
          <a:stretch>
            <a:fillRect/>
          </a:stretch>
        </p:blipFill>
        <p:spPr>
          <a:xfrm>
            <a:off x="4504261" y="3224594"/>
            <a:ext cx="4080933" cy="3497942"/>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iCaddy</a:t>
            </a:r>
            <a:endParaRPr lang="en-US" dirty="0"/>
          </a:p>
        </p:txBody>
      </p:sp>
      <p:sp>
        <p:nvSpPr>
          <p:cNvPr id="3" name="Content Placeholder 2"/>
          <p:cNvSpPr>
            <a:spLocks noGrp="1"/>
          </p:cNvSpPr>
          <p:nvPr>
            <p:ph idx="1"/>
          </p:nvPr>
        </p:nvSpPr>
        <p:spPr/>
        <p:txBody>
          <a:bodyPr/>
          <a:lstStyle/>
          <a:p>
            <a:r>
              <a:rPr lang="en-US" dirty="0" smtClean="0"/>
              <a:t>Club Management Aide</a:t>
            </a:r>
          </a:p>
          <a:p>
            <a:r>
              <a:rPr lang="en-US" dirty="0" smtClean="0"/>
              <a:t>Optical Range Finder</a:t>
            </a:r>
          </a:p>
          <a:p>
            <a:r>
              <a:rPr lang="en-US" dirty="0" smtClean="0"/>
              <a:t>Scorecard</a:t>
            </a:r>
          </a:p>
          <a:p>
            <a:r>
              <a:rPr lang="en-US" dirty="0" smtClean="0"/>
              <a:t>Integrated Instructional Tool</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Club Management</a:t>
            </a:r>
            <a:endParaRPr lang="en-US" dirty="0"/>
          </a:p>
        </p:txBody>
      </p:sp>
      <p:pic>
        <p:nvPicPr>
          <p:cNvPr id="4" name="Picture 3" descr="420111122175022003_t607.JPG"/>
          <p:cNvPicPr>
            <a:picLocks noChangeAspect="1"/>
          </p:cNvPicPr>
          <p:nvPr/>
        </p:nvPicPr>
        <p:blipFill>
          <a:blip r:embed="rId3"/>
          <a:stretch>
            <a:fillRect/>
          </a:stretch>
        </p:blipFill>
        <p:spPr>
          <a:xfrm>
            <a:off x="0" y="1600201"/>
            <a:ext cx="5830050" cy="3880297"/>
          </a:xfrm>
          <a:prstGeom prst="rect">
            <a:avLst/>
          </a:prstGeom>
        </p:spPr>
      </p:pic>
      <p:pic>
        <p:nvPicPr>
          <p:cNvPr id="5" name="Picture 4" descr="driving-range-360-by-270.jpg"/>
          <p:cNvPicPr>
            <a:picLocks noChangeAspect="1"/>
          </p:cNvPicPr>
          <p:nvPr/>
        </p:nvPicPr>
        <p:blipFill>
          <a:blip r:embed="rId4"/>
          <a:stretch>
            <a:fillRect/>
          </a:stretch>
        </p:blipFill>
        <p:spPr>
          <a:xfrm>
            <a:off x="4572000" y="3429000"/>
            <a:ext cx="4572000" cy="3429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Optical Range Finder</a:t>
            </a:r>
            <a:endParaRPr lang="en-US" dirty="0"/>
          </a:p>
        </p:txBody>
      </p:sp>
      <p:pic>
        <p:nvPicPr>
          <p:cNvPr id="4" name="Picture 3" descr="Electronic-Range-finder-(Golf)-00053122101.jpg"/>
          <p:cNvPicPr>
            <a:picLocks noChangeAspect="1"/>
          </p:cNvPicPr>
          <p:nvPr/>
        </p:nvPicPr>
        <p:blipFill>
          <a:blip r:embed="rId3"/>
          <a:stretch>
            <a:fillRect/>
          </a:stretch>
        </p:blipFill>
        <p:spPr>
          <a:xfrm>
            <a:off x="1372130" y="1444532"/>
            <a:ext cx="6214004" cy="486245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Scorecard</a:t>
            </a:r>
            <a:endParaRPr lang="en-US" dirty="0"/>
          </a:p>
        </p:txBody>
      </p:sp>
      <p:pic>
        <p:nvPicPr>
          <p:cNvPr id="4" name="Content Placeholder 3" descr="golf-card1-2006.jpg"/>
          <p:cNvPicPr>
            <a:picLocks noGrp="1" noChangeAspect="1"/>
          </p:cNvPicPr>
          <p:nvPr>
            <p:ph idx="1"/>
          </p:nvPr>
        </p:nvPicPr>
        <p:blipFill>
          <a:blip r:embed="rId3"/>
          <a:srcRect l="-16927" r="-16927"/>
          <a:stretch>
            <a:fillRect/>
          </a:stretch>
        </p:blipFill>
        <p:spPr>
          <a:xfrm>
            <a:off x="549275" y="1938868"/>
            <a:ext cx="8042276" cy="4343400"/>
          </a:xfrm>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Instructional Tool</a:t>
            </a:r>
            <a:endParaRPr lang="en-US" dirty="0"/>
          </a:p>
        </p:txBody>
      </p:sp>
      <p:sp>
        <p:nvSpPr>
          <p:cNvPr id="3" name="Content Placeholder 2"/>
          <p:cNvSpPr>
            <a:spLocks noGrp="1"/>
          </p:cNvSpPr>
          <p:nvPr>
            <p:ph idx="1"/>
          </p:nvPr>
        </p:nvSpPr>
        <p:spPr>
          <a:xfrm>
            <a:off x="549274" y="2091267"/>
            <a:ext cx="4937125" cy="4343400"/>
          </a:xfrm>
        </p:spPr>
        <p:txBody>
          <a:bodyPr/>
          <a:lstStyle/>
          <a:p>
            <a:r>
              <a:rPr lang="en-US" dirty="0" smtClean="0"/>
              <a:t>Takes your scores and the distances of each swing into account</a:t>
            </a:r>
          </a:p>
          <a:p>
            <a:r>
              <a:rPr lang="en-US" dirty="0" smtClean="0"/>
              <a:t>Suggests tips or tutorials that are customized to user’s game</a:t>
            </a:r>
          </a:p>
        </p:txBody>
      </p:sp>
      <p:pic>
        <p:nvPicPr>
          <p:cNvPr id="4" name="Picture 3" descr="1286024177g8W3Z5.jpg"/>
          <p:cNvPicPr>
            <a:picLocks noChangeAspect="1"/>
          </p:cNvPicPr>
          <p:nvPr/>
        </p:nvPicPr>
        <p:blipFill>
          <a:blip r:embed="rId3"/>
          <a:stretch>
            <a:fillRect/>
          </a:stretch>
        </p:blipFill>
        <p:spPr>
          <a:xfrm>
            <a:off x="5689600" y="1854197"/>
            <a:ext cx="3200399" cy="4800599"/>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1165</TotalTime>
  <Words>1353</Words>
  <Application>Microsoft Macintosh PowerPoint</Application>
  <PresentationFormat>On-screen Show (4:3)</PresentationFormat>
  <Paragraphs>128</Paragraphs>
  <Slides>17</Slides>
  <Notes>11</Notes>
  <HiddenSlides>0</HiddenSlides>
  <MMClips>0</MMClips>
  <ScaleCrop>false</ScaleCrop>
  <HeadingPairs>
    <vt:vector size="4" baseType="variant">
      <vt:variant>
        <vt:lpstr>Design Template</vt:lpstr>
      </vt:variant>
      <vt:variant>
        <vt:i4>1</vt:i4>
      </vt:variant>
      <vt:variant>
        <vt:lpstr>Slide Titles</vt:lpstr>
      </vt:variant>
      <vt:variant>
        <vt:i4>17</vt:i4>
      </vt:variant>
    </vt:vector>
  </HeadingPairs>
  <TitlesOfParts>
    <vt:vector size="18" baseType="lpstr">
      <vt:lpstr>Breeze</vt:lpstr>
      <vt:lpstr>iCaddy</vt:lpstr>
      <vt:lpstr>Why Golf?</vt:lpstr>
      <vt:lpstr>Why an app?</vt:lpstr>
      <vt:lpstr>Problem</vt:lpstr>
      <vt:lpstr>iCaddy</vt:lpstr>
      <vt:lpstr>Club Management</vt:lpstr>
      <vt:lpstr>Optical Range Finder</vt:lpstr>
      <vt:lpstr>Scorecard</vt:lpstr>
      <vt:lpstr>Instructional Tool</vt:lpstr>
      <vt:lpstr>What’s out there</vt:lpstr>
      <vt:lpstr>What’s out there</vt:lpstr>
      <vt:lpstr>User feedback</vt:lpstr>
      <vt:lpstr>User feedback</vt:lpstr>
      <vt:lpstr>User feedback</vt:lpstr>
      <vt:lpstr>User feedback</vt:lpstr>
      <vt:lpstr>Project Schedule</vt:lpstr>
      <vt:lpstr>Questions?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iCaddy</dc:title>
  <dc:creator>Jessica Noble</dc:creator>
  <cp:lastModifiedBy>Jessica Noble</cp:lastModifiedBy>
  <cp:revision>11</cp:revision>
  <dcterms:created xsi:type="dcterms:W3CDTF">2012-03-05T22:37:13Z</dcterms:created>
  <dcterms:modified xsi:type="dcterms:W3CDTF">2012-03-06T00:37:04Z</dcterms:modified>
</cp:coreProperties>
</file>