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93" r:id="rId4"/>
    <p:sldId id="277" r:id="rId5"/>
    <p:sldId id="278" r:id="rId6"/>
    <p:sldId id="279" r:id="rId7"/>
    <p:sldId id="258" r:id="rId8"/>
    <p:sldId id="270" r:id="rId9"/>
    <p:sldId id="271" r:id="rId10"/>
    <p:sldId id="259" r:id="rId11"/>
    <p:sldId id="276" r:id="rId12"/>
    <p:sldId id="265" r:id="rId13"/>
    <p:sldId id="266" r:id="rId14"/>
    <p:sldId id="267" r:id="rId15"/>
    <p:sldId id="283" r:id="rId16"/>
    <p:sldId id="285" r:id="rId17"/>
    <p:sldId id="287" r:id="rId18"/>
    <p:sldId id="288" r:id="rId19"/>
    <p:sldId id="290" r:id="rId20"/>
    <p:sldId id="29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14" autoAdjust="0"/>
    <p:restoredTop sz="94660"/>
  </p:normalViewPr>
  <p:slideViewPr>
    <p:cSldViewPr snapToGrid="0">
      <p:cViewPr varScale="1">
        <p:scale>
          <a:sx n="101" d="100"/>
          <a:sy n="101" d="100"/>
        </p:scale>
        <p:origin x="79" y="5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ED3017-A6F3-44F2-9E9A-124D66973769}" type="datetimeFigureOut">
              <a:rPr lang="en-US" smtClean="0"/>
              <a:t>7/19/2019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6BEC1-28E8-4986-826B-3728280CCA0B}" type="slidenum">
              <a:rPr lang="en-US" smtClean="0"/>
              <a:t>‹#›</a:t>
            </a:fld>
            <a:endParaRPr lang="en-US"/>
          </a:p>
        </p:txBody>
      </p:sp>
    </p:spTree>
    <p:extLst>
      <p:ext uri="{BB962C8B-B14F-4D97-AF65-F5344CB8AC3E}">
        <p14:creationId xmlns:p14="http://schemas.microsoft.com/office/powerpoint/2010/main" val="2438797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30595-5290-4A44-8BD4-202D2E8BF2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2FC878-CC0F-4AE9-ACC7-8B731922B6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42F0C8-CF09-4A8D-A9C5-207997AF4121}"/>
              </a:ext>
            </a:extLst>
          </p:cNvPr>
          <p:cNvSpPr>
            <a:spLocks noGrp="1"/>
          </p:cNvSpPr>
          <p:nvPr>
            <p:ph type="dt" sz="half" idx="10"/>
          </p:nvPr>
        </p:nvSpPr>
        <p:spPr/>
        <p:txBody>
          <a:bodyPr/>
          <a:lstStyle/>
          <a:p>
            <a:fld id="{3BE6CA1A-75F7-4740-9EEE-82DBEDE308FC}" type="datetimeFigureOut">
              <a:rPr lang="en-US" smtClean="0"/>
              <a:t>7/19/2019</a:t>
            </a:fld>
            <a:endParaRPr lang="en-US"/>
          </a:p>
        </p:txBody>
      </p:sp>
      <p:sp>
        <p:nvSpPr>
          <p:cNvPr id="5" name="Footer Placeholder 4">
            <a:extLst>
              <a:ext uri="{FF2B5EF4-FFF2-40B4-BE49-F238E27FC236}">
                <a16:creationId xmlns:a16="http://schemas.microsoft.com/office/drawing/2014/main" id="{46D420B2-4618-4427-BACA-8E7242172C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48D7B7-1704-4835-B9FC-1A7414760E6D}"/>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2310603047"/>
      </p:ext>
    </p:extLst>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30D1A-5369-4A10-BAB1-1662489B5E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FDB0B2-82BD-434B-A844-852918090F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3FEAF-FC26-4D3E-BC17-7509A56D8717}"/>
              </a:ext>
            </a:extLst>
          </p:cNvPr>
          <p:cNvSpPr>
            <a:spLocks noGrp="1"/>
          </p:cNvSpPr>
          <p:nvPr>
            <p:ph type="dt" sz="half" idx="10"/>
          </p:nvPr>
        </p:nvSpPr>
        <p:spPr/>
        <p:txBody>
          <a:bodyPr/>
          <a:lstStyle/>
          <a:p>
            <a:fld id="{3BE6CA1A-75F7-4740-9EEE-82DBEDE308FC}" type="datetimeFigureOut">
              <a:rPr lang="en-US" smtClean="0"/>
              <a:t>7/19/2019</a:t>
            </a:fld>
            <a:endParaRPr lang="en-US"/>
          </a:p>
        </p:txBody>
      </p:sp>
      <p:sp>
        <p:nvSpPr>
          <p:cNvPr id="5" name="Footer Placeholder 4">
            <a:extLst>
              <a:ext uri="{FF2B5EF4-FFF2-40B4-BE49-F238E27FC236}">
                <a16:creationId xmlns:a16="http://schemas.microsoft.com/office/drawing/2014/main" id="{AF755B5D-5E27-47B0-93E3-B24DACF13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EE5057-9DD7-4924-9031-66CFE8F4A5C4}"/>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2466155030"/>
      </p:ext>
    </p:extLst>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7150A2-CE24-4879-BE1B-0C36FE30D2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C386D8-6E83-4906-93A3-687E11CDC1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FD70B7-0DA3-40FC-8EDA-A2D24BAC8474}"/>
              </a:ext>
            </a:extLst>
          </p:cNvPr>
          <p:cNvSpPr>
            <a:spLocks noGrp="1"/>
          </p:cNvSpPr>
          <p:nvPr>
            <p:ph type="dt" sz="half" idx="10"/>
          </p:nvPr>
        </p:nvSpPr>
        <p:spPr/>
        <p:txBody>
          <a:bodyPr/>
          <a:lstStyle/>
          <a:p>
            <a:fld id="{3BE6CA1A-75F7-4740-9EEE-82DBEDE308FC}" type="datetimeFigureOut">
              <a:rPr lang="en-US" smtClean="0"/>
              <a:t>7/19/2019</a:t>
            </a:fld>
            <a:endParaRPr lang="en-US"/>
          </a:p>
        </p:txBody>
      </p:sp>
      <p:sp>
        <p:nvSpPr>
          <p:cNvPr id="5" name="Footer Placeholder 4">
            <a:extLst>
              <a:ext uri="{FF2B5EF4-FFF2-40B4-BE49-F238E27FC236}">
                <a16:creationId xmlns:a16="http://schemas.microsoft.com/office/drawing/2014/main" id="{05C66A4D-82E1-49B7-BAD5-15283B31F2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85592-070E-44D0-8C59-BA9936420943}"/>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1167279280"/>
      </p:ext>
    </p:extLst>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F39C0-1CDA-4F2A-9F17-362626BCBE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F8FB64-F5FF-4E57-A008-FE664693C9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3C58C0-F18B-44B3-A38A-E27CED6BAFE8}"/>
              </a:ext>
            </a:extLst>
          </p:cNvPr>
          <p:cNvSpPr>
            <a:spLocks noGrp="1"/>
          </p:cNvSpPr>
          <p:nvPr>
            <p:ph type="dt" sz="half" idx="10"/>
          </p:nvPr>
        </p:nvSpPr>
        <p:spPr/>
        <p:txBody>
          <a:bodyPr/>
          <a:lstStyle/>
          <a:p>
            <a:fld id="{3BE6CA1A-75F7-4740-9EEE-82DBEDE308FC}" type="datetimeFigureOut">
              <a:rPr lang="en-US" smtClean="0"/>
              <a:t>7/19/2019</a:t>
            </a:fld>
            <a:endParaRPr lang="en-US"/>
          </a:p>
        </p:txBody>
      </p:sp>
      <p:sp>
        <p:nvSpPr>
          <p:cNvPr id="5" name="Footer Placeholder 4">
            <a:extLst>
              <a:ext uri="{FF2B5EF4-FFF2-40B4-BE49-F238E27FC236}">
                <a16:creationId xmlns:a16="http://schemas.microsoft.com/office/drawing/2014/main" id="{2BB7B307-98FF-4188-BA6E-60DA4EA3F6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C508AD-723A-482A-BFEE-E11CA6B7F793}"/>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3388570407"/>
      </p:ext>
    </p:extLst>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6C1A-9ACB-4120-A83B-0C63B5F960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7D9299-C774-4178-B310-D7E5DC6BCA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C0F85D-BB4C-48BB-9023-3B4452CA382C}"/>
              </a:ext>
            </a:extLst>
          </p:cNvPr>
          <p:cNvSpPr>
            <a:spLocks noGrp="1"/>
          </p:cNvSpPr>
          <p:nvPr>
            <p:ph type="dt" sz="half" idx="10"/>
          </p:nvPr>
        </p:nvSpPr>
        <p:spPr/>
        <p:txBody>
          <a:bodyPr/>
          <a:lstStyle/>
          <a:p>
            <a:fld id="{3BE6CA1A-75F7-4740-9EEE-82DBEDE308FC}" type="datetimeFigureOut">
              <a:rPr lang="en-US" smtClean="0"/>
              <a:t>7/19/2019</a:t>
            </a:fld>
            <a:endParaRPr lang="en-US"/>
          </a:p>
        </p:txBody>
      </p:sp>
      <p:sp>
        <p:nvSpPr>
          <p:cNvPr id="5" name="Footer Placeholder 4">
            <a:extLst>
              <a:ext uri="{FF2B5EF4-FFF2-40B4-BE49-F238E27FC236}">
                <a16:creationId xmlns:a16="http://schemas.microsoft.com/office/drawing/2014/main" id="{A43D4209-F66F-4072-B3E4-1B2FF90213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D7959E-32DC-465F-B359-461AE652F0B7}"/>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4126842963"/>
      </p:ext>
    </p:extLst>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8E97-E516-48D1-876E-9BEFA96857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086EFC-773B-4EC2-89A3-564F91F282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437FCD-6DDA-4F33-AD0D-7320A152EC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A7A6B1-345A-483A-B6D3-7042EC44917B}"/>
              </a:ext>
            </a:extLst>
          </p:cNvPr>
          <p:cNvSpPr>
            <a:spLocks noGrp="1"/>
          </p:cNvSpPr>
          <p:nvPr>
            <p:ph type="dt" sz="half" idx="10"/>
          </p:nvPr>
        </p:nvSpPr>
        <p:spPr/>
        <p:txBody>
          <a:bodyPr/>
          <a:lstStyle/>
          <a:p>
            <a:fld id="{3BE6CA1A-75F7-4740-9EEE-82DBEDE308FC}" type="datetimeFigureOut">
              <a:rPr lang="en-US" smtClean="0"/>
              <a:t>7/19/2019</a:t>
            </a:fld>
            <a:endParaRPr lang="en-US"/>
          </a:p>
        </p:txBody>
      </p:sp>
      <p:sp>
        <p:nvSpPr>
          <p:cNvPr id="6" name="Footer Placeholder 5">
            <a:extLst>
              <a:ext uri="{FF2B5EF4-FFF2-40B4-BE49-F238E27FC236}">
                <a16:creationId xmlns:a16="http://schemas.microsoft.com/office/drawing/2014/main" id="{91AC7EB5-4F0A-47D3-8794-99239BE09E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A59632-8254-4876-991D-2475649EFD1D}"/>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910552228"/>
      </p:ext>
    </p:extLst>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019A7-80F9-48BA-9340-4EE57F9B9C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EDD2EE-796D-49F1-AA34-DF445F80C9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B46256-1024-4359-9302-EEBC15BC61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F0ED6A-597F-4574-AA35-FCE29DC08A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F6B205-31F6-40DA-B58E-0B2CC40FB9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10E69C-EFA1-4B15-9A58-FC4EEA9F0068}"/>
              </a:ext>
            </a:extLst>
          </p:cNvPr>
          <p:cNvSpPr>
            <a:spLocks noGrp="1"/>
          </p:cNvSpPr>
          <p:nvPr>
            <p:ph type="dt" sz="half" idx="10"/>
          </p:nvPr>
        </p:nvSpPr>
        <p:spPr/>
        <p:txBody>
          <a:bodyPr/>
          <a:lstStyle/>
          <a:p>
            <a:fld id="{3BE6CA1A-75F7-4740-9EEE-82DBEDE308FC}" type="datetimeFigureOut">
              <a:rPr lang="en-US" smtClean="0"/>
              <a:t>7/19/2019</a:t>
            </a:fld>
            <a:endParaRPr lang="en-US"/>
          </a:p>
        </p:txBody>
      </p:sp>
      <p:sp>
        <p:nvSpPr>
          <p:cNvPr id="8" name="Footer Placeholder 7">
            <a:extLst>
              <a:ext uri="{FF2B5EF4-FFF2-40B4-BE49-F238E27FC236}">
                <a16:creationId xmlns:a16="http://schemas.microsoft.com/office/drawing/2014/main" id="{07FB41BC-DD40-40A2-BC41-1C2169FD1C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5DAE03-DE0F-4670-A460-DC531F7488D2}"/>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1867161669"/>
      </p:ext>
    </p:extLst>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0F915-6D0F-446E-BA56-51B4D51B4A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62D93C-A63B-42C0-9697-70F9B8D1C525}"/>
              </a:ext>
            </a:extLst>
          </p:cNvPr>
          <p:cNvSpPr>
            <a:spLocks noGrp="1"/>
          </p:cNvSpPr>
          <p:nvPr>
            <p:ph type="dt" sz="half" idx="10"/>
          </p:nvPr>
        </p:nvSpPr>
        <p:spPr/>
        <p:txBody>
          <a:bodyPr/>
          <a:lstStyle/>
          <a:p>
            <a:fld id="{3BE6CA1A-75F7-4740-9EEE-82DBEDE308FC}" type="datetimeFigureOut">
              <a:rPr lang="en-US" smtClean="0"/>
              <a:t>7/19/2019</a:t>
            </a:fld>
            <a:endParaRPr lang="en-US"/>
          </a:p>
        </p:txBody>
      </p:sp>
      <p:sp>
        <p:nvSpPr>
          <p:cNvPr id="4" name="Footer Placeholder 3">
            <a:extLst>
              <a:ext uri="{FF2B5EF4-FFF2-40B4-BE49-F238E27FC236}">
                <a16:creationId xmlns:a16="http://schemas.microsoft.com/office/drawing/2014/main" id="{4EF0C995-2782-48A3-AD00-9426CD0E2A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1A44BF-303D-49F7-B5CD-1AF299E8EC72}"/>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3560753028"/>
      </p:ext>
    </p:extLst>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5BD05C-9193-4F6C-86DF-5629060F2A96}"/>
              </a:ext>
            </a:extLst>
          </p:cNvPr>
          <p:cNvSpPr>
            <a:spLocks noGrp="1"/>
          </p:cNvSpPr>
          <p:nvPr>
            <p:ph type="dt" sz="half" idx="10"/>
          </p:nvPr>
        </p:nvSpPr>
        <p:spPr/>
        <p:txBody>
          <a:bodyPr/>
          <a:lstStyle/>
          <a:p>
            <a:fld id="{3BE6CA1A-75F7-4740-9EEE-82DBEDE308FC}" type="datetimeFigureOut">
              <a:rPr lang="en-US" smtClean="0"/>
              <a:t>7/19/2019</a:t>
            </a:fld>
            <a:endParaRPr lang="en-US"/>
          </a:p>
        </p:txBody>
      </p:sp>
      <p:sp>
        <p:nvSpPr>
          <p:cNvPr id="3" name="Footer Placeholder 2">
            <a:extLst>
              <a:ext uri="{FF2B5EF4-FFF2-40B4-BE49-F238E27FC236}">
                <a16:creationId xmlns:a16="http://schemas.microsoft.com/office/drawing/2014/main" id="{9E945167-9132-485F-9A6D-E7F6E52C47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0C8B71-2563-4CC4-8B61-682C5F05B3BA}"/>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513680757"/>
      </p:ext>
    </p:extLst>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940A-A4E3-4644-B3C1-7965BDFD75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615388-9FBD-492C-8769-90F9E6B7B4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B233CF-3563-4A29-8E03-66B52B7D9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7EBCA0-19EB-491C-8C3B-53B8B10902F6}"/>
              </a:ext>
            </a:extLst>
          </p:cNvPr>
          <p:cNvSpPr>
            <a:spLocks noGrp="1"/>
          </p:cNvSpPr>
          <p:nvPr>
            <p:ph type="dt" sz="half" idx="10"/>
          </p:nvPr>
        </p:nvSpPr>
        <p:spPr/>
        <p:txBody>
          <a:bodyPr/>
          <a:lstStyle/>
          <a:p>
            <a:fld id="{3BE6CA1A-75F7-4740-9EEE-82DBEDE308FC}" type="datetimeFigureOut">
              <a:rPr lang="en-US" smtClean="0"/>
              <a:t>7/19/2019</a:t>
            </a:fld>
            <a:endParaRPr lang="en-US"/>
          </a:p>
        </p:txBody>
      </p:sp>
      <p:sp>
        <p:nvSpPr>
          <p:cNvPr id="6" name="Footer Placeholder 5">
            <a:extLst>
              <a:ext uri="{FF2B5EF4-FFF2-40B4-BE49-F238E27FC236}">
                <a16:creationId xmlns:a16="http://schemas.microsoft.com/office/drawing/2014/main" id="{1EE02650-50E2-4CBA-86DB-54BC7FE14D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AB147B-40D8-4965-94EC-95B4C319B32B}"/>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1436714225"/>
      </p:ext>
    </p:extLst>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5F397-05E8-463F-AC01-B98D3730A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90ACDC-8A45-4953-AEC2-A45CD0EDBC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BAB6AF-9153-4988-A117-C3AD197F1E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76CDA-2AEC-4BE9-9FF4-09733C5E59F6}"/>
              </a:ext>
            </a:extLst>
          </p:cNvPr>
          <p:cNvSpPr>
            <a:spLocks noGrp="1"/>
          </p:cNvSpPr>
          <p:nvPr>
            <p:ph type="dt" sz="half" idx="10"/>
          </p:nvPr>
        </p:nvSpPr>
        <p:spPr/>
        <p:txBody>
          <a:bodyPr/>
          <a:lstStyle/>
          <a:p>
            <a:fld id="{3BE6CA1A-75F7-4740-9EEE-82DBEDE308FC}" type="datetimeFigureOut">
              <a:rPr lang="en-US" smtClean="0"/>
              <a:t>7/19/2019</a:t>
            </a:fld>
            <a:endParaRPr lang="en-US"/>
          </a:p>
        </p:txBody>
      </p:sp>
      <p:sp>
        <p:nvSpPr>
          <p:cNvPr id="6" name="Footer Placeholder 5">
            <a:extLst>
              <a:ext uri="{FF2B5EF4-FFF2-40B4-BE49-F238E27FC236}">
                <a16:creationId xmlns:a16="http://schemas.microsoft.com/office/drawing/2014/main" id="{E3C031D6-A79E-4A96-AF00-CE4199394E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AE52E9-E57F-4E6F-A50D-EC17CB7B1F8E}"/>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1658104617"/>
      </p:ext>
    </p:extLst>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6C339-20F8-460D-A1E5-946D714DB9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0E4A63-12CE-47C4-B503-6ADC61595D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E9C0C-2D82-4CF0-A939-98EAF51E28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E6CA1A-75F7-4740-9EEE-82DBEDE308FC}" type="datetimeFigureOut">
              <a:rPr lang="en-US" smtClean="0"/>
              <a:t>7/19/2019</a:t>
            </a:fld>
            <a:endParaRPr lang="en-US"/>
          </a:p>
        </p:txBody>
      </p:sp>
      <p:sp>
        <p:nvSpPr>
          <p:cNvPr id="5" name="Footer Placeholder 4">
            <a:extLst>
              <a:ext uri="{FF2B5EF4-FFF2-40B4-BE49-F238E27FC236}">
                <a16:creationId xmlns:a16="http://schemas.microsoft.com/office/drawing/2014/main" id="{DE736671-8964-4C8D-BD43-4B4957B2B2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221E0B-DA0F-4D50-B0F5-C88186E678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3E7298-6A7D-4A44-81A4-C44806F6B07B}" type="slidenum">
              <a:rPr lang="en-US" smtClean="0"/>
              <a:t>‹#›</a:t>
            </a:fld>
            <a:endParaRPr lang="en-US"/>
          </a:p>
        </p:txBody>
      </p:sp>
    </p:spTree>
    <p:extLst>
      <p:ext uri="{BB962C8B-B14F-4D97-AF65-F5344CB8AC3E}">
        <p14:creationId xmlns:p14="http://schemas.microsoft.com/office/powerpoint/2010/main" val="3907586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split orient="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sv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sv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82BD70C-C4A0-46C4-9518-A731098B4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17CE1E-31C7-4180-A2A4-443A6ADF261C}"/>
              </a:ext>
            </a:extLst>
          </p:cNvPr>
          <p:cNvSpPr>
            <a:spLocks noGrp="1"/>
          </p:cNvSpPr>
          <p:nvPr>
            <p:ph type="ctrTitle"/>
          </p:nvPr>
        </p:nvSpPr>
        <p:spPr>
          <a:xfrm>
            <a:off x="6072443" y="1364133"/>
            <a:ext cx="5319433" cy="2076333"/>
          </a:xfrm>
        </p:spPr>
        <p:txBody>
          <a:bodyPr anchor="t">
            <a:normAutofit/>
          </a:bodyPr>
          <a:lstStyle/>
          <a:p>
            <a:pPr algn="l"/>
            <a:r>
              <a:rPr lang="en-US" sz="4800" b="1" dirty="0">
                <a:ln w="12700">
                  <a:solidFill>
                    <a:schemeClr val="tx2">
                      <a:lumMod val="75000"/>
                    </a:schemeClr>
                  </a:solidFill>
                  <a:prstDash val="solid"/>
                </a:ln>
                <a:solidFill>
                  <a:srgbClr val="00B0F0"/>
                </a:solidFill>
                <a:effectLst>
                  <a:outerShdw dist="38100" dir="2640000" algn="bl" rotWithShape="0">
                    <a:schemeClr val="tx2">
                      <a:lumMod val="75000"/>
                    </a:schemeClr>
                  </a:outerShdw>
                </a:effectLst>
              </a:rPr>
              <a:t>Economic Freedom Analysis</a:t>
            </a:r>
            <a:endParaRPr lang="en-US" sz="4800" dirty="0">
              <a:solidFill>
                <a:srgbClr val="00B0F0"/>
              </a:solidFill>
            </a:endParaRPr>
          </a:p>
        </p:txBody>
      </p:sp>
      <p:sp>
        <p:nvSpPr>
          <p:cNvPr id="3" name="Subtitle 2">
            <a:extLst>
              <a:ext uri="{FF2B5EF4-FFF2-40B4-BE49-F238E27FC236}">
                <a16:creationId xmlns:a16="http://schemas.microsoft.com/office/drawing/2014/main" id="{60241FE4-F2BE-4DF4-8030-E21D5CBB68D7}"/>
              </a:ext>
            </a:extLst>
          </p:cNvPr>
          <p:cNvSpPr>
            <a:spLocks noGrp="1"/>
          </p:cNvSpPr>
          <p:nvPr>
            <p:ph type="subTitle" idx="1"/>
          </p:nvPr>
        </p:nvSpPr>
        <p:spPr>
          <a:xfrm>
            <a:off x="6094089" y="1915366"/>
            <a:ext cx="5319431" cy="3501877"/>
          </a:xfrm>
        </p:spPr>
        <p:txBody>
          <a:bodyPr anchor="b">
            <a:normAutofit/>
          </a:bodyPr>
          <a:lstStyle/>
          <a:p>
            <a:pPr algn="l"/>
            <a:r>
              <a:rPr lang="en-US" sz="2800" dirty="0">
                <a:solidFill>
                  <a:schemeClr val="bg1"/>
                </a:solidFill>
              </a:rPr>
              <a:t>Team: Freedom Riders</a:t>
            </a:r>
          </a:p>
          <a:p>
            <a:pPr algn="l"/>
            <a:r>
              <a:rPr lang="en-US" sz="1400" dirty="0">
                <a:solidFill>
                  <a:schemeClr val="bg1"/>
                </a:solidFill>
              </a:rPr>
              <a:t>	Nicole Brands</a:t>
            </a:r>
          </a:p>
          <a:p>
            <a:pPr algn="l"/>
            <a:r>
              <a:rPr lang="en-US" sz="1400" dirty="0">
                <a:solidFill>
                  <a:schemeClr val="bg1"/>
                </a:solidFill>
              </a:rPr>
              <a:t>	Denise </a:t>
            </a:r>
            <a:r>
              <a:rPr lang="en-US" sz="1400" dirty="0" err="1">
                <a:solidFill>
                  <a:schemeClr val="bg1"/>
                </a:solidFill>
              </a:rPr>
              <a:t>Claridy</a:t>
            </a:r>
            <a:endParaRPr lang="en-US" sz="1400" dirty="0">
              <a:solidFill>
                <a:schemeClr val="bg1"/>
              </a:solidFill>
            </a:endParaRPr>
          </a:p>
          <a:p>
            <a:pPr algn="l"/>
            <a:r>
              <a:rPr lang="en-US" sz="1400" dirty="0">
                <a:solidFill>
                  <a:schemeClr val="bg1"/>
                </a:solidFill>
              </a:rPr>
              <a:t>	Jennifer Klimek	</a:t>
            </a:r>
          </a:p>
          <a:p>
            <a:pPr algn="l"/>
            <a:r>
              <a:rPr lang="en-US" sz="1400" dirty="0">
                <a:solidFill>
                  <a:schemeClr val="bg1"/>
                </a:solidFill>
              </a:rPr>
              <a:t>	Jacob </a:t>
            </a:r>
            <a:r>
              <a:rPr lang="en-US" sz="1400" dirty="0" err="1">
                <a:solidFill>
                  <a:schemeClr val="bg1"/>
                </a:solidFill>
              </a:rPr>
              <a:t>Nolff</a:t>
            </a:r>
            <a:endParaRPr lang="en-US" sz="1400" dirty="0">
              <a:solidFill>
                <a:schemeClr val="bg1"/>
              </a:solidFill>
            </a:endParaRPr>
          </a:p>
          <a:p>
            <a:pPr algn="l"/>
            <a:endParaRPr lang="en-US" sz="1400" dirty="0">
              <a:solidFill>
                <a:schemeClr val="bg1"/>
              </a:solidFill>
            </a:endParaRPr>
          </a:p>
          <a:p>
            <a:pPr algn="l"/>
            <a:r>
              <a:rPr lang="en-US" sz="1400" dirty="0">
                <a:solidFill>
                  <a:schemeClr val="bg1"/>
                </a:solidFill>
              </a:rPr>
              <a:t>Project #1</a:t>
            </a:r>
          </a:p>
        </p:txBody>
      </p:sp>
      <p:sp>
        <p:nvSpPr>
          <p:cNvPr id="34" name="Freeform: Shape 33">
            <a:extLst>
              <a:ext uri="{FF2B5EF4-FFF2-40B4-BE49-F238E27FC236}">
                <a16:creationId xmlns:a16="http://schemas.microsoft.com/office/drawing/2014/main" id="{39B74A45-BDDD-4892-B8C0-B290C0944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379352" cy="6374535"/>
          </a:xfrm>
          <a:custGeom>
            <a:avLst/>
            <a:gdLst>
              <a:gd name="connsiteX0" fmla="*/ 609861 w 5379352"/>
              <a:gd name="connsiteY0" fmla="*/ 6374535 h 6374535"/>
              <a:gd name="connsiteX1" fmla="*/ 3449004 w 5379352"/>
              <a:gd name="connsiteY1" fmla="*/ 6374535 h 6374535"/>
              <a:gd name="connsiteX2" fmla="*/ 3628245 w 5379352"/>
              <a:gd name="connsiteY2" fmla="*/ 6288190 h 6374535"/>
              <a:gd name="connsiteX3" fmla="*/ 5379352 w 5379352"/>
              <a:gd name="connsiteY3" fmla="*/ 3346018 h 6374535"/>
              <a:gd name="connsiteX4" fmla="*/ 2033334 w 5379352"/>
              <a:gd name="connsiteY4" fmla="*/ 0 h 6374535"/>
              <a:gd name="connsiteX5" fmla="*/ 129310 w 5379352"/>
              <a:gd name="connsiteY5" fmla="*/ 594192 h 6374535"/>
              <a:gd name="connsiteX6" fmla="*/ 0 w 5379352"/>
              <a:gd name="connsiteY6" fmla="*/ 692103 h 6374535"/>
              <a:gd name="connsiteX7" fmla="*/ 0 w 5379352"/>
              <a:gd name="connsiteY7" fmla="*/ 5999934 h 6374535"/>
              <a:gd name="connsiteX8" fmla="*/ 129311 w 5379352"/>
              <a:gd name="connsiteY8" fmla="*/ 6097845 h 6374535"/>
              <a:gd name="connsiteX9" fmla="*/ 367831 w 5379352"/>
              <a:gd name="connsiteY9" fmla="*/ 6248727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9352" h="6374535">
                <a:moveTo>
                  <a:pt x="609861" y="6374535"/>
                </a:moveTo>
                <a:lnTo>
                  <a:pt x="3449004" y="6374535"/>
                </a:lnTo>
                <a:lnTo>
                  <a:pt x="3628245" y="6288190"/>
                </a:lnTo>
                <a:cubicBezTo>
                  <a:pt x="4671283" y="5721578"/>
                  <a:pt x="5379352" y="4616487"/>
                  <a:pt x="5379352" y="3346018"/>
                </a:cubicBezTo>
                <a:cubicBezTo>
                  <a:pt x="5379352" y="1498063"/>
                  <a:pt x="3881289" y="0"/>
                  <a:pt x="2033334" y="0"/>
                </a:cubicBezTo>
                <a:cubicBezTo>
                  <a:pt x="1325914" y="0"/>
                  <a:pt x="669769" y="219535"/>
                  <a:pt x="129310" y="594192"/>
                </a:cubicBezTo>
                <a:lnTo>
                  <a:pt x="0" y="692103"/>
                </a:lnTo>
                <a:lnTo>
                  <a:pt x="0" y="5999934"/>
                </a:lnTo>
                <a:lnTo>
                  <a:pt x="129311" y="6097845"/>
                </a:lnTo>
                <a:cubicBezTo>
                  <a:pt x="206519" y="6151367"/>
                  <a:pt x="286089" y="6201724"/>
                  <a:pt x="367831" y="6248727"/>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C516C73E-9465-4C9E-9B86-9E58FB326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9" y="0"/>
            <a:ext cx="5210147" cy="6210629"/>
          </a:xfrm>
          <a:custGeom>
            <a:avLst/>
            <a:gdLst>
              <a:gd name="connsiteX0" fmla="*/ 1058223 w 5210147"/>
              <a:gd name="connsiteY0" fmla="*/ 0 h 6210629"/>
              <a:gd name="connsiteX1" fmla="*/ 3003078 w 5210147"/>
              <a:gd name="connsiteY1" fmla="*/ 0 h 6210629"/>
              <a:gd name="connsiteX2" fmla="*/ 3266657 w 5210147"/>
              <a:gd name="connsiteY2" fmla="*/ 96471 h 6210629"/>
              <a:gd name="connsiteX3" fmla="*/ 5210147 w 5210147"/>
              <a:gd name="connsiteY3" fmla="*/ 3028517 h 6210629"/>
              <a:gd name="connsiteX4" fmla="*/ 2028035 w 5210147"/>
              <a:gd name="connsiteY4" fmla="*/ 6210629 h 6210629"/>
              <a:gd name="connsiteX5" fmla="*/ 3916 w 5210147"/>
              <a:gd name="connsiteY5" fmla="*/ 5483989 h 6210629"/>
              <a:gd name="connsiteX6" fmla="*/ 0 w 5210147"/>
              <a:gd name="connsiteY6" fmla="*/ 5480430 h 6210629"/>
              <a:gd name="connsiteX7" fmla="*/ 0 w 5210147"/>
              <a:gd name="connsiteY7" fmla="*/ 576603 h 6210629"/>
              <a:gd name="connsiteX8" fmla="*/ 3916 w 5210147"/>
              <a:gd name="connsiteY8" fmla="*/ 573044 h 6210629"/>
              <a:gd name="connsiteX9" fmla="*/ 933918 w 5210147"/>
              <a:gd name="connsiteY9" fmla="*/ 39494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0147" h="6210629">
                <a:moveTo>
                  <a:pt x="1058223" y="0"/>
                </a:moveTo>
                <a:lnTo>
                  <a:pt x="3003078" y="0"/>
                </a:lnTo>
                <a:lnTo>
                  <a:pt x="3266657" y="96471"/>
                </a:lnTo>
                <a:cubicBezTo>
                  <a:pt x="4408765" y="579542"/>
                  <a:pt x="5210147" y="1710443"/>
                  <a:pt x="5210147" y="3028517"/>
                </a:cubicBezTo>
                <a:cubicBezTo>
                  <a:pt x="5210147" y="4785949"/>
                  <a:pt x="3785467" y="6210629"/>
                  <a:pt x="2028035" y="6210629"/>
                </a:cubicBezTo>
                <a:cubicBezTo>
                  <a:pt x="1259159" y="6210629"/>
                  <a:pt x="553973" y="5937936"/>
                  <a:pt x="3916" y="5483989"/>
                </a:cubicBezTo>
                <a:lnTo>
                  <a:pt x="0" y="5480430"/>
                </a:lnTo>
                <a:lnTo>
                  <a:pt x="0" y="576603"/>
                </a:lnTo>
                <a:lnTo>
                  <a:pt x="3916" y="573044"/>
                </a:lnTo>
                <a:cubicBezTo>
                  <a:pt x="278945" y="346070"/>
                  <a:pt x="592755" y="164410"/>
                  <a:pt x="933918" y="394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picture containing clipart&#10;&#10;Description automatically generated">
            <a:extLst>
              <a:ext uri="{FF2B5EF4-FFF2-40B4-BE49-F238E27FC236}">
                <a16:creationId xmlns:a16="http://schemas.microsoft.com/office/drawing/2014/main" id="{7CF6E3CA-E0D3-404B-9299-9CD6EA8D1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369" y="1328200"/>
            <a:ext cx="2065595" cy="3073203"/>
          </a:xfrm>
          <a:prstGeom prst="rect">
            <a:avLst/>
          </a:prstGeom>
        </p:spPr>
      </p:pic>
    </p:spTree>
    <p:extLst>
      <p:ext uri="{BB962C8B-B14F-4D97-AF65-F5344CB8AC3E}">
        <p14:creationId xmlns:p14="http://schemas.microsoft.com/office/powerpoint/2010/main" val="477124620"/>
      </p:ext>
    </p:extLst>
  </p:cSld>
  <p:clrMapOvr>
    <a:overrideClrMapping bg1="lt1" tx1="dk1" bg2="lt2" tx2="dk2" accent1="accent1" accent2="accent2" accent3="accent3" accent4="accent4" accent5="accent5" accent6="accent6" hlink="hlink" folHlink="folHlink"/>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5EB759-0D8E-4F57-9AF4-ED9F7B25B54D}"/>
              </a:ext>
            </a:extLst>
          </p:cNvPr>
          <p:cNvSpPr>
            <a:spLocks noGrp="1"/>
          </p:cNvSpPr>
          <p:nvPr>
            <p:ph type="title"/>
          </p:nvPr>
        </p:nvSpPr>
        <p:spPr>
          <a:xfrm>
            <a:off x="655320" y="365125"/>
            <a:ext cx="9013052" cy="1623312"/>
          </a:xfrm>
        </p:spPr>
        <p:txBody>
          <a:bodyPr anchor="b">
            <a:normAutofit/>
          </a:bodyPr>
          <a:lstStyle/>
          <a:p>
            <a:r>
              <a:rPr lang="en-US" sz="4000" dirty="0"/>
              <a:t>Question</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91564FC-DCB5-4B9F-B106-34367637AB06}"/>
              </a:ext>
            </a:extLst>
          </p:cNvPr>
          <p:cNvSpPr>
            <a:spLocks noGrp="1"/>
          </p:cNvSpPr>
          <p:nvPr>
            <p:ph idx="1"/>
          </p:nvPr>
        </p:nvSpPr>
        <p:spPr>
          <a:xfrm>
            <a:off x="655320" y="2644518"/>
            <a:ext cx="9013052" cy="3327251"/>
          </a:xfrm>
        </p:spPr>
        <p:txBody>
          <a:bodyPr>
            <a:normAutofit lnSpcReduction="10000"/>
          </a:bodyPr>
          <a:lstStyle/>
          <a:p>
            <a:pPr marL="457200" indent="-457200">
              <a:lnSpc>
                <a:spcPct val="100000"/>
              </a:lnSpc>
              <a:buClr>
                <a:srgbClr val="00B0F0"/>
              </a:buClr>
              <a:buAutoNum type="arabicPeriod"/>
            </a:pPr>
            <a:r>
              <a:rPr lang="en-US" sz="2000" dirty="0"/>
              <a:t>Is Economic Freedom defined by how much money a country generates? </a:t>
            </a:r>
          </a:p>
          <a:p>
            <a:pPr marL="457200" indent="-457200">
              <a:lnSpc>
                <a:spcPct val="100000"/>
              </a:lnSpc>
              <a:buClr>
                <a:srgbClr val="00B0F0"/>
              </a:buClr>
              <a:buFont typeface="Arial" panose="020B0604020202020204" pitchFamily="34" charset="0"/>
              <a:buAutoNum type="arabicPeriod"/>
            </a:pPr>
            <a:r>
              <a:rPr lang="en-US" sz="2000" dirty="0"/>
              <a:t>What is the distribution of countries by class from Free to Repressed? </a:t>
            </a:r>
          </a:p>
          <a:p>
            <a:pPr marL="457200" indent="-457200">
              <a:lnSpc>
                <a:spcPct val="100000"/>
              </a:lnSpc>
              <a:buClr>
                <a:srgbClr val="00B0F0"/>
              </a:buClr>
              <a:buFont typeface="Arial" panose="020B0604020202020204" pitchFamily="34" charset="0"/>
              <a:buAutoNum type="arabicPeriod"/>
            </a:pPr>
            <a:r>
              <a:rPr lang="en-US" sz="2000" dirty="0"/>
              <a:t>How did average Economic Freedom scores change, by region, from 2010 to 2019?</a:t>
            </a:r>
          </a:p>
          <a:p>
            <a:pPr marL="457200" indent="-457200">
              <a:lnSpc>
                <a:spcPct val="100000"/>
              </a:lnSpc>
              <a:buClr>
                <a:srgbClr val="00B0F0"/>
              </a:buClr>
              <a:buFont typeface="Arial" panose="020B0604020202020204" pitchFamily="34" charset="0"/>
              <a:buAutoNum type="arabicPeriod"/>
            </a:pPr>
            <a:r>
              <a:rPr lang="en-US" sz="2000" dirty="0"/>
              <a:t>How did the United States’ factors change, by year, from 2010 to 2019?</a:t>
            </a:r>
          </a:p>
          <a:p>
            <a:pPr marL="457200" indent="-457200">
              <a:lnSpc>
                <a:spcPct val="100000"/>
              </a:lnSpc>
              <a:buClr>
                <a:srgbClr val="00B0F0"/>
              </a:buClr>
              <a:buFont typeface="Arial" panose="020B0604020202020204" pitchFamily="34" charset="0"/>
              <a:buAutoNum type="arabicPeriod"/>
            </a:pPr>
            <a:r>
              <a:rPr lang="en-US" sz="2000" dirty="0"/>
              <a:t>Which factors drive Economic Freedom Index score globally?</a:t>
            </a:r>
          </a:p>
          <a:p>
            <a:pPr marL="457200" indent="-457200">
              <a:lnSpc>
                <a:spcPct val="100000"/>
              </a:lnSpc>
              <a:buClr>
                <a:srgbClr val="00B0F0"/>
              </a:buClr>
              <a:buFont typeface="Arial" panose="020B0604020202020204" pitchFamily="34" charset="0"/>
              <a:buAutoNum type="arabicPeriod"/>
            </a:pPr>
            <a:r>
              <a:rPr lang="en-US" sz="2000" dirty="0"/>
              <a:t>Which countries had the greatest change, both negative and positive, between 2010 and 2019?</a:t>
            </a:r>
          </a:p>
          <a:p>
            <a:pPr marL="457200" indent="-457200">
              <a:lnSpc>
                <a:spcPct val="100000"/>
              </a:lnSpc>
              <a:buClr>
                <a:srgbClr val="00B0F0"/>
              </a:buClr>
              <a:buFont typeface="Arial" panose="020B0604020202020204" pitchFamily="34" charset="0"/>
              <a:buAutoNum type="arabicPeriod"/>
            </a:pPr>
            <a:r>
              <a:rPr lang="en-US" sz="2000" dirty="0"/>
              <a:t>Where does the United States fall in relation to highest and lowest countries?</a:t>
            </a:r>
            <a:endParaRPr lang="en-US" sz="1600" dirty="0"/>
          </a:p>
          <a:p>
            <a:pPr marL="457200" indent="-457200">
              <a:lnSpc>
                <a:spcPct val="100000"/>
              </a:lnSpc>
              <a:buClr>
                <a:srgbClr val="00B0F0"/>
              </a:buClr>
              <a:buAutoNum type="arabicPeriod"/>
            </a:pPr>
            <a:endParaRPr lang="en-US" sz="2000" dirty="0"/>
          </a:p>
        </p:txBody>
      </p:sp>
    </p:spTree>
    <p:extLst>
      <p:ext uri="{BB962C8B-B14F-4D97-AF65-F5344CB8AC3E}">
        <p14:creationId xmlns:p14="http://schemas.microsoft.com/office/powerpoint/2010/main" val="1226529907"/>
      </p:ext>
    </p:extLst>
  </p:cSld>
  <p:clrMapOvr>
    <a:overrideClrMapping bg1="dk1" tx1="lt1" bg2="dk2" tx2="lt2" accent1="accent1" accent2="accent2" accent3="accent3" accent4="accent4" accent5="accent5" accent6="accent6" hlink="hlink" folHlink="folHlink"/>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60250B-25A8-2644-8E4B-8899ED5861D4}"/>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rgbClr val="00B0F0"/>
                </a:solidFill>
              </a:rPr>
              <a:t>Distribution of Economic Freedom</a:t>
            </a:r>
            <a:br>
              <a:rPr lang="en-US" sz="2800" dirty="0">
                <a:solidFill>
                  <a:srgbClr val="00B0F0"/>
                </a:solidFill>
              </a:rPr>
            </a:br>
            <a:r>
              <a:rPr lang="en-US" sz="2800" dirty="0">
                <a:solidFill>
                  <a:srgbClr val="00B0F0"/>
                </a:solidFill>
              </a:rPr>
              <a:t>2019</a:t>
            </a:r>
          </a:p>
        </p:txBody>
      </p:sp>
      <p:sp>
        <p:nvSpPr>
          <p:cNvPr id="12" name="Content Placeholder 11">
            <a:extLst>
              <a:ext uri="{FF2B5EF4-FFF2-40B4-BE49-F238E27FC236}">
                <a16:creationId xmlns:a16="http://schemas.microsoft.com/office/drawing/2014/main" id="{B85FAB0E-B909-46F9-A195-160D9C95A047}"/>
              </a:ext>
            </a:extLst>
          </p:cNvPr>
          <p:cNvSpPr>
            <a:spLocks noGrp="1"/>
          </p:cNvSpPr>
          <p:nvPr>
            <p:ph idx="1"/>
          </p:nvPr>
        </p:nvSpPr>
        <p:spPr>
          <a:xfrm>
            <a:off x="643468" y="2638044"/>
            <a:ext cx="3363974" cy="3415622"/>
          </a:xfrm>
        </p:spPr>
        <p:txBody>
          <a:bodyPr>
            <a:normAutofit/>
          </a:bodyPr>
          <a:lstStyle/>
          <a:p>
            <a:pPr marL="0" indent="0">
              <a:buNone/>
            </a:pPr>
            <a:r>
              <a:rPr lang="nn-NO" sz="2000" dirty="0">
                <a:solidFill>
                  <a:schemeClr val="bg1"/>
                </a:solidFill>
              </a:rPr>
              <a:t>Classified Free</a:t>
            </a:r>
          </a:p>
          <a:p>
            <a:pPr marL="0" indent="0">
              <a:buNone/>
            </a:pPr>
            <a:endParaRPr lang="nn-NO" sz="500" dirty="0">
              <a:solidFill>
                <a:schemeClr val="bg1"/>
              </a:solidFill>
            </a:endParaRPr>
          </a:p>
          <a:p>
            <a:r>
              <a:rPr lang="nn-NO" sz="2000" dirty="0">
                <a:solidFill>
                  <a:schemeClr val="bg1"/>
                </a:solidFill>
              </a:rPr>
              <a:t>Australia</a:t>
            </a:r>
          </a:p>
          <a:p>
            <a:r>
              <a:rPr lang="nn-NO" sz="2000" dirty="0">
                <a:solidFill>
                  <a:schemeClr val="bg1"/>
                </a:solidFill>
              </a:rPr>
              <a:t>Hong Kong</a:t>
            </a:r>
          </a:p>
          <a:p>
            <a:r>
              <a:rPr lang="nn-NO" sz="2000" dirty="0">
                <a:solidFill>
                  <a:schemeClr val="bg1"/>
                </a:solidFill>
              </a:rPr>
              <a:t>Ireland</a:t>
            </a:r>
          </a:p>
          <a:p>
            <a:r>
              <a:rPr lang="nn-NO" sz="2000" dirty="0">
                <a:solidFill>
                  <a:schemeClr val="bg1"/>
                </a:solidFill>
              </a:rPr>
              <a:t>New Zealand</a:t>
            </a:r>
          </a:p>
          <a:p>
            <a:r>
              <a:rPr lang="nn-NO" sz="2000" dirty="0">
                <a:solidFill>
                  <a:schemeClr val="bg1"/>
                </a:solidFill>
              </a:rPr>
              <a:t>Singapore</a:t>
            </a:r>
          </a:p>
          <a:p>
            <a:r>
              <a:rPr lang="nn-NO" sz="2000" dirty="0">
                <a:solidFill>
                  <a:schemeClr val="bg1"/>
                </a:solidFill>
              </a:rPr>
              <a:t>Switzerland</a:t>
            </a:r>
            <a:endParaRPr lang="en-US" sz="2000" dirty="0">
              <a:solidFill>
                <a:schemeClr val="bg1"/>
              </a:solidFill>
            </a:endParaRPr>
          </a:p>
        </p:txBody>
      </p:sp>
      <p:cxnSp>
        <p:nvCxnSpPr>
          <p:cNvPr id="13" name="Straight Connector 12">
            <a:extLst>
              <a:ext uri="{FF2B5EF4-FFF2-40B4-BE49-F238E27FC236}">
                <a16:creationId xmlns:a16="http://schemas.microsoft.com/office/drawing/2014/main" id="{DB29A27A-8C62-426A-941A-99B488502B22}"/>
              </a:ext>
            </a:extLst>
          </p:cNvPr>
          <p:cNvCxnSpPr/>
          <p:nvPr/>
        </p:nvCxnSpPr>
        <p:spPr>
          <a:xfrm>
            <a:off x="643467" y="3096992"/>
            <a:ext cx="3363974" cy="0"/>
          </a:xfrm>
          <a:prstGeom prst="line">
            <a:avLst/>
          </a:prstGeom>
          <a:ln w="19050">
            <a:solidFill>
              <a:srgbClr val="00B0F0"/>
            </a:solidFill>
          </a:ln>
        </p:spPr>
        <p:style>
          <a:lnRef idx="1">
            <a:schemeClr val="dk1"/>
          </a:lnRef>
          <a:fillRef idx="0">
            <a:schemeClr val="dk1"/>
          </a:fillRef>
          <a:effectRef idx="0">
            <a:schemeClr val="dk1"/>
          </a:effectRef>
          <a:fontRef idx="minor">
            <a:schemeClr val="tx1"/>
          </a:fontRef>
        </p:style>
      </p:cxnSp>
      <p:pic>
        <p:nvPicPr>
          <p:cNvPr id="7" name="Picture 6" descr="A close up of a logo&#10;&#10;Description automatically generated">
            <a:extLst>
              <a:ext uri="{FF2B5EF4-FFF2-40B4-BE49-F238E27FC236}">
                <a16:creationId xmlns:a16="http://schemas.microsoft.com/office/drawing/2014/main" id="{106CB2FF-F792-4C8F-92FB-38DD73982BF5}"/>
              </a:ext>
            </a:extLst>
          </p:cNvPr>
          <p:cNvPicPr>
            <a:picLocks noChangeAspect="1"/>
          </p:cNvPicPr>
          <p:nvPr/>
        </p:nvPicPr>
        <p:blipFill rotWithShape="1">
          <a:blip r:embed="rId2">
            <a:extLst>
              <a:ext uri="{28A0092B-C50C-407E-A947-70E740481C1C}">
                <a14:useLocalDpi xmlns:a14="http://schemas.microsoft.com/office/drawing/2010/main" val="0"/>
              </a:ext>
            </a:extLst>
          </a:blip>
          <a:srcRect l="9215" b="14714"/>
          <a:stretch/>
        </p:blipFill>
        <p:spPr>
          <a:xfrm>
            <a:off x="4656318" y="384154"/>
            <a:ext cx="7533883" cy="5897931"/>
          </a:xfrm>
          <a:prstGeom prst="rect">
            <a:avLst/>
          </a:prstGeom>
        </p:spPr>
      </p:pic>
    </p:spTree>
    <p:extLst>
      <p:ext uri="{BB962C8B-B14F-4D97-AF65-F5344CB8AC3E}">
        <p14:creationId xmlns:p14="http://schemas.microsoft.com/office/powerpoint/2010/main" val="3087460246"/>
      </p:ext>
    </p:extLst>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B1199F-89E8-4D86-BBC6-B05C761A1FAA}"/>
              </a:ext>
            </a:extLst>
          </p:cNvPr>
          <p:cNvSpPr>
            <a:spLocks noGrp="1"/>
          </p:cNvSpPr>
          <p:nvPr>
            <p:ph type="ctrTitle"/>
          </p:nvPr>
        </p:nvSpPr>
        <p:spPr>
          <a:xfrm>
            <a:off x="1100669" y="1111086"/>
            <a:ext cx="10011831" cy="2623885"/>
          </a:xfrm>
        </p:spPr>
        <p:txBody>
          <a:bodyPr anchor="ctr">
            <a:normAutofit fontScale="90000"/>
          </a:bodyPr>
          <a:lstStyle/>
          <a:p>
            <a:pPr algn="l"/>
            <a:r>
              <a:rPr lang="en-US" sz="4200" dirty="0">
                <a:solidFill>
                  <a:srgbClr val="FFFFFF"/>
                </a:solidFill>
              </a:rPr>
              <a:t>Which countries (</a:t>
            </a:r>
            <a:r>
              <a:rPr lang="en-US" sz="4200" b="1" u="sng" dirty="0">
                <a:solidFill>
                  <a:srgbClr val="FFFFFF"/>
                </a:solidFill>
              </a:rPr>
              <a:t>by region</a:t>
            </a:r>
            <a:r>
              <a:rPr lang="en-US" sz="4200" dirty="0">
                <a:solidFill>
                  <a:srgbClr val="FFFFFF"/>
                </a:solidFill>
              </a:rPr>
              <a:t>) have the highest &amp; lowest overall average scores for the years of </a:t>
            </a:r>
            <a:br>
              <a:rPr lang="en-US" sz="4200" b="1" dirty="0">
                <a:ln w="22225">
                  <a:solidFill>
                    <a:schemeClr val="accent2"/>
                  </a:solidFill>
                  <a:prstDash val="solid"/>
                </a:ln>
                <a:solidFill>
                  <a:srgbClr val="FFFFFF"/>
                </a:solidFill>
              </a:rPr>
            </a:br>
            <a:r>
              <a:rPr lang="en-US" sz="4200" dirty="0">
                <a:solidFill>
                  <a:srgbClr val="FFFFFF"/>
                </a:solidFill>
              </a:rPr>
              <a:t>2010 &amp; 2019?</a:t>
            </a:r>
            <a:br>
              <a:rPr lang="en-US" sz="4200" dirty="0">
                <a:solidFill>
                  <a:srgbClr val="FFFFFF"/>
                </a:solidFill>
              </a:rPr>
            </a:br>
            <a:endParaRPr lang="en-US" sz="4200" dirty="0">
              <a:solidFill>
                <a:srgbClr val="FFFFFF"/>
              </a:solidFill>
            </a:endParaRPr>
          </a:p>
        </p:txBody>
      </p:sp>
      <p:sp>
        <p:nvSpPr>
          <p:cNvPr id="13" name="Rectangle 12">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111EB45F-F0F2-481A-972E-049642464A0E}"/>
              </a:ext>
            </a:extLst>
          </p:cNvPr>
          <p:cNvSpPr>
            <a:spLocks noGrp="1"/>
          </p:cNvSpPr>
          <p:nvPr>
            <p:ph type="subTitle" idx="1"/>
          </p:nvPr>
        </p:nvSpPr>
        <p:spPr>
          <a:xfrm>
            <a:off x="1079500" y="4843002"/>
            <a:ext cx="5433479" cy="1234345"/>
          </a:xfrm>
        </p:spPr>
        <p:txBody>
          <a:bodyPr anchor="ctr">
            <a:normAutofit/>
          </a:bodyPr>
          <a:lstStyle/>
          <a:p>
            <a:pPr algn="l"/>
            <a:r>
              <a:rPr lang="en-US" sz="2000">
                <a:solidFill>
                  <a:srgbClr val="1B1B1B"/>
                </a:solidFill>
              </a:rPr>
              <a:t>Use a bar chart to compare overall scores by region for the year 2010 and the year 2019 to show before and after effects of recession on the entire globe for economic freedom satisfactions.</a:t>
            </a:r>
          </a:p>
        </p:txBody>
      </p:sp>
      <p:pic>
        <p:nvPicPr>
          <p:cNvPr id="6" name="Graphic 5" descr="Dollar">
            <a:extLst>
              <a:ext uri="{FF2B5EF4-FFF2-40B4-BE49-F238E27FC236}">
                <a16:creationId xmlns:a16="http://schemas.microsoft.com/office/drawing/2014/main" id="{F00B80D6-DAE6-49F1-A0DD-5D759DD974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1572" y="4648201"/>
            <a:ext cx="1632648" cy="1632648"/>
          </a:xfrm>
          <a:prstGeom prst="rect">
            <a:avLst/>
          </a:prstGeom>
        </p:spPr>
      </p:pic>
      <p:sp>
        <p:nvSpPr>
          <p:cNvPr id="15" name="Rectangle 14">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8" name="Graphic 7" descr="Smiling face with no fill">
            <a:extLst>
              <a:ext uri="{FF2B5EF4-FFF2-40B4-BE49-F238E27FC236}">
                <a16:creationId xmlns:a16="http://schemas.microsoft.com/office/drawing/2014/main" id="{35C6D407-8211-4891-B0B3-0106584E15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43460" y="4843002"/>
            <a:ext cx="1132072" cy="1132072"/>
          </a:xfrm>
          <a:prstGeom prst="rect">
            <a:avLst/>
          </a:prstGeom>
        </p:spPr>
      </p:pic>
    </p:spTree>
    <p:extLst>
      <p:ext uri="{BB962C8B-B14F-4D97-AF65-F5344CB8AC3E}">
        <p14:creationId xmlns:p14="http://schemas.microsoft.com/office/powerpoint/2010/main" val="1839267475"/>
      </p:ext>
    </p:extLst>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B96397F0-46CB-42DD-909A-7CED89B096C6}"/>
              </a:ext>
            </a:extLst>
          </p:cNvPr>
          <p:cNvSpPr/>
          <p:nvPr/>
        </p:nvSpPr>
        <p:spPr>
          <a:xfrm>
            <a:off x="336882" y="357271"/>
            <a:ext cx="4332307" cy="614345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D82085C-D909-4FC0-A6A6-4C4E46D84B92}"/>
              </a:ext>
            </a:extLst>
          </p:cNvPr>
          <p:cNvSpPr txBox="1"/>
          <p:nvPr/>
        </p:nvSpPr>
        <p:spPr>
          <a:xfrm>
            <a:off x="341883" y="357271"/>
            <a:ext cx="4202821" cy="6063198"/>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
                <a:srgbClr val="00B0F0"/>
              </a:buClr>
              <a:buSzTx/>
              <a:buFont typeface="Arial" panose="020B0604020202020204" pitchFamily="34" charset="0"/>
              <a:buChar char="•"/>
              <a:tabLst/>
              <a:defRPr/>
            </a:pPr>
            <a:endParaRPr kumimoji="0" lang="en-US" sz="2600" b="0" i="0" u="none" strike="noStrike" kern="1200" cap="none" spc="0" normalizeH="0" noProof="0" dirty="0">
              <a:ln>
                <a:noFill/>
              </a:ln>
              <a:solidFill>
                <a:schemeClr val="bg1"/>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
                <a:srgbClr val="00B0F0"/>
              </a:buClr>
              <a:buSzTx/>
              <a:buFont typeface="Arial" panose="020B0604020202020204" pitchFamily="34" charset="0"/>
              <a:buChar char="•"/>
              <a:tabLst/>
              <a:defRPr/>
            </a:pPr>
            <a:r>
              <a:rPr kumimoji="0" lang="en-US" sz="2600" b="0" i="0" u="none" strike="noStrike" kern="1200" cap="none" spc="0" normalizeH="0" noProof="0" dirty="0">
                <a:ln>
                  <a:noFill/>
                </a:ln>
                <a:solidFill>
                  <a:schemeClr val="bg1"/>
                </a:solidFill>
                <a:effectLst/>
                <a:uLnTx/>
                <a:uFillTx/>
                <a:latin typeface="Calibri" panose="020F0502020204030204"/>
                <a:ea typeface="+mn-ea"/>
                <a:cs typeface="+mn-cs"/>
              </a:rPr>
              <a:t>Europe has the highest overall freedom satisfaction for both years.</a:t>
            </a:r>
          </a:p>
          <a:p>
            <a:pPr marL="457200" marR="0" lvl="0" indent="-457200" algn="l" defTabSz="914400" rtl="0" eaLnBrk="1" fontAlgn="auto" latinLnBrk="0" hangingPunct="1">
              <a:lnSpc>
                <a:spcPct val="100000"/>
              </a:lnSpc>
              <a:spcBef>
                <a:spcPts val="0"/>
              </a:spcBef>
              <a:spcAft>
                <a:spcPts val="0"/>
              </a:spcAft>
              <a:buClr>
                <a:srgbClr val="00B0F0"/>
              </a:buClr>
              <a:buSzTx/>
              <a:buFont typeface="Arial" panose="020B0604020202020204" pitchFamily="34" charset="0"/>
              <a:buChar char="•"/>
              <a:tabLst/>
              <a:defRPr/>
            </a:pPr>
            <a:endParaRPr kumimoji="0" lang="en-US" sz="2600" b="0" i="0" u="none" strike="noStrike" kern="1200" cap="none" spc="0" normalizeH="0" noProof="0" dirty="0">
              <a:ln>
                <a:noFill/>
              </a:ln>
              <a:solidFill>
                <a:schemeClr val="bg1"/>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
                <a:srgbClr val="00B0F0"/>
              </a:buClr>
              <a:buSzTx/>
              <a:buFont typeface="Arial" panose="020B0604020202020204" pitchFamily="34" charset="0"/>
              <a:buChar char="•"/>
              <a:tabLst/>
              <a:defRPr/>
            </a:pPr>
            <a:r>
              <a:rPr kumimoji="0" lang="en-US" sz="2600" b="0" i="0" u="none" strike="noStrike" kern="1200" cap="none" spc="0" normalizeH="0" noProof="0" dirty="0">
                <a:ln>
                  <a:noFill/>
                </a:ln>
                <a:solidFill>
                  <a:schemeClr val="bg1"/>
                </a:solidFill>
                <a:effectLst/>
                <a:uLnTx/>
                <a:uFillTx/>
                <a:latin typeface="Calibri" panose="020F0502020204030204"/>
                <a:ea typeface="+mn-ea"/>
                <a:cs typeface="+mn-cs"/>
              </a:rPr>
              <a:t>Sub-Saharan Africa has the lowest average scores for 2010 and 2019 compared to other regions.</a:t>
            </a:r>
          </a:p>
          <a:p>
            <a:pPr marL="457200" marR="0" lvl="0" indent="-457200" algn="l" defTabSz="914400" rtl="0" eaLnBrk="1" fontAlgn="auto" latinLnBrk="0" hangingPunct="1">
              <a:lnSpc>
                <a:spcPct val="100000"/>
              </a:lnSpc>
              <a:spcBef>
                <a:spcPts val="0"/>
              </a:spcBef>
              <a:spcAft>
                <a:spcPts val="0"/>
              </a:spcAft>
              <a:buClr>
                <a:srgbClr val="00B0F0"/>
              </a:buClr>
              <a:buSzTx/>
              <a:buFont typeface="Arial" panose="020B0604020202020204" pitchFamily="34" charset="0"/>
              <a:buChar char="•"/>
              <a:tabLst/>
              <a:defRPr/>
            </a:pPr>
            <a:endParaRPr kumimoji="0" lang="en-US" sz="2600" b="0" i="0" u="none" strike="noStrike" kern="1200" cap="none" spc="0" normalizeH="0" noProof="0" dirty="0">
              <a:ln>
                <a:noFill/>
              </a:ln>
              <a:solidFill>
                <a:schemeClr val="bg1"/>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
                <a:srgbClr val="00B0F0"/>
              </a:buClr>
              <a:buSzTx/>
              <a:buFont typeface="Arial" panose="020B0604020202020204" pitchFamily="34" charset="0"/>
              <a:buChar char="•"/>
              <a:tabLst/>
              <a:defRPr/>
            </a:pPr>
            <a:r>
              <a:rPr kumimoji="0" lang="en-US" sz="2600" b="0" i="0" u="none" strike="noStrike" kern="1200" cap="none" spc="0" normalizeH="0" noProof="0" dirty="0">
                <a:ln>
                  <a:noFill/>
                </a:ln>
                <a:solidFill>
                  <a:schemeClr val="bg1"/>
                </a:solidFill>
                <a:effectLst/>
                <a:uLnTx/>
                <a:uFillTx/>
                <a:latin typeface="Calibri" panose="020F0502020204030204"/>
                <a:ea typeface="+mn-ea"/>
                <a:cs typeface="+mn-cs"/>
              </a:rPr>
              <a:t>The Americas were the only region that didn’t improve overall scores.</a:t>
            </a:r>
          </a:p>
          <a:p>
            <a:pPr marL="0" marR="0" lvl="0" indent="0" algn="l" defTabSz="914400" rtl="0" eaLnBrk="1" fontAlgn="auto" latinLnBrk="0" hangingPunct="1">
              <a:lnSpc>
                <a:spcPct val="100000"/>
              </a:lnSpc>
              <a:spcBef>
                <a:spcPts val="0"/>
              </a:spcBef>
              <a:spcAft>
                <a:spcPts val="0"/>
              </a:spcAft>
              <a:buClr>
                <a:srgbClr val="00B0F0"/>
              </a:buClr>
              <a:buSzTx/>
              <a:buFontTx/>
              <a:buNone/>
              <a:tabLst/>
              <a:defRPr/>
            </a:pPr>
            <a:endParaRPr kumimoji="0" lang="en-US" sz="24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pic>
        <p:nvPicPr>
          <p:cNvPr id="5" name="Content Placeholder 4" descr="A screenshot of a cell phone&#10;&#10;Description automatically generated">
            <a:extLst>
              <a:ext uri="{FF2B5EF4-FFF2-40B4-BE49-F238E27FC236}">
                <a16:creationId xmlns:a16="http://schemas.microsoft.com/office/drawing/2014/main" id="{088B46AE-5744-409F-AC95-BA0DDF3F47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6661" y="911226"/>
            <a:ext cx="7355504" cy="5516628"/>
          </a:xfrm>
        </p:spPr>
      </p:pic>
    </p:spTree>
    <p:extLst>
      <p:ext uri="{BB962C8B-B14F-4D97-AF65-F5344CB8AC3E}">
        <p14:creationId xmlns:p14="http://schemas.microsoft.com/office/powerpoint/2010/main" val="1690547639"/>
      </p:ext>
    </p:extLst>
  </p:cSld>
  <p:clrMapOvr>
    <a:masterClrMapping/>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B1199F-89E8-4D86-BBC6-B05C761A1FAA}"/>
              </a:ext>
            </a:extLst>
          </p:cNvPr>
          <p:cNvSpPr>
            <a:spLocks noGrp="1"/>
          </p:cNvSpPr>
          <p:nvPr>
            <p:ph type="ctrTitle"/>
          </p:nvPr>
        </p:nvSpPr>
        <p:spPr>
          <a:xfrm>
            <a:off x="1100669" y="1111086"/>
            <a:ext cx="10011831" cy="2623885"/>
          </a:xfrm>
        </p:spPr>
        <p:txBody>
          <a:bodyPr anchor="ctr">
            <a:normAutofit/>
          </a:bodyPr>
          <a:lstStyle/>
          <a:p>
            <a:pPr algn="l"/>
            <a:r>
              <a:rPr lang="en-US" sz="4200" dirty="0">
                <a:solidFill>
                  <a:srgbClr val="FFFFFF"/>
                </a:solidFill>
              </a:rPr>
              <a:t>How did the specific individual freedom factors vary over the 10-year time period for just the United States?</a:t>
            </a:r>
            <a:br>
              <a:rPr lang="en-US" sz="4200" dirty="0">
                <a:solidFill>
                  <a:srgbClr val="FFFFFF"/>
                </a:solidFill>
              </a:rPr>
            </a:br>
            <a:endParaRPr lang="en-US" sz="4200" dirty="0">
              <a:solidFill>
                <a:srgbClr val="FFFFFF"/>
              </a:solidFill>
            </a:endParaRPr>
          </a:p>
        </p:txBody>
      </p:sp>
      <p:sp>
        <p:nvSpPr>
          <p:cNvPr id="13" name="Rectangle 12">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111EB45F-F0F2-481A-972E-049642464A0E}"/>
              </a:ext>
            </a:extLst>
          </p:cNvPr>
          <p:cNvSpPr>
            <a:spLocks noGrp="1"/>
          </p:cNvSpPr>
          <p:nvPr>
            <p:ph type="subTitle" idx="1"/>
          </p:nvPr>
        </p:nvSpPr>
        <p:spPr>
          <a:xfrm>
            <a:off x="685800" y="4843002"/>
            <a:ext cx="5827179" cy="1234345"/>
          </a:xfrm>
        </p:spPr>
        <p:txBody>
          <a:bodyPr anchor="ctr">
            <a:normAutofit/>
          </a:bodyPr>
          <a:lstStyle/>
          <a:p>
            <a:pPr algn="l"/>
            <a:r>
              <a:rPr lang="en-US" sz="2000" dirty="0">
                <a:solidFill>
                  <a:srgbClr val="1B1B1B"/>
                </a:solidFill>
              </a:rPr>
              <a:t>Use a line graph to compare each economic freedom score for the years 2010 through 2019 to show before and after effects of recession on the US.</a:t>
            </a:r>
          </a:p>
        </p:txBody>
      </p:sp>
      <p:sp>
        <p:nvSpPr>
          <p:cNvPr id="15" name="Rectangle 14">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Graphic 4" descr="Business Growth">
            <a:extLst>
              <a:ext uri="{FF2B5EF4-FFF2-40B4-BE49-F238E27FC236}">
                <a16:creationId xmlns:a16="http://schemas.microsoft.com/office/drawing/2014/main" id="{AEC010BC-43F3-4AF4-B30B-198628DCA7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59899" y="4812753"/>
            <a:ext cx="1264593" cy="1264593"/>
          </a:xfrm>
          <a:prstGeom prst="rect">
            <a:avLst/>
          </a:prstGeom>
        </p:spPr>
      </p:pic>
      <p:pic>
        <p:nvPicPr>
          <p:cNvPr id="9" name="Graphic 8" descr="Piggy Bank">
            <a:extLst>
              <a:ext uri="{FF2B5EF4-FFF2-40B4-BE49-F238E27FC236}">
                <a16:creationId xmlns:a16="http://schemas.microsoft.com/office/drawing/2014/main" id="{CEC79392-5350-4D35-965C-E270D032B6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14138" y="4843003"/>
            <a:ext cx="1390928" cy="1390928"/>
          </a:xfrm>
          <a:prstGeom prst="rect">
            <a:avLst/>
          </a:prstGeom>
        </p:spPr>
      </p:pic>
    </p:spTree>
    <p:extLst>
      <p:ext uri="{BB962C8B-B14F-4D97-AF65-F5344CB8AC3E}">
        <p14:creationId xmlns:p14="http://schemas.microsoft.com/office/powerpoint/2010/main" val="3630712848"/>
      </p:ext>
    </p:extLst>
  </p:cSld>
  <p:clrMapOvr>
    <a:masterClrMapping/>
  </p:clrMapOvr>
  <p:transition>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48B68405-4276-4BAD-A9EC-CD0211259C2D}"/>
              </a:ext>
            </a:extLst>
          </p:cNvPr>
          <p:cNvSpPr txBox="1">
            <a:spLocks/>
          </p:cNvSpPr>
          <p:nvPr/>
        </p:nvSpPr>
        <p:spPr>
          <a:xfrm>
            <a:off x="428009" y="372278"/>
            <a:ext cx="3798277" cy="5980755"/>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Clr>
                <a:srgbClr val="00B0F0"/>
              </a:buClr>
              <a:buFont typeface="Arial" panose="020B0604020202020204" pitchFamily="34" charset="0"/>
              <a:buChar char="•"/>
            </a:pPr>
            <a:r>
              <a:rPr lang="en-US" sz="2800" dirty="0">
                <a:solidFill>
                  <a:schemeClr val="bg1"/>
                </a:solidFill>
              </a:rPr>
              <a:t>Government spending satisfaction started and ended with the lowest score.</a:t>
            </a:r>
          </a:p>
          <a:p>
            <a:pPr marL="457200" indent="-457200">
              <a:buClr>
                <a:srgbClr val="00B0F0"/>
              </a:buClr>
              <a:buFont typeface="Arial" panose="020B0604020202020204" pitchFamily="34" charset="0"/>
              <a:buChar char="•"/>
            </a:pPr>
            <a:endParaRPr lang="en-US" sz="2800" dirty="0">
              <a:solidFill>
                <a:schemeClr val="bg1"/>
              </a:solidFill>
            </a:endParaRPr>
          </a:p>
          <a:p>
            <a:pPr marL="457200" indent="-457200">
              <a:buClr>
                <a:srgbClr val="00B0F0"/>
              </a:buClr>
              <a:buFont typeface="Arial" panose="020B0604020202020204" pitchFamily="34" charset="0"/>
              <a:buChar char="•"/>
            </a:pPr>
            <a:r>
              <a:rPr lang="en-US" sz="2800" dirty="0">
                <a:solidFill>
                  <a:schemeClr val="bg1"/>
                </a:solidFill>
              </a:rPr>
              <a:t>The US seems to be most satisfied with our labor freedom.</a:t>
            </a:r>
          </a:p>
          <a:p>
            <a:pPr marL="457200" indent="-457200">
              <a:buClr>
                <a:srgbClr val="00B0F0"/>
              </a:buClr>
              <a:buFont typeface="Arial" panose="020B0604020202020204" pitchFamily="34" charset="0"/>
              <a:buChar char="•"/>
            </a:pPr>
            <a:endParaRPr lang="en-US" sz="2800" dirty="0">
              <a:solidFill>
                <a:schemeClr val="bg1"/>
              </a:solidFill>
            </a:endParaRPr>
          </a:p>
          <a:p>
            <a:pPr marL="457200" indent="-457200">
              <a:buClr>
                <a:srgbClr val="00B0F0"/>
              </a:buClr>
              <a:buFont typeface="Arial" panose="020B0604020202020204" pitchFamily="34" charset="0"/>
              <a:buChar char="•"/>
            </a:pPr>
            <a:r>
              <a:rPr lang="en-US" sz="2800" dirty="0">
                <a:solidFill>
                  <a:schemeClr val="bg1"/>
                </a:solidFill>
              </a:rPr>
              <a:t>The trade freedom satisfaction category appeared to remain the most unchanged from 2008 – 2019.</a:t>
            </a:r>
          </a:p>
        </p:txBody>
      </p:sp>
      <p:pic>
        <p:nvPicPr>
          <p:cNvPr id="6" name="Picture 5" descr="A close up of a map&#10;&#10;Description automatically generated">
            <a:extLst>
              <a:ext uri="{FF2B5EF4-FFF2-40B4-BE49-F238E27FC236}">
                <a16:creationId xmlns:a16="http://schemas.microsoft.com/office/drawing/2014/main" id="{4BE8DC8F-82CA-4C84-B61D-0739E9E9D4D8}"/>
              </a:ext>
            </a:extLst>
          </p:cNvPr>
          <p:cNvPicPr>
            <a:picLocks noChangeAspect="1"/>
          </p:cNvPicPr>
          <p:nvPr/>
        </p:nvPicPr>
        <p:blipFill rotWithShape="1">
          <a:blip r:embed="rId2">
            <a:extLst>
              <a:ext uri="{28A0092B-C50C-407E-A947-70E740481C1C}">
                <a14:useLocalDpi xmlns:a14="http://schemas.microsoft.com/office/drawing/2010/main" val="0"/>
              </a:ext>
            </a:extLst>
          </a:blip>
          <a:srcRect t="5036" r="5791" b="5035"/>
          <a:stretch/>
        </p:blipFill>
        <p:spPr>
          <a:xfrm>
            <a:off x="4818728" y="54590"/>
            <a:ext cx="7157186" cy="6741994"/>
          </a:xfrm>
          <a:prstGeom prst="rect">
            <a:avLst/>
          </a:prstGeom>
        </p:spPr>
      </p:pic>
    </p:spTree>
    <p:extLst>
      <p:ext uri="{BB962C8B-B14F-4D97-AF65-F5344CB8AC3E}">
        <p14:creationId xmlns:p14="http://schemas.microsoft.com/office/powerpoint/2010/main" val="4237341"/>
      </p:ext>
    </p:extLst>
  </p:cSld>
  <p:clrMapOvr>
    <a:masterClrMapping/>
  </p:clrMapOvr>
  <p:transition>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4">
            <a:extLst>
              <a:ext uri="{FF2B5EF4-FFF2-40B4-BE49-F238E27FC236}">
                <a16:creationId xmlns:a16="http://schemas.microsoft.com/office/drawing/2014/main" id="{B3297749-A8E5-4099-BAA1-576D8DEFE883}"/>
              </a:ext>
            </a:extLst>
          </p:cNvPr>
          <p:cNvPicPr>
            <a:picLocks noChangeAspect="1"/>
          </p:cNvPicPr>
          <p:nvPr/>
        </p:nvPicPr>
        <p:blipFill rotWithShape="1">
          <a:blip r:embed="rId2">
            <a:extLst>
              <a:ext uri="{28A0092B-C50C-407E-A947-70E740481C1C}">
                <a14:useLocalDpi xmlns:a14="http://schemas.microsoft.com/office/drawing/2010/main" val="0"/>
              </a:ext>
            </a:extLst>
          </a:blip>
          <a:srcRect l="8666" t="8959" r="7211" b="7505"/>
          <a:stretch/>
        </p:blipFill>
        <p:spPr>
          <a:xfrm>
            <a:off x="471164" y="1185566"/>
            <a:ext cx="11249671" cy="5585605"/>
          </a:xfrm>
          <a:prstGeom prst="rect">
            <a:avLst/>
          </a:prstGeom>
        </p:spPr>
      </p:pic>
      <p:pic>
        <p:nvPicPr>
          <p:cNvPr id="4" name="Picture 3">
            <a:extLst>
              <a:ext uri="{FF2B5EF4-FFF2-40B4-BE49-F238E27FC236}">
                <a16:creationId xmlns:a16="http://schemas.microsoft.com/office/drawing/2014/main" id="{65108017-30CC-4858-9E29-328EC09ED28F}"/>
              </a:ext>
            </a:extLst>
          </p:cNvPr>
          <p:cNvPicPr>
            <a:picLocks noChangeAspect="1"/>
          </p:cNvPicPr>
          <p:nvPr/>
        </p:nvPicPr>
        <p:blipFill>
          <a:blip r:embed="rId3"/>
          <a:stretch>
            <a:fillRect/>
          </a:stretch>
        </p:blipFill>
        <p:spPr>
          <a:xfrm>
            <a:off x="97974" y="86829"/>
            <a:ext cx="12001500" cy="1029182"/>
          </a:xfrm>
          <a:prstGeom prst="rect">
            <a:avLst/>
          </a:prstGeom>
        </p:spPr>
      </p:pic>
    </p:spTree>
    <p:extLst>
      <p:ext uri="{BB962C8B-B14F-4D97-AF65-F5344CB8AC3E}">
        <p14:creationId xmlns:p14="http://schemas.microsoft.com/office/powerpoint/2010/main" val="2850499596"/>
      </p:ext>
    </p:extLst>
  </p:cSld>
  <p:clrMapOvr>
    <a:masterClrMapping/>
  </p:clrMapOvr>
  <p:transition>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333853-9F1C-4689-ABB7-F739D2A04090}"/>
              </a:ext>
            </a:extLst>
          </p:cNvPr>
          <p:cNvPicPr>
            <a:picLocks noChangeAspect="1"/>
          </p:cNvPicPr>
          <p:nvPr/>
        </p:nvPicPr>
        <p:blipFill>
          <a:blip r:embed="rId2"/>
          <a:stretch>
            <a:fillRect/>
          </a:stretch>
        </p:blipFill>
        <p:spPr>
          <a:xfrm>
            <a:off x="92526" y="70003"/>
            <a:ext cx="12001500" cy="1029664"/>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FC2D8C2B-745F-48DF-80B7-BD61969787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80" y="2045818"/>
            <a:ext cx="2631965" cy="3478683"/>
          </a:xfrm>
          <a:prstGeom prst="rect">
            <a:avLst/>
          </a:prstGeom>
        </p:spPr>
      </p:pic>
      <p:pic>
        <p:nvPicPr>
          <p:cNvPr id="9" name="Picture 8" descr="A close up of a map&#10;&#10;Description automatically generated">
            <a:extLst>
              <a:ext uri="{FF2B5EF4-FFF2-40B4-BE49-F238E27FC236}">
                <a16:creationId xmlns:a16="http://schemas.microsoft.com/office/drawing/2014/main" id="{A466A232-B0E2-4B32-B227-51A584F0F162}"/>
              </a:ext>
            </a:extLst>
          </p:cNvPr>
          <p:cNvPicPr>
            <a:picLocks noChangeAspect="1"/>
          </p:cNvPicPr>
          <p:nvPr/>
        </p:nvPicPr>
        <p:blipFill rotWithShape="1">
          <a:blip r:embed="rId4">
            <a:extLst>
              <a:ext uri="{28A0092B-C50C-407E-A947-70E740481C1C}">
                <a14:useLocalDpi xmlns:a14="http://schemas.microsoft.com/office/drawing/2010/main" val="0"/>
              </a:ext>
            </a:extLst>
          </a:blip>
          <a:srcRect l="7425" t="7795" r="5055" b="7488"/>
          <a:stretch/>
        </p:blipFill>
        <p:spPr>
          <a:xfrm>
            <a:off x="3261002" y="1139040"/>
            <a:ext cx="8766967" cy="5664530"/>
          </a:xfrm>
          <a:prstGeom prst="rect">
            <a:avLst/>
          </a:prstGeom>
        </p:spPr>
      </p:pic>
    </p:spTree>
    <p:extLst>
      <p:ext uri="{BB962C8B-B14F-4D97-AF65-F5344CB8AC3E}">
        <p14:creationId xmlns:p14="http://schemas.microsoft.com/office/powerpoint/2010/main" val="1005799171"/>
      </p:ext>
    </p:extLst>
  </p:cSld>
  <p:clrMapOvr>
    <a:masterClrMapping/>
  </p:clrMapOvr>
  <p:transition>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52D65C-D52F-4124-914A-3F93D9172D42}"/>
              </a:ext>
            </a:extLst>
          </p:cNvPr>
          <p:cNvPicPr>
            <a:picLocks noChangeAspect="1"/>
          </p:cNvPicPr>
          <p:nvPr/>
        </p:nvPicPr>
        <p:blipFill>
          <a:blip r:embed="rId2"/>
          <a:stretch>
            <a:fillRect/>
          </a:stretch>
        </p:blipFill>
        <p:spPr>
          <a:xfrm>
            <a:off x="92526" y="65035"/>
            <a:ext cx="12007123" cy="1029664"/>
          </a:xfrm>
          <a:prstGeom prst="rect">
            <a:avLst/>
          </a:prstGeom>
        </p:spPr>
      </p:pic>
      <p:pic>
        <p:nvPicPr>
          <p:cNvPr id="12" name="Content Placeholder 4">
            <a:extLst>
              <a:ext uri="{FF2B5EF4-FFF2-40B4-BE49-F238E27FC236}">
                <a16:creationId xmlns:a16="http://schemas.microsoft.com/office/drawing/2014/main" id="{EE084E4F-907D-4BB8-8905-9FE885C6F44E}"/>
              </a:ext>
            </a:extLst>
          </p:cNvPr>
          <p:cNvPicPr>
            <a:picLocks noChangeAspect="1"/>
          </p:cNvPicPr>
          <p:nvPr/>
        </p:nvPicPr>
        <p:blipFill rotWithShape="1">
          <a:blip r:embed="rId3"/>
          <a:srcRect t="1196"/>
          <a:stretch/>
        </p:blipFill>
        <p:spPr>
          <a:xfrm>
            <a:off x="3309255" y="1229855"/>
            <a:ext cx="8458201" cy="5475745"/>
          </a:xfrm>
          <a:prstGeom prst="rect">
            <a:avLst/>
          </a:prstGeom>
        </p:spPr>
      </p:pic>
      <p:pic>
        <p:nvPicPr>
          <p:cNvPr id="13" name="Picture 12">
            <a:extLst>
              <a:ext uri="{FF2B5EF4-FFF2-40B4-BE49-F238E27FC236}">
                <a16:creationId xmlns:a16="http://schemas.microsoft.com/office/drawing/2014/main" id="{C37E6953-EBC8-4A56-90AA-8FFE6EBECE98}"/>
              </a:ext>
            </a:extLst>
          </p:cNvPr>
          <p:cNvPicPr>
            <a:picLocks noChangeAspect="1"/>
          </p:cNvPicPr>
          <p:nvPr/>
        </p:nvPicPr>
        <p:blipFill rotWithShape="1">
          <a:blip r:embed="rId4"/>
          <a:srcRect r="12165" b="5521"/>
          <a:stretch/>
        </p:blipFill>
        <p:spPr>
          <a:xfrm>
            <a:off x="591921" y="2018603"/>
            <a:ext cx="2276465" cy="3395006"/>
          </a:xfrm>
          <a:prstGeom prst="rect">
            <a:avLst/>
          </a:prstGeom>
        </p:spPr>
      </p:pic>
    </p:spTree>
    <p:extLst>
      <p:ext uri="{BB962C8B-B14F-4D97-AF65-F5344CB8AC3E}">
        <p14:creationId xmlns:p14="http://schemas.microsoft.com/office/powerpoint/2010/main" val="3425424627"/>
      </p:ext>
    </p:extLst>
  </p:cSld>
  <p:clrMapOvr>
    <a:masterClrMapping/>
  </p:clrMapOvr>
  <p:transition>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2D96D895-DEAF-43EB-97D1-C9857AF44CE6}"/>
              </a:ext>
            </a:extLst>
          </p:cNvPr>
          <p:cNvSpPr txBox="1">
            <a:spLocks/>
          </p:cNvSpPr>
          <p:nvPr/>
        </p:nvSpPr>
        <p:spPr>
          <a:xfrm>
            <a:off x="428009" y="1828476"/>
            <a:ext cx="3798277" cy="3044683"/>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00B0F0"/>
                </a:solidFill>
              </a:rPr>
              <a:t>COMPARISON</a:t>
            </a:r>
          </a:p>
          <a:p>
            <a:pPr algn="ctr"/>
            <a:endParaRPr lang="en-US" sz="2800" dirty="0">
              <a:solidFill>
                <a:schemeClr val="bg1"/>
              </a:solidFill>
            </a:endParaRPr>
          </a:p>
          <a:p>
            <a:pPr algn="ctr"/>
            <a:r>
              <a:rPr lang="en-US" sz="2800" dirty="0">
                <a:solidFill>
                  <a:schemeClr val="bg1"/>
                </a:solidFill>
              </a:rPr>
              <a:t>United States</a:t>
            </a:r>
          </a:p>
          <a:p>
            <a:pPr algn="ctr"/>
            <a:r>
              <a:rPr lang="en-US" sz="2800" dirty="0">
                <a:solidFill>
                  <a:schemeClr val="bg1"/>
                </a:solidFill>
              </a:rPr>
              <a:t>&amp;</a:t>
            </a:r>
          </a:p>
          <a:p>
            <a:pPr algn="ctr"/>
            <a:r>
              <a:rPr lang="en-US" sz="2800" dirty="0">
                <a:solidFill>
                  <a:schemeClr val="bg1"/>
                </a:solidFill>
              </a:rPr>
              <a:t>Highest and Lowest</a:t>
            </a:r>
          </a:p>
        </p:txBody>
      </p:sp>
      <p:cxnSp>
        <p:nvCxnSpPr>
          <p:cNvPr id="7" name="Straight Connector 6">
            <a:extLst>
              <a:ext uri="{FF2B5EF4-FFF2-40B4-BE49-F238E27FC236}">
                <a16:creationId xmlns:a16="http://schemas.microsoft.com/office/drawing/2014/main" id="{94277ADC-06A7-4EFE-8D9B-8153057347A9}"/>
              </a:ext>
            </a:extLst>
          </p:cNvPr>
          <p:cNvCxnSpPr/>
          <p:nvPr/>
        </p:nvCxnSpPr>
        <p:spPr>
          <a:xfrm>
            <a:off x="643467" y="2939146"/>
            <a:ext cx="3363974" cy="0"/>
          </a:xfrm>
          <a:prstGeom prst="line">
            <a:avLst/>
          </a:prstGeom>
          <a:ln w="19050">
            <a:solidFill>
              <a:srgbClr val="00B0F0"/>
            </a:solidFill>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DADD89CD-AA27-470D-972E-078E3F4D4745}"/>
              </a:ext>
            </a:extLst>
          </p:cNvPr>
          <p:cNvPicPr>
            <a:picLocks noChangeAspect="1"/>
          </p:cNvPicPr>
          <p:nvPr/>
        </p:nvPicPr>
        <p:blipFill>
          <a:blip r:embed="rId2"/>
          <a:stretch>
            <a:fillRect/>
          </a:stretch>
        </p:blipFill>
        <p:spPr>
          <a:xfrm>
            <a:off x="4670623" y="326320"/>
            <a:ext cx="7428567" cy="6297639"/>
          </a:xfrm>
          <a:prstGeom prst="rect">
            <a:avLst/>
          </a:prstGeom>
        </p:spPr>
      </p:pic>
    </p:spTree>
    <p:extLst>
      <p:ext uri="{BB962C8B-B14F-4D97-AF65-F5344CB8AC3E}">
        <p14:creationId xmlns:p14="http://schemas.microsoft.com/office/powerpoint/2010/main" val="968121571"/>
      </p:ext>
    </p:extLst>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487700-16EC-4563-A5F4-02FB214D2794}"/>
              </a:ext>
            </a:extLst>
          </p:cNvPr>
          <p:cNvSpPr>
            <a:spLocks noGrp="1"/>
          </p:cNvSpPr>
          <p:nvPr>
            <p:ph type="title"/>
          </p:nvPr>
        </p:nvSpPr>
        <p:spPr>
          <a:xfrm>
            <a:off x="655320" y="365125"/>
            <a:ext cx="9013052" cy="1623312"/>
          </a:xfrm>
        </p:spPr>
        <p:txBody>
          <a:bodyPr anchor="b">
            <a:normAutofit/>
          </a:bodyPr>
          <a:lstStyle/>
          <a:p>
            <a:r>
              <a:rPr lang="en-US" sz="4000" dirty="0"/>
              <a:t>Project Summary</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9BB77C-B662-4764-BA1F-680DDEDCC7FB}"/>
              </a:ext>
            </a:extLst>
          </p:cNvPr>
          <p:cNvSpPr>
            <a:spLocks noGrp="1"/>
          </p:cNvSpPr>
          <p:nvPr>
            <p:ph idx="1"/>
          </p:nvPr>
        </p:nvSpPr>
        <p:spPr>
          <a:xfrm>
            <a:off x="655320" y="2644518"/>
            <a:ext cx="9013052" cy="3327251"/>
          </a:xfrm>
        </p:spPr>
        <p:txBody>
          <a:bodyPr>
            <a:normAutofit/>
          </a:bodyPr>
          <a:lstStyle/>
          <a:p>
            <a:pPr marL="0" indent="0">
              <a:buNone/>
            </a:pPr>
            <a:r>
              <a:rPr lang="en-US" sz="2600" dirty="0"/>
              <a:t>Our project consisted of reviewing the economic freedom index and its components over the last 10 years.  </a:t>
            </a:r>
          </a:p>
        </p:txBody>
      </p:sp>
    </p:spTree>
    <p:extLst>
      <p:ext uri="{BB962C8B-B14F-4D97-AF65-F5344CB8AC3E}">
        <p14:creationId xmlns:p14="http://schemas.microsoft.com/office/powerpoint/2010/main" val="508816553"/>
      </p:ext>
    </p:extLst>
  </p:cSld>
  <p:clrMapOvr>
    <a:overrideClrMapping bg1="dk1" tx1="lt1" bg2="dk2" tx2="lt2" accent1="accent1" accent2="accent2" accent3="accent3" accent4="accent4" accent5="accent5" accent6="accent6" hlink="hlink" folHlink="folHlink"/>
  </p:clrMapOvr>
  <p:transition>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DE6530-AF02-4D91-AEC6-0750EC950990}"/>
              </a:ext>
            </a:extLst>
          </p:cNvPr>
          <p:cNvPicPr>
            <a:picLocks noChangeAspect="1"/>
          </p:cNvPicPr>
          <p:nvPr/>
        </p:nvPicPr>
        <p:blipFill>
          <a:blip r:embed="rId2"/>
          <a:stretch>
            <a:fillRect/>
          </a:stretch>
        </p:blipFill>
        <p:spPr>
          <a:xfrm>
            <a:off x="0" y="1"/>
            <a:ext cx="12192000" cy="6858000"/>
          </a:xfrm>
          <a:prstGeom prst="rect">
            <a:avLst/>
          </a:prstGeom>
        </p:spPr>
      </p:pic>
      <p:sp>
        <p:nvSpPr>
          <p:cNvPr id="3" name="Title 1">
            <a:extLst>
              <a:ext uri="{FF2B5EF4-FFF2-40B4-BE49-F238E27FC236}">
                <a16:creationId xmlns:a16="http://schemas.microsoft.com/office/drawing/2014/main" id="{631F79C8-466C-4C70-B88F-D97FFE2AD004}"/>
              </a:ext>
            </a:extLst>
          </p:cNvPr>
          <p:cNvSpPr txBox="1">
            <a:spLocks/>
          </p:cNvSpPr>
          <p:nvPr/>
        </p:nvSpPr>
        <p:spPr>
          <a:xfrm>
            <a:off x="700817" y="2661557"/>
            <a:ext cx="10789053" cy="116285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400" dirty="0">
                <a:solidFill>
                  <a:srgbClr val="00B0F0"/>
                </a:solidFill>
              </a:rPr>
              <a:t>Questions?</a:t>
            </a:r>
          </a:p>
        </p:txBody>
      </p:sp>
    </p:spTree>
    <p:extLst>
      <p:ext uri="{BB962C8B-B14F-4D97-AF65-F5344CB8AC3E}">
        <p14:creationId xmlns:p14="http://schemas.microsoft.com/office/powerpoint/2010/main" val="3012602559"/>
      </p:ext>
    </p:extLst>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DE6530-AF02-4D91-AEC6-0750EC950990}"/>
              </a:ext>
            </a:extLst>
          </p:cNvPr>
          <p:cNvPicPr>
            <a:picLocks noChangeAspect="1"/>
          </p:cNvPicPr>
          <p:nvPr/>
        </p:nvPicPr>
        <p:blipFill>
          <a:blip r:embed="rId2"/>
          <a:stretch>
            <a:fillRect/>
          </a:stretch>
        </p:blipFill>
        <p:spPr>
          <a:xfrm>
            <a:off x="0" y="1"/>
            <a:ext cx="12192000" cy="6858000"/>
          </a:xfrm>
          <a:prstGeom prst="rect">
            <a:avLst/>
          </a:prstGeom>
        </p:spPr>
      </p:pic>
      <p:sp>
        <p:nvSpPr>
          <p:cNvPr id="3" name="Title 1">
            <a:extLst>
              <a:ext uri="{FF2B5EF4-FFF2-40B4-BE49-F238E27FC236}">
                <a16:creationId xmlns:a16="http://schemas.microsoft.com/office/drawing/2014/main" id="{631F79C8-466C-4C70-B88F-D97FFE2AD004}"/>
              </a:ext>
            </a:extLst>
          </p:cNvPr>
          <p:cNvSpPr txBox="1">
            <a:spLocks/>
          </p:cNvSpPr>
          <p:nvPr/>
        </p:nvSpPr>
        <p:spPr>
          <a:xfrm>
            <a:off x="700817" y="1071465"/>
            <a:ext cx="10789053" cy="28400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800" dirty="0">
                <a:solidFill>
                  <a:schemeClr val="bg1"/>
                </a:solidFill>
              </a:rPr>
              <a:t>What is</a:t>
            </a:r>
            <a:br>
              <a:rPr lang="en-US" sz="5800" dirty="0"/>
            </a:br>
            <a:r>
              <a:rPr lang="en-US" sz="5800" dirty="0">
                <a:solidFill>
                  <a:srgbClr val="00B0F0"/>
                </a:solidFill>
              </a:rPr>
              <a:t>Economic Freedom</a:t>
            </a:r>
            <a:r>
              <a:rPr lang="en-US" sz="5800" dirty="0">
                <a:solidFill>
                  <a:schemeClr val="bg1"/>
                </a:solidFill>
              </a:rPr>
              <a:t>?</a:t>
            </a:r>
          </a:p>
        </p:txBody>
      </p:sp>
    </p:spTree>
    <p:extLst>
      <p:ext uri="{BB962C8B-B14F-4D97-AF65-F5344CB8AC3E}">
        <p14:creationId xmlns:p14="http://schemas.microsoft.com/office/powerpoint/2010/main" val="3949239219"/>
      </p:ext>
    </p:extLst>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6" name="Picture 5" descr="A close up of a map&#10;&#10;Description automatically generated">
            <a:extLst>
              <a:ext uri="{FF2B5EF4-FFF2-40B4-BE49-F238E27FC236}">
                <a16:creationId xmlns:a16="http://schemas.microsoft.com/office/drawing/2014/main" id="{37A3F3BE-64DE-423B-B8A2-B277D45CB19E}"/>
              </a:ext>
            </a:extLst>
          </p:cNvPr>
          <p:cNvPicPr>
            <a:picLocks noChangeAspect="1"/>
          </p:cNvPicPr>
          <p:nvPr/>
        </p:nvPicPr>
        <p:blipFill rotWithShape="1">
          <a:blip r:embed="rId2">
            <a:extLst>
              <a:ext uri="{28A0092B-C50C-407E-A947-70E740481C1C}">
                <a14:useLocalDpi xmlns:a14="http://schemas.microsoft.com/office/drawing/2010/main" val="0"/>
              </a:ext>
            </a:extLst>
          </a:blip>
          <a:srcRect l="3604" r="6656" b="5316"/>
          <a:stretch/>
        </p:blipFill>
        <p:spPr>
          <a:xfrm>
            <a:off x="4663982" y="372278"/>
            <a:ext cx="7528018" cy="5957080"/>
          </a:xfrm>
          <a:prstGeom prst="rect">
            <a:avLst/>
          </a:prstGeom>
        </p:spPr>
      </p:pic>
      <p:sp>
        <p:nvSpPr>
          <p:cNvPr id="9" name="Title 1">
            <a:extLst>
              <a:ext uri="{FF2B5EF4-FFF2-40B4-BE49-F238E27FC236}">
                <a16:creationId xmlns:a16="http://schemas.microsoft.com/office/drawing/2014/main" id="{F9AE0093-365B-4F50-8D74-D80CA1251654}"/>
              </a:ext>
            </a:extLst>
          </p:cNvPr>
          <p:cNvSpPr txBox="1">
            <a:spLocks/>
          </p:cNvSpPr>
          <p:nvPr/>
        </p:nvSpPr>
        <p:spPr>
          <a:xfrm>
            <a:off x="428009" y="1828476"/>
            <a:ext cx="3798277" cy="3044683"/>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00B0F0"/>
                </a:solidFill>
              </a:rPr>
              <a:t>COMPARISON</a:t>
            </a:r>
          </a:p>
          <a:p>
            <a:pPr algn="ctr"/>
            <a:endParaRPr lang="en-US" sz="2800" dirty="0">
              <a:solidFill>
                <a:schemeClr val="bg1"/>
              </a:solidFill>
            </a:endParaRPr>
          </a:p>
          <a:p>
            <a:pPr algn="ctr"/>
            <a:r>
              <a:rPr lang="en-US" sz="2800" dirty="0">
                <a:solidFill>
                  <a:schemeClr val="bg1"/>
                </a:solidFill>
              </a:rPr>
              <a:t>GDP</a:t>
            </a:r>
          </a:p>
          <a:p>
            <a:pPr algn="ctr"/>
            <a:r>
              <a:rPr lang="en-US" sz="2800" dirty="0">
                <a:solidFill>
                  <a:schemeClr val="bg1"/>
                </a:solidFill>
              </a:rPr>
              <a:t>&amp;</a:t>
            </a:r>
          </a:p>
          <a:p>
            <a:pPr algn="ctr"/>
            <a:r>
              <a:rPr lang="en-US" sz="2800" dirty="0">
                <a:solidFill>
                  <a:schemeClr val="bg1"/>
                </a:solidFill>
              </a:rPr>
              <a:t>Economic Freedom Score</a:t>
            </a:r>
          </a:p>
        </p:txBody>
      </p:sp>
      <p:cxnSp>
        <p:nvCxnSpPr>
          <p:cNvPr id="11" name="Straight Connector 10">
            <a:extLst>
              <a:ext uri="{FF2B5EF4-FFF2-40B4-BE49-F238E27FC236}">
                <a16:creationId xmlns:a16="http://schemas.microsoft.com/office/drawing/2014/main" id="{4BFE2E04-BBA5-4216-9D20-084681B1F9D9}"/>
              </a:ext>
            </a:extLst>
          </p:cNvPr>
          <p:cNvCxnSpPr/>
          <p:nvPr/>
        </p:nvCxnSpPr>
        <p:spPr>
          <a:xfrm>
            <a:off x="643467" y="2939146"/>
            <a:ext cx="3363974" cy="0"/>
          </a:xfrm>
          <a:prstGeom prst="line">
            <a:avLst/>
          </a:prstGeom>
          <a:ln w="19050">
            <a:solidFill>
              <a:srgbClr val="00B0F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78345358"/>
      </p:ext>
    </p:extLst>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8" descr="A close up of a map&#10;&#10;Description automatically generated">
            <a:extLst>
              <a:ext uri="{FF2B5EF4-FFF2-40B4-BE49-F238E27FC236}">
                <a16:creationId xmlns:a16="http://schemas.microsoft.com/office/drawing/2014/main" id="{A9BA6E18-793B-43A0-ADB1-AC0C2395838B}"/>
              </a:ext>
            </a:extLst>
          </p:cNvPr>
          <p:cNvPicPr>
            <a:picLocks noChangeAspect="1"/>
          </p:cNvPicPr>
          <p:nvPr/>
        </p:nvPicPr>
        <p:blipFill rotWithShape="1">
          <a:blip r:embed="rId2">
            <a:extLst>
              <a:ext uri="{28A0092B-C50C-407E-A947-70E740481C1C}">
                <a14:useLocalDpi xmlns:a14="http://schemas.microsoft.com/office/drawing/2010/main" val="0"/>
              </a:ext>
            </a:extLst>
          </a:blip>
          <a:srcRect l="6201" r="6765"/>
          <a:stretch/>
        </p:blipFill>
        <p:spPr>
          <a:xfrm>
            <a:off x="4898489" y="372278"/>
            <a:ext cx="7293510" cy="6285078"/>
          </a:xfrm>
          <a:prstGeom prst="rect">
            <a:avLst/>
          </a:prstGeom>
        </p:spPr>
      </p:pic>
      <p:sp>
        <p:nvSpPr>
          <p:cNvPr id="13" name="Title 1">
            <a:extLst>
              <a:ext uri="{FF2B5EF4-FFF2-40B4-BE49-F238E27FC236}">
                <a16:creationId xmlns:a16="http://schemas.microsoft.com/office/drawing/2014/main" id="{75B7C38D-909C-45A3-B4D7-5F059C7EF02D}"/>
              </a:ext>
            </a:extLst>
          </p:cNvPr>
          <p:cNvSpPr txBox="1">
            <a:spLocks/>
          </p:cNvSpPr>
          <p:nvPr/>
        </p:nvSpPr>
        <p:spPr>
          <a:xfrm>
            <a:off x="428009" y="1828476"/>
            <a:ext cx="3798277" cy="3044683"/>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00B0F0"/>
                </a:solidFill>
              </a:rPr>
              <a:t>COMPARISON</a:t>
            </a:r>
          </a:p>
          <a:p>
            <a:pPr algn="ctr"/>
            <a:endParaRPr lang="en-US" sz="2800" dirty="0">
              <a:solidFill>
                <a:schemeClr val="bg1"/>
              </a:solidFill>
            </a:endParaRPr>
          </a:p>
          <a:p>
            <a:pPr algn="ctr"/>
            <a:r>
              <a:rPr lang="en-US" sz="2800" dirty="0">
                <a:solidFill>
                  <a:schemeClr val="bg1"/>
                </a:solidFill>
              </a:rPr>
              <a:t>GDP Rank</a:t>
            </a:r>
          </a:p>
          <a:p>
            <a:pPr algn="ctr"/>
            <a:r>
              <a:rPr lang="en-US" sz="2800" dirty="0">
                <a:solidFill>
                  <a:schemeClr val="bg1"/>
                </a:solidFill>
              </a:rPr>
              <a:t>&amp;</a:t>
            </a:r>
          </a:p>
          <a:p>
            <a:pPr algn="ctr"/>
            <a:r>
              <a:rPr lang="en-US" sz="2800" dirty="0">
                <a:solidFill>
                  <a:schemeClr val="bg1"/>
                </a:solidFill>
              </a:rPr>
              <a:t>Economic Freedom Score</a:t>
            </a:r>
          </a:p>
        </p:txBody>
      </p:sp>
      <p:cxnSp>
        <p:nvCxnSpPr>
          <p:cNvPr id="14" name="Straight Connector 13">
            <a:extLst>
              <a:ext uri="{FF2B5EF4-FFF2-40B4-BE49-F238E27FC236}">
                <a16:creationId xmlns:a16="http://schemas.microsoft.com/office/drawing/2014/main" id="{7926698B-47C6-4630-8AE5-DEEA0B62E449}"/>
              </a:ext>
            </a:extLst>
          </p:cNvPr>
          <p:cNvCxnSpPr/>
          <p:nvPr/>
        </p:nvCxnSpPr>
        <p:spPr>
          <a:xfrm>
            <a:off x="643467" y="2939146"/>
            <a:ext cx="3363974" cy="0"/>
          </a:xfrm>
          <a:prstGeom prst="line">
            <a:avLst/>
          </a:prstGeom>
          <a:ln w="19050">
            <a:solidFill>
              <a:srgbClr val="00B0F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50077279"/>
      </p:ext>
    </p:extLst>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8" descr="A close up of a map&#10;&#10;Description automatically generated">
            <a:extLst>
              <a:ext uri="{FF2B5EF4-FFF2-40B4-BE49-F238E27FC236}">
                <a16:creationId xmlns:a16="http://schemas.microsoft.com/office/drawing/2014/main" id="{C67826A4-6BAB-48E7-892F-182E8FF3A265}"/>
              </a:ext>
            </a:extLst>
          </p:cNvPr>
          <p:cNvPicPr>
            <a:picLocks noChangeAspect="1"/>
          </p:cNvPicPr>
          <p:nvPr/>
        </p:nvPicPr>
        <p:blipFill rotWithShape="1">
          <a:blip r:embed="rId2">
            <a:extLst>
              <a:ext uri="{28A0092B-C50C-407E-A947-70E740481C1C}">
                <a14:useLocalDpi xmlns:a14="http://schemas.microsoft.com/office/drawing/2010/main" val="0"/>
              </a:ext>
            </a:extLst>
          </a:blip>
          <a:srcRect l="6883" r="4629" b="6766"/>
          <a:stretch/>
        </p:blipFill>
        <p:spPr>
          <a:xfrm>
            <a:off x="4928723" y="402608"/>
            <a:ext cx="7201860" cy="5691117"/>
          </a:xfrm>
          <a:prstGeom prst="rect">
            <a:avLst/>
          </a:prstGeom>
        </p:spPr>
      </p:pic>
      <p:sp>
        <p:nvSpPr>
          <p:cNvPr id="13" name="Title 1">
            <a:extLst>
              <a:ext uri="{FF2B5EF4-FFF2-40B4-BE49-F238E27FC236}">
                <a16:creationId xmlns:a16="http://schemas.microsoft.com/office/drawing/2014/main" id="{2EAAE8E5-829D-4E19-A315-E18C1A0CDD11}"/>
              </a:ext>
            </a:extLst>
          </p:cNvPr>
          <p:cNvSpPr txBox="1">
            <a:spLocks/>
          </p:cNvSpPr>
          <p:nvPr/>
        </p:nvSpPr>
        <p:spPr>
          <a:xfrm>
            <a:off x="428009" y="1828476"/>
            <a:ext cx="3798277" cy="3044683"/>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00B0F0"/>
                </a:solidFill>
              </a:rPr>
              <a:t>COMPARISON</a:t>
            </a:r>
          </a:p>
          <a:p>
            <a:pPr algn="ctr"/>
            <a:endParaRPr lang="en-US" sz="2800" dirty="0">
              <a:solidFill>
                <a:schemeClr val="bg1"/>
              </a:solidFill>
            </a:endParaRPr>
          </a:p>
          <a:p>
            <a:pPr algn="ctr"/>
            <a:r>
              <a:rPr lang="en-US" sz="2800" dirty="0">
                <a:solidFill>
                  <a:schemeClr val="bg1"/>
                </a:solidFill>
              </a:rPr>
              <a:t>Per Capita GDP Rank</a:t>
            </a:r>
          </a:p>
          <a:p>
            <a:pPr algn="ctr"/>
            <a:r>
              <a:rPr lang="en-US" sz="2800" dirty="0">
                <a:solidFill>
                  <a:schemeClr val="bg1"/>
                </a:solidFill>
              </a:rPr>
              <a:t>&amp;</a:t>
            </a:r>
          </a:p>
          <a:p>
            <a:pPr algn="ctr"/>
            <a:r>
              <a:rPr lang="en-US" sz="2800" dirty="0">
                <a:solidFill>
                  <a:schemeClr val="bg1"/>
                </a:solidFill>
              </a:rPr>
              <a:t>Economic Freedom Score</a:t>
            </a:r>
          </a:p>
        </p:txBody>
      </p:sp>
      <p:cxnSp>
        <p:nvCxnSpPr>
          <p:cNvPr id="14" name="Straight Connector 13">
            <a:extLst>
              <a:ext uri="{FF2B5EF4-FFF2-40B4-BE49-F238E27FC236}">
                <a16:creationId xmlns:a16="http://schemas.microsoft.com/office/drawing/2014/main" id="{BC63B70E-224B-47F6-A880-BC6E70D51987}"/>
              </a:ext>
            </a:extLst>
          </p:cNvPr>
          <p:cNvCxnSpPr/>
          <p:nvPr/>
        </p:nvCxnSpPr>
        <p:spPr>
          <a:xfrm>
            <a:off x="643467" y="2939146"/>
            <a:ext cx="3363974" cy="0"/>
          </a:xfrm>
          <a:prstGeom prst="line">
            <a:avLst/>
          </a:prstGeom>
          <a:ln w="19050">
            <a:solidFill>
              <a:srgbClr val="00B0F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07006568"/>
      </p:ext>
    </p:extLst>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642812-5639-493C-92C8-044FAB16D3BF}"/>
              </a:ext>
            </a:extLst>
          </p:cNvPr>
          <p:cNvSpPr>
            <a:spLocks noGrp="1"/>
          </p:cNvSpPr>
          <p:nvPr>
            <p:ph type="title"/>
          </p:nvPr>
        </p:nvSpPr>
        <p:spPr>
          <a:xfrm>
            <a:off x="655320" y="365125"/>
            <a:ext cx="9013052" cy="1623312"/>
          </a:xfrm>
        </p:spPr>
        <p:txBody>
          <a:bodyPr anchor="b">
            <a:normAutofit/>
          </a:bodyPr>
          <a:lstStyle/>
          <a:p>
            <a:r>
              <a:rPr lang="en-US" sz="4000" dirty="0"/>
              <a:t>Definition</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28C1660-2350-4065-A70E-64E37799B695}"/>
              </a:ext>
            </a:extLst>
          </p:cNvPr>
          <p:cNvSpPr>
            <a:spLocks noGrp="1"/>
          </p:cNvSpPr>
          <p:nvPr>
            <p:ph idx="1"/>
          </p:nvPr>
        </p:nvSpPr>
        <p:spPr>
          <a:xfrm>
            <a:off x="655319" y="2644518"/>
            <a:ext cx="10849743" cy="3327251"/>
          </a:xfrm>
        </p:spPr>
        <p:txBody>
          <a:bodyPr>
            <a:noAutofit/>
          </a:bodyPr>
          <a:lstStyle/>
          <a:p>
            <a:pPr marL="0" indent="0">
              <a:buNone/>
            </a:pPr>
            <a:r>
              <a:rPr lang="en-US" sz="2600" dirty="0">
                <a:solidFill>
                  <a:srgbClr val="00B0F0"/>
                </a:solidFill>
              </a:rPr>
              <a:t>The fundamental right of every human to control his/her own labor and property.  </a:t>
            </a:r>
          </a:p>
          <a:p>
            <a:pPr lvl="1"/>
            <a:r>
              <a:rPr lang="en-US" sz="2600" dirty="0"/>
              <a:t>In an economically free society, individuals are free to work, produce, consume and invest in any way they please.  </a:t>
            </a:r>
          </a:p>
          <a:p>
            <a:pPr lvl="1"/>
            <a:r>
              <a:rPr lang="en-US" sz="2600" dirty="0"/>
              <a:t>Governments allow labor, capital and goods to move freely and refrain from coercion or constraint of liberty beyond the extent necessary to protect and maintain liberty itself.</a:t>
            </a:r>
          </a:p>
        </p:txBody>
      </p:sp>
    </p:spTree>
    <p:extLst>
      <p:ext uri="{BB962C8B-B14F-4D97-AF65-F5344CB8AC3E}">
        <p14:creationId xmlns:p14="http://schemas.microsoft.com/office/powerpoint/2010/main" val="2902633318"/>
      </p:ext>
    </p:extLst>
  </p:cSld>
  <p:clrMapOvr>
    <a:overrideClrMapping bg1="dk1" tx1="lt1" bg2="dk2" tx2="lt2" accent1="accent1" accent2="accent2" accent3="accent3" accent4="accent4" accent5="accent5" accent6="accent6" hlink="hlink" folHlink="folHlink"/>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C52B07-0628-2543-A935-ECB2FACE9859}"/>
              </a:ext>
            </a:extLst>
          </p:cNvPr>
          <p:cNvSpPr>
            <a:spLocks noGrp="1"/>
          </p:cNvSpPr>
          <p:nvPr>
            <p:ph type="title"/>
          </p:nvPr>
        </p:nvSpPr>
        <p:spPr>
          <a:xfrm>
            <a:off x="655320" y="365125"/>
            <a:ext cx="9013052" cy="1623312"/>
          </a:xfrm>
        </p:spPr>
        <p:txBody>
          <a:bodyPr anchor="b">
            <a:normAutofit/>
          </a:bodyPr>
          <a:lstStyle/>
          <a:p>
            <a:r>
              <a:rPr lang="en-US" sz="4000" dirty="0"/>
              <a:t>Four Pillars of Economic Freedom</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BA4AD29-FC40-6E4C-AEAA-31934D532FE7}"/>
              </a:ext>
            </a:extLst>
          </p:cNvPr>
          <p:cNvSpPr>
            <a:spLocks noGrp="1"/>
          </p:cNvSpPr>
          <p:nvPr>
            <p:ph idx="1"/>
          </p:nvPr>
        </p:nvSpPr>
        <p:spPr>
          <a:xfrm>
            <a:off x="655320" y="2644518"/>
            <a:ext cx="9013052" cy="3327251"/>
          </a:xfrm>
        </p:spPr>
        <p:txBody>
          <a:bodyPr numCol="2">
            <a:noAutofit/>
          </a:bodyPr>
          <a:lstStyle/>
          <a:p>
            <a:pPr marL="514350" indent="-514350">
              <a:buClr>
                <a:schemeClr val="tx1"/>
              </a:buClr>
              <a:buFont typeface="+mj-lt"/>
              <a:buAutoNum type="arabicPeriod"/>
            </a:pPr>
            <a:r>
              <a:rPr lang="en-US" sz="2000" dirty="0">
                <a:solidFill>
                  <a:srgbClr val="00B0F0"/>
                </a:solidFill>
              </a:rPr>
              <a:t>Rule of Law</a:t>
            </a:r>
          </a:p>
          <a:p>
            <a:pPr lvl="1"/>
            <a:r>
              <a:rPr lang="en-US" sz="2000" dirty="0"/>
              <a:t>Property Rights</a:t>
            </a:r>
          </a:p>
          <a:p>
            <a:pPr lvl="1"/>
            <a:r>
              <a:rPr lang="en-US" sz="2000" dirty="0"/>
              <a:t>Government Integrity</a:t>
            </a:r>
          </a:p>
          <a:p>
            <a:pPr lvl="1"/>
            <a:r>
              <a:rPr lang="en-US" sz="2000" dirty="0"/>
              <a:t>(Judicial Effectiveness)</a:t>
            </a:r>
          </a:p>
          <a:p>
            <a:pPr marL="514350" indent="-514350">
              <a:buFont typeface="+mj-lt"/>
              <a:buAutoNum type="arabicPeriod"/>
            </a:pPr>
            <a:endParaRPr lang="en-US" sz="2000" dirty="0"/>
          </a:p>
          <a:p>
            <a:pPr marL="514350" indent="-514350">
              <a:buClr>
                <a:schemeClr val="tx1"/>
              </a:buClr>
              <a:buFont typeface="+mj-lt"/>
              <a:buAutoNum type="arabicPeriod"/>
            </a:pPr>
            <a:r>
              <a:rPr lang="en-US" sz="2000" dirty="0">
                <a:solidFill>
                  <a:srgbClr val="00B0F0"/>
                </a:solidFill>
              </a:rPr>
              <a:t>Government Size</a:t>
            </a:r>
          </a:p>
          <a:p>
            <a:pPr lvl="1"/>
            <a:r>
              <a:rPr lang="en-US" sz="2000" dirty="0"/>
              <a:t>Tax Burden</a:t>
            </a:r>
          </a:p>
          <a:p>
            <a:pPr lvl="1"/>
            <a:r>
              <a:rPr lang="en-US" sz="2000" dirty="0"/>
              <a:t>Government Spending</a:t>
            </a:r>
          </a:p>
          <a:p>
            <a:pPr lvl="1"/>
            <a:r>
              <a:rPr lang="en-US" sz="2000" dirty="0"/>
              <a:t>(Fiscal Health)</a:t>
            </a:r>
          </a:p>
          <a:p>
            <a:pPr marL="457200" lvl="1" indent="0">
              <a:buNone/>
            </a:pPr>
            <a:endParaRPr lang="en-US" sz="2000" dirty="0"/>
          </a:p>
          <a:p>
            <a:pPr marL="514350" indent="-514350">
              <a:buClr>
                <a:schemeClr val="tx1"/>
              </a:buClr>
              <a:buFont typeface="+mj-lt"/>
              <a:buAutoNum type="arabicPeriod"/>
            </a:pPr>
            <a:r>
              <a:rPr lang="en-US" sz="2000" dirty="0">
                <a:solidFill>
                  <a:srgbClr val="00B0F0"/>
                </a:solidFill>
              </a:rPr>
              <a:t>Regulatory Efficiency</a:t>
            </a:r>
          </a:p>
          <a:p>
            <a:pPr lvl="1"/>
            <a:r>
              <a:rPr lang="en-US" sz="2000" dirty="0"/>
              <a:t>Business Freedom</a:t>
            </a:r>
          </a:p>
          <a:p>
            <a:pPr lvl="1"/>
            <a:r>
              <a:rPr lang="en-US" sz="2000" dirty="0"/>
              <a:t>Labor Freedom</a:t>
            </a:r>
          </a:p>
          <a:p>
            <a:pPr lvl="1"/>
            <a:r>
              <a:rPr lang="en-US" sz="2000" dirty="0"/>
              <a:t>Monetary Freedom</a:t>
            </a:r>
          </a:p>
          <a:p>
            <a:pPr marL="514350" indent="-514350">
              <a:buFont typeface="+mj-lt"/>
              <a:buAutoNum type="arabicPeriod"/>
            </a:pPr>
            <a:endParaRPr lang="en-US" sz="2000" dirty="0"/>
          </a:p>
          <a:p>
            <a:pPr marL="514350" indent="-514350">
              <a:buClr>
                <a:schemeClr val="tx1"/>
              </a:buClr>
              <a:buFont typeface="+mj-lt"/>
              <a:buAutoNum type="arabicPeriod"/>
            </a:pPr>
            <a:r>
              <a:rPr lang="en-US" sz="2000" dirty="0">
                <a:solidFill>
                  <a:srgbClr val="00B0F0"/>
                </a:solidFill>
              </a:rPr>
              <a:t>Open Markets</a:t>
            </a:r>
          </a:p>
          <a:p>
            <a:pPr lvl="1"/>
            <a:r>
              <a:rPr lang="en-US" sz="2000" dirty="0"/>
              <a:t>Trade Freedom</a:t>
            </a:r>
          </a:p>
          <a:p>
            <a:pPr lvl="1"/>
            <a:r>
              <a:rPr lang="en-US" sz="2000" dirty="0"/>
              <a:t>Investment Freedom</a:t>
            </a:r>
          </a:p>
          <a:p>
            <a:pPr lvl="1"/>
            <a:r>
              <a:rPr lang="en-US" sz="2000" dirty="0"/>
              <a:t>Financial Freedom</a:t>
            </a:r>
          </a:p>
        </p:txBody>
      </p:sp>
    </p:spTree>
    <p:extLst>
      <p:ext uri="{BB962C8B-B14F-4D97-AF65-F5344CB8AC3E}">
        <p14:creationId xmlns:p14="http://schemas.microsoft.com/office/powerpoint/2010/main" val="3217085580"/>
      </p:ext>
    </p:extLst>
  </p:cSld>
  <p:clrMapOvr>
    <a:overrideClrMapping bg1="dk1" tx1="lt1" bg2="dk2" tx2="lt2" accent1="accent1" accent2="accent2" accent3="accent3" accent4="accent4" accent5="accent5" accent6="accent6" hlink="hlink" folHlink="folHlink"/>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60250B-25A8-2644-8E4B-8899ED5861D4}"/>
              </a:ext>
            </a:extLst>
          </p:cNvPr>
          <p:cNvSpPr>
            <a:spLocks noGrp="1"/>
          </p:cNvSpPr>
          <p:nvPr>
            <p:ph type="title"/>
          </p:nvPr>
        </p:nvSpPr>
        <p:spPr>
          <a:xfrm>
            <a:off x="655320" y="365125"/>
            <a:ext cx="9013052" cy="1623312"/>
          </a:xfrm>
        </p:spPr>
        <p:txBody>
          <a:bodyPr anchor="b">
            <a:normAutofit/>
          </a:bodyPr>
          <a:lstStyle/>
          <a:p>
            <a:r>
              <a:rPr lang="en-US" sz="4000" dirty="0"/>
              <a:t>Economic Freedom Index Score Ratings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D2C920F-97E7-EA40-9ECA-6D757890CD9C}"/>
              </a:ext>
            </a:extLst>
          </p:cNvPr>
          <p:cNvSpPr>
            <a:spLocks noGrp="1"/>
          </p:cNvSpPr>
          <p:nvPr>
            <p:ph idx="1"/>
          </p:nvPr>
        </p:nvSpPr>
        <p:spPr>
          <a:xfrm>
            <a:off x="-1071126" y="2644518"/>
            <a:ext cx="6417863" cy="3933702"/>
          </a:xfrm>
        </p:spPr>
        <p:txBody>
          <a:bodyPr numCol="2">
            <a:normAutofit/>
          </a:bodyPr>
          <a:lstStyle/>
          <a:p>
            <a:pPr marL="0" indent="0" algn="r">
              <a:spcBef>
                <a:spcPts val="3000"/>
              </a:spcBef>
              <a:buNone/>
            </a:pPr>
            <a:r>
              <a:rPr lang="en-US" sz="2600" dirty="0">
                <a:solidFill>
                  <a:srgbClr val="00B0F0"/>
                </a:solidFill>
              </a:rPr>
              <a:t>&gt; 80</a:t>
            </a:r>
            <a:r>
              <a:rPr lang="en-US" sz="2600" dirty="0"/>
              <a:t> :  </a:t>
            </a:r>
          </a:p>
          <a:p>
            <a:pPr marL="0" indent="0" algn="r">
              <a:spcBef>
                <a:spcPts val="3000"/>
              </a:spcBef>
              <a:buNone/>
            </a:pPr>
            <a:r>
              <a:rPr lang="en-US" sz="2600" dirty="0">
                <a:solidFill>
                  <a:srgbClr val="00B0F0"/>
                </a:solidFill>
              </a:rPr>
              <a:t>70 – 79.9</a:t>
            </a:r>
            <a:r>
              <a:rPr lang="en-US" sz="2600" dirty="0"/>
              <a:t> :</a:t>
            </a:r>
          </a:p>
          <a:p>
            <a:pPr marL="0" indent="0" algn="r">
              <a:spcBef>
                <a:spcPts val="3000"/>
              </a:spcBef>
              <a:buNone/>
            </a:pPr>
            <a:r>
              <a:rPr lang="en-US" sz="2600" dirty="0">
                <a:solidFill>
                  <a:srgbClr val="00B0F0"/>
                </a:solidFill>
              </a:rPr>
              <a:t>60 – 69.9</a:t>
            </a:r>
            <a:r>
              <a:rPr lang="en-US" sz="2600" dirty="0"/>
              <a:t> :</a:t>
            </a:r>
          </a:p>
          <a:p>
            <a:pPr marL="0" indent="0" algn="r">
              <a:spcBef>
                <a:spcPts val="3000"/>
              </a:spcBef>
              <a:buNone/>
            </a:pPr>
            <a:r>
              <a:rPr lang="en-US" sz="2600" dirty="0">
                <a:solidFill>
                  <a:srgbClr val="00B0F0"/>
                </a:solidFill>
              </a:rPr>
              <a:t>50 – 59.9</a:t>
            </a:r>
            <a:r>
              <a:rPr lang="en-US" sz="2600" dirty="0"/>
              <a:t> :</a:t>
            </a:r>
          </a:p>
          <a:p>
            <a:pPr marL="0" indent="0" algn="r">
              <a:spcBef>
                <a:spcPts val="3000"/>
              </a:spcBef>
              <a:buNone/>
            </a:pPr>
            <a:r>
              <a:rPr lang="en-US" sz="2600" dirty="0">
                <a:solidFill>
                  <a:srgbClr val="00B0F0"/>
                </a:solidFill>
              </a:rPr>
              <a:t>&lt; 50</a:t>
            </a:r>
            <a:r>
              <a:rPr lang="en-US" sz="2600" dirty="0"/>
              <a:t> :  </a:t>
            </a:r>
          </a:p>
          <a:p>
            <a:pPr marL="0" indent="0">
              <a:spcBef>
                <a:spcPts val="3000"/>
              </a:spcBef>
              <a:buNone/>
            </a:pPr>
            <a:r>
              <a:rPr lang="en-US" sz="2600" dirty="0"/>
              <a:t>      Free</a:t>
            </a:r>
          </a:p>
          <a:p>
            <a:pPr marL="0" indent="0">
              <a:spcBef>
                <a:spcPts val="3000"/>
              </a:spcBef>
              <a:buNone/>
            </a:pPr>
            <a:r>
              <a:rPr lang="en-US" sz="2600" dirty="0"/>
              <a:t>      Mostly Free</a:t>
            </a:r>
          </a:p>
          <a:p>
            <a:pPr marL="0" indent="0">
              <a:spcBef>
                <a:spcPts val="3000"/>
              </a:spcBef>
              <a:buNone/>
            </a:pPr>
            <a:r>
              <a:rPr lang="en-US" sz="2600" dirty="0"/>
              <a:t>      Moderately Free</a:t>
            </a:r>
          </a:p>
          <a:p>
            <a:pPr marL="0" indent="0">
              <a:spcBef>
                <a:spcPts val="3000"/>
              </a:spcBef>
              <a:buNone/>
            </a:pPr>
            <a:r>
              <a:rPr lang="en-US" sz="2600" dirty="0"/>
              <a:t>      Mostly Unfree</a:t>
            </a:r>
          </a:p>
          <a:p>
            <a:pPr marL="0" indent="0">
              <a:spcBef>
                <a:spcPts val="3000"/>
              </a:spcBef>
              <a:buNone/>
            </a:pPr>
            <a:r>
              <a:rPr lang="en-US" sz="2600" dirty="0"/>
              <a:t>      Repressed</a:t>
            </a:r>
          </a:p>
        </p:txBody>
      </p:sp>
    </p:spTree>
    <p:extLst>
      <p:ext uri="{BB962C8B-B14F-4D97-AF65-F5344CB8AC3E}">
        <p14:creationId xmlns:p14="http://schemas.microsoft.com/office/powerpoint/2010/main" val="2823048665"/>
      </p:ext>
    </p:extLst>
  </p:cSld>
  <p:clrMapOvr>
    <a:overrideClrMapping bg1="dk1" tx1="lt1" bg2="dk2" tx2="lt2" accent1="accent1" accent2="accent2" accent3="accent3" accent4="accent4" accent5="accent5" accent6="accent6" hlink="hlink" folHlink="folHlink"/>
  </p:clrMapOvr>
  <p:transition>
    <p:split orient="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498</Words>
  <Application>Microsoft Office PowerPoint</Application>
  <PresentationFormat>Widescreen</PresentationFormat>
  <Paragraphs>99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Economic Freedom Analysis</vt:lpstr>
      <vt:lpstr>Project Summary</vt:lpstr>
      <vt:lpstr>PowerPoint Presentation</vt:lpstr>
      <vt:lpstr>PowerPoint Presentation</vt:lpstr>
      <vt:lpstr>PowerPoint Presentation</vt:lpstr>
      <vt:lpstr>PowerPoint Presentation</vt:lpstr>
      <vt:lpstr>Definition</vt:lpstr>
      <vt:lpstr>Four Pillars of Economic Freedom</vt:lpstr>
      <vt:lpstr>Economic Freedom Index Score Ratings</vt:lpstr>
      <vt:lpstr>Question</vt:lpstr>
      <vt:lpstr>Distribution of Economic Freedom 2019</vt:lpstr>
      <vt:lpstr>Which countries (by region) have the highest &amp; lowest overall average scores for the years of  2010 &amp; 2019? </vt:lpstr>
      <vt:lpstr>PowerPoint Presentation</vt:lpstr>
      <vt:lpstr>How did the specific individual freedom factors vary over the 10-year time period for just the United States?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 Freedom Analysis</dc:title>
  <dc:creator>Jennifer Klimek</dc:creator>
  <cp:lastModifiedBy>Jennifer Klimek</cp:lastModifiedBy>
  <cp:revision>21</cp:revision>
  <dcterms:created xsi:type="dcterms:W3CDTF">2019-07-18T16:52:18Z</dcterms:created>
  <dcterms:modified xsi:type="dcterms:W3CDTF">2019-07-19T20:38:53Z</dcterms:modified>
</cp:coreProperties>
</file>