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sldIdLst>
    <p:sldId id="256" r:id="rId2"/>
    <p:sldId id="265" r:id="rId3"/>
    <p:sldId id="264" r:id="rId4"/>
    <p:sldId id="263" r:id="rId5"/>
    <p:sldId id="257" r:id="rId6"/>
    <p:sldId id="260"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2"/>
    <p:restoredTop sz="94582"/>
  </p:normalViewPr>
  <p:slideViewPr>
    <p:cSldViewPr snapToGrid="0" snapToObjects="1">
      <p:cViewPr varScale="1">
        <p:scale>
          <a:sx n="87" d="100"/>
          <a:sy n="87"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5494532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385390853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638561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36447429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665122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85795168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98752615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90765122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15500963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4C0A7-C7AA-C246-868E-50220BED8C33}" type="datetimeFigureOut">
              <a:rPr lang="en-US" smtClean="0"/>
              <a:t>10/9/19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154460142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4C0A7-C7AA-C246-868E-50220BED8C33}" type="datetimeFigureOut">
              <a:rPr lang="en-US" smtClean="0"/>
              <a:t>10/9/19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319486298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4C0A7-C7AA-C246-868E-50220BED8C33}" type="datetimeFigureOut">
              <a:rPr lang="en-US" smtClean="0"/>
              <a:t>10/9/19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8284578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84C0A7-C7AA-C246-868E-50220BED8C33}" type="datetimeFigureOut">
              <a:rPr lang="en-US" smtClean="0"/>
              <a:t>10/9/19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7970119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4C0A7-C7AA-C246-868E-50220BED8C33}" type="datetimeFigureOut">
              <a:rPr lang="en-US" smtClean="0"/>
              <a:t>10/9/19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3750108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4C0A7-C7AA-C246-868E-50220BED8C33}" type="datetimeFigureOut">
              <a:rPr lang="en-US" smtClean="0"/>
              <a:t>10/9/19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184330698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4C0A7-C7AA-C246-868E-50220BED8C33}" type="datetimeFigureOut">
              <a:rPr lang="en-US" smtClean="0"/>
              <a:t>10/9/19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416FC-771F-DB43-8353-CC33602072E8}" type="slidenum">
              <a:rPr lang="en-US" smtClean="0"/>
              <a:t>‹#›</a:t>
            </a:fld>
            <a:endParaRPr lang="en-US"/>
          </a:p>
        </p:txBody>
      </p:sp>
    </p:spTree>
    <p:extLst>
      <p:ext uri="{BB962C8B-B14F-4D97-AF65-F5344CB8AC3E}">
        <p14:creationId xmlns:p14="http://schemas.microsoft.com/office/powerpoint/2010/main" val="272667619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84C0A7-C7AA-C246-868E-50220BED8C33}" type="datetimeFigureOut">
              <a:rPr lang="en-US" smtClean="0"/>
              <a:t>10/9/19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B416FC-771F-DB43-8353-CC33602072E8}" type="slidenum">
              <a:rPr lang="en-US" smtClean="0"/>
              <a:t>‹#›</a:t>
            </a:fld>
            <a:endParaRPr lang="en-US"/>
          </a:p>
        </p:txBody>
      </p:sp>
    </p:spTree>
    <p:extLst>
      <p:ext uri="{BB962C8B-B14F-4D97-AF65-F5344CB8AC3E}">
        <p14:creationId xmlns:p14="http://schemas.microsoft.com/office/powerpoint/2010/main" val="55219090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EE02-BFB9-C447-ABAC-F184837FFF7C}"/>
              </a:ext>
            </a:extLst>
          </p:cNvPr>
          <p:cNvSpPr>
            <a:spLocks noGrp="1"/>
          </p:cNvSpPr>
          <p:nvPr>
            <p:ph type="ctrTitle"/>
          </p:nvPr>
        </p:nvSpPr>
        <p:spPr/>
        <p:txBody>
          <a:bodyPr/>
          <a:lstStyle/>
          <a:p>
            <a:r>
              <a:rPr lang="en-US" dirty="0"/>
              <a:t>Tech Giants Financial Statements</a:t>
            </a:r>
          </a:p>
        </p:txBody>
      </p:sp>
      <p:sp>
        <p:nvSpPr>
          <p:cNvPr id="3" name="Subtitle 2">
            <a:extLst>
              <a:ext uri="{FF2B5EF4-FFF2-40B4-BE49-F238E27FC236}">
                <a16:creationId xmlns:a16="http://schemas.microsoft.com/office/drawing/2014/main" id="{882F3138-641F-DB4D-B8BE-3DCB38FB896A}"/>
              </a:ext>
            </a:extLst>
          </p:cNvPr>
          <p:cNvSpPr>
            <a:spLocks noGrp="1"/>
          </p:cNvSpPr>
          <p:nvPr>
            <p:ph type="subTitle" idx="1"/>
          </p:nvPr>
        </p:nvSpPr>
        <p:spPr>
          <a:xfrm>
            <a:off x="1524000" y="4479862"/>
            <a:ext cx="9144000" cy="1655762"/>
          </a:xfrm>
        </p:spPr>
        <p:txBody>
          <a:bodyPr/>
          <a:lstStyle/>
          <a:p>
            <a:r>
              <a:rPr lang="en-US" dirty="0"/>
              <a:t>Jacob, </a:t>
            </a:r>
            <a:r>
              <a:rPr lang="en-US" dirty="0" err="1"/>
              <a:t>Delroy</a:t>
            </a:r>
            <a:r>
              <a:rPr lang="en-US" dirty="0"/>
              <a:t>, and Kendell</a:t>
            </a:r>
          </a:p>
        </p:txBody>
      </p:sp>
    </p:spTree>
    <p:extLst>
      <p:ext uri="{BB962C8B-B14F-4D97-AF65-F5344CB8AC3E}">
        <p14:creationId xmlns:p14="http://schemas.microsoft.com/office/powerpoint/2010/main" val="25843066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8122-10AD-D74C-A31A-1AE729B31C84}"/>
              </a:ext>
            </a:extLst>
          </p:cNvPr>
          <p:cNvSpPr>
            <a:spLocks noGrp="1"/>
          </p:cNvSpPr>
          <p:nvPr>
            <p:ph type="title"/>
          </p:nvPr>
        </p:nvSpPr>
        <p:spPr>
          <a:xfrm>
            <a:off x="1797666" y="388374"/>
            <a:ext cx="8596668" cy="1320800"/>
          </a:xfrm>
        </p:spPr>
        <p:txBody>
          <a:bodyPr>
            <a:normAutofit/>
          </a:bodyPr>
          <a:lstStyle/>
          <a:p>
            <a:pPr algn="ctr"/>
            <a:r>
              <a:rPr lang="en-US" sz="4800" dirty="0"/>
              <a:t>Project Purpose</a:t>
            </a:r>
          </a:p>
        </p:txBody>
      </p:sp>
      <p:sp>
        <p:nvSpPr>
          <p:cNvPr id="3" name="Content Placeholder 2">
            <a:extLst>
              <a:ext uri="{FF2B5EF4-FFF2-40B4-BE49-F238E27FC236}">
                <a16:creationId xmlns:a16="http://schemas.microsoft.com/office/drawing/2014/main" id="{5F865B73-9BCF-474B-AF85-8A1000D42C77}"/>
              </a:ext>
            </a:extLst>
          </p:cNvPr>
          <p:cNvSpPr>
            <a:spLocks noGrp="1"/>
          </p:cNvSpPr>
          <p:nvPr>
            <p:ph idx="1"/>
          </p:nvPr>
        </p:nvSpPr>
        <p:spPr>
          <a:xfrm>
            <a:off x="1797666" y="2145840"/>
            <a:ext cx="8596668" cy="3880773"/>
          </a:xfrm>
        </p:spPr>
        <p:txBody>
          <a:bodyPr/>
          <a:lstStyle/>
          <a:p>
            <a:r>
              <a:rPr lang="en-US" dirty="0"/>
              <a:t>We analyzed the five tech giants (Apple, Amazon, Facebook, Google, and Microsoft) to compare and contrast their financial performances over the last 3 years.  We web scraped their financial statements and used other resources to identify each company’s main sources of revenue, cash balance, main uses of cash, and financial ratios to help give perspective on the similar, yet different approaches each company took to successfully grow on a large scale basis.  We also created an application that will graph their stock performance over that same time period (with up to 20 years worth of past performance data).</a:t>
            </a:r>
          </a:p>
        </p:txBody>
      </p:sp>
    </p:spTree>
    <p:extLst>
      <p:ext uri="{BB962C8B-B14F-4D97-AF65-F5344CB8AC3E}">
        <p14:creationId xmlns:p14="http://schemas.microsoft.com/office/powerpoint/2010/main" val="42764224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243F-1D2E-C247-84DD-B5FDFD670ACE}"/>
              </a:ext>
            </a:extLst>
          </p:cNvPr>
          <p:cNvSpPr>
            <a:spLocks noGrp="1"/>
          </p:cNvSpPr>
          <p:nvPr>
            <p:ph type="title"/>
          </p:nvPr>
        </p:nvSpPr>
        <p:spPr>
          <a:xfrm>
            <a:off x="1797666" y="0"/>
            <a:ext cx="8596668" cy="830627"/>
          </a:xfrm>
        </p:spPr>
        <p:txBody>
          <a:bodyPr>
            <a:normAutofit/>
          </a:bodyPr>
          <a:lstStyle/>
          <a:p>
            <a:pPr algn="ctr"/>
            <a:r>
              <a:rPr lang="en-US" sz="4800" dirty="0"/>
              <a:t>Macrotrends.net</a:t>
            </a:r>
          </a:p>
        </p:txBody>
      </p:sp>
      <p:pic>
        <p:nvPicPr>
          <p:cNvPr id="4" name="Content Placeholder 4">
            <a:extLst>
              <a:ext uri="{FF2B5EF4-FFF2-40B4-BE49-F238E27FC236}">
                <a16:creationId xmlns:a16="http://schemas.microsoft.com/office/drawing/2014/main" id="{232AC5ED-1357-F249-8091-9BE34C41A958}"/>
              </a:ext>
            </a:extLst>
          </p:cNvPr>
          <p:cNvPicPr>
            <a:picLocks noGrp="1" noChangeAspect="1"/>
          </p:cNvPicPr>
          <p:nvPr>
            <p:ph idx="1"/>
          </p:nvPr>
        </p:nvPicPr>
        <p:blipFill>
          <a:blip r:embed="rId2"/>
          <a:stretch>
            <a:fillRect/>
          </a:stretch>
        </p:blipFill>
        <p:spPr>
          <a:xfrm>
            <a:off x="1274101" y="830627"/>
            <a:ext cx="9643797" cy="5924134"/>
          </a:xfrm>
        </p:spPr>
      </p:pic>
    </p:spTree>
    <p:extLst>
      <p:ext uri="{BB962C8B-B14F-4D97-AF65-F5344CB8AC3E}">
        <p14:creationId xmlns:p14="http://schemas.microsoft.com/office/powerpoint/2010/main" val="12522472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1EB0-2B6F-F040-9339-668DABA0A2AB}"/>
              </a:ext>
            </a:extLst>
          </p:cNvPr>
          <p:cNvSpPr>
            <a:spLocks noGrp="1"/>
          </p:cNvSpPr>
          <p:nvPr>
            <p:ph type="title"/>
          </p:nvPr>
        </p:nvSpPr>
        <p:spPr>
          <a:xfrm>
            <a:off x="1534419" y="388374"/>
            <a:ext cx="8596668" cy="1320800"/>
          </a:xfrm>
        </p:spPr>
        <p:txBody>
          <a:bodyPr>
            <a:noAutofit/>
          </a:bodyPr>
          <a:lstStyle/>
          <a:p>
            <a:pPr algn="ctr"/>
            <a:r>
              <a:rPr lang="en-US" sz="4800" dirty="0"/>
              <a:t>Web Scrape</a:t>
            </a:r>
            <a:br>
              <a:rPr lang="en-US" sz="4800" dirty="0"/>
            </a:br>
            <a:endParaRPr lang="en-US" sz="4800" dirty="0"/>
          </a:p>
        </p:txBody>
      </p:sp>
      <p:pic>
        <p:nvPicPr>
          <p:cNvPr id="4" name="Content Placeholder 7">
            <a:extLst>
              <a:ext uri="{FF2B5EF4-FFF2-40B4-BE49-F238E27FC236}">
                <a16:creationId xmlns:a16="http://schemas.microsoft.com/office/drawing/2014/main" id="{D0FC4EB1-C640-374E-B3D1-C2A047FAF6D6}"/>
              </a:ext>
            </a:extLst>
          </p:cNvPr>
          <p:cNvPicPr>
            <a:picLocks noGrp="1" noChangeAspect="1"/>
          </p:cNvPicPr>
          <p:nvPr>
            <p:ph idx="1"/>
          </p:nvPr>
        </p:nvPicPr>
        <p:blipFill>
          <a:blip r:embed="rId2"/>
          <a:stretch>
            <a:fillRect/>
          </a:stretch>
        </p:blipFill>
        <p:spPr>
          <a:xfrm>
            <a:off x="560500" y="1709175"/>
            <a:ext cx="11099262" cy="4426154"/>
          </a:xfrm>
        </p:spPr>
      </p:pic>
    </p:spTree>
    <p:extLst>
      <p:ext uri="{BB962C8B-B14F-4D97-AF65-F5344CB8AC3E}">
        <p14:creationId xmlns:p14="http://schemas.microsoft.com/office/powerpoint/2010/main" val="158058010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D4A-CCBC-A54F-A414-505696651268}"/>
              </a:ext>
            </a:extLst>
          </p:cNvPr>
          <p:cNvSpPr>
            <a:spLocks noGrp="1"/>
          </p:cNvSpPr>
          <p:nvPr>
            <p:ph type="title"/>
          </p:nvPr>
        </p:nvSpPr>
        <p:spPr>
          <a:xfrm>
            <a:off x="255442" y="1583910"/>
            <a:ext cx="2329262" cy="3690177"/>
          </a:xfrm>
        </p:spPr>
        <p:txBody>
          <a:bodyPr>
            <a:noAutofit/>
          </a:bodyPr>
          <a:lstStyle/>
          <a:p>
            <a:r>
              <a:rPr lang="en-US" sz="4800" dirty="0"/>
              <a:t>AAPL</a:t>
            </a:r>
            <a:br>
              <a:rPr lang="en-US" sz="4800" dirty="0"/>
            </a:br>
            <a:br>
              <a:rPr lang="en-US" sz="4800" dirty="0"/>
            </a:br>
            <a:r>
              <a:rPr lang="en-US" sz="4800" dirty="0"/>
              <a:t>vs. </a:t>
            </a:r>
            <a:br>
              <a:rPr lang="en-US" sz="4800" dirty="0"/>
            </a:br>
            <a:br>
              <a:rPr lang="en-US" sz="4800" dirty="0"/>
            </a:br>
            <a:r>
              <a:rPr lang="en-US" sz="4800" dirty="0"/>
              <a:t>MSFT</a:t>
            </a:r>
          </a:p>
        </p:txBody>
      </p:sp>
      <p:pic>
        <p:nvPicPr>
          <p:cNvPr id="12" name="Picture 11">
            <a:extLst>
              <a:ext uri="{FF2B5EF4-FFF2-40B4-BE49-F238E27FC236}">
                <a16:creationId xmlns:a16="http://schemas.microsoft.com/office/drawing/2014/main" id="{C6072DAF-DC7D-6F4E-A977-79557E087F01}"/>
              </a:ext>
            </a:extLst>
          </p:cNvPr>
          <p:cNvPicPr>
            <a:picLocks noChangeAspect="1"/>
          </p:cNvPicPr>
          <p:nvPr/>
        </p:nvPicPr>
        <p:blipFill>
          <a:blip r:embed="rId2"/>
          <a:stretch>
            <a:fillRect/>
          </a:stretch>
        </p:blipFill>
        <p:spPr>
          <a:xfrm>
            <a:off x="1883074" y="371839"/>
            <a:ext cx="10053484" cy="2856341"/>
          </a:xfrm>
          <a:prstGeom prst="rect">
            <a:avLst/>
          </a:prstGeom>
        </p:spPr>
      </p:pic>
      <p:pic>
        <p:nvPicPr>
          <p:cNvPr id="13" name="Picture 12">
            <a:extLst>
              <a:ext uri="{FF2B5EF4-FFF2-40B4-BE49-F238E27FC236}">
                <a16:creationId xmlns:a16="http://schemas.microsoft.com/office/drawing/2014/main" id="{6C0905C6-CFAA-7D42-ADB9-A47FF7D16A04}"/>
              </a:ext>
            </a:extLst>
          </p:cNvPr>
          <p:cNvPicPr>
            <a:picLocks noChangeAspect="1"/>
          </p:cNvPicPr>
          <p:nvPr/>
        </p:nvPicPr>
        <p:blipFill>
          <a:blip r:embed="rId3"/>
          <a:stretch>
            <a:fillRect/>
          </a:stretch>
        </p:blipFill>
        <p:spPr>
          <a:xfrm>
            <a:off x="1883074" y="3629821"/>
            <a:ext cx="10053485" cy="2871618"/>
          </a:xfrm>
          <a:prstGeom prst="rect">
            <a:avLst/>
          </a:prstGeom>
        </p:spPr>
      </p:pic>
    </p:spTree>
    <p:extLst>
      <p:ext uri="{BB962C8B-B14F-4D97-AF65-F5344CB8AC3E}">
        <p14:creationId xmlns:p14="http://schemas.microsoft.com/office/powerpoint/2010/main" val="164448561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C9B0-97F4-E742-81C4-13CA8BE51F7A}"/>
              </a:ext>
            </a:extLst>
          </p:cNvPr>
          <p:cNvSpPr>
            <a:spLocks noGrp="1"/>
          </p:cNvSpPr>
          <p:nvPr>
            <p:ph type="title"/>
          </p:nvPr>
        </p:nvSpPr>
        <p:spPr>
          <a:xfrm>
            <a:off x="0" y="1389734"/>
            <a:ext cx="2595913" cy="4362401"/>
          </a:xfrm>
        </p:spPr>
        <p:txBody>
          <a:bodyPr>
            <a:noAutofit/>
          </a:bodyPr>
          <a:lstStyle/>
          <a:p>
            <a:r>
              <a:rPr lang="en-US" sz="4800" dirty="0"/>
              <a:t>FB</a:t>
            </a:r>
            <a:br>
              <a:rPr lang="en-US" sz="4800" dirty="0"/>
            </a:br>
            <a:br>
              <a:rPr lang="en-US" sz="4800" dirty="0"/>
            </a:br>
            <a:r>
              <a:rPr lang="en-US" sz="4800" dirty="0"/>
              <a:t>vs.</a:t>
            </a:r>
            <a:br>
              <a:rPr lang="en-US" sz="4800" dirty="0"/>
            </a:br>
            <a:br>
              <a:rPr lang="en-US" sz="4800" dirty="0"/>
            </a:br>
            <a:r>
              <a:rPr lang="en-US" sz="4800" dirty="0"/>
              <a:t>GOOGL</a:t>
            </a:r>
          </a:p>
        </p:txBody>
      </p:sp>
      <p:pic>
        <p:nvPicPr>
          <p:cNvPr id="4" name="Picture 3">
            <a:extLst>
              <a:ext uri="{FF2B5EF4-FFF2-40B4-BE49-F238E27FC236}">
                <a16:creationId xmlns:a16="http://schemas.microsoft.com/office/drawing/2014/main" id="{76AF9BDD-04CC-254D-A160-9055A5138069}"/>
              </a:ext>
            </a:extLst>
          </p:cNvPr>
          <p:cNvPicPr>
            <a:picLocks noChangeAspect="1"/>
          </p:cNvPicPr>
          <p:nvPr/>
        </p:nvPicPr>
        <p:blipFill>
          <a:blip r:embed="rId2"/>
          <a:stretch>
            <a:fillRect/>
          </a:stretch>
        </p:blipFill>
        <p:spPr>
          <a:xfrm>
            <a:off x="2048257" y="197227"/>
            <a:ext cx="10053483" cy="2871618"/>
          </a:xfrm>
          <a:prstGeom prst="rect">
            <a:avLst/>
          </a:prstGeom>
        </p:spPr>
      </p:pic>
      <p:pic>
        <p:nvPicPr>
          <p:cNvPr id="6" name="Picture 5">
            <a:extLst>
              <a:ext uri="{FF2B5EF4-FFF2-40B4-BE49-F238E27FC236}">
                <a16:creationId xmlns:a16="http://schemas.microsoft.com/office/drawing/2014/main" id="{E66D4FD0-938F-0543-AAF9-FE441794D4B1}"/>
              </a:ext>
            </a:extLst>
          </p:cNvPr>
          <p:cNvPicPr>
            <a:picLocks noChangeAspect="1"/>
          </p:cNvPicPr>
          <p:nvPr/>
        </p:nvPicPr>
        <p:blipFill>
          <a:blip r:embed="rId3"/>
          <a:stretch>
            <a:fillRect/>
          </a:stretch>
        </p:blipFill>
        <p:spPr>
          <a:xfrm>
            <a:off x="2048256" y="3570934"/>
            <a:ext cx="10053484" cy="2871618"/>
          </a:xfrm>
          <a:prstGeom prst="rect">
            <a:avLst/>
          </a:prstGeom>
        </p:spPr>
      </p:pic>
    </p:spTree>
    <p:extLst>
      <p:ext uri="{BB962C8B-B14F-4D97-AF65-F5344CB8AC3E}">
        <p14:creationId xmlns:p14="http://schemas.microsoft.com/office/powerpoint/2010/main" val="298798236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ECB-BF1A-B844-82D4-A8A96DBE8E2D}"/>
              </a:ext>
            </a:extLst>
          </p:cNvPr>
          <p:cNvSpPr>
            <a:spLocks noGrp="1"/>
          </p:cNvSpPr>
          <p:nvPr>
            <p:ph type="title"/>
          </p:nvPr>
        </p:nvSpPr>
        <p:spPr>
          <a:xfrm>
            <a:off x="5216652" y="450469"/>
            <a:ext cx="1758696" cy="1325563"/>
          </a:xfrm>
        </p:spPr>
        <p:txBody>
          <a:bodyPr>
            <a:normAutofit/>
          </a:bodyPr>
          <a:lstStyle/>
          <a:p>
            <a:r>
              <a:rPr lang="en-US" sz="4800" dirty="0"/>
              <a:t>AMZN</a:t>
            </a:r>
          </a:p>
        </p:txBody>
      </p:sp>
      <p:pic>
        <p:nvPicPr>
          <p:cNvPr id="4" name="Picture 3">
            <a:extLst>
              <a:ext uri="{FF2B5EF4-FFF2-40B4-BE49-F238E27FC236}">
                <a16:creationId xmlns:a16="http://schemas.microsoft.com/office/drawing/2014/main" id="{D70D34D4-572A-0444-B4B0-7DF1008FF77C}"/>
              </a:ext>
            </a:extLst>
          </p:cNvPr>
          <p:cNvPicPr>
            <a:picLocks noChangeAspect="1"/>
          </p:cNvPicPr>
          <p:nvPr/>
        </p:nvPicPr>
        <p:blipFill>
          <a:blip r:embed="rId2"/>
          <a:stretch>
            <a:fillRect/>
          </a:stretch>
        </p:blipFill>
        <p:spPr>
          <a:xfrm>
            <a:off x="276740" y="2175702"/>
            <a:ext cx="11638520" cy="2732213"/>
          </a:xfrm>
          <a:prstGeom prst="rect">
            <a:avLst/>
          </a:prstGeom>
        </p:spPr>
      </p:pic>
    </p:spTree>
    <p:extLst>
      <p:ext uri="{BB962C8B-B14F-4D97-AF65-F5344CB8AC3E}">
        <p14:creationId xmlns:p14="http://schemas.microsoft.com/office/powerpoint/2010/main" val="22894654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{231DF7CD-A76E-7D40-B650-9F146782706B}tf10001060</Template>
  <TotalTime>1241</TotalTime>
  <Words>132</Words>
  <Application>Microsoft Macintosh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Tech Giants Financial Statements</vt:lpstr>
      <vt:lpstr>Project Purpose</vt:lpstr>
      <vt:lpstr>Macrotrends.net</vt:lpstr>
      <vt:lpstr>Web Scrape </vt:lpstr>
      <vt:lpstr>AAPL  vs.   MSFT</vt:lpstr>
      <vt:lpstr>FB  vs.  GOOGL</vt:lpstr>
      <vt:lpstr>AMZN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Giants Financial Statements</dc:title>
  <dc:creator>Jacob Nolff</dc:creator>
  <cp:lastModifiedBy>Jacob Nolff</cp:lastModifiedBy>
  <cp:revision>20</cp:revision>
  <dcterms:created xsi:type="dcterms:W3CDTF">2019-10-10T01:31:56Z</dcterms:created>
  <dcterms:modified xsi:type="dcterms:W3CDTF">2019-10-10T22:13:16Z</dcterms:modified>
</cp:coreProperties>
</file>