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1" d="100"/>
          <a:sy n="101" d="100"/>
        </p:scale>
        <p:origin x="15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B356F-D335-4054-8672-F8A68E96EFA2}"/>
              </a:ext>
            </a:extLst>
          </p:cNvPr>
          <p:cNvSpPr>
            <a:spLocks noGrp="1"/>
          </p:cNvSpPr>
          <p:nvPr>
            <p:ph type="ctrTitle"/>
          </p:nvPr>
        </p:nvSpPr>
        <p:spPr>
          <a:xfrm>
            <a:off x="2085975" y="782637"/>
            <a:ext cx="9058275" cy="2387600"/>
          </a:xfrm>
        </p:spPr>
        <p:txBody>
          <a:bodyPr>
            <a:normAutofit/>
          </a:bodyPr>
          <a:lstStyle/>
          <a:p>
            <a:pPr algn="ctr"/>
            <a:r>
              <a:rPr lang="fr-FR" dirty="0"/>
              <a:t>Content Management System (</a:t>
            </a:r>
            <a:r>
              <a:rPr lang="fr-FR" b="1" dirty="0"/>
              <a:t>CMS</a:t>
            </a:r>
            <a:r>
              <a:rPr lang="fr-FR" dirty="0"/>
              <a:t>)</a:t>
            </a:r>
          </a:p>
        </p:txBody>
      </p:sp>
    </p:spTree>
    <p:extLst>
      <p:ext uri="{BB962C8B-B14F-4D97-AF65-F5344CB8AC3E}">
        <p14:creationId xmlns:p14="http://schemas.microsoft.com/office/powerpoint/2010/main" val="421922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6B3C7-1392-485F-B5FB-DE3AD3A4BE44}"/>
              </a:ext>
            </a:extLst>
          </p:cNvPr>
          <p:cNvSpPr>
            <a:spLocks noGrp="1"/>
          </p:cNvSpPr>
          <p:nvPr>
            <p:ph type="title"/>
          </p:nvPr>
        </p:nvSpPr>
        <p:spPr/>
        <p:txBody>
          <a:bodyPr/>
          <a:lstStyle/>
          <a:p>
            <a:r>
              <a:rPr lang="fr-FR" dirty="0"/>
              <a:t>définition</a:t>
            </a:r>
          </a:p>
        </p:txBody>
      </p:sp>
      <p:sp>
        <p:nvSpPr>
          <p:cNvPr id="3" name="Espace réservé du contenu 2">
            <a:extLst>
              <a:ext uri="{FF2B5EF4-FFF2-40B4-BE49-F238E27FC236}">
                <a16:creationId xmlns:a16="http://schemas.microsoft.com/office/drawing/2014/main" id="{1A956864-29F7-4571-B870-FEEB0B512E99}"/>
              </a:ext>
            </a:extLst>
          </p:cNvPr>
          <p:cNvSpPr>
            <a:spLocks noGrp="1"/>
          </p:cNvSpPr>
          <p:nvPr>
            <p:ph idx="1"/>
          </p:nvPr>
        </p:nvSpPr>
        <p:spPr/>
        <p:txBody>
          <a:bodyPr/>
          <a:lstStyle/>
          <a:p>
            <a:pPr marL="0" indent="0">
              <a:buNone/>
            </a:pPr>
            <a:r>
              <a:rPr lang="fr-FR" dirty="0"/>
              <a:t>Le système de gestion de contenu (SGC) ou Content Management System (</a:t>
            </a:r>
            <a:r>
              <a:rPr lang="fr-FR" b="1" dirty="0"/>
              <a:t>CMS</a:t>
            </a:r>
            <a:r>
              <a:rPr lang="fr-FR" dirty="0"/>
              <a:t>) en anglais regroupe une catégorie de logiciels qui permettent de concevoir, gérer et mettre à jour des sites Web ou des application mobile de manière dynamique. ... permettre de gérer séparément la forme et le contenu</a:t>
            </a:r>
          </a:p>
        </p:txBody>
      </p:sp>
    </p:spTree>
    <p:extLst>
      <p:ext uri="{BB962C8B-B14F-4D97-AF65-F5344CB8AC3E}">
        <p14:creationId xmlns:p14="http://schemas.microsoft.com/office/powerpoint/2010/main" val="352519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CB4FF7-F45F-426A-AA30-2C272681D5F3}"/>
              </a:ext>
            </a:extLst>
          </p:cNvPr>
          <p:cNvSpPr>
            <a:spLocks noGrp="1"/>
          </p:cNvSpPr>
          <p:nvPr>
            <p:ph type="title"/>
          </p:nvPr>
        </p:nvSpPr>
        <p:spPr/>
        <p:txBody>
          <a:bodyPr/>
          <a:lstStyle/>
          <a:p>
            <a:r>
              <a:rPr lang="fr-FR" dirty="0"/>
              <a:t>définition</a:t>
            </a:r>
          </a:p>
        </p:txBody>
      </p:sp>
      <p:sp>
        <p:nvSpPr>
          <p:cNvPr id="3" name="Espace réservé du contenu 2">
            <a:extLst>
              <a:ext uri="{FF2B5EF4-FFF2-40B4-BE49-F238E27FC236}">
                <a16:creationId xmlns:a16="http://schemas.microsoft.com/office/drawing/2014/main" id="{33FEE720-4C15-48D2-9D8D-2E585C7096EE}"/>
              </a:ext>
            </a:extLst>
          </p:cNvPr>
          <p:cNvSpPr>
            <a:spLocks noGrp="1"/>
          </p:cNvSpPr>
          <p:nvPr>
            <p:ph idx="1"/>
          </p:nvPr>
        </p:nvSpPr>
        <p:spPr/>
        <p:txBody>
          <a:bodyPr/>
          <a:lstStyle/>
          <a:p>
            <a:pPr marL="0" indent="0">
              <a:buNone/>
            </a:pPr>
            <a:r>
              <a:rPr lang="fr-FR" dirty="0"/>
              <a:t>Les </a:t>
            </a:r>
            <a:r>
              <a:rPr lang="fr-FR" b="1" dirty="0"/>
              <a:t>CMS</a:t>
            </a:r>
            <a:r>
              <a:rPr lang="fr-FR" dirty="0"/>
              <a:t> autorisent également la structuration du contenu d'un site Web (catégories, pages, articles) et la hiérarchisation des utilisateurs du site, en leur attribuant un titre précis et/ou des autorisations particulières (administrateur, contributeur, etc.). Il existe deux types de CMS : en Open Source et Propriétaire. </a:t>
            </a:r>
          </a:p>
        </p:txBody>
      </p:sp>
    </p:spTree>
    <p:extLst>
      <p:ext uri="{BB962C8B-B14F-4D97-AF65-F5344CB8AC3E}">
        <p14:creationId xmlns:p14="http://schemas.microsoft.com/office/powerpoint/2010/main" val="351651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012C5C-EE5C-4575-83D2-78D83AE263FF}"/>
              </a:ext>
            </a:extLst>
          </p:cNvPr>
          <p:cNvSpPr>
            <a:spLocks noGrp="1"/>
          </p:cNvSpPr>
          <p:nvPr>
            <p:ph type="title"/>
          </p:nvPr>
        </p:nvSpPr>
        <p:spPr>
          <a:xfrm>
            <a:off x="1265238" y="-67282"/>
            <a:ext cx="9905998" cy="1362682"/>
          </a:xfrm>
        </p:spPr>
        <p:txBody>
          <a:bodyPr/>
          <a:lstStyle/>
          <a:p>
            <a:r>
              <a:rPr lang="fr-FR" b="1" dirty="0"/>
              <a:t>les différents CMS</a:t>
            </a:r>
            <a:endParaRPr lang="fr-FR" dirty="0"/>
          </a:p>
        </p:txBody>
      </p:sp>
      <p:graphicFrame>
        <p:nvGraphicFramePr>
          <p:cNvPr id="4" name="Tableau 4">
            <a:extLst>
              <a:ext uri="{FF2B5EF4-FFF2-40B4-BE49-F238E27FC236}">
                <a16:creationId xmlns:a16="http://schemas.microsoft.com/office/drawing/2014/main" id="{7300346F-62D5-42F7-B350-0599EB668B71}"/>
              </a:ext>
            </a:extLst>
          </p:cNvPr>
          <p:cNvGraphicFramePr>
            <a:graphicFrameLocks noGrp="1"/>
          </p:cNvGraphicFramePr>
          <p:nvPr>
            <p:ph idx="1"/>
            <p:extLst>
              <p:ext uri="{D42A27DB-BD31-4B8C-83A1-F6EECF244321}">
                <p14:modId xmlns:p14="http://schemas.microsoft.com/office/powerpoint/2010/main" val="576844981"/>
              </p:ext>
            </p:extLst>
          </p:nvPr>
        </p:nvGraphicFramePr>
        <p:xfrm>
          <a:off x="1495424" y="962025"/>
          <a:ext cx="8772526" cy="5852160"/>
        </p:xfrm>
        <a:graphic>
          <a:graphicData uri="http://schemas.openxmlformats.org/drawingml/2006/table">
            <a:tbl>
              <a:tblPr firstRow="1" bandRow="1">
                <a:tableStyleId>{7DF18680-E054-41AD-8BC1-D1AEF772440D}</a:tableStyleId>
              </a:tblPr>
              <a:tblGrid>
                <a:gridCol w="4362451">
                  <a:extLst>
                    <a:ext uri="{9D8B030D-6E8A-4147-A177-3AD203B41FA5}">
                      <a16:colId xmlns:a16="http://schemas.microsoft.com/office/drawing/2014/main" val="2053368424"/>
                    </a:ext>
                  </a:extLst>
                </a:gridCol>
                <a:gridCol w="4410075">
                  <a:extLst>
                    <a:ext uri="{9D8B030D-6E8A-4147-A177-3AD203B41FA5}">
                      <a16:colId xmlns:a16="http://schemas.microsoft.com/office/drawing/2014/main" val="676318492"/>
                    </a:ext>
                  </a:extLst>
                </a:gridCol>
              </a:tblGrid>
              <a:tr h="359569">
                <a:tc>
                  <a:txBody>
                    <a:bodyPr/>
                    <a:lstStyle/>
                    <a:p>
                      <a:r>
                        <a:rPr lang="fr-FR" dirty="0"/>
                        <a:t>CMS </a:t>
                      </a:r>
                    </a:p>
                  </a:txBody>
                  <a:tcPr anchor="ctr"/>
                </a:tc>
                <a:tc>
                  <a:txBody>
                    <a:bodyPr/>
                    <a:lstStyle/>
                    <a:p>
                      <a:r>
                        <a:rPr lang="fr-FR"/>
                        <a:t>Part de marché </a:t>
                      </a:r>
                    </a:p>
                  </a:txBody>
                  <a:tcPr anchor="ctr"/>
                </a:tc>
                <a:extLst>
                  <a:ext uri="{0D108BD9-81ED-4DB2-BD59-A6C34878D82A}">
                    <a16:rowId xmlns:a16="http://schemas.microsoft.com/office/drawing/2014/main" val="3839372501"/>
                  </a:ext>
                </a:extLst>
              </a:tr>
              <a:tr h="359569">
                <a:tc>
                  <a:txBody>
                    <a:bodyPr/>
                    <a:lstStyle/>
                    <a:p>
                      <a:r>
                        <a:rPr lang="fr-FR" dirty="0"/>
                        <a:t>WordPress </a:t>
                      </a:r>
                    </a:p>
                  </a:txBody>
                  <a:tcPr anchor="ctr"/>
                </a:tc>
                <a:tc>
                  <a:txBody>
                    <a:bodyPr/>
                    <a:lstStyle/>
                    <a:p>
                      <a:r>
                        <a:rPr lang="fr-FR"/>
                        <a:t>62.6% </a:t>
                      </a:r>
                    </a:p>
                  </a:txBody>
                  <a:tcPr anchor="ctr"/>
                </a:tc>
                <a:extLst>
                  <a:ext uri="{0D108BD9-81ED-4DB2-BD59-A6C34878D82A}">
                    <a16:rowId xmlns:a16="http://schemas.microsoft.com/office/drawing/2014/main" val="908759647"/>
                  </a:ext>
                </a:extLst>
              </a:tr>
              <a:tr h="359569">
                <a:tc>
                  <a:txBody>
                    <a:bodyPr/>
                    <a:lstStyle/>
                    <a:p>
                      <a:r>
                        <a:rPr lang="fr-FR"/>
                        <a:t>Joomla! </a:t>
                      </a:r>
                    </a:p>
                  </a:txBody>
                  <a:tcPr anchor="ctr"/>
                </a:tc>
                <a:tc>
                  <a:txBody>
                    <a:bodyPr/>
                    <a:lstStyle/>
                    <a:p>
                      <a:r>
                        <a:rPr lang="fr-FR" dirty="0"/>
                        <a:t>4.4% </a:t>
                      </a:r>
                    </a:p>
                  </a:txBody>
                  <a:tcPr anchor="ctr"/>
                </a:tc>
                <a:extLst>
                  <a:ext uri="{0D108BD9-81ED-4DB2-BD59-A6C34878D82A}">
                    <a16:rowId xmlns:a16="http://schemas.microsoft.com/office/drawing/2014/main" val="2321130731"/>
                  </a:ext>
                </a:extLst>
              </a:tr>
              <a:tr h="359569">
                <a:tc>
                  <a:txBody>
                    <a:bodyPr/>
                    <a:lstStyle/>
                    <a:p>
                      <a:r>
                        <a:rPr lang="fr-FR"/>
                        <a:t>Shopify </a:t>
                      </a:r>
                    </a:p>
                  </a:txBody>
                  <a:tcPr anchor="ctr"/>
                </a:tc>
                <a:tc>
                  <a:txBody>
                    <a:bodyPr/>
                    <a:lstStyle/>
                    <a:p>
                      <a:r>
                        <a:rPr lang="fr-FR"/>
                        <a:t>3.6% </a:t>
                      </a:r>
                    </a:p>
                  </a:txBody>
                  <a:tcPr anchor="ctr"/>
                </a:tc>
                <a:extLst>
                  <a:ext uri="{0D108BD9-81ED-4DB2-BD59-A6C34878D82A}">
                    <a16:rowId xmlns:a16="http://schemas.microsoft.com/office/drawing/2014/main" val="3652575373"/>
                  </a:ext>
                </a:extLst>
              </a:tr>
              <a:tr h="359569">
                <a:tc>
                  <a:txBody>
                    <a:bodyPr/>
                    <a:lstStyle/>
                    <a:p>
                      <a:r>
                        <a:rPr lang="fr-FR"/>
                        <a:t>Drupal </a:t>
                      </a:r>
                    </a:p>
                  </a:txBody>
                  <a:tcPr anchor="ctr"/>
                </a:tc>
                <a:tc>
                  <a:txBody>
                    <a:bodyPr/>
                    <a:lstStyle/>
                    <a:p>
                      <a:r>
                        <a:rPr lang="fr-FR"/>
                        <a:t>2.9% </a:t>
                      </a:r>
                    </a:p>
                  </a:txBody>
                  <a:tcPr anchor="ctr"/>
                </a:tc>
                <a:extLst>
                  <a:ext uri="{0D108BD9-81ED-4DB2-BD59-A6C34878D82A}">
                    <a16:rowId xmlns:a16="http://schemas.microsoft.com/office/drawing/2014/main" val="2023641229"/>
                  </a:ext>
                </a:extLst>
              </a:tr>
              <a:tr h="359569">
                <a:tc>
                  <a:txBody>
                    <a:bodyPr/>
                    <a:lstStyle/>
                    <a:p>
                      <a:r>
                        <a:rPr lang="fr-FR"/>
                        <a:t>Squarespace </a:t>
                      </a:r>
                    </a:p>
                  </a:txBody>
                  <a:tcPr anchor="ctr"/>
                </a:tc>
                <a:tc>
                  <a:txBody>
                    <a:bodyPr/>
                    <a:lstStyle/>
                    <a:p>
                      <a:r>
                        <a:rPr lang="fr-FR"/>
                        <a:t>2.6% </a:t>
                      </a:r>
                    </a:p>
                  </a:txBody>
                  <a:tcPr anchor="ctr"/>
                </a:tc>
                <a:extLst>
                  <a:ext uri="{0D108BD9-81ED-4DB2-BD59-A6C34878D82A}">
                    <a16:rowId xmlns:a16="http://schemas.microsoft.com/office/drawing/2014/main" val="4169907418"/>
                  </a:ext>
                </a:extLst>
              </a:tr>
              <a:tr h="359569">
                <a:tc>
                  <a:txBody>
                    <a:bodyPr/>
                    <a:lstStyle/>
                    <a:p>
                      <a:r>
                        <a:rPr lang="fr-FR"/>
                        <a:t>Wix </a:t>
                      </a:r>
                    </a:p>
                  </a:txBody>
                  <a:tcPr anchor="ctr"/>
                </a:tc>
                <a:tc>
                  <a:txBody>
                    <a:bodyPr/>
                    <a:lstStyle/>
                    <a:p>
                      <a:r>
                        <a:rPr lang="fr-FR"/>
                        <a:t>2.3% </a:t>
                      </a:r>
                    </a:p>
                  </a:txBody>
                  <a:tcPr anchor="ctr"/>
                </a:tc>
                <a:extLst>
                  <a:ext uri="{0D108BD9-81ED-4DB2-BD59-A6C34878D82A}">
                    <a16:rowId xmlns:a16="http://schemas.microsoft.com/office/drawing/2014/main" val="361148918"/>
                  </a:ext>
                </a:extLst>
              </a:tr>
              <a:tr h="359569">
                <a:tc>
                  <a:txBody>
                    <a:bodyPr/>
                    <a:lstStyle/>
                    <a:p>
                      <a:r>
                        <a:rPr lang="fr-FR"/>
                        <a:t>Bitrix </a:t>
                      </a:r>
                    </a:p>
                  </a:txBody>
                  <a:tcPr anchor="ctr"/>
                </a:tc>
                <a:tc>
                  <a:txBody>
                    <a:bodyPr/>
                    <a:lstStyle/>
                    <a:p>
                      <a:r>
                        <a:rPr lang="fr-FR" dirty="0"/>
                        <a:t>1.6% </a:t>
                      </a:r>
                    </a:p>
                  </a:txBody>
                  <a:tcPr anchor="ctr"/>
                </a:tc>
                <a:extLst>
                  <a:ext uri="{0D108BD9-81ED-4DB2-BD59-A6C34878D82A}">
                    <a16:rowId xmlns:a16="http://schemas.microsoft.com/office/drawing/2014/main" val="2085200688"/>
                  </a:ext>
                </a:extLst>
              </a:tr>
              <a:tr h="359569">
                <a:tc>
                  <a:txBody>
                    <a:bodyPr/>
                    <a:lstStyle/>
                    <a:p>
                      <a:r>
                        <a:rPr lang="fr-FR"/>
                        <a:t>Blogger </a:t>
                      </a:r>
                    </a:p>
                  </a:txBody>
                  <a:tcPr anchor="ctr"/>
                </a:tc>
                <a:tc>
                  <a:txBody>
                    <a:bodyPr/>
                    <a:lstStyle/>
                    <a:p>
                      <a:r>
                        <a:rPr lang="fr-FR"/>
                        <a:t>1.6% </a:t>
                      </a:r>
                    </a:p>
                  </a:txBody>
                  <a:tcPr anchor="ctr"/>
                </a:tc>
                <a:extLst>
                  <a:ext uri="{0D108BD9-81ED-4DB2-BD59-A6C34878D82A}">
                    <a16:rowId xmlns:a16="http://schemas.microsoft.com/office/drawing/2014/main" val="2851850352"/>
                  </a:ext>
                </a:extLst>
              </a:tr>
              <a:tr h="359569">
                <a:tc>
                  <a:txBody>
                    <a:bodyPr/>
                    <a:lstStyle/>
                    <a:p>
                      <a:r>
                        <a:rPr lang="fr-FR"/>
                        <a:t>Magento </a:t>
                      </a:r>
                    </a:p>
                  </a:txBody>
                  <a:tcPr anchor="ctr"/>
                </a:tc>
                <a:tc>
                  <a:txBody>
                    <a:bodyPr/>
                    <a:lstStyle/>
                    <a:p>
                      <a:r>
                        <a:rPr lang="fr-FR"/>
                        <a:t>1.4% </a:t>
                      </a:r>
                    </a:p>
                  </a:txBody>
                  <a:tcPr anchor="ctr"/>
                </a:tc>
                <a:extLst>
                  <a:ext uri="{0D108BD9-81ED-4DB2-BD59-A6C34878D82A}">
                    <a16:rowId xmlns:a16="http://schemas.microsoft.com/office/drawing/2014/main" val="4217529302"/>
                  </a:ext>
                </a:extLst>
              </a:tr>
              <a:tr h="359569">
                <a:tc>
                  <a:txBody>
                    <a:bodyPr/>
                    <a:lstStyle/>
                    <a:p>
                      <a:r>
                        <a:rPr lang="fr-FR"/>
                        <a:t>PrestaShop </a:t>
                      </a:r>
                    </a:p>
                  </a:txBody>
                  <a:tcPr anchor="ctr"/>
                </a:tc>
                <a:tc>
                  <a:txBody>
                    <a:bodyPr/>
                    <a:lstStyle/>
                    <a:p>
                      <a:r>
                        <a:rPr lang="fr-FR"/>
                        <a:t>1.0% </a:t>
                      </a:r>
                    </a:p>
                  </a:txBody>
                  <a:tcPr anchor="ctr"/>
                </a:tc>
                <a:extLst>
                  <a:ext uri="{0D108BD9-81ED-4DB2-BD59-A6C34878D82A}">
                    <a16:rowId xmlns:a16="http://schemas.microsoft.com/office/drawing/2014/main" val="1548693738"/>
                  </a:ext>
                </a:extLst>
              </a:tr>
              <a:tr h="359569">
                <a:tc>
                  <a:txBody>
                    <a:bodyPr/>
                    <a:lstStyle/>
                    <a:p>
                      <a:r>
                        <a:rPr lang="fr-FR"/>
                        <a:t>OpenCart </a:t>
                      </a:r>
                    </a:p>
                  </a:txBody>
                  <a:tcPr anchor="ctr"/>
                </a:tc>
                <a:tc>
                  <a:txBody>
                    <a:bodyPr/>
                    <a:lstStyle/>
                    <a:p>
                      <a:r>
                        <a:rPr lang="fr-FR"/>
                        <a:t>0.9% </a:t>
                      </a:r>
                    </a:p>
                  </a:txBody>
                  <a:tcPr anchor="ctr"/>
                </a:tc>
                <a:extLst>
                  <a:ext uri="{0D108BD9-81ED-4DB2-BD59-A6C34878D82A}">
                    <a16:rowId xmlns:a16="http://schemas.microsoft.com/office/drawing/2014/main" val="2613159811"/>
                  </a:ext>
                </a:extLst>
              </a:tr>
              <a:tr h="359569">
                <a:tc>
                  <a:txBody>
                    <a:bodyPr/>
                    <a:lstStyle/>
                    <a:p>
                      <a:r>
                        <a:rPr lang="fr-FR"/>
                        <a:t>TYPO3 </a:t>
                      </a:r>
                    </a:p>
                  </a:txBody>
                  <a:tcPr anchor="ctr"/>
                </a:tc>
                <a:tc>
                  <a:txBody>
                    <a:bodyPr/>
                    <a:lstStyle/>
                    <a:p>
                      <a:r>
                        <a:rPr lang="fr-FR"/>
                        <a:t>0.7% </a:t>
                      </a:r>
                    </a:p>
                  </a:txBody>
                  <a:tcPr anchor="ctr"/>
                </a:tc>
                <a:extLst>
                  <a:ext uri="{0D108BD9-81ED-4DB2-BD59-A6C34878D82A}">
                    <a16:rowId xmlns:a16="http://schemas.microsoft.com/office/drawing/2014/main" val="676686435"/>
                  </a:ext>
                </a:extLst>
              </a:tr>
              <a:tr h="359569">
                <a:tc>
                  <a:txBody>
                    <a:bodyPr/>
                    <a:lstStyle/>
                    <a:p>
                      <a:r>
                        <a:rPr lang="fr-FR"/>
                        <a:t>Weebly </a:t>
                      </a:r>
                    </a:p>
                  </a:txBody>
                  <a:tcPr anchor="ctr"/>
                </a:tc>
                <a:tc>
                  <a:txBody>
                    <a:bodyPr/>
                    <a:lstStyle/>
                    <a:p>
                      <a:r>
                        <a:rPr lang="fr-FR"/>
                        <a:t>0.6% </a:t>
                      </a:r>
                    </a:p>
                  </a:txBody>
                  <a:tcPr anchor="ctr"/>
                </a:tc>
                <a:extLst>
                  <a:ext uri="{0D108BD9-81ED-4DB2-BD59-A6C34878D82A}">
                    <a16:rowId xmlns:a16="http://schemas.microsoft.com/office/drawing/2014/main" val="3580890296"/>
                  </a:ext>
                </a:extLst>
              </a:tr>
              <a:tr h="359569">
                <a:tc>
                  <a:txBody>
                    <a:bodyPr/>
                    <a:lstStyle/>
                    <a:p>
                      <a:r>
                        <a:rPr lang="fr-FR"/>
                        <a:t>Adobe Dreamweaver </a:t>
                      </a:r>
                    </a:p>
                  </a:txBody>
                  <a:tcPr anchor="ctr"/>
                </a:tc>
                <a:tc>
                  <a:txBody>
                    <a:bodyPr/>
                    <a:lstStyle/>
                    <a:p>
                      <a:r>
                        <a:rPr lang="fr-FR"/>
                        <a:t>0.5% </a:t>
                      </a:r>
                    </a:p>
                  </a:txBody>
                  <a:tcPr anchor="ctr"/>
                </a:tc>
                <a:extLst>
                  <a:ext uri="{0D108BD9-81ED-4DB2-BD59-A6C34878D82A}">
                    <a16:rowId xmlns:a16="http://schemas.microsoft.com/office/drawing/2014/main" val="2554830930"/>
                  </a:ext>
                </a:extLst>
              </a:tr>
              <a:tr h="359569">
                <a:tc>
                  <a:txBody>
                    <a:bodyPr/>
                    <a:lstStyle/>
                    <a:p>
                      <a:r>
                        <a:rPr lang="fr-FR"/>
                        <a:t>FrontPage </a:t>
                      </a:r>
                    </a:p>
                  </a:txBody>
                  <a:tcPr anchor="ctr"/>
                </a:tc>
                <a:tc>
                  <a:txBody>
                    <a:bodyPr/>
                    <a:lstStyle/>
                    <a:p>
                      <a:r>
                        <a:rPr lang="fr-FR" dirty="0"/>
                        <a:t>0.4% </a:t>
                      </a:r>
                    </a:p>
                  </a:txBody>
                  <a:tcPr anchor="ctr"/>
                </a:tc>
                <a:extLst>
                  <a:ext uri="{0D108BD9-81ED-4DB2-BD59-A6C34878D82A}">
                    <a16:rowId xmlns:a16="http://schemas.microsoft.com/office/drawing/2014/main" val="3890712711"/>
                  </a:ext>
                </a:extLst>
              </a:tr>
            </a:tbl>
          </a:graphicData>
        </a:graphic>
      </p:graphicFrame>
    </p:spTree>
    <p:extLst>
      <p:ext uri="{BB962C8B-B14F-4D97-AF65-F5344CB8AC3E}">
        <p14:creationId xmlns:p14="http://schemas.microsoft.com/office/powerpoint/2010/main" val="334045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FCF82-249C-4701-92AA-84A1D3AD6FAB}"/>
              </a:ext>
            </a:extLst>
          </p:cNvPr>
          <p:cNvSpPr>
            <a:spLocks noGrp="1"/>
          </p:cNvSpPr>
          <p:nvPr>
            <p:ph type="title"/>
          </p:nvPr>
        </p:nvSpPr>
        <p:spPr/>
        <p:txBody>
          <a:bodyPr/>
          <a:lstStyle/>
          <a:p>
            <a:r>
              <a:rPr lang="fr-FR" dirty="0"/>
              <a:t>WordPress</a:t>
            </a:r>
          </a:p>
        </p:txBody>
      </p:sp>
      <p:sp>
        <p:nvSpPr>
          <p:cNvPr id="3" name="Espace réservé du contenu 2">
            <a:extLst>
              <a:ext uri="{FF2B5EF4-FFF2-40B4-BE49-F238E27FC236}">
                <a16:creationId xmlns:a16="http://schemas.microsoft.com/office/drawing/2014/main" id="{A5C360AD-FCFA-4DE4-B5AE-E0BBEFE00D04}"/>
              </a:ext>
            </a:extLst>
          </p:cNvPr>
          <p:cNvSpPr>
            <a:spLocks noGrp="1"/>
          </p:cNvSpPr>
          <p:nvPr>
            <p:ph idx="1"/>
          </p:nvPr>
        </p:nvSpPr>
        <p:spPr/>
        <p:txBody>
          <a:bodyPr/>
          <a:lstStyle/>
          <a:p>
            <a:pPr marL="0" indent="0">
              <a:buNone/>
            </a:pPr>
            <a:r>
              <a:rPr lang="fr-FR" dirty="0"/>
              <a:t>Le logiciel </a:t>
            </a:r>
            <a:r>
              <a:rPr lang="fr-FR" b="1" dirty="0"/>
              <a:t>WordPress</a:t>
            </a:r>
            <a:r>
              <a:rPr lang="fr-FR" dirty="0"/>
              <a:t> est principalement connu pour être un outil de création de blog, mais en réalité c'est un système de gestion de contenu capable de gérer un site web. En d'autres mots il s'agit d’un CMS (Content Management System) populaire qui est né en 2003 et qui est extrêmement populaire dans la </a:t>
            </a:r>
            <a:r>
              <a:rPr lang="fr-FR" dirty="0" err="1"/>
              <a:t>bloguosphère</a:t>
            </a:r>
            <a:r>
              <a:rPr lang="fr-FR" dirty="0"/>
              <a:t>.</a:t>
            </a:r>
          </a:p>
        </p:txBody>
      </p:sp>
    </p:spTree>
    <p:extLst>
      <p:ext uri="{BB962C8B-B14F-4D97-AF65-F5344CB8AC3E}">
        <p14:creationId xmlns:p14="http://schemas.microsoft.com/office/powerpoint/2010/main" val="321190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FC86E5-F080-4A0C-A7EE-9B5CA2CD7ACA}"/>
              </a:ext>
            </a:extLst>
          </p:cNvPr>
          <p:cNvSpPr>
            <a:spLocks noGrp="1"/>
          </p:cNvSpPr>
          <p:nvPr>
            <p:ph type="title"/>
          </p:nvPr>
        </p:nvSpPr>
        <p:spPr/>
        <p:txBody>
          <a:bodyPr/>
          <a:lstStyle/>
          <a:p>
            <a:r>
              <a:rPr lang="fr-FR" dirty="0"/>
              <a:t>WordPress</a:t>
            </a:r>
          </a:p>
        </p:txBody>
      </p:sp>
      <p:sp>
        <p:nvSpPr>
          <p:cNvPr id="3" name="Espace réservé du contenu 2">
            <a:extLst>
              <a:ext uri="{FF2B5EF4-FFF2-40B4-BE49-F238E27FC236}">
                <a16:creationId xmlns:a16="http://schemas.microsoft.com/office/drawing/2014/main" id="{9A285FFF-4AE7-40E6-A79D-41B17699E4AE}"/>
              </a:ext>
            </a:extLst>
          </p:cNvPr>
          <p:cNvSpPr>
            <a:spLocks noGrp="1"/>
          </p:cNvSpPr>
          <p:nvPr>
            <p:ph idx="1"/>
          </p:nvPr>
        </p:nvSpPr>
        <p:spPr/>
        <p:txBody>
          <a:bodyPr/>
          <a:lstStyle/>
          <a:p>
            <a:pPr marL="0" indent="0">
              <a:buNone/>
            </a:pPr>
            <a:r>
              <a:rPr lang="fr-FR" dirty="0"/>
              <a:t>libre et open-source. Ce logiciel écrit en PHP repose sur une base de données MySQL et est distribué par l'entreprise américaine </a:t>
            </a:r>
            <a:r>
              <a:rPr lang="fr-FR" dirty="0" err="1"/>
              <a:t>Automattic</a:t>
            </a:r>
            <a:r>
              <a:rPr lang="fr-FR" dirty="0"/>
              <a:t>. Les fonctionnalités de WordPress lui permettent de créer et gérer différents types de sites Web</a:t>
            </a:r>
          </a:p>
        </p:txBody>
      </p:sp>
    </p:spTree>
    <p:extLst>
      <p:ext uri="{BB962C8B-B14F-4D97-AF65-F5344CB8AC3E}">
        <p14:creationId xmlns:p14="http://schemas.microsoft.com/office/powerpoint/2010/main" val="1328391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TotalTime>
  <Words>274</Words>
  <Application>Microsoft Office PowerPoint</Application>
  <PresentationFormat>Grand écran</PresentationFormat>
  <Paragraphs>42</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Tw Cen MT</vt:lpstr>
      <vt:lpstr>Circuit</vt:lpstr>
      <vt:lpstr>Content Management System (CMS)</vt:lpstr>
      <vt:lpstr>définition</vt:lpstr>
      <vt:lpstr>définition</vt:lpstr>
      <vt:lpstr>les différents CMS</vt:lpstr>
      <vt:lpstr>WordPress</vt:lpstr>
      <vt:lpstr>WordPress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System (CMS)</dc:title>
  <dc:creator>jamal eddine noman</dc:creator>
  <cp:lastModifiedBy>jamal eddine noman</cp:lastModifiedBy>
  <cp:revision>10</cp:revision>
  <dcterms:created xsi:type="dcterms:W3CDTF">2020-06-05T11:38:22Z</dcterms:created>
  <dcterms:modified xsi:type="dcterms:W3CDTF">2020-06-05T11:58:36Z</dcterms:modified>
</cp:coreProperties>
</file>