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07b9bb7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07b9bb7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07b9bb7d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07b9bb7d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6b1d2244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66b1d2244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6b1d2244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66b1d2244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6b1d2244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6b1d2244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6b1d22441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6b1d22441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07b9bb7d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07b9bb7d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07b9bb7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07b9bb7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07b9bb7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07b9bb7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07b9bb7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07b9bb7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07b9bb7d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07b9bb7d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07b9bb7d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07b9bb7d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07b9bb7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07b9bb7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07b9bb7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07b9bb7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07b9bb7d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07b9bb7d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game.py" TargetMode="External"/><Relationship Id="rId4" Type="http://schemas.openxmlformats.org/officeDocument/2006/relationships/image" Target="../media/image1.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game.py" TargetMode="External"/><Relationship Id="rId4" Type="http://schemas.openxmlformats.org/officeDocument/2006/relationships/image" Target="../media/image1.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ain.py" TargetMode="External"/><Relationship Id="rId4" Type="http://schemas.openxmlformats.org/officeDocument/2006/relationships/image" Target="../media/image1.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main.py" TargetMode="External"/><Relationship Id="rId4" Type="http://schemas.openxmlformats.org/officeDocument/2006/relationships/image" Target="../media/image1.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1"/>
                </a:solidFill>
              </a:rPr>
              <a:t>New York Trail</a:t>
            </a:r>
            <a:endParaRPr>
              <a:solidFill>
                <a:schemeClr val="accent1"/>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James E, Indigo H, Jiya S, Johnny W</a:t>
            </a:r>
            <a:endParaRPr/>
          </a:p>
        </p:txBody>
      </p:sp>
      <p:pic>
        <p:nvPicPr>
          <p:cNvPr id="56" name="Google Shape;56;p13"/>
          <p:cNvPicPr preferRelativeResize="0"/>
          <p:nvPr/>
        </p:nvPicPr>
        <p:blipFill>
          <a:blip r:embed="rId3">
            <a:alphaModFix/>
          </a:blip>
          <a:stretch>
            <a:fillRect/>
          </a:stretch>
        </p:blipFill>
        <p:spPr>
          <a:xfrm>
            <a:off x="85725" y="4450850"/>
            <a:ext cx="1028700" cy="606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Code Snippets</a:t>
            </a:r>
            <a:endParaRPr>
              <a:solidFill>
                <a:schemeClr val="accent1"/>
              </a:solidFill>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process_event(</a:t>
            </a:r>
            <a:r>
              <a:rPr lang="en" u="sng">
                <a:solidFill>
                  <a:schemeClr val="hlink"/>
                </a:solidFill>
                <a:hlinkClick r:id="rId3"/>
              </a:rPr>
              <a:t>game.py</a:t>
            </a:r>
            <a:r>
              <a:rPr lang="en"/>
              <a:t> )- Handles random events that occur during the game and how they affect the </a:t>
            </a:r>
            <a:r>
              <a:rPr lang="en"/>
              <a:t>character</a:t>
            </a:r>
            <a:endParaRPr/>
          </a:p>
        </p:txBody>
      </p:sp>
      <p:pic>
        <p:nvPicPr>
          <p:cNvPr id="124" name="Google Shape;124;p22"/>
          <p:cNvPicPr preferRelativeResize="0"/>
          <p:nvPr/>
        </p:nvPicPr>
        <p:blipFill>
          <a:blip r:embed="rId4">
            <a:alphaModFix/>
          </a:blip>
          <a:stretch>
            <a:fillRect/>
          </a:stretch>
        </p:blipFill>
        <p:spPr>
          <a:xfrm>
            <a:off x="85725" y="4450850"/>
            <a:ext cx="1028700" cy="606924"/>
          </a:xfrm>
          <a:prstGeom prst="rect">
            <a:avLst/>
          </a:prstGeom>
          <a:noFill/>
          <a:ln>
            <a:noFill/>
          </a:ln>
        </p:spPr>
      </p:pic>
      <p:pic>
        <p:nvPicPr>
          <p:cNvPr id="125" name="Google Shape;125;p22" title="Screenshot 2025-06-09 at 11.30.45 AM.png"/>
          <p:cNvPicPr preferRelativeResize="0"/>
          <p:nvPr/>
        </p:nvPicPr>
        <p:blipFill>
          <a:blip r:embed="rId5">
            <a:alphaModFix/>
          </a:blip>
          <a:stretch>
            <a:fillRect/>
          </a:stretch>
        </p:blipFill>
        <p:spPr>
          <a:xfrm>
            <a:off x="2486024" y="1900225"/>
            <a:ext cx="4482476" cy="30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Code Snippets</a:t>
            </a:r>
            <a:endParaRPr>
              <a:solidFill>
                <a:schemeClr val="accent1"/>
              </a:solidFill>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end_game(</a:t>
            </a:r>
            <a:r>
              <a:rPr lang="en" u="sng">
                <a:solidFill>
                  <a:schemeClr val="hlink"/>
                </a:solidFill>
                <a:hlinkClick r:id="rId3"/>
              </a:rPr>
              <a:t>game.py</a:t>
            </a:r>
            <a:r>
              <a:rPr lang="en"/>
              <a:t>)- Handels the end conditions of the game. Called when a player meets a </a:t>
            </a:r>
            <a:r>
              <a:rPr lang="en"/>
              <a:t>failure</a:t>
            </a:r>
            <a:r>
              <a:rPr lang="en"/>
              <a:t> condition or if the player </a:t>
            </a:r>
            <a:r>
              <a:rPr lang="en"/>
              <a:t>successfully</a:t>
            </a:r>
            <a:r>
              <a:rPr lang="en"/>
              <a:t> completes the game.</a:t>
            </a:r>
            <a:endParaRPr/>
          </a:p>
        </p:txBody>
      </p:sp>
      <p:pic>
        <p:nvPicPr>
          <p:cNvPr id="132" name="Google Shape;132;p23"/>
          <p:cNvPicPr preferRelativeResize="0"/>
          <p:nvPr/>
        </p:nvPicPr>
        <p:blipFill>
          <a:blip r:embed="rId4">
            <a:alphaModFix/>
          </a:blip>
          <a:stretch>
            <a:fillRect/>
          </a:stretch>
        </p:blipFill>
        <p:spPr>
          <a:xfrm>
            <a:off x="85725" y="4450850"/>
            <a:ext cx="1028700" cy="606924"/>
          </a:xfrm>
          <a:prstGeom prst="rect">
            <a:avLst/>
          </a:prstGeom>
          <a:noFill/>
          <a:ln>
            <a:noFill/>
          </a:ln>
        </p:spPr>
      </p:pic>
      <p:pic>
        <p:nvPicPr>
          <p:cNvPr id="133" name="Google Shape;133;p23" title="Screenshot 2025-06-09 at 11.39.03 AM.png"/>
          <p:cNvPicPr preferRelativeResize="0"/>
          <p:nvPr/>
        </p:nvPicPr>
        <p:blipFill>
          <a:blip r:embed="rId5">
            <a:alphaModFix/>
          </a:blip>
          <a:stretch>
            <a:fillRect/>
          </a:stretch>
        </p:blipFill>
        <p:spPr>
          <a:xfrm>
            <a:off x="1564475" y="2161625"/>
            <a:ext cx="6015050" cy="2667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1"/>
                </a:solidFill>
              </a:rPr>
              <a:t>GenAI Uses</a:t>
            </a:r>
            <a:endParaRPr>
              <a:solidFill>
                <a:schemeClr val="accent1"/>
              </a:solidFill>
            </a:endParaRPr>
          </a:p>
        </p:txBody>
      </p:sp>
      <p:sp>
        <p:nvSpPr>
          <p:cNvPr id="139" name="Google Shape;139;p2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40" name="Google Shape;140;p24"/>
          <p:cNvPicPr preferRelativeResize="0"/>
          <p:nvPr/>
        </p:nvPicPr>
        <p:blipFill>
          <a:blip r:embed="rId3">
            <a:alphaModFix/>
          </a:blip>
          <a:stretch>
            <a:fillRect/>
          </a:stretch>
        </p:blipFill>
        <p:spPr>
          <a:xfrm>
            <a:off x="85725" y="4450850"/>
            <a:ext cx="1028700" cy="606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a:blip r:embed="rId3">
            <a:alphaModFix/>
          </a:blip>
          <a:stretch>
            <a:fillRect/>
          </a:stretch>
        </p:blipFill>
        <p:spPr>
          <a:xfrm>
            <a:off x="85725" y="4450850"/>
            <a:ext cx="1028700" cy="606924"/>
          </a:xfrm>
          <a:prstGeom prst="rect">
            <a:avLst/>
          </a:prstGeom>
          <a:noFill/>
          <a:ln>
            <a:noFill/>
          </a:ln>
        </p:spPr>
      </p:pic>
      <p:sp>
        <p:nvSpPr>
          <p:cNvPr id="146" name="Google Shape;146;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Prompt Chaining</a:t>
            </a:r>
            <a:endParaRPr>
              <a:solidFill>
                <a:schemeClr val="accent1"/>
              </a:solidFill>
            </a:endParaRPr>
          </a:p>
        </p:txBody>
      </p:sp>
      <p:sp>
        <p:nvSpPr>
          <p:cNvPr id="147" name="Google Shape;147;p2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Using the answers of one GenAI model as the prompt for a separate model</a:t>
            </a:r>
            <a:endParaRPr/>
          </a:p>
          <a:p>
            <a:pPr indent="0" lvl="0" marL="0" rtl="0" algn="l">
              <a:spcBef>
                <a:spcPts val="0"/>
              </a:spcBef>
              <a:spcAft>
                <a:spcPts val="0"/>
              </a:spcAft>
              <a:buClr>
                <a:schemeClr val="dk1"/>
              </a:buClr>
              <a:buSzPts val="1100"/>
              <a:buFont typeface="Arial"/>
              <a:buNone/>
            </a:pPr>
            <a:r>
              <a:t/>
            </a:r>
            <a:endParaRPr/>
          </a:p>
        </p:txBody>
      </p:sp>
      <p:pic>
        <p:nvPicPr>
          <p:cNvPr id="148" name="Google Shape;148;p25"/>
          <p:cNvPicPr preferRelativeResize="0"/>
          <p:nvPr/>
        </p:nvPicPr>
        <p:blipFill rotWithShape="1">
          <a:blip r:embed="rId4">
            <a:alphaModFix/>
          </a:blip>
          <a:srcRect b="36482" l="12460" r="19526" t="21989"/>
          <a:stretch/>
        </p:blipFill>
        <p:spPr>
          <a:xfrm>
            <a:off x="359775" y="1704275"/>
            <a:ext cx="2737800" cy="2136050"/>
          </a:xfrm>
          <a:prstGeom prst="rect">
            <a:avLst/>
          </a:prstGeom>
          <a:noFill/>
          <a:ln>
            <a:noFill/>
          </a:ln>
        </p:spPr>
      </p:pic>
      <p:pic>
        <p:nvPicPr>
          <p:cNvPr id="149" name="Google Shape;149;p25"/>
          <p:cNvPicPr preferRelativeResize="0"/>
          <p:nvPr/>
        </p:nvPicPr>
        <p:blipFill>
          <a:blip r:embed="rId5">
            <a:alphaModFix/>
          </a:blip>
          <a:stretch>
            <a:fillRect/>
          </a:stretch>
        </p:blipFill>
        <p:spPr>
          <a:xfrm>
            <a:off x="3753125" y="1672800"/>
            <a:ext cx="3287349" cy="3287349"/>
          </a:xfrm>
          <a:prstGeom prst="rect">
            <a:avLst/>
          </a:prstGeom>
          <a:noFill/>
          <a:ln>
            <a:noFill/>
          </a:ln>
        </p:spPr>
      </p:pic>
      <p:sp>
        <p:nvSpPr>
          <p:cNvPr id="150" name="Google Shape;150;p25"/>
          <p:cNvSpPr txBox="1"/>
          <p:nvPr/>
        </p:nvSpPr>
        <p:spPr>
          <a:xfrm>
            <a:off x="283575" y="3764125"/>
            <a:ext cx="2224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solidFill>
                  <a:schemeClr val="dk2"/>
                </a:solidFill>
              </a:rPr>
              <a:t>Chat-GPT</a:t>
            </a:r>
            <a:endParaRPr sz="500">
              <a:solidFill>
                <a:schemeClr val="dk2"/>
              </a:solidFill>
            </a:endParaRPr>
          </a:p>
          <a:p>
            <a:pPr indent="0" lvl="0" marL="0" rtl="0" algn="l">
              <a:spcBef>
                <a:spcPts val="0"/>
              </a:spcBef>
              <a:spcAft>
                <a:spcPts val="0"/>
              </a:spcAft>
              <a:buNone/>
            </a:pPr>
            <a:r>
              <a:rPr lang="en" sz="500">
                <a:solidFill>
                  <a:schemeClr val="dk2"/>
                </a:solidFill>
              </a:rPr>
              <a:t>“How does </a:t>
            </a:r>
            <a:r>
              <a:rPr lang="en" sz="500">
                <a:solidFill>
                  <a:schemeClr val="dk2"/>
                </a:solidFill>
              </a:rPr>
              <a:t>selling</a:t>
            </a:r>
            <a:r>
              <a:rPr lang="en" sz="500">
                <a:solidFill>
                  <a:schemeClr val="dk2"/>
                </a:solidFill>
              </a:rPr>
              <a:t> investments work?”</a:t>
            </a:r>
            <a:endParaRPr sz="500">
              <a:solidFill>
                <a:schemeClr val="dk2"/>
              </a:solidFill>
            </a:endParaRPr>
          </a:p>
        </p:txBody>
      </p:sp>
      <p:sp>
        <p:nvSpPr>
          <p:cNvPr id="151" name="Google Shape;151;p25"/>
          <p:cNvSpPr/>
          <p:nvPr/>
        </p:nvSpPr>
        <p:spPr>
          <a:xfrm>
            <a:off x="3716451" y="1823975"/>
            <a:ext cx="3359400" cy="169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85725" y="4450850"/>
            <a:ext cx="1028700" cy="606924"/>
          </a:xfrm>
          <a:prstGeom prst="rect">
            <a:avLst/>
          </a:prstGeom>
          <a:noFill/>
          <a:ln>
            <a:noFill/>
          </a:ln>
        </p:spPr>
      </p:pic>
      <p:sp>
        <p:nvSpPr>
          <p:cNvPr id="157" name="Google Shape;157;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Prompt Chaining</a:t>
            </a:r>
            <a:endParaRPr>
              <a:solidFill>
                <a:schemeClr val="accent1"/>
              </a:solidFill>
            </a:endParaRPr>
          </a:p>
        </p:txBody>
      </p:sp>
      <p:sp>
        <p:nvSpPr>
          <p:cNvPr id="158" name="Google Shape;158;p26"/>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Asking for one suggestion/idea at a 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pic>
        <p:nvPicPr>
          <p:cNvPr id="159" name="Google Shape;159;p26"/>
          <p:cNvPicPr preferRelativeResize="0"/>
          <p:nvPr/>
        </p:nvPicPr>
        <p:blipFill>
          <a:blip r:embed="rId4">
            <a:alphaModFix/>
          </a:blip>
          <a:stretch>
            <a:fillRect/>
          </a:stretch>
        </p:blipFill>
        <p:spPr>
          <a:xfrm>
            <a:off x="819199" y="1611600"/>
            <a:ext cx="3649876" cy="2597424"/>
          </a:xfrm>
          <a:prstGeom prst="rect">
            <a:avLst/>
          </a:prstGeom>
          <a:noFill/>
          <a:ln>
            <a:noFill/>
          </a:ln>
        </p:spPr>
      </p:pic>
      <p:sp>
        <p:nvSpPr>
          <p:cNvPr id="160" name="Google Shape;160;p26"/>
          <p:cNvSpPr/>
          <p:nvPr/>
        </p:nvSpPr>
        <p:spPr>
          <a:xfrm>
            <a:off x="776825" y="1746725"/>
            <a:ext cx="3730200" cy="212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6"/>
          <p:cNvSpPr/>
          <p:nvPr/>
        </p:nvSpPr>
        <p:spPr>
          <a:xfrm>
            <a:off x="795093" y="3868525"/>
            <a:ext cx="432600" cy="125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85725" y="4450850"/>
            <a:ext cx="1028700" cy="606924"/>
          </a:xfrm>
          <a:prstGeom prst="rect">
            <a:avLst/>
          </a:prstGeom>
          <a:noFill/>
          <a:ln>
            <a:noFill/>
          </a:ln>
        </p:spPr>
      </p:pic>
      <p:sp>
        <p:nvSpPr>
          <p:cNvPr id="167" name="Google Shape;167;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More Gen-AI uses</a:t>
            </a:r>
            <a:endParaRPr>
              <a:solidFill>
                <a:schemeClr val="accent1"/>
              </a:solidFill>
            </a:endParaRPr>
          </a:p>
        </p:txBody>
      </p:sp>
      <p:sp>
        <p:nvSpPr>
          <p:cNvPr id="168" name="Google Shape;168;p27"/>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Role Playing</a:t>
            </a:r>
            <a:endParaRPr/>
          </a:p>
          <a:p>
            <a:pPr indent="-317500" lvl="1" marL="914400" rtl="0" algn="l">
              <a:spcBef>
                <a:spcPts val="0"/>
              </a:spcBef>
              <a:spcAft>
                <a:spcPts val="0"/>
              </a:spcAft>
              <a:buSzPts val="1400"/>
              <a:buChar char="○"/>
            </a:pPr>
            <a:r>
              <a:rPr lang="en"/>
              <a:t>“You are tasked with writing a Python program for an interactive, terminal-based, turn-based financial simulator game called “New York Trail,” set against the backdrop of the build-up to the 2008 financial crisis. The game timeline spans from June 2005 to June 2009, with each turn representing one month of play.”</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accent1"/>
                </a:solidFill>
              </a:rPr>
              <a:t>DEMO</a:t>
            </a:r>
            <a:endParaRPr>
              <a:solidFill>
                <a:schemeClr val="accent1"/>
              </a:solidFill>
            </a:endParaRPr>
          </a:p>
        </p:txBody>
      </p:sp>
      <p:sp>
        <p:nvSpPr>
          <p:cNvPr id="174" name="Google Shape;174;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5" name="Google Shape;175;p28"/>
          <p:cNvPicPr preferRelativeResize="0"/>
          <p:nvPr/>
        </p:nvPicPr>
        <p:blipFill>
          <a:blip r:embed="rId3">
            <a:alphaModFix/>
          </a:blip>
          <a:stretch>
            <a:fillRect/>
          </a:stretch>
        </p:blipFill>
        <p:spPr>
          <a:xfrm>
            <a:off x="85725" y="4450850"/>
            <a:ext cx="1028700" cy="6069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Objective</a:t>
            </a:r>
            <a:endParaRPr>
              <a:solidFill>
                <a:schemeClr val="accent1"/>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York Trail is a terminal based financial simulator during the 2008 financial crisis. The user chooses a characters and navigates through the economic landscape during the time person of June 2005 and June 2009.</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85725" y="4450850"/>
            <a:ext cx="1028700" cy="606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Key Functionalities</a:t>
            </a:r>
            <a:endParaRPr>
              <a:solidFill>
                <a:schemeClr val="accent1"/>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Interactive gameplay: Decision making game with monthly actions such as working, investing and managing debt and savings</a:t>
            </a:r>
            <a:endParaRPr/>
          </a:p>
          <a:p>
            <a:pPr indent="-342900" lvl="0" marL="457200" rtl="0" algn="l">
              <a:spcBef>
                <a:spcPts val="0"/>
              </a:spcBef>
              <a:spcAft>
                <a:spcPts val="0"/>
              </a:spcAft>
              <a:buSzPts val="1800"/>
              <a:buChar char="●"/>
            </a:pPr>
            <a:r>
              <a:rPr lang="en"/>
              <a:t>Historical event accuracy: Incorporates real-world market </a:t>
            </a:r>
            <a:r>
              <a:rPr lang="en"/>
              <a:t>events</a:t>
            </a:r>
            <a:r>
              <a:rPr lang="en"/>
              <a:t> such as the Lehman Brothers collapse and S&amp;P 500 data visualization</a:t>
            </a:r>
            <a:endParaRPr/>
          </a:p>
          <a:p>
            <a:pPr indent="-342900" lvl="0" marL="457200" rtl="0" algn="l">
              <a:spcBef>
                <a:spcPts val="0"/>
              </a:spcBef>
              <a:spcAft>
                <a:spcPts val="0"/>
              </a:spcAft>
              <a:buSzPts val="1800"/>
              <a:buChar char="●"/>
            </a:pPr>
            <a:r>
              <a:rPr lang="en"/>
              <a:t>Character options: Choose between two characters with </a:t>
            </a:r>
            <a:r>
              <a:rPr lang="en"/>
              <a:t>distinct</a:t>
            </a:r>
            <a:r>
              <a:rPr lang="en"/>
              <a:t> starting points and risk profiles</a:t>
            </a:r>
            <a:endParaRPr/>
          </a:p>
          <a:p>
            <a:pPr indent="-342900" lvl="0" marL="457200" rtl="0" algn="l">
              <a:spcBef>
                <a:spcPts val="0"/>
              </a:spcBef>
              <a:spcAft>
                <a:spcPts val="0"/>
              </a:spcAft>
              <a:buSzPts val="1800"/>
              <a:buChar char="●"/>
            </a:pPr>
            <a:r>
              <a:rPr lang="en"/>
              <a:t>Random events: unexpected scenarios that can impact personal metrics</a:t>
            </a:r>
            <a:endParaRPr/>
          </a:p>
          <a:p>
            <a:pPr indent="-342900" lvl="0" marL="457200" rtl="0" algn="l">
              <a:spcBef>
                <a:spcPts val="0"/>
              </a:spcBef>
              <a:spcAft>
                <a:spcPts val="0"/>
              </a:spcAft>
              <a:buSzPts val="1800"/>
              <a:buChar char="●"/>
            </a:pPr>
            <a:r>
              <a:rPr lang="en"/>
              <a:t>Win Condition: Survive </a:t>
            </a:r>
            <a:r>
              <a:rPr lang="en"/>
              <a:t>until</a:t>
            </a:r>
            <a:r>
              <a:rPr lang="en"/>
              <a:t> June 2009 with a positive net worth while maintaining health, reputation and stress levels</a:t>
            </a:r>
            <a:endParaRPr/>
          </a:p>
        </p:txBody>
      </p:sp>
      <p:pic>
        <p:nvPicPr>
          <p:cNvPr id="70" name="Google Shape;70;p15"/>
          <p:cNvPicPr preferRelativeResize="0"/>
          <p:nvPr/>
        </p:nvPicPr>
        <p:blipFill>
          <a:blip r:embed="rId3">
            <a:alphaModFix/>
          </a:blip>
          <a:stretch>
            <a:fillRect/>
          </a:stretch>
        </p:blipFill>
        <p:spPr>
          <a:xfrm>
            <a:off x="85725" y="4450850"/>
            <a:ext cx="1028700" cy="606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Generative AI </a:t>
            </a:r>
            <a:r>
              <a:rPr lang="en">
                <a:solidFill>
                  <a:schemeClr val="accent1"/>
                </a:solidFill>
              </a:rPr>
              <a:t>prompts</a:t>
            </a:r>
            <a:endParaRPr>
              <a:solidFill>
                <a:schemeClr val="accent1"/>
              </a:solidFill>
            </a:endParaRPr>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 need you to develop a prompt for a LLM to properly understand and produce suitable code for this idea, let's keep most of what you’ve already come up with but also add this in Two Characters, both college grads, 4 years into their career. -Hudson 	6,500 Savings 	Income: 62,000 yearly 	Initial Risk Rating: 5.5 	 -Jane 	-8k Debt 	Income: 80,000 yearly 	Initial Risk Rating: 2.0 Risk rating of 10.0 means 80% of financial investments will fail, 1.0 is 99.9% success. Create this prompt, and then also provide a function to display the last 52 weeks of sp 500 data based on the time our player is in. Display it in matplotlib for 25 seconds before auto closing. I think the game should also go from june 05 to june 09, allowing players to play a month every turn.</a:t>
            </a:r>
            <a:endParaRPr/>
          </a:p>
        </p:txBody>
      </p:sp>
      <p:pic>
        <p:nvPicPr>
          <p:cNvPr id="77" name="Google Shape;77;p16"/>
          <p:cNvPicPr preferRelativeResize="0"/>
          <p:nvPr/>
        </p:nvPicPr>
        <p:blipFill>
          <a:blip r:embed="rId3">
            <a:alphaModFix/>
          </a:blip>
          <a:stretch>
            <a:fillRect/>
          </a:stretch>
        </p:blipFill>
        <p:spPr>
          <a:xfrm>
            <a:off x="85725" y="4450850"/>
            <a:ext cx="1028700" cy="606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Visual representation</a:t>
            </a:r>
            <a:endParaRPr>
              <a:solidFill>
                <a:schemeClr val="accent1"/>
              </a:solidFil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85725" y="4450850"/>
            <a:ext cx="1028700" cy="606924"/>
          </a:xfrm>
          <a:prstGeom prst="rect">
            <a:avLst/>
          </a:prstGeom>
          <a:noFill/>
          <a:ln>
            <a:noFill/>
          </a:ln>
        </p:spPr>
      </p:pic>
      <p:pic>
        <p:nvPicPr>
          <p:cNvPr id="85" name="Google Shape;85;p17" title="Screenshot 2025-06-09 at 11.42.49 AM.png"/>
          <p:cNvPicPr preferRelativeResize="0"/>
          <p:nvPr/>
        </p:nvPicPr>
        <p:blipFill>
          <a:blip r:embed="rId4">
            <a:alphaModFix/>
          </a:blip>
          <a:stretch>
            <a:fillRect/>
          </a:stretch>
        </p:blipFill>
        <p:spPr>
          <a:xfrm>
            <a:off x="1685326" y="1152463"/>
            <a:ext cx="5258383" cy="3177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Visual representation</a:t>
            </a:r>
            <a:endParaRPr>
              <a:solidFill>
                <a:schemeClr val="accent1"/>
              </a:solidFill>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85725" y="4450850"/>
            <a:ext cx="1028700" cy="606924"/>
          </a:xfrm>
          <a:prstGeom prst="rect">
            <a:avLst/>
          </a:prstGeom>
          <a:noFill/>
          <a:ln>
            <a:noFill/>
          </a:ln>
        </p:spPr>
      </p:pic>
      <p:pic>
        <p:nvPicPr>
          <p:cNvPr id="93" name="Google Shape;93;p18" title="Screenshot 2025-06-09 at 11.43.20 AM.png"/>
          <p:cNvPicPr preferRelativeResize="0"/>
          <p:nvPr/>
        </p:nvPicPr>
        <p:blipFill rotWithShape="1">
          <a:blip r:embed="rId4">
            <a:alphaModFix/>
          </a:blip>
          <a:srcRect b="0" l="0" r="10936" t="0"/>
          <a:stretch/>
        </p:blipFill>
        <p:spPr>
          <a:xfrm>
            <a:off x="1541875" y="1152473"/>
            <a:ext cx="6533531"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Visual representation</a:t>
            </a:r>
            <a:endParaRPr>
              <a:solidFill>
                <a:schemeClr val="accent1"/>
              </a:solidFill>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85725" y="4450850"/>
            <a:ext cx="1028700" cy="606924"/>
          </a:xfrm>
          <a:prstGeom prst="rect">
            <a:avLst/>
          </a:prstGeom>
          <a:noFill/>
          <a:ln>
            <a:noFill/>
          </a:ln>
        </p:spPr>
      </p:pic>
      <p:pic>
        <p:nvPicPr>
          <p:cNvPr id="101" name="Google Shape;101;p19" title="Screenshot 2025-06-09 at 11.43.37 AM.png"/>
          <p:cNvPicPr preferRelativeResize="0"/>
          <p:nvPr/>
        </p:nvPicPr>
        <p:blipFill rotWithShape="1">
          <a:blip r:embed="rId4">
            <a:alphaModFix/>
          </a:blip>
          <a:srcRect b="0" l="-784" r="43908" t="0"/>
          <a:stretch/>
        </p:blipFill>
        <p:spPr>
          <a:xfrm>
            <a:off x="1985975" y="1352500"/>
            <a:ext cx="5036875" cy="329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Code Snippets</a:t>
            </a:r>
            <a:endParaRPr>
              <a:solidFill>
                <a:schemeClr val="accent1"/>
              </a:solidFill>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select_character(</a:t>
            </a:r>
            <a:r>
              <a:rPr lang="en" u="sng">
                <a:solidFill>
                  <a:schemeClr val="hlink"/>
                </a:solidFill>
                <a:hlinkClick r:id="rId3"/>
              </a:rPr>
              <a:t>main.py</a:t>
            </a:r>
            <a:r>
              <a:rPr lang="en"/>
              <a:t>)- lets user choose characters and sets inital conditions for charecter</a:t>
            </a:r>
            <a:endParaRPr/>
          </a:p>
        </p:txBody>
      </p:sp>
      <p:pic>
        <p:nvPicPr>
          <p:cNvPr id="108" name="Google Shape;108;p20"/>
          <p:cNvPicPr preferRelativeResize="0"/>
          <p:nvPr/>
        </p:nvPicPr>
        <p:blipFill>
          <a:blip r:embed="rId4">
            <a:alphaModFix/>
          </a:blip>
          <a:stretch>
            <a:fillRect/>
          </a:stretch>
        </p:blipFill>
        <p:spPr>
          <a:xfrm>
            <a:off x="85725" y="4450850"/>
            <a:ext cx="1028700" cy="606924"/>
          </a:xfrm>
          <a:prstGeom prst="rect">
            <a:avLst/>
          </a:prstGeom>
          <a:noFill/>
          <a:ln>
            <a:noFill/>
          </a:ln>
        </p:spPr>
      </p:pic>
      <p:pic>
        <p:nvPicPr>
          <p:cNvPr id="109" name="Google Shape;109;p20" title="Screenshot 2025-06-09 at 11.25.19 AM.png"/>
          <p:cNvPicPr preferRelativeResize="0"/>
          <p:nvPr/>
        </p:nvPicPr>
        <p:blipFill>
          <a:blip r:embed="rId5">
            <a:alphaModFix/>
          </a:blip>
          <a:stretch>
            <a:fillRect/>
          </a:stretch>
        </p:blipFill>
        <p:spPr>
          <a:xfrm>
            <a:off x="1114425" y="2043773"/>
            <a:ext cx="7172326" cy="240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Code Snippets</a:t>
            </a:r>
            <a:endParaRPr>
              <a:solidFill>
                <a:schemeClr val="accent1"/>
              </a:solidFill>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display_intro(</a:t>
            </a:r>
            <a:r>
              <a:rPr lang="en" u="sng">
                <a:solidFill>
                  <a:schemeClr val="hlink"/>
                </a:solidFill>
                <a:hlinkClick r:id="rId3"/>
              </a:rPr>
              <a:t>main.py</a:t>
            </a:r>
            <a:r>
              <a:rPr lang="en"/>
              <a:t>)- Introduces the game, rules, objective and characters</a:t>
            </a:r>
            <a:endParaRPr/>
          </a:p>
        </p:txBody>
      </p:sp>
      <p:pic>
        <p:nvPicPr>
          <p:cNvPr id="116" name="Google Shape;116;p21"/>
          <p:cNvPicPr preferRelativeResize="0"/>
          <p:nvPr/>
        </p:nvPicPr>
        <p:blipFill>
          <a:blip r:embed="rId4">
            <a:alphaModFix/>
          </a:blip>
          <a:stretch>
            <a:fillRect/>
          </a:stretch>
        </p:blipFill>
        <p:spPr>
          <a:xfrm>
            <a:off x="85725" y="4450850"/>
            <a:ext cx="1028700" cy="606924"/>
          </a:xfrm>
          <a:prstGeom prst="rect">
            <a:avLst/>
          </a:prstGeom>
          <a:noFill/>
          <a:ln>
            <a:noFill/>
          </a:ln>
        </p:spPr>
      </p:pic>
      <p:pic>
        <p:nvPicPr>
          <p:cNvPr id="117" name="Google Shape;117;p21" title="Screenshot 2025-06-09 at 11.33.24 AM.png"/>
          <p:cNvPicPr preferRelativeResize="0"/>
          <p:nvPr/>
        </p:nvPicPr>
        <p:blipFill>
          <a:blip r:embed="rId5">
            <a:alphaModFix/>
          </a:blip>
          <a:stretch>
            <a:fillRect/>
          </a:stretch>
        </p:blipFill>
        <p:spPr>
          <a:xfrm>
            <a:off x="2234887" y="1714500"/>
            <a:ext cx="4674226" cy="3343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