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7" r:id="rId7"/>
    <p:sldId id="267" r:id="rId8"/>
    <p:sldId id="268" r:id="rId9"/>
    <p:sldId id="266" r:id="rId10"/>
    <p:sldId id="269" r:id="rId11"/>
    <p:sldId id="273" r:id="rId12"/>
    <p:sldId id="271" r:id="rId13"/>
    <p:sldId id="272" r:id="rId14"/>
    <p:sldId id="275" r:id="rId15"/>
    <p:sldId id="276" r:id="rId16"/>
    <p:sldId id="274" r:id="rId17"/>
    <p:sldId id="264" r:id="rId18"/>
    <p:sldId id="263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2" autoAdjust="0"/>
  </p:normalViewPr>
  <p:slideViewPr>
    <p:cSldViewPr snapToGrid="0" snapToObjects="1">
      <p:cViewPr varScale="1">
        <p:scale>
          <a:sx n="138" d="100"/>
          <a:sy n="138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A60B-2AEE-F849-9207-A1A5A36A3CC9}" type="datetimeFigureOut">
              <a:rPr lang="en-US" smtClean="0"/>
              <a:t>5/26/14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1861F-281C-EE4A-A27A-C27CBD40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4CC6F-CBEF-844C-B5CE-B0B4D9103008}" type="datetimeFigureOut">
              <a:rPr lang="en-US" smtClean="0"/>
              <a:t>5/26/14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54A66-FEFC-DC4F-B0E3-03AD12588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www.uwsp.edu</a:t>
            </a:r>
            <a:r>
              <a:rPr lang="en-US" dirty="0" smtClean="0"/>
              <a:t>/</a:t>
            </a:r>
            <a:r>
              <a:rPr lang="en-US" dirty="0" err="1" smtClean="0"/>
              <a:t>pointeronline</a:t>
            </a:r>
            <a:r>
              <a:rPr lang="en-US" dirty="0" smtClean="0"/>
              <a:t>/Pages/articles/We-Are-the-Social-Media-</a:t>
            </a:r>
            <a:r>
              <a:rPr lang="en-US" dirty="0" err="1" smtClean="0"/>
              <a:t>Generation.aspx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consider Links originating from said country.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Spike right around 12 miles</a:t>
            </a:r>
            <a:r>
              <a:rPr lang="en-US" baseline="0" dirty="0" smtClean="0"/>
              <a:t> or 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Tried fitting lognormal curves to each and match by</a:t>
            </a:r>
            <a:r>
              <a:rPr lang="en-US" baseline="0" dirty="0" smtClean="0"/>
              <a:t> confidence interval </a:t>
            </a:r>
            <a:r>
              <a:rPr lang="en-US" baseline="0" dirty="0" smtClean="0">
                <a:sym typeface="Wingdings"/>
              </a:rPr>
              <a:t> ends up splitting categories into three main groups</a:t>
            </a: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103</a:t>
            </a:r>
            <a:r>
              <a:rPr lang="en-US" baseline="0" dirty="0" smtClean="0"/>
              <a:t> Users w over </a:t>
            </a:r>
            <a:r>
              <a:rPr lang="en-US" baseline="0" smtClean="0"/>
              <a:t>1M followers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Bots: </a:t>
            </a:r>
            <a:r>
              <a:rPr lang="en-US" dirty="0" err="1" smtClean="0"/>
              <a:t>isomorphisms</a:t>
            </a:r>
            <a:r>
              <a:rPr lang="en-US" dirty="0" smtClean="0"/>
              <a:t> (</a:t>
            </a:r>
            <a:r>
              <a:rPr lang="en-US" dirty="0" err="1" smtClean="0"/>
              <a:t>antartica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equivocagent</a:t>
            </a:r>
            <a:r>
              <a:rPr lang="en-US" dirty="0" smtClean="0"/>
              <a:t> (constantly moving)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2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Geographic level : water and friendly communicating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Twitter API – VERY restrictive</a:t>
            </a:r>
          </a:p>
          <a:p>
            <a:r>
              <a:rPr lang="en-US" baseline="0" dirty="0" smtClean="0"/>
              <a:t>Rate limiting bug – 420: Connection Limit Exceeded</a:t>
            </a:r>
          </a:p>
          <a:p>
            <a:r>
              <a:rPr lang="en-US" baseline="0" dirty="0" smtClean="0"/>
              <a:t>--forgot to reset connection count even if stream stops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Retweet</a:t>
            </a:r>
            <a:r>
              <a:rPr lang="en-US" baseline="0" dirty="0" smtClean="0"/>
              <a:t>, Reply, Mentions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I chose naivety: To maximize the amount of data I will be able to obtain within a limited time frame, I chose to store tweets in the quickest way possible. Notice that I store user location with every new user only one time in 7 days, and I don</a:t>
            </a:r>
            <a:r>
              <a:rPr lang="fr-FR" baseline="0" dirty="0" smtClean="0"/>
              <a:t>’</a:t>
            </a:r>
            <a:r>
              <a:rPr lang="en-US" baseline="0" dirty="0" smtClean="0"/>
              <a:t>t make sure </a:t>
            </a:r>
            <a:r>
              <a:rPr lang="en-US" baseline="0" dirty="0" err="1" smtClean="0"/>
              <a:t>toSN</a:t>
            </a:r>
            <a:r>
              <a:rPr lang="en-US" baseline="0" dirty="0" smtClean="0"/>
              <a:t> is valid when I add it (or try to waste time scraping the </a:t>
            </a:r>
            <a:r>
              <a:rPr lang="en-US" baseline="0" dirty="0" err="1" smtClean="0"/>
              <a:t>toSN</a:t>
            </a:r>
            <a:r>
              <a:rPr lang="en-US" baseline="0" dirty="0" smtClean="0"/>
              <a:t> page for a location).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of 500 million tweets per day, were getting 200k/20M =&gt;</a:t>
            </a:r>
            <a:r>
              <a:rPr lang="en-US" baseline="0" dirty="0" smtClean="0"/>
              <a:t> 0.5&lt;x&lt;1% =&gt; 15% of that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blog.twitter.com</a:t>
            </a:r>
            <a:r>
              <a:rPr lang="en-US" dirty="0" smtClean="0"/>
              <a:t>/2013/new-tweets-per-second-record-and-how</a:t>
            </a:r>
          </a:p>
          <a:p>
            <a:endParaRPr lang="en-US" dirty="0" smtClean="0"/>
          </a:p>
          <a:p>
            <a:r>
              <a:rPr lang="en-US" dirty="0" smtClean="0"/>
              <a:t>PST!!!</a:t>
            </a:r>
          </a:p>
          <a:p>
            <a:endParaRPr lang="en-US" dirty="0" smtClean="0"/>
          </a:p>
          <a:p>
            <a:r>
              <a:rPr lang="en-US" dirty="0" smtClean="0"/>
              <a:t>Out of 31,173,426 tweets</a:t>
            </a:r>
          </a:p>
          <a:p>
            <a:r>
              <a:rPr lang="en-US" dirty="0" smtClean="0"/>
              <a:t>1,222,718</a:t>
            </a:r>
            <a:r>
              <a:rPr lang="en-US" baseline="0" dirty="0" smtClean="0"/>
              <a:t> self tweets</a:t>
            </a:r>
          </a:p>
          <a:p>
            <a:r>
              <a:rPr lang="en-US" baseline="0" dirty="0" smtClean="0"/>
              <a:t>25,528,735 with no </a:t>
            </a:r>
            <a:r>
              <a:rPr lang="en-US" baseline="0" dirty="0" err="1" smtClean="0"/>
              <a:t>toSN</a:t>
            </a:r>
            <a:r>
              <a:rPr lang="en-US" baseline="0" dirty="0" smtClean="0"/>
              <a:t> match</a:t>
            </a:r>
          </a:p>
          <a:p>
            <a:r>
              <a:rPr lang="en-US" baseline="0" dirty="0" smtClean="0"/>
              <a:t>4,421,973 remaining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r>
              <a:rPr lang="en-US" baseline="0" dirty="0" smtClean="0"/>
              <a:t> – for the most part, the tweets we are getting are from new users.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Lots of compulsory misses – </a:t>
            </a:r>
            <a:r>
              <a:rPr lang="en-US" baseline="0" dirty="0" err="1" smtClean="0"/>
              <a:t>havent</a:t>
            </a:r>
            <a:r>
              <a:rPr lang="en-US" baseline="0" dirty="0" smtClean="0"/>
              <a:t> made a dent in total user population =&gt; No shortage of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trac.osgeo.org</a:t>
            </a:r>
            <a:r>
              <a:rPr lang="en-US" dirty="0" smtClean="0"/>
              <a:t>/</a:t>
            </a:r>
            <a:r>
              <a:rPr lang="en-US" dirty="0" err="1" smtClean="0"/>
              <a:t>openlayers</a:t>
            </a:r>
            <a:r>
              <a:rPr lang="en-US" dirty="0" smtClean="0"/>
              <a:t>/wiki/</a:t>
            </a:r>
            <a:r>
              <a:rPr lang="en-US" dirty="0" err="1" smtClean="0"/>
              <a:t>GreatCircleAlgorithms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Simplifying </a:t>
            </a:r>
            <a:r>
              <a:rPr lang="en-US" dirty="0" smtClean="0"/>
              <a:t>Assumptions</a:t>
            </a:r>
          </a:p>
          <a:p>
            <a:endParaRPr lang="en-US" dirty="0" smtClean="0"/>
          </a:p>
          <a:p>
            <a:r>
              <a:rPr lang="en-US" dirty="0" smtClean="0"/>
              <a:t>ALSO –</a:t>
            </a:r>
            <a:r>
              <a:rPr lang="en-US" baseline="0" dirty="0" smtClean="0"/>
              <a:t> my week is representative of general communication (i.e. my week is a legitimate sample)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#Users: 6 Million from available-to-public</a:t>
            </a:r>
            <a:r>
              <a:rPr lang="en-US" baseline="0" dirty="0" smtClean="0"/>
              <a:t> tweets</a:t>
            </a:r>
            <a:endParaRPr lang="en-US" dirty="0" smtClean="0"/>
          </a:p>
          <a:p>
            <a:r>
              <a:rPr lang="en-US" dirty="0" smtClean="0"/>
              <a:t>--calculated</a:t>
            </a:r>
            <a:r>
              <a:rPr lang="en-US" baseline="0" dirty="0" smtClean="0"/>
              <a:t> using |T| = |B| * |S| / |B^S|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Collected users for 6 days, waited 3 days, collected users again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30% &lt; 0.1 miles</a:t>
            </a:r>
          </a:p>
          <a:p>
            <a:r>
              <a:rPr lang="en-US" baseline="0" dirty="0" smtClean="0"/>
              <a:t>90% of users moved &lt;50 miles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Cause of first hump: intra city</a:t>
            </a:r>
            <a:r>
              <a:rPr lang="en-US" baseline="0" dirty="0" smtClean="0"/>
              <a:t> communication (&lt;30 miles)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Cause of second hump: inter-city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Tried </a:t>
            </a:r>
            <a:r>
              <a:rPr lang="en-US" dirty="0" err="1" smtClean="0"/>
              <a:t>weibull</a:t>
            </a:r>
            <a:r>
              <a:rPr lang="en-US" dirty="0" smtClean="0"/>
              <a:t>, exponential, lognormal, </a:t>
            </a:r>
            <a:r>
              <a:rPr lang="en-US" dirty="0" err="1" smtClean="0"/>
              <a:t>rayleigh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4A66-FEFC-DC4F-B0E3-03AD12588C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2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033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Locality: </a:t>
            </a:r>
            <a:br>
              <a:rPr lang="en-US" dirty="0" smtClean="0"/>
            </a:br>
            <a:r>
              <a:rPr lang="en-US" dirty="0" smtClean="0"/>
              <a:t>Analyzing Communication Patterns in Social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Noor</a:t>
            </a:r>
          </a:p>
          <a:p>
            <a:r>
              <a:rPr lang="en-US" dirty="0" smtClean="0"/>
              <a:t>CS246</a:t>
            </a:r>
          </a:p>
          <a:p>
            <a:r>
              <a:rPr lang="en-US" dirty="0" smtClean="0"/>
              <a:t>Prof.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09"/>
            <a:ext cx="8229600" cy="1143000"/>
          </a:xfrm>
        </p:spPr>
        <p:txBody>
          <a:bodyPr/>
          <a:lstStyle/>
          <a:p>
            <a:r>
              <a:rPr lang="en-US" dirty="0" smtClean="0"/>
              <a:t>User Movement</a:t>
            </a:r>
            <a:endParaRPr lang="en-US" dirty="0"/>
          </a:p>
        </p:txBody>
      </p:sp>
      <p:pic>
        <p:nvPicPr>
          <p:cNvPr id="5" name="Content Placeholder 4" descr="user_movemen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" b="4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553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tal_link_log_cd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999"/>
            <a:ext cx="9144301" cy="63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model? </a:t>
            </a:r>
            <a:r>
              <a:rPr lang="en-US" dirty="0" err="1" smtClean="0"/>
              <a:t>LogNormal</a:t>
            </a:r>
            <a:r>
              <a:rPr lang="en-US" dirty="0"/>
              <a:t>?</a:t>
            </a:r>
          </a:p>
        </p:txBody>
      </p:sp>
      <p:pic>
        <p:nvPicPr>
          <p:cNvPr id="13" name="Content Placeholder 12" descr="Screen Shot 2014-05-24 at 10.08.2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>
          <a:xfrm>
            <a:off x="798513" y="1149350"/>
            <a:ext cx="7426325" cy="5527675"/>
          </a:xfrm>
        </p:spPr>
      </p:pic>
    </p:spTree>
    <p:extLst>
      <p:ext uri="{BB962C8B-B14F-4D97-AF65-F5344CB8AC3E}">
        <p14:creationId xmlns:p14="http://schemas.microsoft.com/office/powerpoint/2010/main" val="310026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stance_by_Coun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23"/>
            <a:ext cx="9144000" cy="63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7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ance_followers_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08" y="616856"/>
            <a:ext cx="9185908" cy="5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ance_followers_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9810"/>
            <a:ext cx="9148880" cy="63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_distance_vs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505"/>
            <a:ext cx="9144000" cy="64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 is what makes web information management challenging</a:t>
            </a:r>
          </a:p>
          <a:p>
            <a:pPr lvl="1"/>
            <a:r>
              <a:rPr lang="en-US" dirty="0" smtClean="0"/>
              <a:t>Queries/Excel end up taking very long</a:t>
            </a:r>
          </a:p>
          <a:p>
            <a:r>
              <a:rPr lang="en-US" dirty="0" smtClean="0"/>
              <a:t>There are a number of twitter bots</a:t>
            </a:r>
          </a:p>
          <a:p>
            <a:pPr lvl="1"/>
            <a:r>
              <a:rPr lang="en-US" dirty="0" smtClean="0"/>
              <a:t>Influences results</a:t>
            </a:r>
          </a:p>
          <a:p>
            <a:r>
              <a:rPr lang="en-US" dirty="0" smtClean="0"/>
              <a:t>In-Degree / Out-Degree not applicable here</a:t>
            </a:r>
          </a:p>
          <a:p>
            <a:pPr lvl="1"/>
            <a:r>
              <a:rPr lang="en-US" dirty="0" smtClean="0"/>
              <a:t>Would need to view evolution over time</a:t>
            </a:r>
          </a:p>
          <a:p>
            <a:pPr lvl="1"/>
            <a:r>
              <a:rPr lang="en-US" dirty="0" smtClean="0"/>
              <a:t>Analysis showed a near power-law distribution</a:t>
            </a:r>
            <a:r>
              <a:rPr lang="en-US" baseline="30000" dirty="0" smtClean="0"/>
              <a:t> [4]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3906" y="6356350"/>
            <a:ext cx="7099904" cy="365125"/>
          </a:xfrm>
        </p:spPr>
        <p:txBody>
          <a:bodyPr/>
          <a:lstStyle/>
          <a:p>
            <a:r>
              <a:rPr lang="en-US" dirty="0" smtClean="0"/>
              <a:t>[4] </a:t>
            </a:r>
            <a:r>
              <a:rPr lang="en-US" dirty="0" err="1" smtClean="0"/>
              <a:t>Broder</a:t>
            </a:r>
            <a:r>
              <a:rPr lang="en-US" dirty="0" smtClean="0"/>
              <a:t>, Andrei, et al. "Graph structure in the web." Computer networks 33.1 (2000): 309-320.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movement</a:t>
            </a:r>
          </a:p>
          <a:p>
            <a:pPr lvl="1"/>
            <a:r>
              <a:rPr lang="en-US" dirty="0" smtClean="0"/>
              <a:t>Our assumption is not valid</a:t>
            </a:r>
          </a:p>
          <a:p>
            <a:r>
              <a:rPr lang="en-US" dirty="0" smtClean="0"/>
              <a:t>People communicate long-distance at similar times</a:t>
            </a:r>
          </a:p>
          <a:p>
            <a:pPr lvl="1"/>
            <a:r>
              <a:rPr lang="en-US" dirty="0" smtClean="0"/>
              <a:t>Potentially optimize resource allocation</a:t>
            </a:r>
          </a:p>
          <a:p>
            <a:r>
              <a:rPr lang="en-US" dirty="0" smtClean="0"/>
              <a:t>Lognormal is best fit model for distance</a:t>
            </a:r>
          </a:p>
          <a:p>
            <a:pPr lvl="1"/>
            <a:r>
              <a:rPr lang="en-US" dirty="0" smtClean="0"/>
              <a:t>Models break down at sub-continent level</a:t>
            </a:r>
          </a:p>
          <a:p>
            <a:r>
              <a:rPr lang="en-US" dirty="0"/>
              <a:t>More popular </a:t>
            </a:r>
            <a:r>
              <a:rPr lang="en-US" dirty="0" smtClean="0"/>
              <a:t>users communicate </a:t>
            </a:r>
            <a:r>
              <a:rPr lang="en-US" dirty="0"/>
              <a:t>further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96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find SCC/IN/OUT</a:t>
            </a:r>
          </a:p>
          <a:p>
            <a:pPr lvl="1"/>
            <a:r>
              <a:rPr lang="en-US" dirty="0" smtClean="0"/>
              <a:t>Classify by location(s)</a:t>
            </a:r>
          </a:p>
          <a:p>
            <a:r>
              <a:rPr lang="en-US" dirty="0" smtClean="0"/>
              <a:t>Create physical graph</a:t>
            </a:r>
            <a:endParaRPr lang="en-US" dirty="0"/>
          </a:p>
        </p:txBody>
      </p:sp>
      <p:pic>
        <p:nvPicPr>
          <p:cNvPr id="4" name="Picture 3" descr="conn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14" y="3306634"/>
            <a:ext cx="5309810" cy="3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2.7 Billion people on the internet 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Communicate anywhere, cheaply &amp; quickly</a:t>
            </a:r>
          </a:p>
          <a:p>
            <a:pPr lvl="1"/>
            <a:endParaRPr lang="en-US" dirty="0"/>
          </a:p>
          <a:p>
            <a:r>
              <a:rPr lang="en-US" dirty="0" smtClean="0"/>
              <a:t>What kinds of communication are actually out there?</a:t>
            </a:r>
          </a:p>
          <a:p>
            <a:pPr lvl="1"/>
            <a:r>
              <a:rPr lang="en-US" dirty="0" smtClean="0"/>
              <a:t>Users, locations, distances,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8953" y="6356350"/>
            <a:ext cx="7137640" cy="365125"/>
          </a:xfrm>
        </p:spPr>
        <p:txBody>
          <a:bodyPr/>
          <a:lstStyle/>
          <a:p>
            <a:r>
              <a:rPr lang="en-US" smtClean="0"/>
              <a:t>[1] https://www.uwsp.edu/pointeronline/Pages/articles/We-Are-the-Social-Media-Generation.aspx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9854" y="38802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Random Sampling</a:t>
            </a:r>
          </a:p>
          <a:p>
            <a:r>
              <a:rPr lang="en-US" dirty="0" smtClean="0"/>
              <a:t>Database Management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Data Analysis / Graphs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284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take a random sample?</a:t>
            </a:r>
          </a:p>
          <a:p>
            <a:pPr lvl="1"/>
            <a:r>
              <a:rPr lang="en-US" dirty="0" smtClean="0"/>
              <a:t>Twitter Streaming API</a:t>
            </a:r>
          </a:p>
          <a:p>
            <a:r>
              <a:rPr lang="en-US" dirty="0" smtClean="0"/>
              <a:t>Twitter4J 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r>
              <a:rPr lang="en-US" i="1" dirty="0" err="1" smtClean="0"/>
              <a:t>Firehose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Sample</a:t>
            </a:r>
          </a:p>
          <a:p>
            <a:r>
              <a:rPr lang="en-US" dirty="0" smtClean="0"/>
              <a:t>Filter results w </a:t>
            </a:r>
            <a:r>
              <a:rPr lang="en-US" dirty="0" err="1" smtClean="0"/>
              <a:t>GeoLocation</a:t>
            </a:r>
            <a:r>
              <a:rPr lang="en-US" dirty="0" smtClean="0"/>
              <a:t>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Rate limiting 420 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dev.twitter.com</a:t>
            </a:r>
            <a:r>
              <a:rPr lang="en-US" dirty="0"/>
              <a:t>/discussions/27717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[2] http://twitter4j.org/en/index.html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Mini-twitter</a:t>
            </a:r>
          </a:p>
          <a:p>
            <a:pPr lvl="1"/>
            <a:r>
              <a:rPr lang="en-US" dirty="0" smtClean="0"/>
              <a:t>Snapshot of Twitter over 1 week</a:t>
            </a:r>
          </a:p>
          <a:p>
            <a:r>
              <a:rPr lang="en-US" dirty="0" smtClean="0"/>
              <a:t>JDBC +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Personal machine (</a:t>
            </a:r>
            <a:r>
              <a:rPr lang="en-US" dirty="0" err="1" smtClean="0"/>
              <a:t>Macbook</a:t>
            </a:r>
            <a:r>
              <a:rPr lang="en-US" dirty="0" smtClean="0"/>
              <a:t> Pro 2012)</a:t>
            </a:r>
            <a:endParaRPr lang="en-US" dirty="0"/>
          </a:p>
          <a:p>
            <a:r>
              <a:rPr lang="en-US" dirty="0" smtClean="0"/>
              <a:t>Naively store one-way links</a:t>
            </a:r>
          </a:p>
          <a:p>
            <a:pPr lvl="1"/>
            <a:r>
              <a:rPr lang="en-US" dirty="0" err="1"/>
              <a:t>Retweets</a:t>
            </a:r>
            <a:r>
              <a:rPr lang="en-US" dirty="0"/>
              <a:t>, replies, mentions (@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Always add user to database </a:t>
            </a:r>
          </a:p>
          <a:p>
            <a:r>
              <a:rPr lang="en-US" dirty="0" smtClean="0"/>
              <a:t>Only use links with both users caught</a:t>
            </a:r>
          </a:p>
          <a:p>
            <a:pPr lvl="1"/>
            <a:r>
              <a:rPr lang="en-US" dirty="0" smtClean="0"/>
              <a:t>Limited web crawl w/ restricted out-links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Mini-Twitter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478" y="1777998"/>
            <a:ext cx="34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</a:t>
            </a:r>
            <a:r>
              <a:rPr lang="en-US" dirty="0" smtClean="0"/>
              <a:t>:    @</a:t>
            </a:r>
            <a:r>
              <a:rPr lang="en-US" dirty="0" err="1" smtClean="0"/>
              <a:t>realDonaldTrump</a:t>
            </a:r>
            <a:endParaRPr lang="en-US" dirty="0" smtClean="0"/>
          </a:p>
          <a:p>
            <a:r>
              <a:rPr lang="en-US" dirty="0" smtClean="0"/>
              <a:t>Mentions:  </a:t>
            </a:r>
          </a:p>
          <a:p>
            <a:r>
              <a:rPr lang="en-US" dirty="0"/>
              <a:t> </a:t>
            </a:r>
            <a:r>
              <a:rPr lang="en-US" dirty="0" smtClean="0"/>
              <a:t>         @</a:t>
            </a:r>
            <a:r>
              <a:rPr lang="en-US" dirty="0" err="1" smtClean="0"/>
              <a:t>lindsaylohan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@</a:t>
            </a:r>
            <a:r>
              <a:rPr lang="en-US" dirty="0" err="1" smtClean="0"/>
              <a:t>usainbolt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03478" y="1777999"/>
            <a:ext cx="0" cy="1200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3478" y="1777998"/>
            <a:ext cx="260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10857" y="1777998"/>
            <a:ext cx="0" cy="1200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03478" y="2978327"/>
            <a:ext cx="260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6190" y="1971524"/>
            <a:ext cx="1403048" cy="314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4305332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realDonaldTrump</a:t>
            </a:r>
            <a:r>
              <a:rPr lang="en-US" dirty="0" smtClean="0"/>
              <a:t>, </a:t>
            </a:r>
            <a:r>
              <a:rPr lang="en-US" dirty="0" err="1" smtClean="0"/>
              <a:t>lindsaylohan</a:t>
            </a:r>
            <a:r>
              <a:rPr lang="en-US" dirty="0" smtClean="0"/>
              <a:t>, time)</a:t>
            </a:r>
          </a:p>
          <a:p>
            <a:pPr marL="342900" indent="-342900"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realDonaldTrump</a:t>
            </a:r>
            <a:r>
              <a:rPr lang="en-US" dirty="0" smtClean="0"/>
              <a:t>, </a:t>
            </a:r>
            <a:r>
              <a:rPr lang="en-US" dirty="0" err="1" smtClean="0"/>
              <a:t>usainbolt</a:t>
            </a:r>
            <a:r>
              <a:rPr lang="en-US" dirty="0" smtClean="0"/>
              <a:t>, time)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216400" y="4305332"/>
            <a:ext cx="0" cy="646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0" y="4305332"/>
            <a:ext cx="421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4305332"/>
            <a:ext cx="0" cy="646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4951663"/>
            <a:ext cx="421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16400" y="4951663"/>
            <a:ext cx="512838" cy="29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29238" y="2322286"/>
            <a:ext cx="362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realDonaldTrump</a:t>
            </a:r>
            <a:r>
              <a:rPr lang="en-US" dirty="0" smtClean="0"/>
              <a:t>, </a:t>
            </a:r>
            <a:r>
              <a:rPr lang="en-US" dirty="0" err="1" smtClean="0"/>
              <a:t>rDT_lat</a:t>
            </a:r>
            <a:r>
              <a:rPr lang="en-US" dirty="0" smtClean="0"/>
              <a:t>, </a:t>
            </a:r>
            <a:r>
              <a:rPr lang="en-US" dirty="0" err="1" smtClean="0"/>
              <a:t>rDT_lon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4482" y="4135773"/>
            <a:ext cx="39623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Nodes</a:t>
            </a:r>
          </a:p>
          <a:p>
            <a:pPr lvl="1"/>
            <a:r>
              <a:rPr lang="en-US" sz="2800" dirty="0" smtClean="0"/>
              <a:t>(SN, followers, </a:t>
            </a:r>
            <a:r>
              <a:rPr lang="en-US" sz="2800" dirty="0" err="1" smtClean="0"/>
              <a:t>lat</a:t>
            </a:r>
            <a:r>
              <a:rPr lang="en-US" sz="2800" dirty="0" smtClean="0"/>
              <a:t>, </a:t>
            </a:r>
            <a:r>
              <a:rPr lang="en-US" sz="2800" dirty="0" err="1" smtClean="0"/>
              <a:t>lon</a:t>
            </a:r>
            <a:r>
              <a:rPr lang="en-US" sz="28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Links</a:t>
            </a:r>
          </a:p>
          <a:p>
            <a:pPr lvl="1"/>
            <a:r>
              <a:rPr lang="en-US" sz="2800" dirty="0" smtClean="0"/>
              <a:t>(</a:t>
            </a:r>
            <a:r>
              <a:rPr lang="en-US" sz="2800" dirty="0" err="1" smtClean="0"/>
              <a:t>fromSN</a:t>
            </a:r>
            <a:r>
              <a:rPr lang="en-US" sz="2800" dirty="0" smtClean="0"/>
              <a:t>, </a:t>
            </a:r>
            <a:r>
              <a:rPr lang="en-US" sz="2800" dirty="0" err="1" smtClean="0"/>
              <a:t>toSN</a:t>
            </a:r>
            <a:r>
              <a:rPr lang="en-US" sz="2800" dirty="0" smtClean="0"/>
              <a:t>, time)</a:t>
            </a:r>
            <a:endParaRPr lang="en-US" sz="2800" dirty="0"/>
          </a:p>
        </p:txBody>
      </p:sp>
      <p:cxnSp>
        <p:nvCxnSpPr>
          <p:cNvPr id="56" name="Straight Connector 55"/>
          <p:cNvCxnSpPr>
            <a:stCxn id="50" idx="1"/>
          </p:cNvCxnSpPr>
          <p:nvPr/>
        </p:nvCxnSpPr>
        <p:spPr>
          <a:xfrm flipV="1">
            <a:off x="4724482" y="4135773"/>
            <a:ext cx="4756" cy="90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29238" y="4135773"/>
            <a:ext cx="3957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686800" y="4135773"/>
            <a:ext cx="0" cy="1815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729238" y="5951655"/>
            <a:ext cx="3957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0" idx="1"/>
          </p:cNvCxnSpPr>
          <p:nvPr/>
        </p:nvCxnSpPr>
        <p:spPr>
          <a:xfrm flipH="1" flipV="1">
            <a:off x="4724482" y="5043714"/>
            <a:ext cx="4756" cy="90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729238" y="2286000"/>
            <a:ext cx="0" cy="40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729238" y="2286000"/>
            <a:ext cx="3629569" cy="36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358807" y="2322286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729238" y="2691618"/>
            <a:ext cx="3629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0" idx="1"/>
            <a:endCxn id="50" idx="3"/>
          </p:cNvCxnSpPr>
          <p:nvPr/>
        </p:nvCxnSpPr>
        <p:spPr>
          <a:xfrm>
            <a:off x="4724482" y="5043714"/>
            <a:ext cx="3962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842000" y="2691618"/>
            <a:ext cx="157238" cy="144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790095" y="2978327"/>
            <a:ext cx="145143" cy="1327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loud 80"/>
          <p:cNvSpPr/>
          <p:nvPr/>
        </p:nvSpPr>
        <p:spPr>
          <a:xfrm>
            <a:off x="108857" y="93209"/>
            <a:ext cx="2273904" cy="1006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>
            <a:off x="1318381" y="1209524"/>
            <a:ext cx="254000" cy="4717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854294" y="26849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</a:rPr>
              <a:t>tweet</a:t>
            </a:r>
            <a:endParaRPr lang="en-US" sz="1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_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048"/>
            <a:ext cx="9144000" cy="60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_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7" y="435427"/>
            <a:ext cx="9146157" cy="5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</a:t>
            </a:r>
            <a:r>
              <a:rPr lang="en-US" dirty="0" smtClean="0"/>
              <a:t>Streaming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Hidden </a:t>
            </a:r>
            <a:r>
              <a:rPr lang="en-US" dirty="0" err="1"/>
              <a:t>vs</a:t>
            </a:r>
            <a:r>
              <a:rPr lang="en-US" dirty="0"/>
              <a:t> Public tweets</a:t>
            </a:r>
          </a:p>
          <a:p>
            <a:r>
              <a:rPr lang="en-US" dirty="0" smtClean="0"/>
              <a:t>No Correlation in </a:t>
            </a:r>
            <a:r>
              <a:rPr lang="en-US" dirty="0" err="1" smtClean="0"/>
              <a:t>GeoLocation</a:t>
            </a:r>
            <a:r>
              <a:rPr lang="en-US" dirty="0" smtClean="0"/>
              <a:t> ON/OFF </a:t>
            </a:r>
            <a:endParaRPr lang="en-US" dirty="0"/>
          </a:p>
          <a:p>
            <a:r>
              <a:rPr lang="en-US" dirty="0" smtClean="0"/>
              <a:t>Spherical Earth </a:t>
            </a:r>
            <a:r>
              <a:rPr lang="en-US" dirty="0"/>
              <a:t>Assumption </a:t>
            </a:r>
            <a:r>
              <a:rPr lang="en-US" baseline="30000" dirty="0"/>
              <a:t>[3]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“As the crow flies”</a:t>
            </a:r>
          </a:p>
          <a:p>
            <a:pPr lvl="1"/>
            <a:r>
              <a:rPr lang="en-US" dirty="0" smtClean="0"/>
              <a:t>Mean Radius: 3958.75</a:t>
            </a:r>
          </a:p>
          <a:p>
            <a:pPr lvl="1"/>
            <a:r>
              <a:rPr lang="en-US" dirty="0" smtClean="0"/>
              <a:t>Ideally: add elevation</a:t>
            </a:r>
          </a:p>
          <a:p>
            <a:r>
              <a:rPr lang="en-US" dirty="0" smtClean="0"/>
              <a:t>Stationary User Assumption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2571" y="6356350"/>
            <a:ext cx="5975048" cy="365125"/>
          </a:xfrm>
        </p:spPr>
        <p:txBody>
          <a:bodyPr/>
          <a:lstStyle/>
          <a:p>
            <a:r>
              <a:rPr lang="en-US" dirty="0" smtClean="0"/>
              <a:t>[3] http://</a:t>
            </a:r>
            <a:r>
              <a:rPr lang="en-US" dirty="0" err="1" smtClean="0"/>
              <a:t>trac.osgeo.org</a:t>
            </a:r>
            <a:r>
              <a:rPr lang="en-US" dirty="0" smtClean="0"/>
              <a:t>/</a:t>
            </a:r>
            <a:r>
              <a:rPr lang="en-US" dirty="0" err="1" smtClean="0"/>
              <a:t>openlayers</a:t>
            </a:r>
            <a:r>
              <a:rPr lang="en-US" dirty="0" smtClean="0"/>
              <a:t>/wiki/</a:t>
            </a:r>
            <a:r>
              <a:rPr lang="en-US" dirty="0" err="1" smtClean="0"/>
              <a:t>GreatCircleAlgorithms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872</Words>
  <Application>Microsoft Macintosh PowerPoint</Application>
  <PresentationFormat>On-screen Show (4:3)</PresentationFormat>
  <Paragraphs>144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Twitter Locality:  Analyzing Communication Patterns in Social Networking</vt:lpstr>
      <vt:lpstr>Motivation</vt:lpstr>
      <vt:lpstr>Outline</vt:lpstr>
      <vt:lpstr>Random Communication</vt:lpstr>
      <vt:lpstr>Database Management</vt:lpstr>
      <vt:lpstr>Mini-Twitter</vt:lpstr>
      <vt:lpstr>PowerPoint Presentation</vt:lpstr>
      <vt:lpstr>PowerPoint Presentation</vt:lpstr>
      <vt:lpstr>Assumptions</vt:lpstr>
      <vt:lpstr>User Movement</vt:lpstr>
      <vt:lpstr>PowerPoint Presentation</vt:lpstr>
      <vt:lpstr>How to model? LogNormal?</vt:lpstr>
      <vt:lpstr>PowerPoint Presentation</vt:lpstr>
      <vt:lpstr>PowerPoint Presentation</vt:lpstr>
      <vt:lpstr>PowerPoint Presentation</vt:lpstr>
      <vt:lpstr>PowerPoint Presentation</vt:lpstr>
      <vt:lpstr>Observations</vt:lpstr>
      <vt:lpstr>Conclusions</vt:lpstr>
      <vt:lpstr>Future Work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Locality: Analyzing Social Networking as a Graph</dc:title>
  <dc:creator>Joseph Noor</dc:creator>
  <cp:lastModifiedBy>Joseph Noor</cp:lastModifiedBy>
  <cp:revision>73</cp:revision>
  <dcterms:created xsi:type="dcterms:W3CDTF">2014-05-24T23:05:05Z</dcterms:created>
  <dcterms:modified xsi:type="dcterms:W3CDTF">2014-05-27T09:38:12Z</dcterms:modified>
</cp:coreProperties>
</file>