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314" r:id="rId6"/>
    <p:sldId id="316" r:id="rId7"/>
    <p:sldId id="315" r:id="rId8"/>
    <p:sldId id="317" r:id="rId9"/>
    <p:sldId id="318" r:id="rId10"/>
    <p:sldId id="319" r:id="rId11"/>
    <p:sldId id="321" r:id="rId12"/>
    <p:sldId id="322" r:id="rId13"/>
    <p:sldId id="323" r:id="rId14"/>
    <p:sldId id="301" r:id="rId15"/>
    <p:sldId id="303" r:id="rId16"/>
    <p:sldId id="300" r:id="rId17"/>
    <p:sldId id="302" r:id="rId18"/>
    <p:sldId id="305" r:id="rId19"/>
    <p:sldId id="304" r:id="rId20"/>
    <p:sldId id="306" r:id="rId21"/>
    <p:sldId id="310" r:id="rId22"/>
    <p:sldId id="309" r:id="rId23"/>
    <p:sldId id="308" r:id="rId24"/>
    <p:sldId id="307" r:id="rId25"/>
    <p:sldId id="312" r:id="rId26"/>
    <p:sldId id="313"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52" autoAdjust="0"/>
  </p:normalViewPr>
  <p:slideViewPr>
    <p:cSldViewPr snapToGrid="0" showGuides="1">
      <p:cViewPr varScale="1">
        <p:scale>
          <a:sx n="104" d="100"/>
          <a:sy n="104" d="100"/>
        </p:scale>
        <p:origin x="870" y="9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5/21/2024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754548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146192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400541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28327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840944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769008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611587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9661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100857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929088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01850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577531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104042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296825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2932330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379299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4899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89891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58885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926828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88312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829045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5/21/2024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5/21/2024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5/21/2024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5/21/2024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5/21/2024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5/21/2024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5/21/2024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5/21/2024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5/21/2024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5/21/2024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5/21/2024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5/21/2024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249125"/>
          </a:xfrm>
        </p:spPr>
        <p:txBody>
          <a:bodyPr lIns="0" tIns="0" rIns="0" bIns="0" anchor="t">
            <a:spAutoFit/>
          </a:bodyPr>
          <a:lstStyle/>
          <a:p>
            <a:r>
              <a:rPr lang="en-US" sz="3000" dirty="0">
                <a:solidFill>
                  <a:schemeClr val="bg1"/>
                </a:solidFill>
                <a:latin typeface="Aptos" panose="020B0004020202020204" pitchFamily="34" charset="0"/>
              </a:rPr>
              <a:t>Comparative Analysis of ARIMA and Random Forests for Forecasting Brent Crude Oil Prices In Ghana.</a:t>
            </a:r>
            <a:br>
              <a:rPr lang="en-US" sz="3000" dirty="0">
                <a:solidFill>
                  <a:schemeClr val="bg1"/>
                </a:solidFill>
                <a:latin typeface="Aptos" panose="020B0004020202020204" pitchFamily="34" charset="0"/>
              </a:rPr>
            </a:br>
            <a:r>
              <a:rPr lang="en-US" sz="3000" dirty="0">
                <a:solidFill>
                  <a:schemeClr val="accent4"/>
                </a:solidFill>
                <a:latin typeface="Aptos" panose="020B0004020202020204" pitchFamily="34" charset="0"/>
              </a:rPr>
              <a:t>Group 53</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5557188" y="1504323"/>
            <a:ext cx="1371600" cy="1371600"/>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5328588" y="653164"/>
            <a:ext cx="1828800" cy="1828800"/>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Implementation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1AB9D5F-D6B4-5820-1381-AEDCB7EA103E}"/>
              </a:ext>
            </a:extLst>
          </p:cNvPr>
          <p:cNvSpPr txBox="1"/>
          <p:nvPr/>
        </p:nvSpPr>
        <p:spPr>
          <a:xfrm>
            <a:off x="9258300" y="2133600"/>
            <a:ext cx="2857500" cy="3504614"/>
          </a:xfrm>
          <a:prstGeom prst="rect">
            <a:avLst/>
          </a:prstGeom>
          <a:noFill/>
        </p:spPr>
        <p:txBody>
          <a:bodyPr wrap="square" rtlCol="0">
            <a:spAutoFit/>
          </a:bodyPr>
          <a:lstStyle/>
          <a:p>
            <a:pPr marL="285750" indent="-285750">
              <a:lnSpc>
                <a:spcPct val="150000"/>
              </a:lnSpc>
              <a:spcBef>
                <a:spcPts val="1000"/>
              </a:spcBef>
              <a:buFont typeface="Arial" panose="020B0604020202020204" pitchFamily="34" charset="0"/>
              <a:buChar char="•"/>
            </a:pPr>
            <a:r>
              <a:rPr lang="en-US" dirty="0">
                <a:latin typeface="Aptos" panose="020B0004020202020204" pitchFamily="34" charset="0"/>
              </a:rPr>
              <a:t>The first image shows the steps involved in implementing the ARIMA model</a:t>
            </a:r>
          </a:p>
          <a:p>
            <a:pPr marL="285750" indent="-285750">
              <a:lnSpc>
                <a:spcPct val="150000"/>
              </a:lnSpc>
              <a:spcBef>
                <a:spcPts val="1000"/>
              </a:spcBef>
              <a:buFont typeface="Arial" panose="020B0604020202020204" pitchFamily="34" charset="0"/>
              <a:buChar char="•"/>
            </a:pPr>
            <a:r>
              <a:rPr lang="en-US" dirty="0">
                <a:latin typeface="Aptos" panose="020B0004020202020204" pitchFamily="34" charset="0"/>
              </a:rPr>
              <a:t>The second shows the processes involved for the Random Forest model</a:t>
            </a:r>
          </a:p>
        </p:txBody>
      </p:sp>
      <p:pic>
        <p:nvPicPr>
          <p:cNvPr id="2" name="Content Placeholder 12">
            <a:extLst>
              <a:ext uri="{FF2B5EF4-FFF2-40B4-BE49-F238E27FC236}">
                <a16:creationId xmlns:a16="http://schemas.microsoft.com/office/drawing/2014/main" id="{F035959C-3A0B-80F9-9FC2-F0BF5AB5A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43996"/>
            <a:ext cx="8936182" cy="6110095"/>
          </a:xfrm>
          <a:prstGeom prst="rect">
            <a:avLst/>
          </a:prstGeom>
        </p:spPr>
      </p:pic>
    </p:spTree>
    <p:extLst>
      <p:ext uri="{BB962C8B-B14F-4D97-AF65-F5344CB8AC3E}">
        <p14:creationId xmlns:p14="http://schemas.microsoft.com/office/powerpoint/2010/main" val="23356623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Stationarity Check and Decomposition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8705849" y="855297"/>
            <a:ext cx="3343265" cy="5746253"/>
          </a:xfrm>
          <a:prstGeom prst="rect">
            <a:avLst/>
          </a:prstGeom>
        </p:spPr>
        <p:txBody>
          <a:bodyPr wrap="square" lIns="0" tIns="0" rIns="0" bIns="0" anchor="t">
            <a:spAutoFit/>
          </a:bodyPr>
          <a:lstStyle/>
          <a:p>
            <a:pPr marL="285750" indent="-285750">
              <a:lnSpc>
                <a:spcPct val="150000"/>
              </a:lnSpc>
              <a:spcBef>
                <a:spcPts val="1000"/>
              </a:spcBef>
              <a:buFont typeface="Arial" panose="020B0604020202020204" pitchFamily="34" charset="0"/>
              <a:buChar char="•"/>
            </a:pPr>
            <a:r>
              <a:rPr lang="en-US" dirty="0">
                <a:solidFill>
                  <a:schemeClr val="tx1">
                    <a:lumMod val="75000"/>
                    <a:lumOff val="25000"/>
                  </a:schemeClr>
                </a:solidFill>
                <a:latin typeface="Aptos" panose="020B0004020202020204" pitchFamily="34" charset="0"/>
                <a:cs typeface="Segoe UI" panose="020B0502040204020203" pitchFamily="34" charset="0"/>
              </a:rPr>
              <a:t>Implementing </a:t>
            </a:r>
            <a:r>
              <a:rPr lang="en-US" b="1" dirty="0">
                <a:solidFill>
                  <a:schemeClr val="tx1">
                    <a:lumMod val="75000"/>
                    <a:lumOff val="25000"/>
                  </a:schemeClr>
                </a:solidFill>
                <a:latin typeface="Aptos" panose="020B0004020202020204" pitchFamily="34" charset="0"/>
                <a:cs typeface="Segoe UI" panose="020B0502040204020203" pitchFamily="34" charset="0"/>
              </a:rPr>
              <a:t>ADF test </a:t>
            </a:r>
            <a:r>
              <a:rPr lang="en-US" dirty="0">
                <a:solidFill>
                  <a:schemeClr val="tx1">
                    <a:lumMod val="75000"/>
                    <a:lumOff val="25000"/>
                  </a:schemeClr>
                </a:solidFill>
                <a:latin typeface="Aptos" panose="020B0004020202020204" pitchFamily="34" charset="0"/>
                <a:cs typeface="Segoe UI" panose="020B0502040204020203" pitchFamily="34" charset="0"/>
              </a:rPr>
              <a:t>for stationarity we realize, the data is not stationary with </a:t>
            </a:r>
            <a:r>
              <a:rPr lang="en-US" b="1" dirty="0">
                <a:solidFill>
                  <a:schemeClr val="tx1">
                    <a:lumMod val="75000"/>
                    <a:lumOff val="25000"/>
                  </a:schemeClr>
                </a:solidFill>
                <a:latin typeface="Aptos" panose="020B0004020202020204" pitchFamily="34" charset="0"/>
                <a:cs typeface="Segoe UI" panose="020B0502040204020203" pitchFamily="34" charset="0"/>
              </a:rPr>
              <a:t>p-value (0.0473)</a:t>
            </a:r>
          </a:p>
          <a:p>
            <a:pPr marL="285750" indent="-285750">
              <a:lnSpc>
                <a:spcPct val="150000"/>
              </a:lnSpc>
              <a:spcBef>
                <a:spcPts val="1000"/>
              </a:spcBef>
              <a:buFont typeface="Arial" panose="020B0604020202020204" pitchFamily="34" charset="0"/>
              <a:buChar char="•"/>
            </a:pPr>
            <a:r>
              <a:rPr lang="en-US" dirty="0">
                <a:solidFill>
                  <a:schemeClr val="tx1">
                    <a:lumMod val="75000"/>
                    <a:lumOff val="25000"/>
                  </a:schemeClr>
                </a:solidFill>
                <a:latin typeface="Aptos" panose="020B0004020202020204" pitchFamily="34" charset="0"/>
                <a:cs typeface="Segoe UI" panose="020B0502040204020203" pitchFamily="34" charset="0"/>
              </a:rPr>
              <a:t>We the order of differencing required to make our series stationary to remove trend</a:t>
            </a:r>
          </a:p>
          <a:p>
            <a:pPr marL="285750" indent="-285750">
              <a:lnSpc>
                <a:spcPct val="150000"/>
              </a:lnSpc>
              <a:spcBef>
                <a:spcPts val="1000"/>
              </a:spcBef>
              <a:buFont typeface="Arial" panose="020B0604020202020204" pitchFamily="34" charset="0"/>
              <a:buChar char="•"/>
            </a:pPr>
            <a:r>
              <a:rPr lang="en-US" dirty="0">
                <a:solidFill>
                  <a:schemeClr val="tx1">
                    <a:lumMod val="75000"/>
                    <a:lumOff val="25000"/>
                  </a:schemeClr>
                </a:solidFill>
                <a:latin typeface="Aptos" panose="020B0004020202020204" pitchFamily="34" charset="0"/>
                <a:cs typeface="Segoe UI" panose="020B0502040204020203" pitchFamily="34" charset="0"/>
              </a:rPr>
              <a:t>We obtain the order of differencing to be </a:t>
            </a:r>
            <a:r>
              <a:rPr lang="en-US" b="1" dirty="0">
                <a:solidFill>
                  <a:schemeClr val="tx1">
                    <a:lumMod val="75000"/>
                    <a:lumOff val="25000"/>
                  </a:schemeClr>
                </a:solidFill>
                <a:latin typeface="Aptos" panose="020B0004020202020204" pitchFamily="34" charset="0"/>
                <a:cs typeface="Segoe UI" panose="020B0502040204020203" pitchFamily="34" charset="0"/>
              </a:rPr>
              <a:t>1</a:t>
            </a:r>
            <a:endParaRPr lang="en-US" dirty="0">
              <a:solidFill>
                <a:schemeClr val="tx1">
                  <a:lumMod val="75000"/>
                  <a:lumOff val="25000"/>
                </a:schemeClr>
              </a:solidFill>
              <a:latin typeface="Aptos" panose="020B0004020202020204" pitchFamily="34" charset="0"/>
              <a:cs typeface="Segoe UI" panose="020B0502040204020203" pitchFamily="34" charset="0"/>
            </a:endParaRPr>
          </a:p>
          <a:p>
            <a:pPr marL="285750" indent="-285750">
              <a:lnSpc>
                <a:spcPct val="150000"/>
              </a:lnSpc>
              <a:spcBef>
                <a:spcPts val="1000"/>
              </a:spcBef>
              <a:buFont typeface="Arial" panose="020B0604020202020204" pitchFamily="34" charset="0"/>
              <a:buChar char="•"/>
            </a:pPr>
            <a:r>
              <a:rPr lang="en-US" dirty="0">
                <a:solidFill>
                  <a:schemeClr val="tx1">
                    <a:lumMod val="75000"/>
                    <a:lumOff val="25000"/>
                  </a:schemeClr>
                </a:solidFill>
                <a:latin typeface="Aptos" panose="020B0004020202020204" pitchFamily="34" charset="0"/>
                <a:cs typeface="Segoe UI" panose="020B0502040204020203" pitchFamily="34" charset="0"/>
              </a:rPr>
              <a:t>No seasonal differencing is required due to constant variance as shown in the image</a:t>
            </a:r>
          </a:p>
        </p:txBody>
      </p:sp>
      <p:pic>
        <p:nvPicPr>
          <p:cNvPr id="15" name="Picture 14">
            <a:extLst>
              <a:ext uri="{FF2B5EF4-FFF2-40B4-BE49-F238E27FC236}">
                <a16:creationId xmlns:a16="http://schemas.microsoft.com/office/drawing/2014/main" id="{F6B7B5DF-4B91-6EC2-E549-96D9B1ADB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455" y="910696"/>
            <a:ext cx="4298394" cy="4489979"/>
          </a:xfrm>
          <a:prstGeom prst="rect">
            <a:avLst/>
          </a:prstGeom>
        </p:spPr>
      </p:pic>
      <p:pic>
        <p:nvPicPr>
          <p:cNvPr id="17" name="Picture 16">
            <a:extLst>
              <a:ext uri="{FF2B5EF4-FFF2-40B4-BE49-F238E27FC236}">
                <a16:creationId xmlns:a16="http://schemas.microsoft.com/office/drawing/2014/main" id="{8850266C-8AA4-C16D-9B6A-692F3E1C3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86" y="855297"/>
            <a:ext cx="4173599" cy="4684793"/>
          </a:xfrm>
          <a:prstGeom prst="rect">
            <a:avLst/>
          </a:prstGeom>
        </p:spPr>
      </p:pic>
    </p:spTree>
    <p:extLst>
      <p:ext uri="{BB962C8B-B14F-4D97-AF65-F5344CB8AC3E}">
        <p14:creationId xmlns:p14="http://schemas.microsoft.com/office/powerpoint/2010/main" val="41827350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ARIMA Model Selection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6601924" y="1206948"/>
            <a:ext cx="5361476" cy="4499758"/>
          </a:xfrm>
          <a:prstGeom prst="rect">
            <a:avLst/>
          </a:prstGeom>
        </p:spPr>
        <p:txBody>
          <a:bodyPr wrap="square" lIns="0" tIns="0" rIns="0" bIns="0" anchor="t">
            <a:spAutoFit/>
          </a:bodyPr>
          <a:lstStyle/>
          <a:p>
            <a:pPr marL="285750" indent="-285750">
              <a:lnSpc>
                <a:spcPct val="150000"/>
              </a:lnSpc>
              <a:spcBef>
                <a:spcPts val="1000"/>
              </a:spcBef>
              <a:buFont typeface="Arial" panose="020B0604020202020204" pitchFamily="34" charset="0"/>
              <a:buChar char="•"/>
            </a:pPr>
            <a:r>
              <a:rPr lang="en-US" dirty="0">
                <a:solidFill>
                  <a:schemeClr val="tx1">
                    <a:lumMod val="75000"/>
                    <a:lumOff val="25000"/>
                  </a:schemeClr>
                </a:solidFill>
                <a:latin typeface="Aptos" panose="020B0004020202020204" pitchFamily="34" charset="0"/>
                <a:cs typeface="Segoe UI" panose="020B0502040204020203" pitchFamily="34" charset="0"/>
              </a:rPr>
              <a:t>The </a:t>
            </a:r>
            <a:r>
              <a:rPr lang="en-US" b="1" dirty="0">
                <a:solidFill>
                  <a:schemeClr val="tx1">
                    <a:lumMod val="75000"/>
                    <a:lumOff val="25000"/>
                  </a:schemeClr>
                </a:solidFill>
                <a:latin typeface="Aptos" panose="020B0004020202020204" pitchFamily="34" charset="0"/>
                <a:cs typeface="Segoe UI" panose="020B0502040204020203" pitchFamily="34" charset="0"/>
              </a:rPr>
              <a:t>PACF</a:t>
            </a:r>
            <a:r>
              <a:rPr lang="en-US" dirty="0">
                <a:solidFill>
                  <a:schemeClr val="tx1">
                    <a:lumMod val="75000"/>
                    <a:lumOff val="25000"/>
                  </a:schemeClr>
                </a:solidFill>
                <a:latin typeface="Aptos" panose="020B0004020202020204" pitchFamily="34" charset="0"/>
                <a:cs typeface="Segoe UI" panose="020B0502040204020203" pitchFamily="34" charset="0"/>
              </a:rPr>
              <a:t> plot is used to determine the order of the </a:t>
            </a:r>
            <a:r>
              <a:rPr lang="en-US" b="1" dirty="0">
                <a:solidFill>
                  <a:schemeClr val="tx1">
                    <a:lumMod val="75000"/>
                    <a:lumOff val="25000"/>
                  </a:schemeClr>
                </a:solidFill>
                <a:latin typeface="Aptos" panose="020B0004020202020204" pitchFamily="34" charset="0"/>
                <a:cs typeface="Segoe UI" panose="020B0502040204020203" pitchFamily="34" charset="0"/>
              </a:rPr>
              <a:t>AR</a:t>
            </a:r>
            <a:r>
              <a:rPr lang="en-US" dirty="0">
                <a:solidFill>
                  <a:schemeClr val="tx1">
                    <a:lumMod val="75000"/>
                    <a:lumOff val="25000"/>
                  </a:schemeClr>
                </a:solidFill>
                <a:latin typeface="Aptos" panose="020B0004020202020204" pitchFamily="34" charset="0"/>
                <a:cs typeface="Segoe UI" panose="020B0502040204020203" pitchFamily="34" charset="0"/>
              </a:rPr>
              <a:t> process because it shows the direct correlation between an observation in a time series and its lagged values, after removing the influence of any correlations from intermediate lags.</a:t>
            </a:r>
          </a:p>
          <a:p>
            <a:pPr marL="285750" indent="-285750">
              <a:lnSpc>
                <a:spcPct val="150000"/>
              </a:lnSpc>
              <a:spcBef>
                <a:spcPts val="1000"/>
              </a:spcBef>
              <a:buFont typeface="Arial" panose="020B0604020202020204" pitchFamily="34" charset="0"/>
              <a:buChar char="•"/>
            </a:pPr>
            <a:r>
              <a:rPr lang="en-US" dirty="0">
                <a:solidFill>
                  <a:schemeClr val="tx1">
                    <a:lumMod val="75000"/>
                    <a:lumOff val="25000"/>
                  </a:schemeClr>
                </a:solidFill>
                <a:latin typeface="Aptos" panose="020B0004020202020204" pitchFamily="34" charset="0"/>
                <a:cs typeface="Segoe UI" panose="020B0502040204020203" pitchFamily="34" charset="0"/>
              </a:rPr>
              <a:t>The </a:t>
            </a:r>
            <a:r>
              <a:rPr lang="en-US" b="1" dirty="0">
                <a:solidFill>
                  <a:schemeClr val="tx1">
                    <a:lumMod val="75000"/>
                    <a:lumOff val="25000"/>
                  </a:schemeClr>
                </a:solidFill>
                <a:latin typeface="Aptos" panose="020B0004020202020204" pitchFamily="34" charset="0"/>
                <a:cs typeface="Segoe UI" panose="020B0502040204020203" pitchFamily="34" charset="0"/>
              </a:rPr>
              <a:t>ACF</a:t>
            </a:r>
            <a:r>
              <a:rPr lang="en-US" dirty="0">
                <a:solidFill>
                  <a:schemeClr val="tx1">
                    <a:lumMod val="75000"/>
                    <a:lumOff val="25000"/>
                  </a:schemeClr>
                </a:solidFill>
                <a:latin typeface="Aptos" panose="020B0004020202020204" pitchFamily="34" charset="0"/>
                <a:cs typeface="Segoe UI" panose="020B0502040204020203" pitchFamily="34" charset="0"/>
              </a:rPr>
              <a:t> plot, on the other hand, shows the correlation between observations at different points in time. </a:t>
            </a:r>
          </a:p>
          <a:p>
            <a:pPr marL="285750" indent="-285750">
              <a:lnSpc>
                <a:spcPct val="150000"/>
              </a:lnSpc>
              <a:spcBef>
                <a:spcPts val="1000"/>
              </a:spcBef>
              <a:buFont typeface="Arial" panose="020B0604020202020204" pitchFamily="34" charset="0"/>
              <a:buChar char="•"/>
            </a:pPr>
            <a:r>
              <a:rPr lang="en-US" kern="1200" dirty="0">
                <a:solidFill>
                  <a:srgbClr val="404040"/>
                </a:solidFill>
                <a:effectLst/>
                <a:latin typeface="Aptos" panose="020B0004020202020204" pitchFamily="34" charset="0"/>
                <a:cs typeface="Segoe UI" panose="020B0502040204020203" pitchFamily="34" charset="0"/>
              </a:rPr>
              <a:t>Number of </a:t>
            </a:r>
            <a:r>
              <a:rPr lang="en-US" b="1" kern="1200" dirty="0">
                <a:solidFill>
                  <a:srgbClr val="404040"/>
                </a:solidFill>
                <a:effectLst/>
                <a:latin typeface="Aptos" panose="020B0004020202020204" pitchFamily="34" charset="0"/>
                <a:cs typeface="Segoe UI" panose="020B0502040204020203" pitchFamily="34" charset="0"/>
              </a:rPr>
              <a:t>significant spike is 1.</a:t>
            </a:r>
            <a:endParaRPr lang="en-US" dirty="0">
              <a:solidFill>
                <a:schemeClr val="tx1">
                  <a:lumMod val="75000"/>
                  <a:lumOff val="25000"/>
                </a:schemeClr>
              </a:solidFill>
              <a:latin typeface="Aptos" panose="020B0004020202020204" pitchFamily="34" charset="0"/>
              <a:cs typeface="Segoe UI" panose="020B0502040204020203" pitchFamily="34" charset="0"/>
            </a:endParaRPr>
          </a:p>
          <a:p>
            <a:pPr marL="285750" indent="-285750">
              <a:lnSpc>
                <a:spcPct val="150000"/>
              </a:lnSpc>
              <a:spcBef>
                <a:spcPts val="1000"/>
              </a:spcBef>
              <a:buFont typeface="Arial" panose="020B0604020202020204" pitchFamily="34" charset="0"/>
              <a:buChar char="•"/>
            </a:pPr>
            <a:r>
              <a:rPr lang="en-US" kern="1200" dirty="0">
                <a:solidFill>
                  <a:srgbClr val="404040"/>
                </a:solidFill>
                <a:effectLst/>
                <a:latin typeface="Aptos" panose="020B0004020202020204" pitchFamily="34" charset="0"/>
                <a:cs typeface="Segoe UI" panose="020B0502040204020203" pitchFamily="34" charset="0"/>
              </a:rPr>
              <a:t>We conclude with an </a:t>
            </a:r>
            <a:r>
              <a:rPr lang="en-US" b="1" kern="1200" dirty="0">
                <a:solidFill>
                  <a:srgbClr val="404040"/>
                </a:solidFill>
                <a:effectLst/>
                <a:latin typeface="Aptos" panose="020B0004020202020204" pitchFamily="34" charset="0"/>
                <a:cs typeface="Segoe UI" panose="020B0502040204020203" pitchFamily="34" charset="0"/>
              </a:rPr>
              <a:t>AR (1) </a:t>
            </a:r>
            <a:r>
              <a:rPr lang="en-US" kern="1200" dirty="0">
                <a:solidFill>
                  <a:srgbClr val="404040"/>
                </a:solidFill>
                <a:effectLst/>
                <a:latin typeface="Aptos" panose="020B0004020202020204" pitchFamily="34" charset="0"/>
                <a:cs typeface="Segoe UI" panose="020B0502040204020203" pitchFamily="34" charset="0"/>
              </a:rPr>
              <a:t>process.</a:t>
            </a:r>
            <a:endParaRPr lang="en-US" dirty="0">
              <a:effectLst/>
              <a:latin typeface="Aptos" panose="020B0004020202020204" pitchFamily="34" charset="0"/>
            </a:endParaRPr>
          </a:p>
        </p:txBody>
      </p:sp>
      <p:pic>
        <p:nvPicPr>
          <p:cNvPr id="4" name="Picture 3">
            <a:extLst>
              <a:ext uri="{FF2B5EF4-FFF2-40B4-BE49-F238E27FC236}">
                <a16:creationId xmlns:a16="http://schemas.microsoft.com/office/drawing/2014/main" id="{D494FD89-6ADA-20B6-E348-6EB093DC3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8" y="537471"/>
            <a:ext cx="5361476" cy="3070733"/>
          </a:xfrm>
          <a:prstGeom prst="rect">
            <a:avLst/>
          </a:prstGeom>
        </p:spPr>
      </p:pic>
      <p:pic>
        <p:nvPicPr>
          <p:cNvPr id="9" name="Picture 8">
            <a:extLst>
              <a:ext uri="{FF2B5EF4-FFF2-40B4-BE49-F238E27FC236}">
                <a16:creationId xmlns:a16="http://schemas.microsoft.com/office/drawing/2014/main" id="{37C77D92-E987-B534-819E-EA47EB432D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26" y="3746440"/>
            <a:ext cx="5361476" cy="3070733"/>
          </a:xfrm>
          <a:prstGeom prst="rect">
            <a:avLst/>
          </a:prstGeom>
        </p:spPr>
      </p:pic>
    </p:spTree>
    <p:extLst>
      <p:ext uri="{BB962C8B-B14F-4D97-AF65-F5344CB8AC3E}">
        <p14:creationId xmlns:p14="http://schemas.microsoft.com/office/powerpoint/2010/main" val="11707981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ARIMA Model Selection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7400925" y="1500010"/>
            <a:ext cx="4268298" cy="3125023"/>
          </a:xfrm>
          <a:prstGeom prst="rect">
            <a:avLst/>
          </a:prstGeom>
        </p:spPr>
        <p:txBody>
          <a:bodyPr wrap="square" lIns="0" tIns="0" rIns="0" bIns="0" anchor="t">
            <a:spAutoFit/>
          </a:bodyPr>
          <a:lstStyle/>
          <a:p>
            <a:pPr marL="285750" indent="-285750">
              <a:lnSpc>
                <a:spcPct val="150000"/>
              </a:lnSpc>
              <a:spcBef>
                <a:spcPts val="1000"/>
              </a:spcBef>
              <a:buFont typeface="Arial" panose="020B0604020202020204" pitchFamily="34" charset="0"/>
              <a:buChar char="•"/>
            </a:pPr>
            <a:r>
              <a:rPr lang="en-US" dirty="0">
                <a:solidFill>
                  <a:schemeClr val="tx1">
                    <a:lumMod val="75000"/>
                    <a:lumOff val="25000"/>
                  </a:schemeClr>
                </a:solidFill>
                <a:latin typeface="Aptos" panose="020B0004020202020204" pitchFamily="34" charset="0"/>
                <a:cs typeface="Segoe UI" panose="020B0502040204020203" pitchFamily="34" charset="0"/>
              </a:rPr>
              <a:t>Fit competing models and compare with Akaike Information Criterion</a:t>
            </a:r>
          </a:p>
          <a:p>
            <a:pPr marL="285750" indent="-285750">
              <a:lnSpc>
                <a:spcPct val="150000"/>
              </a:lnSpc>
              <a:spcBef>
                <a:spcPts val="1000"/>
              </a:spcBef>
              <a:buFont typeface="Arial" panose="020B0604020202020204" pitchFamily="34" charset="0"/>
              <a:buChar char="•"/>
            </a:pPr>
            <a:r>
              <a:rPr lang="en-US" kern="1200" dirty="0">
                <a:solidFill>
                  <a:srgbClr val="404040"/>
                </a:solidFill>
                <a:effectLst/>
                <a:latin typeface="Aptos" panose="020B0004020202020204" pitchFamily="34" charset="0"/>
                <a:cs typeface="Segoe UI" panose="020B0502040204020203" pitchFamily="34" charset="0"/>
              </a:rPr>
              <a:t>We Select ARIMA (1,1,0) as the model of best fit</a:t>
            </a:r>
            <a:endParaRPr lang="en-US" dirty="0">
              <a:effectLst/>
              <a:latin typeface="Aptos" panose="020B0004020202020204" pitchFamily="34" charset="0"/>
            </a:endParaRPr>
          </a:p>
          <a:p>
            <a:pPr marL="285750" indent="-285750">
              <a:lnSpc>
                <a:spcPct val="150000"/>
              </a:lnSpc>
              <a:spcBef>
                <a:spcPts val="1000"/>
              </a:spcBef>
              <a:buFont typeface="Arial" panose="020B0604020202020204" pitchFamily="34" charset="0"/>
              <a:buChar char="•"/>
            </a:pPr>
            <a:r>
              <a:rPr lang="en-US" kern="1200" dirty="0">
                <a:solidFill>
                  <a:srgbClr val="404040"/>
                </a:solidFill>
                <a:effectLst/>
                <a:latin typeface="Aptos" panose="020B0004020202020204" pitchFamily="34" charset="0"/>
                <a:cs typeface="Segoe UI" panose="020B0502040204020203" pitchFamily="34" charset="0"/>
              </a:rPr>
              <a:t>ARIMA (1,1,0) produces the leas information criteria as shown in the image</a:t>
            </a:r>
          </a:p>
        </p:txBody>
      </p:sp>
      <p:graphicFrame>
        <p:nvGraphicFramePr>
          <p:cNvPr id="4" name="Table 3">
            <a:extLst>
              <a:ext uri="{FF2B5EF4-FFF2-40B4-BE49-F238E27FC236}">
                <a16:creationId xmlns:a16="http://schemas.microsoft.com/office/drawing/2014/main" id="{93B82511-6D79-BAF9-0497-192FD0A001CF}"/>
              </a:ext>
            </a:extLst>
          </p:cNvPr>
          <p:cNvGraphicFramePr>
            <a:graphicFrameLocks noGrp="1"/>
          </p:cNvGraphicFramePr>
          <p:nvPr>
            <p:extLst>
              <p:ext uri="{D42A27DB-BD31-4B8C-83A1-F6EECF244321}">
                <p14:modId xmlns:p14="http://schemas.microsoft.com/office/powerpoint/2010/main" val="2686009839"/>
              </p:ext>
            </p:extLst>
          </p:nvPr>
        </p:nvGraphicFramePr>
        <p:xfrm>
          <a:off x="419907" y="1357814"/>
          <a:ext cx="6340816" cy="3720024"/>
        </p:xfrm>
        <a:graphic>
          <a:graphicData uri="http://schemas.openxmlformats.org/drawingml/2006/table">
            <a:tbl>
              <a:tblPr>
                <a:tableStyleId>{5C22544A-7EE6-4342-B048-85BDC9FD1C3A}</a:tableStyleId>
              </a:tblPr>
              <a:tblGrid>
                <a:gridCol w="2157071">
                  <a:extLst>
                    <a:ext uri="{9D8B030D-6E8A-4147-A177-3AD203B41FA5}">
                      <a16:colId xmlns:a16="http://schemas.microsoft.com/office/drawing/2014/main" val="2769767350"/>
                    </a:ext>
                  </a:extLst>
                </a:gridCol>
                <a:gridCol w="1158443">
                  <a:extLst>
                    <a:ext uri="{9D8B030D-6E8A-4147-A177-3AD203B41FA5}">
                      <a16:colId xmlns:a16="http://schemas.microsoft.com/office/drawing/2014/main" val="1569729143"/>
                    </a:ext>
                  </a:extLst>
                </a:gridCol>
                <a:gridCol w="1440098">
                  <a:extLst>
                    <a:ext uri="{9D8B030D-6E8A-4147-A177-3AD203B41FA5}">
                      <a16:colId xmlns:a16="http://schemas.microsoft.com/office/drawing/2014/main" val="6133913"/>
                    </a:ext>
                  </a:extLst>
                </a:gridCol>
                <a:gridCol w="1585204">
                  <a:extLst>
                    <a:ext uri="{9D8B030D-6E8A-4147-A177-3AD203B41FA5}">
                      <a16:colId xmlns:a16="http://schemas.microsoft.com/office/drawing/2014/main" val="1014042511"/>
                    </a:ext>
                  </a:extLst>
                </a:gridCol>
              </a:tblGrid>
              <a:tr h="303498">
                <a:tc>
                  <a:txBody>
                    <a:bodyPr/>
                    <a:lstStyle/>
                    <a:p>
                      <a:pPr algn="l" fontAlgn="b"/>
                      <a:r>
                        <a:rPr lang="en-US" sz="1800" b="1" u="none" strike="noStrike" dirty="0">
                          <a:effectLst/>
                          <a:latin typeface="Aptos" panose="020B0004020202020204" pitchFamily="34" charset="0"/>
                        </a:rPr>
                        <a:t>Model</a:t>
                      </a:r>
                      <a:endParaRPr lang="en-US" sz="1800" b="1" i="0" u="none" strike="noStrike" dirty="0">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dirty="0">
                          <a:effectLst/>
                          <a:latin typeface="Aptos" panose="020B0004020202020204" pitchFamily="34" charset="0"/>
                        </a:rPr>
                        <a:t>AIC</a:t>
                      </a:r>
                      <a:endParaRPr lang="en-US" sz="1800" b="1" i="0" u="none" strike="noStrike" dirty="0">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a:effectLst/>
                          <a:latin typeface="Aptos" panose="020B0004020202020204" pitchFamily="34" charset="0"/>
                        </a:rPr>
                        <a:t>BIC</a:t>
                      </a:r>
                      <a:endParaRPr lang="en-US" sz="1800" b="1" i="0" u="none" strike="noStrike">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a:effectLst/>
                          <a:latin typeface="Aptos" panose="020B0004020202020204" pitchFamily="34" charset="0"/>
                        </a:rPr>
                        <a:t>HQIC</a:t>
                      </a:r>
                      <a:endParaRPr lang="en-US" sz="1800" b="1" i="0" u="none" strike="noStrike">
                        <a:solidFill>
                          <a:srgbClr val="000000"/>
                        </a:solidFill>
                        <a:effectLst/>
                        <a:latin typeface="Aptos"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1260038405"/>
                  </a:ext>
                </a:extLst>
              </a:tr>
              <a:tr h="569421">
                <a:tc>
                  <a:txBody>
                    <a:bodyPr/>
                    <a:lstStyle/>
                    <a:p>
                      <a:pPr algn="l" fontAlgn="b"/>
                      <a:r>
                        <a:rPr lang="en-US" sz="1800" b="1" u="none" strike="noStrike" dirty="0">
                          <a:effectLst/>
                          <a:latin typeface="Aptos" panose="020B0004020202020204" pitchFamily="34" charset="0"/>
                        </a:rPr>
                        <a:t>ARIMA(2,1,2)(0,0,0)</a:t>
                      </a:r>
                      <a:endParaRPr lang="en-US" sz="1800" b="1" i="0" u="none" strike="noStrike" dirty="0">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a:effectLst/>
                          <a:latin typeface="Aptos" panose="020B0004020202020204" pitchFamily="34" charset="0"/>
                        </a:rPr>
                        <a:t>1578.236</a:t>
                      </a:r>
                      <a:endParaRPr lang="en-US" sz="1800" b="1" i="0" u="none" strike="noStrike">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a:effectLst/>
                          <a:latin typeface="Aptos" panose="020B0004020202020204" pitchFamily="34" charset="0"/>
                        </a:rPr>
                        <a:t>1599.389</a:t>
                      </a:r>
                      <a:endParaRPr lang="en-US" sz="1800" b="1" i="0" u="none" strike="noStrike">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a:effectLst/>
                          <a:latin typeface="Aptos" panose="020B0004020202020204" pitchFamily="34" charset="0"/>
                        </a:rPr>
                        <a:t>1586.748</a:t>
                      </a:r>
                      <a:endParaRPr lang="en-US" sz="1800" b="1" i="0" u="none" strike="noStrike">
                        <a:solidFill>
                          <a:srgbClr val="000000"/>
                        </a:solidFill>
                        <a:effectLst/>
                        <a:latin typeface="Aptos"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41983789"/>
                  </a:ext>
                </a:extLst>
              </a:tr>
              <a:tr h="569421">
                <a:tc>
                  <a:txBody>
                    <a:bodyPr/>
                    <a:lstStyle/>
                    <a:p>
                      <a:pPr algn="l" fontAlgn="b"/>
                      <a:r>
                        <a:rPr lang="en-US" sz="1800" b="1" u="none" strike="noStrike" dirty="0">
                          <a:effectLst/>
                          <a:latin typeface="Aptos" panose="020B0004020202020204" pitchFamily="34" charset="0"/>
                        </a:rPr>
                        <a:t>ARIMA(0,1,0)(0,0,0)</a:t>
                      </a:r>
                      <a:endParaRPr lang="en-US" sz="1800" b="1" i="0" u="none" strike="noStrike" dirty="0">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a:effectLst/>
                          <a:latin typeface="Aptos" panose="020B0004020202020204" pitchFamily="34" charset="0"/>
                        </a:rPr>
                        <a:t>1612.420</a:t>
                      </a:r>
                      <a:endParaRPr lang="en-US" sz="1800" b="1" i="0" u="none" strike="noStrike">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dirty="0">
                          <a:effectLst/>
                          <a:latin typeface="Aptos" panose="020B0004020202020204" pitchFamily="34" charset="0"/>
                        </a:rPr>
                        <a:t>1619.470</a:t>
                      </a:r>
                      <a:endParaRPr lang="en-US" sz="1800" b="1" i="0" u="none" strike="noStrike" dirty="0">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a:effectLst/>
                          <a:latin typeface="Aptos" panose="020B0004020202020204" pitchFamily="34" charset="0"/>
                        </a:rPr>
                        <a:t>1615.257</a:t>
                      </a:r>
                      <a:endParaRPr lang="en-US" sz="1800" b="1" i="0" u="none" strike="noStrike">
                        <a:solidFill>
                          <a:srgbClr val="000000"/>
                        </a:solidFill>
                        <a:effectLst/>
                        <a:latin typeface="Aptos"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3040097445"/>
                  </a:ext>
                </a:extLst>
              </a:tr>
              <a:tr h="569421">
                <a:tc>
                  <a:txBody>
                    <a:bodyPr/>
                    <a:lstStyle/>
                    <a:p>
                      <a:pPr algn="l" fontAlgn="b"/>
                      <a:r>
                        <a:rPr lang="en-US" sz="1800" b="1" u="none" strike="noStrike" dirty="0">
                          <a:solidFill>
                            <a:srgbClr val="C00000"/>
                          </a:solidFill>
                          <a:effectLst/>
                          <a:latin typeface="Aptos" panose="020B0004020202020204" pitchFamily="34" charset="0"/>
                        </a:rPr>
                        <a:t>ARIMA(1,1,0)(0,0,0)</a:t>
                      </a:r>
                      <a:endParaRPr lang="en-US" sz="1800" b="1" i="0" u="none" strike="noStrike" dirty="0">
                        <a:solidFill>
                          <a:srgbClr val="C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dirty="0">
                          <a:solidFill>
                            <a:srgbClr val="C00000"/>
                          </a:solidFill>
                          <a:effectLst/>
                          <a:latin typeface="Aptos" panose="020B0004020202020204" pitchFamily="34" charset="0"/>
                        </a:rPr>
                        <a:t>1575.066</a:t>
                      </a:r>
                      <a:endParaRPr lang="en-US" sz="1800" b="1" i="0" u="none" strike="noStrike" dirty="0">
                        <a:solidFill>
                          <a:srgbClr val="C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dirty="0">
                          <a:solidFill>
                            <a:srgbClr val="C00000"/>
                          </a:solidFill>
                          <a:effectLst/>
                          <a:latin typeface="Aptos" panose="020B0004020202020204" pitchFamily="34" charset="0"/>
                        </a:rPr>
                        <a:t>1585.643</a:t>
                      </a:r>
                      <a:endParaRPr lang="en-US" sz="1800" b="1" i="0" u="none" strike="noStrike" dirty="0">
                        <a:solidFill>
                          <a:srgbClr val="C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dirty="0">
                          <a:solidFill>
                            <a:srgbClr val="C00000"/>
                          </a:solidFill>
                          <a:effectLst/>
                          <a:latin typeface="Aptos" panose="020B0004020202020204" pitchFamily="34" charset="0"/>
                        </a:rPr>
                        <a:t>1579.323</a:t>
                      </a:r>
                      <a:endParaRPr lang="en-US" sz="1800" b="1" i="0" u="none" strike="noStrike" dirty="0">
                        <a:solidFill>
                          <a:srgbClr val="C00000"/>
                        </a:solidFill>
                        <a:effectLst/>
                        <a:latin typeface="Aptos"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3397197793"/>
                  </a:ext>
                </a:extLst>
              </a:tr>
              <a:tr h="569421">
                <a:tc>
                  <a:txBody>
                    <a:bodyPr/>
                    <a:lstStyle/>
                    <a:p>
                      <a:pPr algn="l" fontAlgn="b"/>
                      <a:r>
                        <a:rPr lang="en-US" sz="1800" b="1" u="none" strike="noStrike" dirty="0">
                          <a:effectLst/>
                          <a:latin typeface="Aptos" panose="020B0004020202020204" pitchFamily="34" charset="0"/>
                        </a:rPr>
                        <a:t>ARIMA(0,1,1)(0,0,0)</a:t>
                      </a:r>
                      <a:endParaRPr lang="en-US" sz="1800" b="1" i="0" u="none" strike="noStrike" dirty="0">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a:effectLst/>
                          <a:latin typeface="Aptos" panose="020B0004020202020204" pitchFamily="34" charset="0"/>
                        </a:rPr>
                        <a:t>1579.935</a:t>
                      </a:r>
                      <a:endParaRPr lang="en-US" sz="1800" b="1" i="0" u="none" strike="noStrike">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a:effectLst/>
                          <a:latin typeface="Aptos" panose="020B0004020202020204" pitchFamily="34" charset="0"/>
                        </a:rPr>
                        <a:t>1590.511</a:t>
                      </a:r>
                      <a:endParaRPr lang="en-US" sz="1800" b="1" i="0" u="none" strike="noStrike">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dirty="0">
                          <a:effectLst/>
                          <a:latin typeface="Aptos" panose="020B0004020202020204" pitchFamily="34" charset="0"/>
                        </a:rPr>
                        <a:t>1584.191</a:t>
                      </a:r>
                      <a:endParaRPr lang="en-US" sz="1800" b="1" i="0" u="none" strike="noStrike" dirty="0">
                        <a:solidFill>
                          <a:srgbClr val="000000"/>
                        </a:solidFill>
                        <a:effectLst/>
                        <a:latin typeface="Aptos"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1691137089"/>
                  </a:ext>
                </a:extLst>
              </a:tr>
              <a:tr h="569421">
                <a:tc>
                  <a:txBody>
                    <a:bodyPr/>
                    <a:lstStyle/>
                    <a:p>
                      <a:pPr algn="l" fontAlgn="b"/>
                      <a:r>
                        <a:rPr lang="en-US" sz="1800" b="1" u="none" strike="noStrike" dirty="0">
                          <a:effectLst/>
                          <a:latin typeface="Aptos" panose="020B0004020202020204" pitchFamily="34" charset="0"/>
                        </a:rPr>
                        <a:t>ARIMA(2,1,0)(0,0,0)</a:t>
                      </a:r>
                      <a:endParaRPr lang="en-US" sz="1800" b="1" i="0" u="none" strike="noStrike" dirty="0">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a:effectLst/>
                          <a:latin typeface="Aptos" panose="020B0004020202020204" pitchFamily="34" charset="0"/>
                        </a:rPr>
                        <a:t>1576.870</a:t>
                      </a:r>
                      <a:endParaRPr lang="en-US" sz="1800" b="1" i="0" u="none" strike="noStrike">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a:effectLst/>
                          <a:latin typeface="Aptos" panose="020B0004020202020204" pitchFamily="34" charset="0"/>
                        </a:rPr>
                        <a:t>1590.972</a:t>
                      </a:r>
                      <a:endParaRPr lang="en-US" sz="1800" b="1" i="0" u="none" strike="noStrike">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dirty="0">
                          <a:effectLst/>
                          <a:latin typeface="Aptos" panose="020B0004020202020204" pitchFamily="34" charset="0"/>
                        </a:rPr>
                        <a:t>1582.545</a:t>
                      </a:r>
                      <a:endParaRPr lang="en-US" sz="1800" b="1" i="0" u="none" strike="noStrike" dirty="0">
                        <a:solidFill>
                          <a:srgbClr val="000000"/>
                        </a:solidFill>
                        <a:effectLst/>
                        <a:latin typeface="Aptos"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1611817957"/>
                  </a:ext>
                </a:extLst>
              </a:tr>
              <a:tr h="569421">
                <a:tc>
                  <a:txBody>
                    <a:bodyPr/>
                    <a:lstStyle/>
                    <a:p>
                      <a:pPr algn="l" fontAlgn="b"/>
                      <a:r>
                        <a:rPr lang="en-US" sz="1800" b="1" u="none" strike="noStrike" dirty="0">
                          <a:effectLst/>
                          <a:latin typeface="Aptos" panose="020B0004020202020204" pitchFamily="34" charset="0"/>
                        </a:rPr>
                        <a:t>ARIMA(1,1,1)(0,0,0)</a:t>
                      </a:r>
                      <a:endParaRPr lang="en-US" sz="1800" b="1" i="0" u="none" strike="noStrike" dirty="0">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dirty="0">
                          <a:effectLst/>
                          <a:latin typeface="Aptos" panose="020B0004020202020204" pitchFamily="34" charset="0"/>
                        </a:rPr>
                        <a:t>1576.932</a:t>
                      </a:r>
                      <a:endParaRPr lang="en-US" sz="1800" b="1" i="0" u="none" strike="noStrike" dirty="0">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dirty="0">
                          <a:effectLst/>
                          <a:latin typeface="Aptos" panose="020B0004020202020204" pitchFamily="34" charset="0"/>
                        </a:rPr>
                        <a:t>1591.034</a:t>
                      </a:r>
                      <a:endParaRPr lang="en-US" sz="1800" b="1" i="0" u="none" strike="noStrike" dirty="0">
                        <a:solidFill>
                          <a:srgbClr val="000000"/>
                        </a:solidFill>
                        <a:effectLst/>
                        <a:latin typeface="Aptos" panose="020B0004020202020204" pitchFamily="34" charset="0"/>
                      </a:endParaRPr>
                    </a:p>
                  </a:txBody>
                  <a:tcPr marL="9525" marR="9525" marT="9525" marB="0" anchor="b">
                    <a:solidFill>
                      <a:schemeClr val="bg2"/>
                    </a:solidFill>
                  </a:tcPr>
                </a:tc>
                <a:tc>
                  <a:txBody>
                    <a:bodyPr/>
                    <a:lstStyle/>
                    <a:p>
                      <a:pPr algn="l" fontAlgn="b"/>
                      <a:r>
                        <a:rPr lang="en-US" sz="1800" b="1" u="none" strike="noStrike" dirty="0">
                          <a:effectLst/>
                          <a:latin typeface="Aptos" panose="020B0004020202020204" pitchFamily="34" charset="0"/>
                        </a:rPr>
                        <a:t>1582.607</a:t>
                      </a:r>
                      <a:endParaRPr lang="en-US" sz="1800" b="1" i="0" u="none" strike="noStrike" dirty="0">
                        <a:solidFill>
                          <a:srgbClr val="000000"/>
                        </a:solidFill>
                        <a:effectLst/>
                        <a:latin typeface="Aptos"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2648986383"/>
                  </a:ext>
                </a:extLst>
              </a:tr>
            </a:tbl>
          </a:graphicData>
        </a:graphic>
      </p:graphicFrame>
    </p:spTree>
    <p:extLst>
      <p:ext uri="{BB962C8B-B14F-4D97-AF65-F5344CB8AC3E}">
        <p14:creationId xmlns:p14="http://schemas.microsoft.com/office/powerpoint/2010/main" val="33039260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ARIMA Model Diagnostics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8020049" y="522898"/>
            <a:ext cx="4086225" cy="5840830"/>
          </a:xfrm>
          <a:prstGeom prst="rect">
            <a:avLst/>
          </a:prstGeom>
        </p:spPr>
        <p:txBody>
          <a:bodyPr wrap="square" lIns="0" tIns="0" rIns="0" bIns="0" anchor="t">
            <a:spAutoFit/>
          </a:bodyPr>
          <a:lstStyle/>
          <a:p>
            <a:pPr marL="285750" indent="-285750">
              <a:lnSpc>
                <a:spcPct val="150000"/>
              </a:lnSpc>
              <a:spcBef>
                <a:spcPts val="1000"/>
              </a:spcBef>
              <a:buFont typeface="Arial" panose="020B0604020202020204" pitchFamily="34" charset="0"/>
              <a:buChar char="•"/>
            </a:pPr>
            <a:r>
              <a:rPr lang="en-US" sz="1700" b="1" dirty="0">
                <a:solidFill>
                  <a:schemeClr val="tx1">
                    <a:lumMod val="75000"/>
                    <a:lumOff val="25000"/>
                  </a:schemeClr>
                </a:solidFill>
                <a:latin typeface="Aptos" panose="020B0004020202020204" pitchFamily="34" charset="0"/>
                <a:cs typeface="Segoe UI" panose="020B0502040204020203" pitchFamily="34" charset="0"/>
              </a:rPr>
              <a:t>Standardized Residuals</a:t>
            </a:r>
            <a:r>
              <a:rPr lang="en-US" sz="1700" dirty="0">
                <a:solidFill>
                  <a:schemeClr val="tx1">
                    <a:lumMod val="75000"/>
                    <a:lumOff val="25000"/>
                  </a:schemeClr>
                </a:solidFill>
                <a:latin typeface="Aptos" panose="020B0004020202020204" pitchFamily="34" charset="0"/>
                <a:cs typeface="Segoe UI" panose="020B0502040204020203" pitchFamily="34" charset="0"/>
              </a:rPr>
              <a:t>: Fluctuations around the zero line suggest that the residuals do not exhibit any clear patterns over time. </a:t>
            </a:r>
          </a:p>
          <a:p>
            <a:pPr marL="285750" indent="-285750">
              <a:lnSpc>
                <a:spcPct val="150000"/>
              </a:lnSpc>
              <a:spcBef>
                <a:spcPts val="1000"/>
              </a:spcBef>
              <a:buFont typeface="Arial" panose="020B0604020202020204" pitchFamily="34" charset="0"/>
              <a:buChar char="•"/>
            </a:pPr>
            <a:r>
              <a:rPr lang="en-US" sz="1700" b="1" dirty="0">
                <a:solidFill>
                  <a:schemeClr val="tx1">
                    <a:lumMod val="75000"/>
                    <a:lumOff val="25000"/>
                  </a:schemeClr>
                </a:solidFill>
                <a:latin typeface="Aptos" panose="020B0004020202020204" pitchFamily="34" charset="0"/>
                <a:cs typeface="Segoe UI" panose="020B0502040204020203" pitchFamily="34" charset="0"/>
              </a:rPr>
              <a:t>Histogram and Density</a:t>
            </a:r>
            <a:r>
              <a:rPr lang="en-US" sz="1700" dirty="0">
                <a:solidFill>
                  <a:schemeClr val="tx1">
                    <a:lumMod val="75000"/>
                    <a:lumOff val="25000"/>
                  </a:schemeClr>
                </a:solidFill>
                <a:latin typeface="Aptos" panose="020B0004020202020204" pitchFamily="34" charset="0"/>
                <a:cs typeface="Segoe UI" panose="020B0502040204020203" pitchFamily="34" charset="0"/>
              </a:rPr>
              <a:t>: The histogram of standardized residuals resemble the overlaid normal distribution curve </a:t>
            </a:r>
            <a:r>
              <a:rPr lang="en-US" sz="1700" b="1" dirty="0">
                <a:solidFill>
                  <a:schemeClr val="tx1">
                    <a:lumMod val="75000"/>
                    <a:lumOff val="25000"/>
                  </a:schemeClr>
                </a:solidFill>
                <a:latin typeface="Aptos" panose="020B0004020202020204" pitchFamily="34" charset="0"/>
                <a:cs typeface="Segoe UI" panose="020B0502040204020203" pitchFamily="34" charset="0"/>
              </a:rPr>
              <a:t>(N(0,1))</a:t>
            </a:r>
            <a:r>
              <a:rPr lang="en-US" sz="1700" dirty="0">
                <a:solidFill>
                  <a:schemeClr val="tx1">
                    <a:lumMod val="75000"/>
                    <a:lumOff val="25000"/>
                  </a:schemeClr>
                </a:solidFill>
                <a:latin typeface="Aptos" panose="020B0004020202020204" pitchFamily="34" charset="0"/>
                <a:cs typeface="Segoe UI" panose="020B0502040204020203" pitchFamily="34" charset="0"/>
              </a:rPr>
              <a:t>, indicating normality.</a:t>
            </a:r>
          </a:p>
          <a:p>
            <a:pPr marL="285750" indent="-285750">
              <a:lnSpc>
                <a:spcPct val="150000"/>
              </a:lnSpc>
              <a:spcBef>
                <a:spcPts val="1000"/>
              </a:spcBef>
              <a:buFont typeface="Arial" panose="020B0604020202020204" pitchFamily="34" charset="0"/>
              <a:buChar char="•"/>
            </a:pPr>
            <a:r>
              <a:rPr lang="en-US" sz="1700" b="1" dirty="0">
                <a:solidFill>
                  <a:schemeClr val="tx1">
                    <a:lumMod val="75000"/>
                    <a:lumOff val="25000"/>
                  </a:schemeClr>
                </a:solidFill>
                <a:latin typeface="Aptos" panose="020B0004020202020204" pitchFamily="34" charset="0"/>
                <a:cs typeface="Segoe UI" panose="020B0502040204020203" pitchFamily="34" charset="0"/>
              </a:rPr>
              <a:t>Q-Q Plot</a:t>
            </a:r>
            <a:r>
              <a:rPr lang="en-US" sz="1700" dirty="0">
                <a:solidFill>
                  <a:schemeClr val="tx1">
                    <a:lumMod val="75000"/>
                    <a:lumOff val="25000"/>
                  </a:schemeClr>
                </a:solidFill>
                <a:latin typeface="Aptos" panose="020B0004020202020204" pitchFamily="34" charset="0"/>
                <a:cs typeface="Segoe UI" panose="020B0502040204020203" pitchFamily="34" charset="0"/>
              </a:rPr>
              <a:t>: The quantiles of the residuals lie approximately along the reference line if they are normally distributed.</a:t>
            </a:r>
          </a:p>
          <a:p>
            <a:pPr marL="285750" indent="-285750">
              <a:lnSpc>
                <a:spcPct val="150000"/>
              </a:lnSpc>
              <a:spcBef>
                <a:spcPts val="1000"/>
              </a:spcBef>
              <a:buFont typeface="Arial" panose="020B0604020202020204" pitchFamily="34" charset="0"/>
              <a:buChar char="•"/>
            </a:pPr>
            <a:r>
              <a:rPr lang="en-US" sz="1700" b="1" dirty="0">
                <a:solidFill>
                  <a:schemeClr val="tx1">
                    <a:lumMod val="75000"/>
                    <a:lumOff val="25000"/>
                  </a:schemeClr>
                </a:solidFill>
                <a:latin typeface="Aptos" panose="020B0004020202020204" pitchFamily="34" charset="0"/>
                <a:cs typeface="Segoe UI" panose="020B0502040204020203" pitchFamily="34" charset="0"/>
              </a:rPr>
              <a:t>Residuals vs Fitted</a:t>
            </a:r>
            <a:r>
              <a:rPr lang="en-US" sz="1700" dirty="0">
                <a:solidFill>
                  <a:schemeClr val="tx1">
                    <a:lumMod val="75000"/>
                    <a:lumOff val="25000"/>
                  </a:schemeClr>
                </a:solidFill>
                <a:latin typeface="Aptos" panose="020B0004020202020204" pitchFamily="34" charset="0"/>
                <a:cs typeface="Segoe UI" panose="020B0502040204020203" pitchFamily="34" charset="0"/>
              </a:rPr>
              <a:t>: No obvious pattern from zero imply that the residuals have constant variance.</a:t>
            </a:r>
          </a:p>
        </p:txBody>
      </p:sp>
      <p:pic>
        <p:nvPicPr>
          <p:cNvPr id="4" name="Picture 3">
            <a:extLst>
              <a:ext uri="{FF2B5EF4-FFF2-40B4-BE49-F238E27FC236}">
                <a16:creationId xmlns:a16="http://schemas.microsoft.com/office/drawing/2014/main" id="{C8075FE0-7A4F-8B55-B5B8-C6BF0D2C5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0475"/>
            <a:ext cx="7876602" cy="5527025"/>
          </a:xfrm>
          <a:prstGeom prst="rect">
            <a:avLst/>
          </a:prstGeom>
        </p:spPr>
      </p:pic>
    </p:spTree>
    <p:extLst>
      <p:ext uri="{BB962C8B-B14F-4D97-AF65-F5344CB8AC3E}">
        <p14:creationId xmlns:p14="http://schemas.microsoft.com/office/powerpoint/2010/main" val="18973938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Actual vs Predicted on ARIMA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83DAEEB-DA27-BF3A-7FF7-653832524EC9}"/>
              </a:ext>
            </a:extLst>
          </p:cNvPr>
          <p:cNvSpPr/>
          <p:nvPr/>
        </p:nvSpPr>
        <p:spPr>
          <a:xfrm>
            <a:off x="7211523" y="2139562"/>
            <a:ext cx="4286250" cy="2439579"/>
          </a:xfrm>
          <a:prstGeom prst="rect">
            <a:avLst/>
          </a:prstGeom>
        </p:spPr>
        <p:txBody>
          <a:bodyPr wrap="square" lIns="0" tIns="0" rIns="0" bIns="0" anchor="t">
            <a:spAutoFit/>
          </a:bodyPr>
          <a:lstStyle/>
          <a:p>
            <a:pPr marL="342900" indent="-342900">
              <a:lnSpc>
                <a:spcPts val="1900"/>
              </a:lnSpc>
              <a:buFont typeface="Arial" panose="020B0604020202020204" pitchFamily="34" charset="0"/>
              <a:buChar char="•"/>
            </a:pPr>
            <a:r>
              <a:rPr lang="en-US" dirty="0">
                <a:latin typeface="Aptos" panose="020B0004020202020204" pitchFamily="34" charset="0"/>
                <a:cs typeface="Segoe UI" panose="020B0502040204020203" pitchFamily="34" charset="0"/>
              </a:rPr>
              <a:t>We observe that after the predictions on the test set perform poorly and do not follow the actual prices well enough</a:t>
            </a:r>
          </a:p>
          <a:p>
            <a:pPr marL="342900" indent="-342900">
              <a:lnSpc>
                <a:spcPts val="1900"/>
              </a:lnSpc>
              <a:buFont typeface="Arial" panose="020B0604020202020204" pitchFamily="34" charset="0"/>
              <a:buChar char="•"/>
            </a:pPr>
            <a:endParaRPr lang="en-US" dirty="0">
              <a:latin typeface="Aptos" panose="020B0004020202020204" pitchFamily="34" charset="0"/>
              <a:cs typeface="Segoe UI" panose="020B0502040204020203" pitchFamily="34" charset="0"/>
            </a:endParaRPr>
          </a:p>
          <a:p>
            <a:pPr marL="342900" indent="-342900">
              <a:lnSpc>
                <a:spcPts val="1900"/>
              </a:lnSpc>
              <a:buFont typeface="Arial" panose="020B0604020202020204" pitchFamily="34" charset="0"/>
              <a:buChar char="•"/>
            </a:pPr>
            <a:r>
              <a:rPr lang="en-US" dirty="0">
                <a:latin typeface="Aptos" panose="020B0004020202020204" pitchFamily="34" charset="0"/>
              </a:rPr>
              <a:t> After some time, the predictions tend to be constant for the rest of the period</a:t>
            </a:r>
          </a:p>
          <a:p>
            <a:pPr marL="342900" indent="-342900">
              <a:lnSpc>
                <a:spcPts val="1900"/>
              </a:lnSpc>
              <a:buFont typeface="Arial" panose="020B0604020202020204" pitchFamily="34" charset="0"/>
              <a:buChar char="•"/>
            </a:pPr>
            <a:endParaRPr lang="en-US" dirty="0">
              <a:latin typeface="Aptos" panose="020B0004020202020204" pitchFamily="34" charset="0"/>
            </a:endParaRPr>
          </a:p>
          <a:p>
            <a:pPr marL="342900" indent="-342900">
              <a:lnSpc>
                <a:spcPts val="1900"/>
              </a:lnSpc>
              <a:buFont typeface="Arial" panose="020B0604020202020204" pitchFamily="34" charset="0"/>
              <a:buChar char="•"/>
            </a:pPr>
            <a:r>
              <a:rPr lang="en-US" dirty="0">
                <a:latin typeface="Aptos" panose="020B0004020202020204" pitchFamily="34" charset="0"/>
                <a:cs typeface="Segoe UI" panose="020B0502040204020203" pitchFamily="34" charset="0"/>
              </a:rPr>
              <a:t> This occurs after May 2020</a:t>
            </a:r>
          </a:p>
          <a:p>
            <a:pPr marL="342900" indent="-342900">
              <a:lnSpc>
                <a:spcPts val="1900"/>
              </a:lnSpc>
              <a:buFont typeface="Arial" panose="020B0604020202020204" pitchFamily="34" charset="0"/>
              <a:buChar char="•"/>
            </a:pPr>
            <a:endParaRPr lang="en-US" dirty="0">
              <a:solidFill>
                <a:schemeClr val="tx1">
                  <a:lumMod val="75000"/>
                  <a:lumOff val="25000"/>
                </a:schemeClr>
              </a:solidFill>
              <a:latin typeface="Aptos" panose="020B0004020202020204" pitchFamily="34" charset="0"/>
              <a:cs typeface="Segoe UI" panose="020B0502040204020203" pitchFamily="34" charset="0"/>
            </a:endParaRPr>
          </a:p>
          <a:p>
            <a:pPr marL="342900" indent="-342900">
              <a:lnSpc>
                <a:spcPts val="1900"/>
              </a:lnSpc>
              <a:buFont typeface="Arial" panose="020B0604020202020204" pitchFamily="34" charset="0"/>
              <a:buChar char="•"/>
            </a:pPr>
            <a:endParaRPr lang="en-US" dirty="0">
              <a:solidFill>
                <a:schemeClr val="tx1">
                  <a:lumMod val="75000"/>
                  <a:lumOff val="25000"/>
                </a:schemeClr>
              </a:solidFill>
              <a:latin typeface="Aptos" panose="020B0004020202020204" pitchFamily="34" charset="0"/>
              <a:cs typeface="Segoe UI" panose="020B0502040204020203" pitchFamily="34" charset="0"/>
            </a:endParaRPr>
          </a:p>
        </p:txBody>
      </p:sp>
      <p:pic>
        <p:nvPicPr>
          <p:cNvPr id="3" name="Picture 2">
            <a:extLst>
              <a:ext uri="{FF2B5EF4-FFF2-40B4-BE49-F238E27FC236}">
                <a16:creationId xmlns:a16="http://schemas.microsoft.com/office/drawing/2014/main" id="{6CBC6165-702C-4493-66FA-E71F82C38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30396"/>
            <a:ext cx="6724649" cy="5394203"/>
          </a:xfrm>
          <a:prstGeom prst="rect">
            <a:avLst/>
          </a:prstGeom>
        </p:spPr>
      </p:pic>
    </p:spTree>
    <p:extLst>
      <p:ext uri="{BB962C8B-B14F-4D97-AF65-F5344CB8AC3E}">
        <p14:creationId xmlns:p14="http://schemas.microsoft.com/office/powerpoint/2010/main" val="9918176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ARIMA Evaluation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674F0D9-97AD-B5D8-E37D-D270F645DA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447800"/>
            <a:ext cx="6686549" cy="4678685"/>
          </a:xfrm>
          <a:prstGeom prst="rect">
            <a:avLst/>
          </a:prstGeom>
        </p:spPr>
      </p:pic>
      <p:sp>
        <p:nvSpPr>
          <p:cNvPr id="9" name="Rectangle 8">
            <a:extLst>
              <a:ext uri="{FF2B5EF4-FFF2-40B4-BE49-F238E27FC236}">
                <a16:creationId xmlns:a16="http://schemas.microsoft.com/office/drawing/2014/main" id="{583DAEEB-DA27-BF3A-7FF7-653832524EC9}"/>
              </a:ext>
            </a:extLst>
          </p:cNvPr>
          <p:cNvSpPr/>
          <p:nvPr/>
        </p:nvSpPr>
        <p:spPr>
          <a:xfrm>
            <a:off x="7105649" y="650019"/>
            <a:ext cx="4991101" cy="6017481"/>
          </a:xfrm>
          <a:prstGeom prst="rect">
            <a:avLst/>
          </a:prstGeom>
        </p:spPr>
        <p:txBody>
          <a:bodyPr wrap="square" lIns="0" tIns="0" rIns="0" bIns="0" anchor="t">
            <a:spAutoFit/>
          </a:bodyPr>
          <a:lstStyle/>
          <a:p>
            <a:pPr marL="285750" indent="-285750">
              <a:lnSpc>
                <a:spcPct val="150000"/>
              </a:lnSpc>
              <a:spcBef>
                <a:spcPts val="1000"/>
              </a:spcBef>
              <a:buFont typeface="Arial" panose="020B0604020202020204" pitchFamily="34" charset="0"/>
              <a:buChar char="•"/>
            </a:pPr>
            <a:r>
              <a:rPr lang="en-US" sz="1600" b="1" dirty="0">
                <a:solidFill>
                  <a:schemeClr val="tx1">
                    <a:lumMod val="75000"/>
                    <a:lumOff val="25000"/>
                  </a:schemeClr>
                </a:solidFill>
                <a:latin typeface="Aptos" panose="020B0004020202020204" pitchFamily="34" charset="0"/>
                <a:cs typeface="Segoe UI" panose="020B0502040204020203" pitchFamily="34" charset="0"/>
              </a:rPr>
              <a:t>MSE: </a:t>
            </a:r>
            <a:r>
              <a:rPr lang="en-US" sz="1600" dirty="0">
                <a:solidFill>
                  <a:schemeClr val="tx1">
                    <a:lumMod val="75000"/>
                    <a:lumOff val="25000"/>
                  </a:schemeClr>
                </a:solidFill>
                <a:latin typeface="Aptos" panose="020B0004020202020204" pitchFamily="34" charset="0"/>
                <a:cs typeface="Segoe UI" panose="020B0502040204020203" pitchFamily="34" charset="0"/>
              </a:rPr>
              <a:t>This </a:t>
            </a:r>
            <a:r>
              <a:rPr lang="en-US" sz="1600" dirty="0">
                <a:latin typeface="Aptos" panose="020B0004020202020204" pitchFamily="34" charset="0"/>
              </a:rPr>
              <a:t>measures the average squared difference between the predicted and actual values. A lower MSE indicates a better fit </a:t>
            </a:r>
            <a:r>
              <a:rPr lang="en-US" sz="1600" b="1" dirty="0">
                <a:latin typeface="Aptos" panose="020B0004020202020204" pitchFamily="34" charset="0"/>
              </a:rPr>
              <a:t>(791.370).</a:t>
            </a:r>
            <a:endParaRPr lang="en-US" sz="1600" dirty="0">
              <a:latin typeface="Aptos" panose="020B0004020202020204" pitchFamily="34" charset="0"/>
            </a:endParaRPr>
          </a:p>
          <a:p>
            <a:pPr marL="285750" indent="-285750">
              <a:lnSpc>
                <a:spcPct val="150000"/>
              </a:lnSpc>
              <a:spcBef>
                <a:spcPts val="1000"/>
              </a:spcBef>
              <a:buFont typeface="Arial" panose="020B0604020202020204" pitchFamily="34" charset="0"/>
              <a:buChar char="•"/>
            </a:pPr>
            <a:r>
              <a:rPr lang="en-US" sz="1600" b="1" kern="1200" dirty="0">
                <a:solidFill>
                  <a:srgbClr val="404040"/>
                </a:solidFill>
                <a:effectLst/>
                <a:latin typeface="Aptos" panose="020B0004020202020204" pitchFamily="34" charset="0"/>
                <a:cs typeface="Segoe UI" panose="020B0502040204020203" pitchFamily="34" charset="0"/>
              </a:rPr>
              <a:t>RMSE</a:t>
            </a:r>
            <a:r>
              <a:rPr lang="en-US" sz="1600" kern="1200" dirty="0">
                <a:solidFill>
                  <a:srgbClr val="404040"/>
                </a:solidFill>
                <a:effectLst/>
                <a:latin typeface="Aptos" panose="020B0004020202020204" pitchFamily="34" charset="0"/>
                <a:cs typeface="Segoe UI" panose="020B0502040204020203" pitchFamily="34" charset="0"/>
              </a:rPr>
              <a:t>: This is the square root of the MSE. A lower RMSE indicates a better fit </a:t>
            </a:r>
            <a:r>
              <a:rPr lang="en-US" sz="1600" b="1" kern="1200" dirty="0">
                <a:solidFill>
                  <a:srgbClr val="404040"/>
                </a:solidFill>
                <a:effectLst/>
                <a:latin typeface="Aptos" panose="020B0004020202020204" pitchFamily="34" charset="0"/>
                <a:cs typeface="Segoe UI" panose="020B0502040204020203" pitchFamily="34" charset="0"/>
              </a:rPr>
              <a:t>(28.131).</a:t>
            </a:r>
            <a:endParaRPr lang="en-US" sz="1600" dirty="0">
              <a:effectLst/>
              <a:latin typeface="Aptos" panose="020B0004020202020204" pitchFamily="34" charset="0"/>
            </a:endParaRPr>
          </a:p>
          <a:p>
            <a:pPr marL="285750" indent="-285750">
              <a:lnSpc>
                <a:spcPct val="150000"/>
              </a:lnSpc>
              <a:spcBef>
                <a:spcPts val="1000"/>
              </a:spcBef>
              <a:buFont typeface="Arial" panose="020B0604020202020204" pitchFamily="34" charset="0"/>
              <a:buChar char="•"/>
            </a:pPr>
            <a:r>
              <a:rPr lang="en-US" sz="1600" b="1" kern="1200" dirty="0">
                <a:solidFill>
                  <a:srgbClr val="000000"/>
                </a:solidFill>
                <a:effectLst/>
                <a:latin typeface="Aptos" panose="020B0004020202020204" pitchFamily="34" charset="0"/>
              </a:rPr>
              <a:t>MAE:</a:t>
            </a:r>
            <a:r>
              <a:rPr lang="en-US" sz="1600" kern="1200" dirty="0">
                <a:solidFill>
                  <a:srgbClr val="000000"/>
                </a:solidFill>
                <a:effectLst/>
                <a:latin typeface="Aptos" panose="020B0004020202020204" pitchFamily="34" charset="0"/>
              </a:rPr>
              <a:t> This measures the average of the absolute differences between predicted and actual values. A lower MAE indicates a better fit </a:t>
            </a:r>
            <a:r>
              <a:rPr lang="en-US" sz="1600" b="1" kern="1200" dirty="0">
                <a:solidFill>
                  <a:srgbClr val="000000"/>
                </a:solidFill>
                <a:effectLst/>
                <a:latin typeface="Aptos" panose="020B0004020202020204" pitchFamily="34" charset="0"/>
              </a:rPr>
              <a:t>(22.666).</a:t>
            </a:r>
            <a:endParaRPr lang="en-US" sz="1600" dirty="0">
              <a:effectLst/>
              <a:latin typeface="Aptos" panose="020B0004020202020204" pitchFamily="34" charset="0"/>
            </a:endParaRPr>
          </a:p>
          <a:p>
            <a:pPr marL="285750" indent="-285750">
              <a:lnSpc>
                <a:spcPct val="150000"/>
              </a:lnSpc>
              <a:spcBef>
                <a:spcPts val="1000"/>
              </a:spcBef>
              <a:buFont typeface="Arial" panose="020B0604020202020204" pitchFamily="34" charset="0"/>
              <a:buChar char="•"/>
            </a:pPr>
            <a:r>
              <a:rPr lang="en-US" sz="1600" b="1" kern="1200" dirty="0">
                <a:solidFill>
                  <a:srgbClr val="000000"/>
                </a:solidFill>
                <a:effectLst/>
                <a:latin typeface="Aptos" panose="020B0004020202020204" pitchFamily="34" charset="0"/>
              </a:rPr>
              <a:t>MAPE:</a:t>
            </a:r>
            <a:r>
              <a:rPr lang="en-US" sz="1600" kern="1200" dirty="0">
                <a:solidFill>
                  <a:srgbClr val="000000"/>
                </a:solidFill>
                <a:effectLst/>
                <a:latin typeface="Aptos" panose="020B0004020202020204" pitchFamily="34" charset="0"/>
              </a:rPr>
              <a:t> This measures the average absolute percentage difference between predicted and actual values </a:t>
            </a:r>
            <a:r>
              <a:rPr lang="en-US" sz="1600" b="1" kern="1200" dirty="0">
                <a:solidFill>
                  <a:srgbClr val="000000"/>
                </a:solidFill>
                <a:effectLst/>
                <a:latin typeface="Aptos" panose="020B0004020202020204" pitchFamily="34" charset="0"/>
              </a:rPr>
              <a:t>(30.8%).</a:t>
            </a:r>
            <a:endParaRPr lang="en-US" sz="1600" dirty="0">
              <a:effectLst/>
              <a:latin typeface="Aptos" panose="020B0004020202020204" pitchFamily="34" charset="0"/>
            </a:endParaRPr>
          </a:p>
          <a:p>
            <a:pPr marL="285750" indent="-285750">
              <a:lnSpc>
                <a:spcPct val="150000"/>
              </a:lnSpc>
              <a:spcBef>
                <a:spcPts val="1000"/>
              </a:spcBef>
              <a:buFont typeface="Arial" panose="020B0604020202020204" pitchFamily="34" charset="0"/>
              <a:buChar char="•"/>
            </a:pPr>
            <a:r>
              <a:rPr lang="en-US" sz="1600" b="1" kern="1200" dirty="0">
                <a:solidFill>
                  <a:srgbClr val="000000"/>
                </a:solidFill>
                <a:effectLst/>
                <a:latin typeface="Aptos" panose="020B0004020202020204" pitchFamily="34" charset="0"/>
              </a:rPr>
              <a:t>Directional Accuracy:</a:t>
            </a:r>
            <a:r>
              <a:rPr lang="en-US" sz="1600" kern="1200" dirty="0">
                <a:solidFill>
                  <a:srgbClr val="000000"/>
                </a:solidFill>
                <a:effectLst/>
                <a:latin typeface="Aptos" panose="020B0004020202020204" pitchFamily="34" charset="0"/>
              </a:rPr>
              <a:t> This metric (not as common as others) tells you the percentage of times the forecast correctly predicted the direction of the price change (up or down) </a:t>
            </a:r>
            <a:r>
              <a:rPr lang="en-US" sz="1600" b="1" kern="1200" dirty="0">
                <a:solidFill>
                  <a:srgbClr val="000000"/>
                </a:solidFill>
                <a:effectLst/>
                <a:latin typeface="Aptos" panose="020B0004020202020204" pitchFamily="34" charset="0"/>
              </a:rPr>
              <a:t>(30.4%).</a:t>
            </a:r>
            <a:endParaRPr lang="en-US" sz="1600" dirty="0">
              <a:effectLst/>
              <a:latin typeface="Aptos" panose="020B0004020202020204" pitchFamily="34" charset="0"/>
            </a:endParaRPr>
          </a:p>
        </p:txBody>
      </p:sp>
    </p:spTree>
    <p:extLst>
      <p:ext uri="{BB962C8B-B14F-4D97-AF65-F5344CB8AC3E}">
        <p14:creationId xmlns:p14="http://schemas.microsoft.com/office/powerpoint/2010/main" val="3501103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ARIMA Forecast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83DAEEB-DA27-BF3A-7FF7-653832524EC9}"/>
              </a:ext>
            </a:extLst>
          </p:cNvPr>
          <p:cNvSpPr/>
          <p:nvPr/>
        </p:nvSpPr>
        <p:spPr>
          <a:xfrm>
            <a:off x="8606429" y="1131286"/>
            <a:ext cx="3501535" cy="4915256"/>
          </a:xfrm>
          <a:prstGeom prst="rect">
            <a:avLst/>
          </a:prstGeom>
        </p:spPr>
        <p:txBody>
          <a:bodyPr wrap="square" lIns="0" tIns="0" rIns="0" bIns="0" anchor="t">
            <a:spAutoFit/>
          </a:bodyPr>
          <a:lstStyle/>
          <a:p>
            <a:pPr marL="285750" indent="-285750">
              <a:lnSpc>
                <a:spcPct val="150000"/>
              </a:lnSpc>
              <a:spcBef>
                <a:spcPts val="1000"/>
              </a:spcBef>
              <a:buFont typeface="Arial" panose="020B0604020202020204" pitchFamily="34" charset="0"/>
              <a:buChar char="•"/>
            </a:pPr>
            <a:r>
              <a:rPr lang="en-US" dirty="0">
                <a:solidFill>
                  <a:schemeClr val="tx1">
                    <a:lumMod val="75000"/>
                    <a:lumOff val="25000"/>
                  </a:schemeClr>
                </a:solidFill>
                <a:latin typeface="Aptos" panose="020B0004020202020204" pitchFamily="34" charset="0"/>
                <a:cs typeface="Segoe UI" panose="020B0502040204020203" pitchFamily="34" charset="0"/>
              </a:rPr>
              <a:t>This image shows forecast from January 2023  to  December 2024</a:t>
            </a:r>
          </a:p>
          <a:p>
            <a:pPr marL="285750" indent="-285750">
              <a:lnSpc>
                <a:spcPct val="150000"/>
              </a:lnSpc>
              <a:spcBef>
                <a:spcPts val="1000"/>
              </a:spcBef>
              <a:buFont typeface="Arial" panose="020B0604020202020204" pitchFamily="34" charset="0"/>
              <a:buChar char="•"/>
            </a:pPr>
            <a:r>
              <a:rPr lang="en-US" kern="1200" dirty="0">
                <a:solidFill>
                  <a:srgbClr val="404040"/>
                </a:solidFill>
                <a:effectLst/>
                <a:latin typeface="Aptos" panose="020B0004020202020204" pitchFamily="34" charset="0"/>
                <a:cs typeface="Segoe UI" panose="020B0502040204020203" pitchFamily="34" charset="0"/>
              </a:rPr>
              <a:t>The red thin line shows the forecasted price.</a:t>
            </a:r>
          </a:p>
          <a:p>
            <a:pPr marL="285750" indent="-285750">
              <a:lnSpc>
                <a:spcPct val="150000"/>
              </a:lnSpc>
              <a:spcBef>
                <a:spcPts val="1000"/>
              </a:spcBef>
              <a:buFont typeface="Arial" panose="020B0604020202020204" pitchFamily="34" charset="0"/>
              <a:buChar char="•"/>
            </a:pPr>
            <a:r>
              <a:rPr lang="en-US" kern="1200" dirty="0">
                <a:solidFill>
                  <a:srgbClr val="404040"/>
                </a:solidFill>
                <a:effectLst/>
                <a:latin typeface="Aptos" panose="020B0004020202020204" pitchFamily="34" charset="0"/>
                <a:cs typeface="Segoe UI" panose="020B0502040204020203" pitchFamily="34" charset="0"/>
              </a:rPr>
              <a:t>The blue lines show the upper and lower bound with a confidence interval of 80%</a:t>
            </a:r>
          </a:p>
          <a:p>
            <a:pPr marL="285750" indent="-285750">
              <a:lnSpc>
                <a:spcPct val="150000"/>
              </a:lnSpc>
              <a:spcBef>
                <a:spcPts val="1000"/>
              </a:spcBef>
              <a:buFont typeface="Arial" panose="020B0604020202020204" pitchFamily="34" charset="0"/>
              <a:buChar char="•"/>
            </a:pPr>
            <a:r>
              <a:rPr lang="en-US" kern="1200" dirty="0">
                <a:solidFill>
                  <a:srgbClr val="404040"/>
                </a:solidFill>
                <a:effectLst/>
                <a:latin typeface="Aptos" panose="020B0004020202020204" pitchFamily="34" charset="0"/>
                <a:cs typeface="Segoe UI" panose="020B0502040204020203" pitchFamily="34" charset="0"/>
              </a:rPr>
              <a:t>The</a:t>
            </a:r>
            <a:r>
              <a:rPr lang="en-US" b="1" kern="1200" dirty="0">
                <a:solidFill>
                  <a:srgbClr val="404040"/>
                </a:solidFill>
                <a:effectLst/>
                <a:latin typeface="Aptos" panose="020B0004020202020204" pitchFamily="34" charset="0"/>
                <a:cs typeface="Segoe UI" panose="020B0502040204020203" pitchFamily="34" charset="0"/>
              </a:rPr>
              <a:t> </a:t>
            </a:r>
            <a:r>
              <a:rPr lang="en-US" kern="1200" dirty="0">
                <a:solidFill>
                  <a:srgbClr val="404040"/>
                </a:solidFill>
                <a:effectLst/>
                <a:latin typeface="Aptos" panose="020B0004020202020204" pitchFamily="34" charset="0"/>
                <a:cs typeface="Segoe UI" panose="020B0502040204020203" pitchFamily="34" charset="0"/>
              </a:rPr>
              <a:t>orange section shows the upper and lower bound with a confidence interval of 95%</a:t>
            </a:r>
            <a:endParaRPr lang="en-US" dirty="0">
              <a:effectLst/>
              <a:latin typeface="Aptos" panose="020B0004020202020204" pitchFamily="34" charset="0"/>
            </a:endParaRPr>
          </a:p>
        </p:txBody>
      </p:sp>
      <p:pic>
        <p:nvPicPr>
          <p:cNvPr id="3" name="Picture 2">
            <a:extLst>
              <a:ext uri="{FF2B5EF4-FFF2-40B4-BE49-F238E27FC236}">
                <a16:creationId xmlns:a16="http://schemas.microsoft.com/office/drawing/2014/main" id="{1A250DCE-A720-F776-0DF0-9DC0D04D3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3" y="1285875"/>
            <a:ext cx="8405812" cy="4724400"/>
          </a:xfrm>
          <a:prstGeom prst="rect">
            <a:avLst/>
          </a:prstGeom>
        </p:spPr>
      </p:pic>
    </p:spTree>
    <p:extLst>
      <p:ext uri="{BB962C8B-B14F-4D97-AF65-F5344CB8AC3E}">
        <p14:creationId xmlns:p14="http://schemas.microsoft.com/office/powerpoint/2010/main" val="361048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Random Forest Modelling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8191500" y="1671523"/>
            <a:ext cx="3286649" cy="4632487"/>
          </a:xfrm>
          <a:prstGeom prst="rect">
            <a:avLst/>
          </a:prstGeom>
        </p:spPr>
        <p:txBody>
          <a:bodyPr wrap="square" lIns="0" tIns="0" rIns="0" bIns="0" anchor="t">
            <a:spAutoFit/>
          </a:bodyPr>
          <a:lstStyle/>
          <a:p>
            <a:pPr>
              <a:lnSpc>
                <a:spcPts val="1900"/>
              </a:lnSpc>
            </a:pPr>
            <a:endParaRPr lang="en-US" dirty="0">
              <a:solidFill>
                <a:schemeClr val="tx1">
                  <a:lumMod val="75000"/>
                  <a:lumOff val="25000"/>
                </a:schemeClr>
              </a:solidFill>
              <a:latin typeface="Aptos" panose="020B0004020202020204" pitchFamily="34" charset="0"/>
              <a:cs typeface="Segoe UI" panose="020B0502040204020203" pitchFamily="34" charset="0"/>
            </a:endParaRPr>
          </a:p>
          <a:p>
            <a:pPr marL="285750" indent="-285750">
              <a:lnSpc>
                <a:spcPts val="1900"/>
              </a:lnSpc>
              <a:buFont typeface="Arial" panose="020B0604020202020204" pitchFamily="34" charset="0"/>
              <a:buChar char="•"/>
            </a:pPr>
            <a:r>
              <a:rPr lang="en-US" dirty="0">
                <a:solidFill>
                  <a:schemeClr val="tx1">
                    <a:lumMod val="75000"/>
                    <a:lumOff val="25000"/>
                  </a:schemeClr>
                </a:solidFill>
                <a:latin typeface="Aptos" panose="020B0004020202020204" pitchFamily="34" charset="0"/>
                <a:cs typeface="Segoe UI" panose="020B0502040204020203" pitchFamily="34" charset="0"/>
              </a:rPr>
              <a:t>Random forest uses multiple decision trees to make predictions by averaging the majority voting as shown in the image</a:t>
            </a:r>
          </a:p>
          <a:p>
            <a:pPr marL="285750" indent="-285750">
              <a:lnSpc>
                <a:spcPts val="1900"/>
              </a:lnSpc>
              <a:buFont typeface="Arial" panose="020B0604020202020204" pitchFamily="34" charset="0"/>
              <a:buChar char="•"/>
            </a:pPr>
            <a:endParaRPr lang="en-US" dirty="0">
              <a:solidFill>
                <a:schemeClr val="tx1">
                  <a:lumMod val="75000"/>
                  <a:lumOff val="25000"/>
                </a:schemeClr>
              </a:solidFill>
              <a:latin typeface="Aptos" panose="020B0004020202020204" pitchFamily="34" charset="0"/>
              <a:cs typeface="Segoe UI" panose="020B0502040204020203" pitchFamily="34" charset="0"/>
            </a:endParaRPr>
          </a:p>
          <a:p>
            <a:pPr marL="285750" indent="-285750">
              <a:lnSpc>
                <a:spcPts val="1900"/>
              </a:lnSpc>
              <a:buFont typeface="Arial" panose="020B0604020202020204" pitchFamily="34" charset="0"/>
              <a:buChar char="•"/>
            </a:pPr>
            <a:r>
              <a:rPr lang="en-US" dirty="0">
                <a:solidFill>
                  <a:schemeClr val="tx1">
                    <a:lumMod val="75000"/>
                    <a:lumOff val="25000"/>
                  </a:schemeClr>
                </a:solidFill>
                <a:latin typeface="Aptos" panose="020B0004020202020204" pitchFamily="34" charset="0"/>
                <a:cs typeface="Segoe UI" panose="020B0502040204020203" pitchFamily="34" charset="0"/>
              </a:rPr>
              <a:t>We use Randomized search to select the optimal parameters for our model</a:t>
            </a:r>
          </a:p>
          <a:p>
            <a:pPr>
              <a:lnSpc>
                <a:spcPts val="1900"/>
              </a:lnSpc>
            </a:pPr>
            <a:endParaRPr lang="en-US" dirty="0">
              <a:solidFill>
                <a:schemeClr val="tx1">
                  <a:lumMod val="75000"/>
                  <a:lumOff val="25000"/>
                </a:schemeClr>
              </a:solidFill>
              <a:latin typeface="Aptos" panose="020B0004020202020204" pitchFamily="34" charset="0"/>
              <a:cs typeface="Segoe UI" panose="020B0502040204020203" pitchFamily="34" charset="0"/>
            </a:endParaRPr>
          </a:p>
          <a:p>
            <a:pPr marL="285750" indent="-285750">
              <a:lnSpc>
                <a:spcPts val="1900"/>
              </a:lnSpc>
              <a:buFont typeface="Arial" panose="020B0604020202020204" pitchFamily="34" charset="0"/>
              <a:buChar char="•"/>
            </a:pPr>
            <a:r>
              <a:rPr lang="en-US" kern="1200" dirty="0">
                <a:solidFill>
                  <a:srgbClr val="404040"/>
                </a:solidFill>
                <a:effectLst/>
                <a:latin typeface="Aptos" panose="020B0004020202020204" pitchFamily="34" charset="0"/>
                <a:cs typeface="Segoe UI" panose="020B0502040204020203" pitchFamily="34" charset="0"/>
              </a:rPr>
              <a:t>We also set a random state to allow reproducibility of the result</a:t>
            </a:r>
          </a:p>
          <a:p>
            <a:pPr>
              <a:lnSpc>
                <a:spcPts val="1900"/>
              </a:lnSpc>
            </a:pPr>
            <a:endParaRPr lang="en-US" dirty="0">
              <a:effectLst/>
              <a:latin typeface="Aptos" panose="020B0004020202020204" pitchFamily="34" charset="0"/>
            </a:endParaRPr>
          </a:p>
          <a:p>
            <a:pPr marL="285750" indent="-285750">
              <a:lnSpc>
                <a:spcPts val="1900"/>
              </a:lnSpc>
              <a:buFont typeface="Arial" panose="020B0604020202020204" pitchFamily="34" charset="0"/>
              <a:buChar char="•"/>
            </a:pPr>
            <a:r>
              <a:rPr lang="en-US" kern="1200" dirty="0">
                <a:solidFill>
                  <a:srgbClr val="404040"/>
                </a:solidFill>
                <a:effectLst/>
                <a:latin typeface="Aptos" panose="020B0004020202020204" pitchFamily="34" charset="0"/>
                <a:cs typeface="Segoe UI" panose="020B0502040204020203" pitchFamily="34" charset="0"/>
              </a:rPr>
              <a:t>We conclude with the parameters shown in the image.</a:t>
            </a:r>
            <a:endParaRPr lang="en-US" dirty="0">
              <a:effectLst/>
              <a:latin typeface="Aptos" panose="020B0004020202020204" pitchFamily="34" charset="0"/>
            </a:endParaRPr>
          </a:p>
          <a:p>
            <a:pPr marL="285750" indent="-285750">
              <a:lnSpc>
                <a:spcPts val="1900"/>
              </a:lnSpc>
              <a:buFont typeface="Arial" panose="020B0604020202020204" pitchFamily="34" charset="0"/>
              <a:buChar char="•"/>
            </a:pPr>
            <a:endParaRPr lang="en-US" dirty="0">
              <a:solidFill>
                <a:schemeClr val="tx1">
                  <a:lumMod val="75000"/>
                  <a:lumOff val="25000"/>
                </a:schemeClr>
              </a:solidFill>
              <a:latin typeface="Aptos" panose="020B0004020202020204" pitchFamily="34" charset="0"/>
              <a:cs typeface="Segoe UI" panose="020B0502040204020203" pitchFamily="34" charset="0"/>
            </a:endParaRPr>
          </a:p>
        </p:txBody>
      </p:sp>
      <p:pic>
        <p:nvPicPr>
          <p:cNvPr id="3" name="Picture 2">
            <a:extLst>
              <a:ext uri="{FF2B5EF4-FFF2-40B4-BE49-F238E27FC236}">
                <a16:creationId xmlns:a16="http://schemas.microsoft.com/office/drawing/2014/main" id="{D90B6A40-B584-8245-CFE3-3A4B41656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429077"/>
            <a:ext cx="7272962" cy="1238423"/>
          </a:xfrm>
          <a:prstGeom prst="rect">
            <a:avLst/>
          </a:prstGeom>
        </p:spPr>
      </p:pic>
      <p:pic>
        <p:nvPicPr>
          <p:cNvPr id="9" name="Picture 8">
            <a:extLst>
              <a:ext uri="{FF2B5EF4-FFF2-40B4-BE49-F238E27FC236}">
                <a16:creationId xmlns:a16="http://schemas.microsoft.com/office/drawing/2014/main" id="{BD69B69F-A21C-3C45-D329-7E11AAF8A779}"/>
              </a:ext>
            </a:extLst>
          </p:cNvPr>
          <p:cNvPicPr>
            <a:picLocks noChangeAspect="1"/>
          </p:cNvPicPr>
          <p:nvPr/>
        </p:nvPicPr>
        <p:blipFill>
          <a:blip r:embed="rId4"/>
          <a:stretch>
            <a:fillRect/>
          </a:stretch>
        </p:blipFill>
        <p:spPr>
          <a:xfrm>
            <a:off x="490349" y="1469580"/>
            <a:ext cx="6353556" cy="3836528"/>
          </a:xfrm>
          <a:prstGeom prst="rect">
            <a:avLst/>
          </a:prstGeom>
        </p:spPr>
      </p:pic>
    </p:spTree>
    <p:extLst>
      <p:ext uri="{BB962C8B-B14F-4D97-AF65-F5344CB8AC3E}">
        <p14:creationId xmlns:p14="http://schemas.microsoft.com/office/powerpoint/2010/main" val="200852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572729" y="27074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Actual vs Predicted on Random Forest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83DAEEB-DA27-BF3A-7FF7-653832524EC9}"/>
              </a:ext>
            </a:extLst>
          </p:cNvPr>
          <p:cNvSpPr/>
          <p:nvPr/>
        </p:nvSpPr>
        <p:spPr>
          <a:xfrm>
            <a:off x="7300012" y="2346107"/>
            <a:ext cx="4286250" cy="2165786"/>
          </a:xfrm>
          <a:prstGeom prst="rect">
            <a:avLst/>
          </a:prstGeom>
        </p:spPr>
        <p:txBody>
          <a:bodyPr wrap="square" lIns="0" tIns="0" rIns="0" bIns="0" anchor="t">
            <a:spAutoFit/>
          </a:bodyPr>
          <a:lstStyle/>
          <a:p>
            <a:pPr marL="342900" indent="-342900">
              <a:lnSpc>
                <a:spcPct val="150000"/>
              </a:lnSpc>
              <a:spcBef>
                <a:spcPts val="1000"/>
              </a:spcBef>
              <a:buFont typeface="Arial" panose="020B0604020202020204" pitchFamily="34" charset="0"/>
              <a:buChar char="•"/>
            </a:pPr>
            <a:r>
              <a:rPr lang="en-US" dirty="0">
                <a:solidFill>
                  <a:schemeClr val="tx1">
                    <a:lumMod val="75000"/>
                    <a:lumOff val="25000"/>
                  </a:schemeClr>
                </a:solidFill>
                <a:latin typeface="Aptos" panose="020B0004020202020204" pitchFamily="34" charset="0"/>
                <a:cs typeface="Segoe UI" panose="020B0502040204020203" pitchFamily="34" charset="0"/>
              </a:rPr>
              <a:t>We observe that after the predictions on the test set produce excellent performance</a:t>
            </a:r>
          </a:p>
          <a:p>
            <a:pPr marL="342900" indent="-342900">
              <a:lnSpc>
                <a:spcPct val="150000"/>
              </a:lnSpc>
              <a:spcBef>
                <a:spcPts val="1000"/>
              </a:spcBef>
              <a:buFont typeface="Arial" panose="020B0604020202020204" pitchFamily="34" charset="0"/>
              <a:buChar char="•"/>
            </a:pPr>
            <a:r>
              <a:rPr lang="en-US" dirty="0">
                <a:latin typeface="Aptos" panose="020B0004020202020204" pitchFamily="34" charset="0"/>
              </a:rPr>
              <a:t>The predicted prices follow so close to the actual prices</a:t>
            </a:r>
            <a:endParaRPr lang="en-US" dirty="0">
              <a:solidFill>
                <a:schemeClr val="tx1">
                  <a:lumMod val="75000"/>
                  <a:lumOff val="25000"/>
                </a:schemeClr>
              </a:solidFill>
              <a:latin typeface="Aptos" panose="020B0004020202020204" pitchFamily="34" charset="0"/>
              <a:cs typeface="Segoe UI" panose="020B0502040204020203" pitchFamily="34" charset="0"/>
            </a:endParaRPr>
          </a:p>
        </p:txBody>
      </p:sp>
      <p:pic>
        <p:nvPicPr>
          <p:cNvPr id="4" name="Picture 3">
            <a:extLst>
              <a:ext uri="{FF2B5EF4-FFF2-40B4-BE49-F238E27FC236}">
                <a16:creationId xmlns:a16="http://schemas.microsoft.com/office/drawing/2014/main" id="{E336D851-7CD1-F5DA-3D8B-82ACEAA9E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1419225"/>
            <a:ext cx="6905625" cy="4286250"/>
          </a:xfrm>
          <a:prstGeom prst="rect">
            <a:avLst/>
          </a:prstGeom>
        </p:spPr>
      </p:pic>
    </p:spTree>
    <p:extLst>
      <p:ext uri="{BB962C8B-B14F-4D97-AF65-F5344CB8AC3E}">
        <p14:creationId xmlns:p14="http://schemas.microsoft.com/office/powerpoint/2010/main" val="10651896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Background of The Study</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FB70B102-BDAE-78B8-C612-50B800EA6511}"/>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800" kern="100" dirty="0">
                <a:latin typeface="Aptos" panose="020B0004020202020204" pitchFamily="34" charset="0"/>
                <a:ea typeface="DengXian" panose="02010600030101010101" pitchFamily="2" charset="-122"/>
                <a:cs typeface="Arial" panose="020B0604020202020204" pitchFamily="34" charset="0"/>
              </a:rPr>
              <a:t>In recent years, oil prices have remained volatile, with the price per barrel ranging from a low of $ 31.93 in January 2016 to a high of $ 63.67 in January 2020. Ghana, whose economy is heavily dependent on oil imports for energy, is adversely affected by the instability in oil costs. </a:t>
            </a:r>
          </a:p>
          <a:p>
            <a:pPr>
              <a:lnSpc>
                <a:spcPct val="150000"/>
              </a:lnSpc>
            </a:pPr>
            <a:r>
              <a:rPr lang="en-US" sz="1800" kern="100" dirty="0">
                <a:latin typeface="Aptos" panose="020B0004020202020204" pitchFamily="34" charset="0"/>
                <a:ea typeface="DengXian" panose="02010600030101010101" pitchFamily="2" charset="-122"/>
                <a:cs typeface="Arial" panose="020B0604020202020204" pitchFamily="34" charset="0"/>
              </a:rPr>
              <a:t>In a study, the Institute of Energy Security in Ghana found that the country's energy sector was negatively affected by the fluctuations in oil prices, with the trade balance and monetary position being altogether influenced. </a:t>
            </a:r>
          </a:p>
          <a:p>
            <a:pPr>
              <a:lnSpc>
                <a:spcPct val="150000"/>
              </a:lnSpc>
            </a:pPr>
            <a:r>
              <a:rPr lang="en-US" sz="1800" kern="100" dirty="0">
                <a:latin typeface="Aptos" panose="020B0004020202020204" pitchFamily="34" charset="0"/>
                <a:ea typeface="DengXian" panose="02010600030101010101" pitchFamily="2" charset="-122"/>
                <a:cs typeface="Arial" panose="020B0604020202020204" pitchFamily="34" charset="0"/>
              </a:rPr>
              <a:t>Consequently, forecasting Brent crude oil prices presents a complex challenge, requiring sophisticated analytical techniques and robust modeling approaches.</a:t>
            </a:r>
            <a:endParaRPr lang="en-US" sz="1800" kern="100" dirty="0">
              <a:latin typeface="Calibri" panose="020F0502020204030204" pitchFamily="34" charset="0"/>
              <a:ea typeface="DengXian" panose="02010600030101010101" pitchFamily="2" charset="-122"/>
              <a:cs typeface="Arial" panose="020B0604020202020204" pitchFamily="34" charset="0"/>
            </a:endParaRPr>
          </a:p>
          <a:p>
            <a:pPr>
              <a:lnSpc>
                <a:spcPct val="150000"/>
              </a:lnSpc>
            </a:pPr>
            <a:endParaRPr lang="en-US" dirty="0"/>
          </a:p>
        </p:txBody>
      </p:sp>
    </p:spTree>
    <p:extLst>
      <p:ext uri="{BB962C8B-B14F-4D97-AF65-F5344CB8AC3E}">
        <p14:creationId xmlns:p14="http://schemas.microsoft.com/office/powerpoint/2010/main" val="1404602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Random Forest Evaluation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350561" y="190500"/>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83DAEEB-DA27-BF3A-7FF7-653832524EC9}"/>
              </a:ext>
            </a:extLst>
          </p:cNvPr>
          <p:cNvSpPr/>
          <p:nvPr/>
        </p:nvSpPr>
        <p:spPr>
          <a:xfrm>
            <a:off x="6972300" y="702353"/>
            <a:ext cx="4991100" cy="5975738"/>
          </a:xfrm>
          <a:prstGeom prst="rect">
            <a:avLst/>
          </a:prstGeom>
        </p:spPr>
        <p:txBody>
          <a:bodyPr wrap="square" lIns="0" tIns="0" rIns="0" bIns="0" anchor="t">
            <a:spAutoFit/>
          </a:bodyPr>
          <a:lstStyle/>
          <a:p>
            <a:pPr marL="342900" indent="-342900">
              <a:lnSpc>
                <a:spcPct val="150000"/>
              </a:lnSpc>
              <a:spcBef>
                <a:spcPts val="1000"/>
              </a:spcBef>
              <a:buFont typeface="+mj-lt"/>
              <a:buAutoNum type="arabicPeriod"/>
            </a:pPr>
            <a:r>
              <a:rPr lang="en-US" sz="1400" b="1" dirty="0">
                <a:solidFill>
                  <a:schemeClr val="tx1">
                    <a:lumMod val="75000"/>
                    <a:lumOff val="25000"/>
                  </a:schemeClr>
                </a:solidFill>
                <a:latin typeface="Aptos" panose="020B0004020202020204" pitchFamily="34" charset="0"/>
                <a:cs typeface="Segoe UI" panose="020B0502040204020203" pitchFamily="34" charset="0"/>
              </a:rPr>
              <a:t>MSE: </a:t>
            </a:r>
            <a:r>
              <a:rPr lang="en-US" sz="1400" dirty="0">
                <a:solidFill>
                  <a:schemeClr val="tx1">
                    <a:lumMod val="75000"/>
                    <a:lumOff val="25000"/>
                  </a:schemeClr>
                </a:solidFill>
                <a:latin typeface="Aptos" panose="020B0004020202020204" pitchFamily="34" charset="0"/>
                <a:cs typeface="Segoe UI" panose="020B0502040204020203" pitchFamily="34" charset="0"/>
              </a:rPr>
              <a:t>This </a:t>
            </a:r>
            <a:r>
              <a:rPr lang="en-US" sz="1400" dirty="0">
                <a:latin typeface="Aptos" panose="020B0004020202020204" pitchFamily="34" charset="0"/>
              </a:rPr>
              <a:t>measures the average squared difference between the predicted and actual values. A lower MSE indicates a better fit </a:t>
            </a:r>
            <a:r>
              <a:rPr lang="en-US" sz="1400" b="1" dirty="0">
                <a:latin typeface="Aptos" panose="020B0004020202020204" pitchFamily="34" charset="0"/>
              </a:rPr>
              <a:t>(48.268).</a:t>
            </a:r>
          </a:p>
          <a:p>
            <a:pPr marL="342900" indent="-342900">
              <a:lnSpc>
                <a:spcPct val="150000"/>
              </a:lnSpc>
              <a:spcBef>
                <a:spcPts val="1000"/>
              </a:spcBef>
              <a:buFont typeface="+mj-lt"/>
              <a:buAutoNum type="arabicPeriod"/>
            </a:pPr>
            <a:r>
              <a:rPr lang="en-US" sz="1400" b="1" kern="1200" dirty="0">
                <a:solidFill>
                  <a:srgbClr val="404040"/>
                </a:solidFill>
                <a:effectLst/>
                <a:latin typeface="Aptos" panose="020B0004020202020204" pitchFamily="34" charset="0"/>
                <a:cs typeface="Segoe UI" panose="020B0502040204020203" pitchFamily="34" charset="0"/>
              </a:rPr>
              <a:t>RMSE</a:t>
            </a:r>
            <a:r>
              <a:rPr lang="en-US" sz="1400" kern="1200" dirty="0">
                <a:solidFill>
                  <a:srgbClr val="404040"/>
                </a:solidFill>
                <a:effectLst/>
                <a:latin typeface="Aptos" panose="020B0004020202020204" pitchFamily="34" charset="0"/>
                <a:cs typeface="Segoe UI" panose="020B0502040204020203" pitchFamily="34" charset="0"/>
              </a:rPr>
              <a:t>: This is the square root of the MSE. It's easier to interpret in the same units as your data (USD in this case). A lower RMSE indicates a better fit </a:t>
            </a:r>
            <a:r>
              <a:rPr lang="en-US" sz="1400" b="1" kern="1200" dirty="0">
                <a:solidFill>
                  <a:srgbClr val="404040"/>
                </a:solidFill>
                <a:effectLst/>
                <a:latin typeface="Aptos" panose="020B0004020202020204" pitchFamily="34" charset="0"/>
                <a:cs typeface="Segoe UI" panose="020B0502040204020203" pitchFamily="34" charset="0"/>
              </a:rPr>
              <a:t>(6.948).</a:t>
            </a:r>
            <a:endParaRPr lang="en-US" sz="1400" dirty="0">
              <a:effectLst/>
              <a:latin typeface="Aptos" panose="020B0004020202020204" pitchFamily="34" charset="0"/>
            </a:endParaRPr>
          </a:p>
          <a:p>
            <a:pPr marL="342900" indent="-342900">
              <a:lnSpc>
                <a:spcPct val="150000"/>
              </a:lnSpc>
              <a:spcBef>
                <a:spcPts val="1000"/>
              </a:spcBef>
              <a:buFont typeface="+mj-lt"/>
              <a:buAutoNum type="arabicPeriod"/>
            </a:pPr>
            <a:r>
              <a:rPr lang="en-US" sz="1400" b="1" kern="1200" dirty="0">
                <a:solidFill>
                  <a:srgbClr val="000000"/>
                </a:solidFill>
                <a:effectLst/>
                <a:latin typeface="Aptos" panose="020B0004020202020204" pitchFamily="34" charset="0"/>
              </a:rPr>
              <a:t>MAE:</a:t>
            </a:r>
            <a:r>
              <a:rPr lang="en-US" sz="1400" kern="1200" dirty="0">
                <a:solidFill>
                  <a:srgbClr val="000000"/>
                </a:solidFill>
                <a:effectLst/>
                <a:latin typeface="Aptos" panose="020B0004020202020204" pitchFamily="34" charset="0"/>
              </a:rPr>
              <a:t> This measures the average of the absolute differences between predicted and actual values. A lower MAE indicates a better fit </a:t>
            </a:r>
            <a:r>
              <a:rPr lang="en-US" sz="1400" b="1" kern="1200" dirty="0">
                <a:solidFill>
                  <a:srgbClr val="000000"/>
                </a:solidFill>
                <a:effectLst/>
                <a:latin typeface="Aptos" panose="020B0004020202020204" pitchFamily="34" charset="0"/>
              </a:rPr>
              <a:t>(5.401).</a:t>
            </a:r>
            <a:endParaRPr lang="en-US" sz="1400" dirty="0">
              <a:effectLst/>
              <a:latin typeface="Aptos" panose="020B0004020202020204" pitchFamily="34" charset="0"/>
            </a:endParaRPr>
          </a:p>
          <a:p>
            <a:pPr marL="342900" indent="-342900">
              <a:lnSpc>
                <a:spcPct val="150000"/>
              </a:lnSpc>
              <a:spcBef>
                <a:spcPts val="1000"/>
              </a:spcBef>
              <a:buFont typeface="+mj-lt"/>
              <a:buAutoNum type="arabicPeriod"/>
            </a:pPr>
            <a:r>
              <a:rPr lang="en-US" sz="1400" b="1" kern="1200" dirty="0">
                <a:solidFill>
                  <a:srgbClr val="000000"/>
                </a:solidFill>
                <a:effectLst/>
                <a:latin typeface="Aptos" panose="020B0004020202020204" pitchFamily="34" charset="0"/>
              </a:rPr>
              <a:t>MAPE:</a:t>
            </a:r>
            <a:r>
              <a:rPr lang="en-US" sz="1400" kern="1200" dirty="0">
                <a:solidFill>
                  <a:srgbClr val="000000"/>
                </a:solidFill>
                <a:effectLst/>
                <a:latin typeface="Aptos" panose="020B0004020202020204" pitchFamily="34" charset="0"/>
              </a:rPr>
              <a:t> This measures the average absolute percentage difference between predicted and actual values. A lower MAPE indicates a better fit, but it can be misleading for large values </a:t>
            </a:r>
            <a:r>
              <a:rPr lang="en-US" sz="1400" b="1" kern="1200" dirty="0">
                <a:solidFill>
                  <a:srgbClr val="000000"/>
                </a:solidFill>
                <a:effectLst/>
                <a:latin typeface="Aptos" panose="020B0004020202020204" pitchFamily="34" charset="0"/>
              </a:rPr>
              <a:t>(8.889%).</a:t>
            </a:r>
            <a:endParaRPr lang="en-US" sz="1400" kern="1200" dirty="0">
              <a:solidFill>
                <a:srgbClr val="000000"/>
              </a:solidFill>
              <a:latin typeface="Aptos" panose="020B0004020202020204" pitchFamily="34" charset="0"/>
            </a:endParaRPr>
          </a:p>
          <a:p>
            <a:pPr marL="342900" indent="-342900">
              <a:lnSpc>
                <a:spcPct val="150000"/>
              </a:lnSpc>
              <a:spcBef>
                <a:spcPts val="1000"/>
              </a:spcBef>
              <a:buFont typeface="+mj-lt"/>
              <a:buAutoNum type="arabicPeriod"/>
            </a:pPr>
            <a:r>
              <a:rPr lang="en-US" sz="1400" b="1" kern="1200" dirty="0">
                <a:solidFill>
                  <a:srgbClr val="000000"/>
                </a:solidFill>
                <a:effectLst/>
                <a:latin typeface="Aptos" panose="020B0004020202020204" pitchFamily="34" charset="0"/>
              </a:rPr>
              <a:t>Directional Accuracy:</a:t>
            </a:r>
            <a:r>
              <a:rPr lang="en-US" sz="1400" kern="1200" dirty="0">
                <a:solidFill>
                  <a:srgbClr val="000000"/>
                </a:solidFill>
                <a:effectLst/>
                <a:latin typeface="Aptos" panose="020B0004020202020204" pitchFamily="34" charset="0"/>
              </a:rPr>
              <a:t> This metric (not as common as others) tells you the percentage of times the forecast correctly predicted the direction of the price change (up or down) </a:t>
            </a:r>
            <a:r>
              <a:rPr lang="en-US" sz="1400" b="1" kern="1200" dirty="0">
                <a:solidFill>
                  <a:srgbClr val="000000"/>
                </a:solidFill>
                <a:effectLst/>
                <a:latin typeface="Aptos" panose="020B0004020202020204" pitchFamily="34" charset="0"/>
              </a:rPr>
              <a:t>(60.870).</a:t>
            </a:r>
            <a:endParaRPr lang="en-US" sz="1400" dirty="0">
              <a:effectLst/>
              <a:latin typeface="Aptos" panose="020B0004020202020204" pitchFamily="34" charset="0"/>
            </a:endParaRPr>
          </a:p>
        </p:txBody>
      </p:sp>
      <p:pic>
        <p:nvPicPr>
          <p:cNvPr id="3" name="Picture 2">
            <a:extLst>
              <a:ext uri="{FF2B5EF4-FFF2-40B4-BE49-F238E27FC236}">
                <a16:creationId xmlns:a16="http://schemas.microsoft.com/office/drawing/2014/main" id="{EC254958-2AFA-08F3-83EE-336464922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74302"/>
            <a:ext cx="6896100" cy="4933362"/>
          </a:xfrm>
          <a:prstGeom prst="rect">
            <a:avLst/>
          </a:prstGeom>
        </p:spPr>
      </p:pic>
    </p:spTree>
    <p:extLst>
      <p:ext uri="{BB962C8B-B14F-4D97-AF65-F5344CB8AC3E}">
        <p14:creationId xmlns:p14="http://schemas.microsoft.com/office/powerpoint/2010/main" val="363989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Random Forest Forecast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83DAEEB-DA27-BF3A-7FF7-653832524EC9}"/>
              </a:ext>
            </a:extLst>
          </p:cNvPr>
          <p:cNvSpPr/>
          <p:nvPr/>
        </p:nvSpPr>
        <p:spPr>
          <a:xfrm>
            <a:off x="8552352" y="2050602"/>
            <a:ext cx="3501535" cy="1865062"/>
          </a:xfrm>
          <a:prstGeom prst="rect">
            <a:avLst/>
          </a:prstGeom>
        </p:spPr>
        <p:txBody>
          <a:bodyPr wrap="square" lIns="0" tIns="0" rIns="0" bIns="0" anchor="t">
            <a:spAutoFit/>
          </a:bodyPr>
          <a:lstStyle/>
          <a:p>
            <a:pPr marL="285750" indent="-285750">
              <a:lnSpc>
                <a:spcPct val="150000"/>
              </a:lnSpc>
              <a:spcBef>
                <a:spcPts val="1000"/>
              </a:spcBef>
              <a:buFont typeface="Arial" panose="020B0604020202020204" pitchFamily="34" charset="0"/>
              <a:buChar char="•"/>
            </a:pPr>
            <a:r>
              <a:rPr lang="en-US" dirty="0">
                <a:solidFill>
                  <a:schemeClr val="tx1">
                    <a:lumMod val="75000"/>
                    <a:lumOff val="25000"/>
                  </a:schemeClr>
                </a:solidFill>
                <a:latin typeface="Aptos" panose="020B0004020202020204" pitchFamily="34" charset="0"/>
                <a:cs typeface="Segoe UI" panose="020B0502040204020203" pitchFamily="34" charset="0"/>
              </a:rPr>
              <a:t>This image shows forecast from January 2023  to  December 2024</a:t>
            </a:r>
          </a:p>
          <a:p>
            <a:pPr marL="285750" indent="-285750">
              <a:lnSpc>
                <a:spcPts val="1900"/>
              </a:lnSpc>
              <a:spcBef>
                <a:spcPts val="1000"/>
              </a:spcBef>
              <a:buFont typeface="Arial" panose="020B0604020202020204" pitchFamily="34" charset="0"/>
              <a:buChar char="•"/>
            </a:pPr>
            <a:r>
              <a:rPr lang="en-US" kern="1200" dirty="0">
                <a:solidFill>
                  <a:srgbClr val="404040"/>
                </a:solidFill>
                <a:effectLst/>
                <a:latin typeface="Aptos" panose="020B0004020202020204" pitchFamily="34" charset="0"/>
                <a:cs typeface="Segoe UI" panose="020B0502040204020203" pitchFamily="34" charset="0"/>
              </a:rPr>
              <a:t>The red thin line shows the forecasted price.</a:t>
            </a:r>
            <a:endParaRPr lang="en-US" dirty="0">
              <a:effectLst/>
              <a:latin typeface="Aptos" panose="020B0004020202020204" pitchFamily="34" charset="0"/>
            </a:endParaRPr>
          </a:p>
        </p:txBody>
      </p:sp>
      <p:pic>
        <p:nvPicPr>
          <p:cNvPr id="4" name="Picture 3">
            <a:extLst>
              <a:ext uri="{FF2B5EF4-FFF2-40B4-BE49-F238E27FC236}">
                <a16:creationId xmlns:a16="http://schemas.microsoft.com/office/drawing/2014/main" id="{84A70893-D206-E2B5-7579-C6A242B19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25" y="1607493"/>
            <a:ext cx="7829550" cy="4286250"/>
          </a:xfrm>
          <a:prstGeom prst="rect">
            <a:avLst/>
          </a:prstGeom>
        </p:spPr>
      </p:pic>
    </p:spTree>
    <p:extLst>
      <p:ext uri="{BB962C8B-B14F-4D97-AF65-F5344CB8AC3E}">
        <p14:creationId xmlns:p14="http://schemas.microsoft.com/office/powerpoint/2010/main" val="29166100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FDAD6CE-089D-2EAA-5BE6-F6317744A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015629"/>
            <a:ext cx="5953125" cy="2469643"/>
          </a:xfrm>
          <a:prstGeom prst="rect">
            <a:avLst/>
          </a:prstGeom>
        </p:spPr>
      </p:pic>
      <p:sp>
        <p:nvSpPr>
          <p:cNvPr id="2" name="TextBox 1">
            <a:extLst>
              <a:ext uri="{FF2B5EF4-FFF2-40B4-BE49-F238E27FC236}">
                <a16:creationId xmlns:a16="http://schemas.microsoft.com/office/drawing/2014/main" id="{0D43437B-9284-7A91-1AA5-71894226B344}"/>
              </a:ext>
            </a:extLst>
          </p:cNvPr>
          <p:cNvSpPr txBox="1"/>
          <p:nvPr/>
        </p:nvSpPr>
        <p:spPr>
          <a:xfrm>
            <a:off x="6513095" y="742232"/>
            <a:ext cx="5450305" cy="5710346"/>
          </a:xfrm>
          <a:prstGeom prst="rect">
            <a:avLst/>
          </a:prstGeom>
          <a:noFill/>
        </p:spPr>
        <p:txBody>
          <a:bodyPr wrap="square" rtlCol="0">
            <a:spAutoFit/>
          </a:bodyPr>
          <a:lstStyle/>
          <a:p>
            <a:pPr marL="285750" indent="-285750">
              <a:lnSpc>
                <a:spcPct val="150000"/>
              </a:lnSpc>
              <a:spcBef>
                <a:spcPts val="1000"/>
              </a:spcBef>
              <a:buFont typeface="Arial" panose="020B0604020202020204" pitchFamily="34" charset="0"/>
              <a:buChar char="•"/>
            </a:pPr>
            <a:r>
              <a:rPr lang="en-US" dirty="0">
                <a:latin typeface="Aptos" panose="020B0004020202020204" pitchFamily="34" charset="0"/>
              </a:rPr>
              <a:t>When compared to the </a:t>
            </a:r>
            <a:r>
              <a:rPr lang="en-US" b="1" dirty="0">
                <a:latin typeface="Aptos" panose="020B0004020202020204" pitchFamily="34" charset="0"/>
              </a:rPr>
              <a:t>Random Forest</a:t>
            </a:r>
            <a:r>
              <a:rPr lang="en-US" dirty="0">
                <a:latin typeface="Aptos" panose="020B0004020202020204" pitchFamily="34" charset="0"/>
              </a:rPr>
              <a:t> model, the </a:t>
            </a:r>
            <a:r>
              <a:rPr lang="en-US" b="1" dirty="0">
                <a:latin typeface="Aptos" panose="020B0004020202020204" pitchFamily="34" charset="0"/>
              </a:rPr>
              <a:t>ARIMA</a:t>
            </a:r>
            <a:r>
              <a:rPr lang="en-US" dirty="0">
                <a:latin typeface="Aptos" panose="020B0004020202020204" pitchFamily="34" charset="0"/>
              </a:rPr>
              <a:t> model has higher error metrics across the board, suggesting that it may not be as accurate in forecasting Brent crude oil prices.</a:t>
            </a:r>
          </a:p>
          <a:p>
            <a:pPr marL="285750" indent="-285750">
              <a:lnSpc>
                <a:spcPct val="150000"/>
              </a:lnSpc>
              <a:spcBef>
                <a:spcPts val="1000"/>
              </a:spcBef>
              <a:buFont typeface="Arial" panose="020B0604020202020204" pitchFamily="34" charset="0"/>
              <a:buChar char="•"/>
            </a:pPr>
            <a:r>
              <a:rPr lang="en-US" dirty="0">
                <a:latin typeface="Aptos" panose="020B0004020202020204" pitchFamily="34" charset="0"/>
              </a:rPr>
              <a:t>The </a:t>
            </a:r>
            <a:r>
              <a:rPr lang="en-US" b="1" dirty="0">
                <a:latin typeface="Aptos" panose="020B0004020202020204" pitchFamily="34" charset="0"/>
              </a:rPr>
              <a:t>Random Forest </a:t>
            </a:r>
            <a:r>
              <a:rPr lang="en-US" dirty="0">
                <a:latin typeface="Aptos" panose="020B0004020202020204" pitchFamily="34" charset="0"/>
              </a:rPr>
              <a:t>model has a significantly lower </a:t>
            </a:r>
            <a:r>
              <a:rPr lang="en-US" b="1" dirty="0">
                <a:latin typeface="Aptos" panose="020B0004020202020204" pitchFamily="34" charset="0"/>
              </a:rPr>
              <a:t>MAPE</a:t>
            </a:r>
            <a:r>
              <a:rPr lang="en-US" dirty="0">
                <a:latin typeface="Aptos" panose="020B0004020202020204" pitchFamily="34" charset="0"/>
              </a:rPr>
              <a:t> of </a:t>
            </a:r>
            <a:r>
              <a:rPr lang="en-US" b="1" dirty="0">
                <a:latin typeface="Aptos" panose="020B0004020202020204" pitchFamily="34" charset="0"/>
              </a:rPr>
              <a:t>8.889%</a:t>
            </a:r>
            <a:r>
              <a:rPr lang="en-US" dirty="0">
                <a:latin typeface="Aptos" panose="020B0004020202020204" pitchFamily="34" charset="0"/>
              </a:rPr>
              <a:t> and a higher </a:t>
            </a:r>
            <a:r>
              <a:rPr lang="en-US" b="1" dirty="0">
                <a:latin typeface="Aptos" panose="020B0004020202020204" pitchFamily="34" charset="0"/>
              </a:rPr>
              <a:t>Directional Accuracy</a:t>
            </a:r>
            <a:r>
              <a:rPr lang="en-US" dirty="0">
                <a:latin typeface="Aptos" panose="020B0004020202020204" pitchFamily="34" charset="0"/>
              </a:rPr>
              <a:t> of </a:t>
            </a:r>
            <a:r>
              <a:rPr lang="en-US" b="1" dirty="0">
                <a:latin typeface="Aptos" panose="020B0004020202020204" pitchFamily="34" charset="0"/>
              </a:rPr>
              <a:t>60.870%</a:t>
            </a:r>
            <a:r>
              <a:rPr lang="en-US" dirty="0">
                <a:latin typeface="Aptos" panose="020B0004020202020204" pitchFamily="34" charset="0"/>
              </a:rPr>
              <a:t>, indicating better performance in both accuracy and trend prediction.</a:t>
            </a:r>
          </a:p>
          <a:p>
            <a:pPr marL="285750" indent="-285750">
              <a:lnSpc>
                <a:spcPct val="150000"/>
              </a:lnSpc>
              <a:spcBef>
                <a:spcPts val="1000"/>
              </a:spcBef>
              <a:buFont typeface="Arial" panose="020B0604020202020204" pitchFamily="34" charset="0"/>
              <a:buChar char="•"/>
            </a:pPr>
            <a:r>
              <a:rPr lang="en-US" dirty="0">
                <a:latin typeface="Aptos" panose="020B0004020202020204" pitchFamily="34" charset="0"/>
              </a:rPr>
              <a:t>These results suggest that while the </a:t>
            </a:r>
            <a:r>
              <a:rPr lang="en-US" b="1" dirty="0">
                <a:latin typeface="Aptos" panose="020B0004020202020204" pitchFamily="34" charset="0"/>
              </a:rPr>
              <a:t>ARIMA</a:t>
            </a:r>
            <a:r>
              <a:rPr lang="en-US" dirty="0">
                <a:latin typeface="Aptos" panose="020B0004020202020204" pitchFamily="34" charset="0"/>
              </a:rPr>
              <a:t> model can be used for forecasting, the </a:t>
            </a:r>
            <a:r>
              <a:rPr lang="en-US" b="1" dirty="0">
                <a:latin typeface="Aptos" panose="020B0004020202020204" pitchFamily="34" charset="0"/>
              </a:rPr>
              <a:t>Random Forest </a:t>
            </a:r>
            <a:r>
              <a:rPr lang="en-US" dirty="0">
                <a:latin typeface="Aptos" panose="020B0004020202020204" pitchFamily="34" charset="0"/>
              </a:rPr>
              <a:t>model may provide more accurate and reliable predictions for Brent crude oil prices.</a:t>
            </a:r>
          </a:p>
        </p:txBody>
      </p:sp>
    </p:spTree>
    <p:extLst>
      <p:ext uri="{BB962C8B-B14F-4D97-AF65-F5344CB8AC3E}">
        <p14:creationId xmlns:p14="http://schemas.microsoft.com/office/powerpoint/2010/main" val="9485591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Recommendations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9E5ABBC-16C2-F7CA-2CF7-0FF2A16DA235}"/>
              </a:ext>
            </a:extLst>
          </p:cNvPr>
          <p:cNvSpPr txBox="1"/>
          <p:nvPr/>
        </p:nvSpPr>
        <p:spPr>
          <a:xfrm>
            <a:off x="898358" y="1471863"/>
            <a:ext cx="10491537" cy="3118803"/>
          </a:xfrm>
          <a:prstGeom prst="rect">
            <a:avLst/>
          </a:prstGeom>
          <a:noFill/>
        </p:spPr>
        <p:txBody>
          <a:bodyPr wrap="square" rtlCol="0">
            <a:spAutoFit/>
          </a:bodyPr>
          <a:lstStyle/>
          <a:p>
            <a:pPr marL="285750" indent="-285750">
              <a:spcBef>
                <a:spcPts val="1000"/>
              </a:spcBef>
              <a:buFont typeface="Arial" panose="020B0604020202020204" pitchFamily="34" charset="0"/>
              <a:buChar char="•"/>
            </a:pPr>
            <a:r>
              <a:rPr lang="en-US" dirty="0">
                <a:latin typeface="Aptos" panose="020B0004020202020204" pitchFamily="34" charset="0"/>
              </a:rPr>
              <a:t>The findings and predictions from our study can assist stakeholders in making future decisions on the allocation of resources and strategic planning. </a:t>
            </a:r>
          </a:p>
          <a:p>
            <a:pPr marL="285750" indent="-285750">
              <a:spcBef>
                <a:spcPts val="1000"/>
              </a:spcBef>
              <a:buFont typeface="Arial" panose="020B0604020202020204" pitchFamily="34" charset="0"/>
              <a:buChar char="•"/>
            </a:pPr>
            <a:endParaRPr lang="en-US" dirty="0">
              <a:latin typeface="Aptos" panose="020B0004020202020204" pitchFamily="34" charset="0"/>
            </a:endParaRPr>
          </a:p>
          <a:p>
            <a:pPr marL="285750" indent="-285750">
              <a:buFont typeface="Arial" panose="020B0604020202020204" pitchFamily="34" charset="0"/>
              <a:buChar char="•"/>
            </a:pPr>
            <a:r>
              <a:rPr lang="en-US" dirty="0">
                <a:latin typeface="Aptos" panose="020B0004020202020204" pitchFamily="34" charset="0"/>
              </a:rPr>
              <a:t>The </a:t>
            </a:r>
            <a:r>
              <a:rPr lang="en-US" b="1" dirty="0">
                <a:latin typeface="Aptos" panose="020B0004020202020204" pitchFamily="34" charset="0"/>
              </a:rPr>
              <a:t>Random Forest model</a:t>
            </a:r>
            <a:r>
              <a:rPr lang="en-US" dirty="0">
                <a:latin typeface="Aptos" panose="020B0004020202020204" pitchFamily="34" charset="0"/>
              </a:rPr>
              <a:t> is recommended to those who would want to forecast the future prices of Brent Crude Oil. This model has demonstrated superior performance across multiple metrics, including </a:t>
            </a:r>
            <a:r>
              <a:rPr lang="en-US" b="1" dirty="0">
                <a:latin typeface="Aptos" panose="020B0004020202020204" pitchFamily="34" charset="0"/>
              </a:rPr>
              <a:t>MSE</a:t>
            </a:r>
            <a:r>
              <a:rPr lang="en-US" dirty="0">
                <a:latin typeface="Aptos" panose="020B0004020202020204" pitchFamily="34" charset="0"/>
              </a:rPr>
              <a:t>, </a:t>
            </a:r>
            <a:r>
              <a:rPr lang="en-US" b="1" dirty="0">
                <a:latin typeface="Aptos" panose="020B0004020202020204" pitchFamily="34" charset="0"/>
              </a:rPr>
              <a:t>RMSE</a:t>
            </a:r>
            <a:r>
              <a:rPr lang="en-US" dirty="0">
                <a:latin typeface="Aptos" panose="020B0004020202020204" pitchFamily="34" charset="0"/>
              </a:rPr>
              <a:t>, </a:t>
            </a:r>
            <a:r>
              <a:rPr lang="en-US" b="1" dirty="0">
                <a:latin typeface="Aptos" panose="020B0004020202020204" pitchFamily="34" charset="0"/>
              </a:rPr>
              <a:t>MAE</a:t>
            </a:r>
            <a:r>
              <a:rPr lang="en-US" dirty="0">
                <a:latin typeface="Aptos" panose="020B0004020202020204" pitchFamily="34" charset="0"/>
              </a:rPr>
              <a:t>,</a:t>
            </a:r>
            <a:r>
              <a:rPr lang="en-US" b="1" dirty="0">
                <a:latin typeface="Aptos" panose="020B0004020202020204" pitchFamily="34" charset="0"/>
              </a:rPr>
              <a:t>MAPE</a:t>
            </a:r>
            <a:r>
              <a:rPr lang="en-US" dirty="0">
                <a:latin typeface="Aptos" panose="020B0004020202020204" pitchFamily="34" charset="0"/>
              </a:rPr>
              <a:t> and </a:t>
            </a:r>
            <a:r>
              <a:rPr lang="en-US" b="1" dirty="0">
                <a:latin typeface="Aptos" panose="020B0004020202020204" pitchFamily="34" charset="0"/>
              </a:rPr>
              <a:t>Directional Accuracy</a:t>
            </a:r>
            <a:r>
              <a:rPr lang="en-US" dirty="0">
                <a:latin typeface="Aptos" panose="020B0004020202020204" pitchFamily="34" charset="0"/>
              </a:rPr>
              <a:t>, indicating its potential for reliable and accurate predictions.</a:t>
            </a:r>
          </a:p>
          <a:p>
            <a:endParaRPr lang="en-US" dirty="0">
              <a:latin typeface="Aptos" panose="020B0004020202020204" pitchFamily="34" charset="0"/>
            </a:endParaRPr>
          </a:p>
          <a:p>
            <a:pPr marL="285750" indent="-285750">
              <a:spcBef>
                <a:spcPts val="1000"/>
              </a:spcBef>
              <a:buFont typeface="Arial" panose="020B0604020202020204" pitchFamily="34" charset="0"/>
              <a:buChar char="•"/>
            </a:pPr>
            <a:r>
              <a:rPr lang="en-US" dirty="0">
                <a:latin typeface="Aptos" panose="020B0004020202020204" pitchFamily="34" charset="0"/>
              </a:rPr>
              <a:t>Lastly, as new data becomes available, it's crucial to retrain the chosen model to maintain the accuracy of future forecasts. This applies to both the ARIMA and Random Forest models.</a:t>
            </a:r>
          </a:p>
        </p:txBody>
      </p:sp>
    </p:spTree>
    <p:extLst>
      <p:ext uri="{BB962C8B-B14F-4D97-AF65-F5344CB8AC3E}">
        <p14:creationId xmlns:p14="http://schemas.microsoft.com/office/powerpoint/2010/main" val="8412868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Problem Statement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366AFC-5962-289C-28B3-85B107BE989B}"/>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spcAft>
                <a:spcPts val="800"/>
              </a:spcAft>
            </a:pPr>
            <a:r>
              <a:rPr lang="en-US" sz="1800" kern="100" dirty="0">
                <a:latin typeface="Aptos" panose="020B0004020202020204" pitchFamily="34" charset="0"/>
                <a:ea typeface="DengXian" panose="02010600030101010101" pitchFamily="2" charset="-122"/>
                <a:cs typeface="Arial" panose="020B0604020202020204" pitchFamily="34" charset="0"/>
              </a:rPr>
              <a:t>Ghana's economy is heavily reliant on the importation of crude oil and petroleum products, with a significant portion of its foreign exchange reserves being allocated to these imports.</a:t>
            </a:r>
          </a:p>
          <a:p>
            <a:pPr algn="just">
              <a:lnSpc>
                <a:spcPct val="150000"/>
              </a:lnSpc>
              <a:spcBef>
                <a:spcPts val="0"/>
              </a:spcBef>
              <a:spcAft>
                <a:spcPts val="800"/>
              </a:spcAft>
            </a:pPr>
            <a:r>
              <a:rPr lang="en-US" sz="1800" kern="100" dirty="0">
                <a:latin typeface="Aptos" panose="020B0004020202020204" pitchFamily="34" charset="0"/>
                <a:ea typeface="DengXian" panose="02010600030101010101" pitchFamily="2" charset="-122"/>
                <a:cs typeface="Arial" panose="020B0604020202020204" pitchFamily="34" charset="0"/>
              </a:rPr>
              <a:t> Fluctuations in Brent crude oil prices can have profound impacts on the country's fiscal balance, inflation rates, and overall economic stability. </a:t>
            </a:r>
          </a:p>
          <a:p>
            <a:pPr algn="just">
              <a:lnSpc>
                <a:spcPct val="150000"/>
              </a:lnSpc>
            </a:pPr>
            <a:r>
              <a:rPr lang="en-US" sz="1800" kern="100" dirty="0">
                <a:latin typeface="Aptos" panose="020B0004020202020204" pitchFamily="34" charset="0"/>
                <a:ea typeface="DengXian" panose="02010600030101010101" pitchFamily="2" charset="-122"/>
                <a:cs typeface="Arial" panose="020B0604020202020204" pitchFamily="34" charset="0"/>
              </a:rPr>
              <a:t>Accurate forecasting of Brent crude oil prices is paramount for effective budgeting, risk management, and strategic planning within Ghana's energy sector and broader economy.</a:t>
            </a:r>
          </a:p>
        </p:txBody>
      </p:sp>
    </p:spTree>
    <p:extLst>
      <p:ext uri="{BB962C8B-B14F-4D97-AF65-F5344CB8AC3E}">
        <p14:creationId xmlns:p14="http://schemas.microsoft.com/office/powerpoint/2010/main" val="5091616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Objectives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8EE3AAD8-D7A9-5AE7-BEA1-101DBA3C13E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kern="100" dirty="0">
                <a:latin typeface="Aptos" panose="020B0004020202020204" pitchFamily="34" charset="0"/>
                <a:ea typeface="DengXian" panose="02010600030101010101" pitchFamily="2" charset="-122"/>
                <a:cs typeface="Arial" panose="020B0604020202020204" pitchFamily="34" charset="0"/>
              </a:rPr>
              <a:t>To investigate the performance of the Autoregressive Integrated Moving Average (ARIMA) model and the Random Forest Regressor model in forecasting Brent crude oil prices for Ghana.</a:t>
            </a:r>
            <a:endParaRPr lang="en-US" sz="1800" kern="100" dirty="0">
              <a:latin typeface="Calibri" panose="020F0502020204030204" pitchFamily="34" charset="0"/>
              <a:ea typeface="DengXian" panose="02010600030101010101" pitchFamily="2" charset="-122"/>
              <a:cs typeface="Arial" panose="020B0604020202020204" pitchFamily="34" charset="0"/>
            </a:endParaRPr>
          </a:p>
          <a:p>
            <a:pPr algn="just">
              <a:lnSpc>
                <a:spcPct val="150000"/>
              </a:lnSpc>
            </a:pPr>
            <a:r>
              <a:rPr lang="en-US" sz="1800" kern="100" dirty="0">
                <a:latin typeface="Aptos" panose="020B0004020202020204" pitchFamily="34" charset="0"/>
                <a:ea typeface="DengXian" panose="02010600030101010101" pitchFamily="2" charset="-122"/>
                <a:cs typeface="Arial" panose="020B0604020202020204" pitchFamily="34" charset="0"/>
              </a:rPr>
              <a:t>To conduct a comparative analysis of the forecasting accuracy and robustness of the ARIMA and Random Forest Regressor models in the context of Brent crude oil price forecasting.</a:t>
            </a:r>
            <a:endParaRPr lang="en-US" sz="1800" kern="100" dirty="0">
              <a:latin typeface="Calibri" panose="020F0502020204030204" pitchFamily="34" charset="0"/>
              <a:ea typeface="DengXian" panose="02010600030101010101" pitchFamily="2" charset="-122"/>
              <a:cs typeface="Arial" panose="020B0604020202020204" pitchFamily="34" charset="0"/>
            </a:endParaRPr>
          </a:p>
          <a:p>
            <a:pPr algn="just">
              <a:lnSpc>
                <a:spcPct val="150000"/>
              </a:lnSpc>
              <a:spcAft>
                <a:spcPts val="800"/>
              </a:spcAft>
            </a:pPr>
            <a:r>
              <a:rPr lang="en-US" sz="1800" kern="100" dirty="0">
                <a:latin typeface="Aptos" panose="020B0004020202020204" pitchFamily="34" charset="0"/>
                <a:ea typeface="DengXian" panose="02010600030101010101" pitchFamily="2" charset="-122"/>
                <a:cs typeface="Arial" panose="020B0604020202020204" pitchFamily="34" charset="0"/>
              </a:rPr>
              <a:t>To provide insights and recommendations for policymakers, energy sector stakeholders, and relevant authorities in Ghana regarding the most appropriate forecasting approach for Brent crude oil prices.</a:t>
            </a:r>
            <a:endParaRPr lang="en-US" sz="1800" kern="100" dirty="0">
              <a:latin typeface="Calibri" panose="020F0502020204030204" pitchFamily="34" charset="0"/>
              <a:ea typeface="DengXian" panose="02010600030101010101" pitchFamily="2" charset="-122"/>
              <a:cs typeface="Arial" panose="020B0604020202020204" pitchFamily="34" charset="0"/>
            </a:endParaRPr>
          </a:p>
          <a:p>
            <a:pPr>
              <a:lnSpc>
                <a:spcPct val="150000"/>
              </a:lnSpc>
            </a:pPr>
            <a:endParaRPr lang="en-US" dirty="0"/>
          </a:p>
        </p:txBody>
      </p:sp>
    </p:spTree>
    <p:extLst>
      <p:ext uri="{BB962C8B-B14F-4D97-AF65-F5344CB8AC3E}">
        <p14:creationId xmlns:p14="http://schemas.microsoft.com/office/powerpoint/2010/main" val="5372681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D1D3565E-C288-187D-E61D-8336946496AD}"/>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800" dirty="0">
                <a:latin typeface="Aptos" panose="020B0004020202020204" pitchFamily="34" charset="0"/>
              </a:rPr>
              <a:t>Data Collection </a:t>
            </a:r>
          </a:p>
          <a:p>
            <a:pPr>
              <a:lnSpc>
                <a:spcPct val="150000"/>
              </a:lnSpc>
            </a:pPr>
            <a:r>
              <a:rPr lang="en-US" sz="1800" dirty="0">
                <a:latin typeface="Aptos" panose="020B0004020202020204" pitchFamily="34" charset="0"/>
              </a:rPr>
              <a:t>Data Preprocessing</a:t>
            </a:r>
          </a:p>
          <a:p>
            <a:pPr>
              <a:lnSpc>
                <a:spcPct val="150000"/>
              </a:lnSpc>
            </a:pPr>
            <a:r>
              <a:rPr lang="en-US" sz="1800" dirty="0">
                <a:latin typeface="Aptos" panose="020B0004020202020204" pitchFamily="34" charset="0"/>
              </a:rPr>
              <a:t>Train-Test Split</a:t>
            </a:r>
          </a:p>
          <a:p>
            <a:pPr>
              <a:lnSpc>
                <a:spcPct val="150000"/>
              </a:lnSpc>
            </a:pPr>
            <a:r>
              <a:rPr lang="en-US" sz="1800" dirty="0">
                <a:latin typeface="Aptos" panose="020B0004020202020204" pitchFamily="34" charset="0"/>
              </a:rPr>
              <a:t>Model Implementation (ARIMA and Random Forest Regressor)</a:t>
            </a:r>
          </a:p>
          <a:p>
            <a:pPr>
              <a:lnSpc>
                <a:spcPct val="150000"/>
              </a:lnSpc>
            </a:pPr>
            <a:r>
              <a:rPr lang="en-US" sz="1800" dirty="0">
                <a:latin typeface="Aptos" panose="020B0004020202020204" pitchFamily="34" charset="0"/>
              </a:rPr>
              <a:t>Validation of Results</a:t>
            </a:r>
          </a:p>
          <a:p>
            <a:pPr>
              <a:lnSpc>
                <a:spcPct val="150000"/>
              </a:lnSpc>
            </a:pPr>
            <a:r>
              <a:rPr lang="en-US" sz="1800" dirty="0">
                <a:latin typeface="Aptos" panose="020B0004020202020204" pitchFamily="34" charset="0"/>
              </a:rPr>
              <a:t>Time Series Forecasting</a:t>
            </a:r>
          </a:p>
          <a:p>
            <a:pPr>
              <a:lnSpc>
                <a:spcPct val="150000"/>
              </a:lnSpc>
            </a:pPr>
            <a:endParaRPr lang="en-US" sz="1800" dirty="0">
              <a:latin typeface="Aptos" panose="020B0004020202020204" pitchFamily="34" charset="0"/>
            </a:endParaRPr>
          </a:p>
        </p:txBody>
      </p:sp>
    </p:spTree>
    <p:extLst>
      <p:ext uri="{BB962C8B-B14F-4D97-AF65-F5344CB8AC3E}">
        <p14:creationId xmlns:p14="http://schemas.microsoft.com/office/powerpoint/2010/main" val="41957486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Collection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A6C565-1D9C-9F1B-C19D-EC9A71A8FAD5}"/>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800" dirty="0">
                <a:latin typeface="Aptos" panose="020B0004020202020204" pitchFamily="34" charset="0"/>
              </a:rPr>
              <a:t>Source of Data : Commodity prices collected monthly from Bank of Ghana</a:t>
            </a:r>
          </a:p>
          <a:p>
            <a:pPr>
              <a:lnSpc>
                <a:spcPct val="150000"/>
              </a:lnSpc>
            </a:pPr>
            <a:r>
              <a:rPr lang="en-US" sz="1800" dirty="0">
                <a:latin typeface="Aptos" panose="020B0004020202020204" pitchFamily="34" charset="0"/>
              </a:rPr>
              <a:t>Data contains prices of Crude Oil with benchmark Brent from January 2000 to April 2023</a:t>
            </a:r>
          </a:p>
          <a:p>
            <a:pPr>
              <a:lnSpc>
                <a:spcPct val="150000"/>
              </a:lnSpc>
            </a:pPr>
            <a:r>
              <a:rPr lang="en-US" sz="1800" dirty="0">
                <a:latin typeface="Aptos" panose="020B0004020202020204" pitchFamily="34" charset="0"/>
              </a:rPr>
              <a:t>Data has 268 unique observations</a:t>
            </a:r>
          </a:p>
          <a:p>
            <a:pPr>
              <a:lnSpc>
                <a:spcPct val="150000"/>
              </a:lnSpc>
            </a:pPr>
            <a:r>
              <a:rPr lang="en-US" sz="1800" dirty="0">
                <a:latin typeface="Aptos" panose="020B0004020202020204" pitchFamily="34" charset="0"/>
              </a:rPr>
              <a:t>After cleaning by removing missing data, the observations now become 252 and span from January 2002 to December 2022</a:t>
            </a:r>
          </a:p>
          <a:p>
            <a:pPr>
              <a:lnSpc>
                <a:spcPct val="150000"/>
              </a:lnSpc>
            </a:pPr>
            <a:r>
              <a:rPr lang="en-US" sz="1800" dirty="0">
                <a:latin typeface="Aptos" panose="020B0004020202020204" pitchFamily="34" charset="0"/>
              </a:rPr>
              <a:t>This yields 20 years of data collected on monthly basis.</a:t>
            </a:r>
          </a:p>
        </p:txBody>
      </p:sp>
    </p:spTree>
    <p:extLst>
      <p:ext uri="{BB962C8B-B14F-4D97-AF65-F5344CB8AC3E}">
        <p14:creationId xmlns:p14="http://schemas.microsoft.com/office/powerpoint/2010/main" val="40320142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Content Placeholder 3" descr="A diagram of data flow&#10;&#10;Description automatically generated">
            <a:extLst>
              <a:ext uri="{FF2B5EF4-FFF2-40B4-BE49-F238E27FC236}">
                <a16:creationId xmlns:a16="http://schemas.microsoft.com/office/drawing/2014/main" id="{7B85E294-6528-BEF5-C68C-9C6B4719DB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4544" y="855297"/>
            <a:ext cx="5727031" cy="5494421"/>
          </a:xfrm>
          <a:prstGeom prst="rect">
            <a:avLst/>
          </a:prstGeom>
          <a:effectLst/>
        </p:spPr>
      </p:pic>
    </p:spTree>
    <p:extLst>
      <p:ext uri="{BB962C8B-B14F-4D97-AF65-F5344CB8AC3E}">
        <p14:creationId xmlns:p14="http://schemas.microsoft.com/office/powerpoint/2010/main" val="4567659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3E87F94-E63A-B29D-48AD-40C49D0EE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674" y="757000"/>
            <a:ext cx="5857875" cy="4286250"/>
          </a:xfrm>
          <a:prstGeom prst="rect">
            <a:avLst/>
          </a:prstGeom>
        </p:spPr>
      </p:pic>
      <p:pic>
        <p:nvPicPr>
          <p:cNvPr id="5" name="Content Placeholder 4">
            <a:extLst>
              <a:ext uri="{FF2B5EF4-FFF2-40B4-BE49-F238E27FC236}">
                <a16:creationId xmlns:a16="http://schemas.microsoft.com/office/drawing/2014/main" id="{E9D4E305-899E-2AB5-A21E-7C4591A97D7A}"/>
              </a:ext>
            </a:extLst>
          </p:cNvPr>
          <p:cNvPicPr>
            <a:picLocks noChangeAspect="1"/>
          </p:cNvPicPr>
          <p:nvPr/>
        </p:nvPicPr>
        <p:blipFill>
          <a:blip r:embed="rId4"/>
          <a:stretch>
            <a:fillRect/>
          </a:stretch>
        </p:blipFill>
        <p:spPr>
          <a:xfrm>
            <a:off x="104775" y="1042750"/>
            <a:ext cx="2000529" cy="3400900"/>
          </a:xfrm>
          <a:prstGeom prst="rect">
            <a:avLst/>
          </a:prstGeom>
        </p:spPr>
      </p:pic>
      <p:sp>
        <p:nvSpPr>
          <p:cNvPr id="9" name="TextBox 8">
            <a:extLst>
              <a:ext uri="{FF2B5EF4-FFF2-40B4-BE49-F238E27FC236}">
                <a16:creationId xmlns:a16="http://schemas.microsoft.com/office/drawing/2014/main" id="{9F883C9D-E904-1ABF-FEBB-FAC457A98D0B}"/>
              </a:ext>
            </a:extLst>
          </p:cNvPr>
          <p:cNvSpPr txBox="1"/>
          <p:nvPr/>
        </p:nvSpPr>
        <p:spPr>
          <a:xfrm>
            <a:off x="8210550" y="1533525"/>
            <a:ext cx="3752850" cy="3089115"/>
          </a:xfrm>
          <a:prstGeom prst="rect">
            <a:avLst/>
          </a:prstGeom>
          <a:noFill/>
        </p:spPr>
        <p:txBody>
          <a:bodyPr wrap="square" rtlCol="0">
            <a:spAutoFit/>
          </a:bodyPr>
          <a:lstStyle/>
          <a:p>
            <a:pPr marL="285750" indent="-285750">
              <a:lnSpc>
                <a:spcPct val="150000"/>
              </a:lnSpc>
              <a:spcBef>
                <a:spcPts val="1000"/>
              </a:spcBef>
              <a:buFont typeface="Arial" panose="020B0604020202020204" pitchFamily="34" charset="0"/>
              <a:buChar char="•"/>
            </a:pPr>
            <a:r>
              <a:rPr lang="en-US" dirty="0">
                <a:latin typeface="Aptos" panose="020B0004020202020204" pitchFamily="34" charset="0"/>
              </a:rPr>
              <a:t>The images show the descriptive statistics of the cleaned data.</a:t>
            </a:r>
          </a:p>
          <a:p>
            <a:pPr marL="285750" indent="-285750">
              <a:lnSpc>
                <a:spcPct val="150000"/>
              </a:lnSpc>
              <a:spcBef>
                <a:spcPts val="1000"/>
              </a:spcBef>
              <a:buFont typeface="Arial" panose="020B0604020202020204" pitchFamily="34" charset="0"/>
              <a:buChar char="•"/>
            </a:pPr>
            <a:r>
              <a:rPr lang="en-US" dirty="0">
                <a:latin typeface="Aptos" panose="020B0004020202020204" pitchFamily="34" charset="0"/>
              </a:rPr>
              <a:t>The next image shows the visual representation of the prices for each of the months in the period (January 2002 to December 2022).</a:t>
            </a:r>
          </a:p>
        </p:txBody>
      </p:sp>
    </p:spTree>
    <p:extLst>
      <p:ext uri="{BB962C8B-B14F-4D97-AF65-F5344CB8AC3E}">
        <p14:creationId xmlns:p14="http://schemas.microsoft.com/office/powerpoint/2010/main" val="39360108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Train and Test Sets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8636" y="256198"/>
            <a:ext cx="410341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6DD8348-E91E-CB2E-29AD-470DAC1E63C5}"/>
              </a:ext>
            </a:extLst>
          </p:cNvPr>
          <p:cNvPicPr>
            <a:picLocks noChangeAspect="1"/>
          </p:cNvPicPr>
          <p:nvPr/>
        </p:nvPicPr>
        <p:blipFill>
          <a:blip r:embed="rId3"/>
          <a:stretch>
            <a:fillRect/>
          </a:stretch>
        </p:blipFill>
        <p:spPr>
          <a:xfrm>
            <a:off x="228600" y="1285875"/>
            <a:ext cx="8353425" cy="4286250"/>
          </a:xfrm>
          <a:prstGeom prst="rect">
            <a:avLst/>
          </a:prstGeom>
        </p:spPr>
      </p:pic>
      <p:sp>
        <p:nvSpPr>
          <p:cNvPr id="10" name="TextBox 9">
            <a:extLst>
              <a:ext uri="{FF2B5EF4-FFF2-40B4-BE49-F238E27FC236}">
                <a16:creationId xmlns:a16="http://schemas.microsoft.com/office/drawing/2014/main" id="{11AB9D5F-D6B4-5820-1381-AEDCB7EA103E}"/>
              </a:ext>
            </a:extLst>
          </p:cNvPr>
          <p:cNvSpPr txBox="1"/>
          <p:nvPr/>
        </p:nvSpPr>
        <p:spPr>
          <a:xfrm>
            <a:off x="9077325" y="2133600"/>
            <a:ext cx="3038475" cy="2631170"/>
          </a:xfrm>
          <a:prstGeom prst="rect">
            <a:avLst/>
          </a:prstGeom>
          <a:noFill/>
        </p:spPr>
        <p:txBody>
          <a:bodyPr wrap="square" rtlCol="0">
            <a:spAutoFit/>
          </a:bodyPr>
          <a:lstStyle/>
          <a:p>
            <a:pPr marL="285750" indent="-285750">
              <a:lnSpc>
                <a:spcPct val="150000"/>
              </a:lnSpc>
              <a:spcBef>
                <a:spcPts val="1000"/>
              </a:spcBef>
              <a:buFont typeface="Arial" panose="020B0604020202020204" pitchFamily="34" charset="0"/>
              <a:buChar char="•"/>
            </a:pPr>
            <a:r>
              <a:rPr lang="en-US" sz="1800" dirty="0">
                <a:latin typeface="Aptos" panose="020B0004020202020204" pitchFamily="34" charset="0"/>
              </a:rPr>
              <a:t>Train Set : 2002-2018</a:t>
            </a:r>
          </a:p>
          <a:p>
            <a:pPr>
              <a:lnSpc>
                <a:spcPct val="150000"/>
              </a:lnSpc>
              <a:spcBef>
                <a:spcPts val="1000"/>
              </a:spcBef>
            </a:pPr>
            <a:r>
              <a:rPr lang="en-US" sz="1800" dirty="0">
                <a:latin typeface="Aptos" panose="020B0004020202020204" pitchFamily="34" charset="0"/>
              </a:rPr>
              <a:t> (204 months)</a:t>
            </a:r>
          </a:p>
          <a:p>
            <a:pPr marL="285750" indent="-285750">
              <a:lnSpc>
                <a:spcPct val="150000"/>
              </a:lnSpc>
              <a:spcBef>
                <a:spcPts val="1000"/>
              </a:spcBef>
              <a:buFont typeface="Arial" panose="020B0604020202020204" pitchFamily="34" charset="0"/>
              <a:buChar char="•"/>
            </a:pPr>
            <a:r>
              <a:rPr lang="en-US" sz="1800" dirty="0">
                <a:latin typeface="Aptos" panose="020B0004020202020204" pitchFamily="34" charset="0"/>
              </a:rPr>
              <a:t>Test Set = 2019 -2022 </a:t>
            </a:r>
          </a:p>
          <a:p>
            <a:pPr>
              <a:lnSpc>
                <a:spcPct val="150000"/>
              </a:lnSpc>
              <a:spcBef>
                <a:spcPts val="1000"/>
              </a:spcBef>
            </a:pPr>
            <a:r>
              <a:rPr lang="en-US" sz="1800" dirty="0">
                <a:latin typeface="Aptos" panose="020B0004020202020204" pitchFamily="34" charset="0"/>
              </a:rPr>
              <a:t>(48 months)</a:t>
            </a:r>
          </a:p>
          <a:p>
            <a:pPr>
              <a:lnSpc>
                <a:spcPct val="150000"/>
              </a:lnSpc>
              <a:spcBef>
                <a:spcPts val="1000"/>
              </a:spcBef>
            </a:pPr>
            <a:endParaRPr lang="en-US" dirty="0"/>
          </a:p>
        </p:txBody>
      </p:sp>
    </p:spTree>
    <p:extLst>
      <p:ext uri="{BB962C8B-B14F-4D97-AF65-F5344CB8AC3E}">
        <p14:creationId xmlns:p14="http://schemas.microsoft.com/office/powerpoint/2010/main" val="18684658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openxmlformats.org/package/2006/metadata/core-propertie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purl.org/dc/terms/"/>
    <ds:schemaRef ds:uri="16c05727-aa75-4e4a-9b5f-8a80a1165891"/>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887</TotalTime>
  <Words>1626</Words>
  <Application>Microsoft Office PowerPoint</Application>
  <PresentationFormat>Widescreen</PresentationFormat>
  <Paragraphs>180</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Calibri</vt:lpstr>
      <vt:lpstr>Century Gothic</vt:lpstr>
      <vt:lpstr>Segoe UI Light</vt:lpstr>
      <vt:lpstr>Office Theme</vt:lpstr>
      <vt:lpstr>Comparative Analysis of ARIMA and Random Forests for Forecasting Brent Crude Oil Prices In Ghana. Group 53</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ARIMA and Random Forests for Forecasting Brent Crude Oil Prices In Ghana. Group 53</dc:title>
  <dc:creator>Joshua Ntow Opare-Boateng</dc:creator>
  <cp:lastModifiedBy>Joshua Boateng</cp:lastModifiedBy>
  <cp:revision>7</cp:revision>
  <dcterms:created xsi:type="dcterms:W3CDTF">2024-05-19T11:08:22Z</dcterms:created>
  <dcterms:modified xsi:type="dcterms:W3CDTF">2024-05-21T14:20:51Z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