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d5bed53a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d5bed53a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t>it's just 84% * 91%, or 84% reduced by 9% (we do not subtract, we multiply by 0.91 in this case). Got 76%. </a:t>
            </a:r>
            <a:endParaRPr/>
          </a:p>
          <a:p>
            <a:pPr indent="0" lvl="0" marL="0" rtl="0" algn="l">
              <a:spcBef>
                <a:spcPts val="0"/>
              </a:spcBef>
              <a:spcAft>
                <a:spcPts val="0"/>
              </a:spcAft>
              <a:buNone/>
            </a:pPr>
            <a:r>
              <a:rPr lang="ru"/>
              <a:t>The logic is here. If we make a general FAQ for 93% of cases, it won't cover many specific cases, so we'll still have complaints. If we cover 84% with specific answers, there will still be people who don't use web to complain, so they won't reach FAQ - and there are 9% of them.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511c00c47_1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6511c00c47_1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d0e70e6b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ad0e70e6b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d0e70e6b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d0e70e6b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511c00c47_1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511c00c47_1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511c00c47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511c00c47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ru" sz="1200">
                <a:solidFill>
                  <a:schemeClr val="dk1"/>
                </a:solidFill>
              </a:rPr>
              <a:t>The business task description: </a:t>
            </a:r>
            <a:r>
              <a:rPr i="1" lang="ru" sz="1200">
                <a:solidFill>
                  <a:schemeClr val="dk1"/>
                </a:solidFill>
              </a:rPr>
              <a:t>You’re working in the banking system. Your team has decided to help enhance support team processes in terms of dealing with customer complaints. You need to analyze what type of questions and complaints have been sent regarding loans and money transfers and categorize them so the support team will have a better understanding on what complaints types they can focus on in the first place to start creating their FAQ.</a:t>
            </a:r>
            <a:endParaRPr i="1" sz="1200">
              <a:solidFill>
                <a:schemeClr val="dk1"/>
              </a:solidFill>
            </a:endParaRPr>
          </a:p>
          <a:p>
            <a:pPr indent="0" lvl="0" marL="0" rtl="0" algn="just">
              <a:lnSpc>
                <a:spcPct val="115000"/>
              </a:lnSpc>
              <a:spcBef>
                <a:spcPts val="0"/>
              </a:spcBef>
              <a:spcAft>
                <a:spcPts val="0"/>
              </a:spcAft>
              <a:buNone/>
            </a:pPr>
            <a:r>
              <a:t/>
            </a:r>
            <a:endParaRPr i="1" sz="12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b="1" lang="ru" sz="1200">
                <a:solidFill>
                  <a:schemeClr val="dk1"/>
                </a:solidFill>
              </a:rPr>
              <a:t>Thus, our main research question is</a:t>
            </a:r>
            <a:r>
              <a:rPr lang="ru" sz="1200">
                <a:solidFill>
                  <a:schemeClr val="dk1"/>
                </a:solidFill>
              </a:rPr>
              <a:t>: </a:t>
            </a:r>
            <a:r>
              <a:rPr i="1" lang="ru" sz="1200">
                <a:solidFill>
                  <a:schemeClr val="dk1"/>
                </a:solidFill>
              </a:rPr>
              <a:t>What are the prevalent types of customer questions and complaints related to loans and money transfers in the banking system, and how can they be effectively categorized to optimize the creation of a targeted FA</a:t>
            </a:r>
            <a:endParaRPr sz="12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i="1" lang="ru" sz="1200">
                <a:solidFill>
                  <a:schemeClr val="dk1"/>
                </a:solidFill>
              </a:rPr>
              <a:t>Q?</a:t>
            </a:r>
            <a:endParaRPr sz="12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511c00c47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511c00c47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511c00c47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511c00c47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0.29% of data were implicit duplicates</a:t>
            </a:r>
            <a:endParaRPr/>
          </a:p>
          <a:p>
            <a:pPr indent="0" lvl="0" marL="0" rtl="0" algn="l">
              <a:spcBef>
                <a:spcPts val="0"/>
              </a:spcBef>
              <a:spcAft>
                <a:spcPts val="0"/>
              </a:spcAft>
              <a:buNone/>
            </a:pPr>
            <a:r>
              <a:rPr lang="ru"/>
              <a:t>Addressed missing values in sub-areas by filling them with their primary product or issue</a:t>
            </a:r>
            <a:endParaRPr/>
          </a:p>
          <a:p>
            <a:pPr indent="0" lvl="0" marL="0" rtl="0" algn="l">
              <a:spcBef>
                <a:spcPts val="0"/>
              </a:spcBef>
              <a:spcAft>
                <a:spcPts val="0"/>
              </a:spcAft>
              <a:buNone/>
            </a:pPr>
            <a:r>
              <a:rPr lang="ru"/>
              <a:t>Combined similar categories together</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A different structure of issues/products was introduced in 2017 to the database input interface. To build a contemporary FAQ, we need only the current structure, thus slicing the data for 2018-2023.</a:t>
            </a:r>
            <a:endParaRPr/>
          </a:p>
          <a:p>
            <a:pPr indent="0" lvl="0" marL="0" rtl="0" algn="l">
              <a:spcBef>
                <a:spcPts val="0"/>
              </a:spcBef>
              <a:spcAft>
                <a:spcPts val="0"/>
              </a:spcAft>
              <a:buNone/>
            </a:pPr>
            <a:r>
              <a:rPr lang="ru">
                <a:solidFill>
                  <a:schemeClr val="dk1"/>
                </a:solidFill>
              </a:rPr>
              <a:t>Example: only 2015-2017 record an issue “Account status”, while only in 2017-2023 we have an issue “Account status incorrect”. This is obviously one and the same issue. This happens a lot in the dataset.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511c00c47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511c00c47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Based on connection to loans and </a:t>
            </a:r>
            <a:r>
              <a:rPr lang="ru"/>
              <a:t>money transfers:</a:t>
            </a:r>
            <a:endParaRPr/>
          </a:p>
          <a:p>
            <a:pPr indent="0" lvl="0" marL="0" rtl="0" algn="l">
              <a:spcBef>
                <a:spcPts val="0"/>
              </a:spcBef>
              <a:spcAft>
                <a:spcPts val="0"/>
              </a:spcAft>
              <a:buNone/>
            </a:pPr>
            <a:r>
              <a:rPr lang="ru"/>
              <a:t>Products trimmed to (8 of 21) </a:t>
            </a:r>
            <a:endParaRPr/>
          </a:p>
          <a:p>
            <a:pPr indent="0" lvl="0" marL="0" rtl="0" algn="l">
              <a:spcBef>
                <a:spcPts val="0"/>
              </a:spcBef>
              <a:spcAft>
                <a:spcPts val="0"/>
              </a:spcAft>
              <a:buNone/>
            </a:pPr>
            <a:r>
              <a:rPr lang="ru"/>
              <a:t>Issues trimmed to (60 of 177)</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Mortgage complaints are decreasing in number.</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511c00c47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6511c00c47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t>Three leading credit reporting companies take all the head positions in the number of complaints. </a:t>
            </a:r>
            <a:endParaRPr/>
          </a:p>
          <a:p>
            <a:pPr indent="0" lvl="0" marL="0" rtl="0" algn="l">
              <a:spcBef>
                <a:spcPts val="0"/>
              </a:spcBef>
              <a:spcAft>
                <a:spcPts val="0"/>
              </a:spcAft>
              <a:buClr>
                <a:schemeClr val="dk1"/>
              </a:buClr>
              <a:buSzPts val="1100"/>
              <a:buFont typeface="Arial"/>
              <a:buNone/>
            </a:pPr>
            <a:r>
              <a:rPr lang="ru"/>
              <a:t>Florida leads in complaints on credit reporting, while other analysis shows that California leads in total number of complaints.</a:t>
            </a:r>
            <a:endParaRPr/>
          </a:p>
          <a:p>
            <a:pPr indent="0" lvl="0" marL="0" rtl="0" algn="l">
              <a:spcBef>
                <a:spcPts val="0"/>
              </a:spcBef>
              <a:spcAft>
                <a:spcPts val="0"/>
              </a:spcAft>
              <a:buNone/>
            </a:pPr>
            <a:r>
              <a:rPr lang="ru"/>
              <a:t>Next three companies are large banks and they get most complaints from California.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511c00c47_1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511c00c47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511c00c47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6511c00c47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a:t>For product/issue combinations the significance threshold is found best at 0.5% of total complaints. This reduces the number of substantial intersections to 29 (or 30, with New issues).</a:t>
            </a:r>
            <a:endParaRPr/>
          </a:p>
          <a:p>
            <a:pPr indent="0" lvl="0" marL="0" rtl="0" algn="l">
              <a:spcBef>
                <a:spcPts val="0"/>
              </a:spcBef>
              <a:spcAft>
                <a:spcPts val="0"/>
              </a:spcAft>
              <a:buClr>
                <a:schemeClr val="dk1"/>
              </a:buClr>
              <a:buSzPts val="1100"/>
              <a:buFont typeface="Arial"/>
              <a:buNone/>
            </a:pPr>
            <a:r>
              <a:rPr lang="ru"/>
              <a:t>For subproduct/subissue combinations, it is currently at 1000 (0.15% of total) complaints, for the 2018-2023 period. This reduces the number of substantial intersections to 88 (+ New subissues). This is the number of proposed final FAQ entries.</a:t>
            </a:r>
            <a:endParaRPr/>
          </a:p>
          <a:p>
            <a:pPr indent="0" lvl="0" marL="0" rtl="0" algn="l">
              <a:spcBef>
                <a:spcPts val="0"/>
              </a:spcBef>
              <a:spcAft>
                <a:spcPts val="0"/>
              </a:spcAft>
              <a:buNone/>
            </a:pPr>
            <a:r>
              <a:rPr lang="ru"/>
              <a:t>New issues - issues/products introduced in 2023 only. They are low in number of complaints and could be filtered out by Threshold, but being new, should be included in the FAQ.</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511c00c47_1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511c00c47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The proposal for the FAQ is to have a table of issues cross-sectioned with products, with links to subsections. Each link would open a subtable with a list of most important sub issues cross-linked with most important sub products. It will be a sub-table, as the content of a cell in the initial table. This subtable will have links at the intersection of subissues and subproducts, leading to the answer.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public.tableau.com/views/CustomerSupportInsights_LoansandMoneyTransfers/DashboardProductsOnly?:language=en-US&amp;:display_count=n&amp;:origin=viz_share_link" TargetMode="Externa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public.tableau.com/views/CustomerSupportInsights_LoansandMoneyTransfers/DashboardIssuesOnly?:language=en-US&amp;:display_count=n&amp;:origin=viz_share_link" TargetMode="Externa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public.tableau.com/app/profile/priyangka.roy/viz/CustomerSupportInsights_LoansandMoneyTransfers/Dashboardfor2023" TargetMode="Externa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u" sz="3300"/>
              <a:t>Characterizing Consumer Questions for FAQ</a:t>
            </a:r>
            <a:endParaRPr sz="3300"/>
          </a:p>
        </p:txBody>
      </p:sp>
      <p:sp>
        <p:nvSpPr>
          <p:cNvPr id="60" name="Google Shape;60;p13"/>
          <p:cNvSpPr txBox="1"/>
          <p:nvPr>
            <p:ph idx="1" type="subTitle"/>
          </p:nvPr>
        </p:nvSpPr>
        <p:spPr>
          <a:xfrm>
            <a:off x="671250" y="3174874"/>
            <a:ext cx="7801500" cy="17301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ru"/>
              <a:t>TripleTen Hackathon December:</a:t>
            </a:r>
            <a:endParaRPr/>
          </a:p>
          <a:p>
            <a:pPr indent="0" lvl="0" marL="0" rtl="0" algn="ctr">
              <a:spcBef>
                <a:spcPts val="0"/>
              </a:spcBef>
              <a:spcAft>
                <a:spcPts val="0"/>
              </a:spcAft>
              <a:buNone/>
            </a:pPr>
            <a:r>
              <a:rPr lang="ru" sz="1400"/>
              <a:t>Arina Sitnikova</a:t>
            </a:r>
            <a:endParaRPr sz="1400"/>
          </a:p>
          <a:p>
            <a:pPr indent="0" lvl="0" marL="0" rtl="0" algn="ctr">
              <a:spcBef>
                <a:spcPts val="0"/>
              </a:spcBef>
              <a:spcAft>
                <a:spcPts val="0"/>
              </a:spcAft>
              <a:buNone/>
            </a:pPr>
            <a:r>
              <a:rPr lang="ru" sz="1400"/>
              <a:t>Anton Moiseev</a:t>
            </a:r>
            <a:endParaRPr sz="1400"/>
          </a:p>
          <a:p>
            <a:pPr indent="0" lvl="0" marL="0" rtl="0" algn="ctr">
              <a:spcBef>
                <a:spcPts val="0"/>
              </a:spcBef>
              <a:spcAft>
                <a:spcPts val="0"/>
              </a:spcAft>
              <a:buNone/>
            </a:pPr>
            <a:r>
              <a:rPr lang="ru" sz="1400"/>
              <a:t> Kseniya Gormash</a:t>
            </a:r>
            <a:endParaRPr sz="1400"/>
          </a:p>
          <a:p>
            <a:pPr indent="0" lvl="0" marL="0" rtl="0" algn="ctr">
              <a:spcBef>
                <a:spcPts val="0"/>
              </a:spcBef>
              <a:spcAft>
                <a:spcPts val="0"/>
              </a:spcAft>
              <a:buNone/>
            </a:pPr>
            <a:r>
              <a:rPr lang="ru" sz="1400"/>
              <a:t>Priyangka Roy</a:t>
            </a:r>
            <a:endParaRPr sz="1400"/>
          </a:p>
          <a:p>
            <a:pPr indent="0" lvl="0" marL="0" rtl="0" algn="ctr">
              <a:spcBef>
                <a:spcPts val="0"/>
              </a:spcBef>
              <a:spcAft>
                <a:spcPts val="0"/>
              </a:spcAft>
              <a:buNone/>
            </a:pPr>
            <a:r>
              <a:rPr lang="ru" sz="1400"/>
              <a:t>Aleksandr Arkhipov</a:t>
            </a:r>
            <a:endParaRPr sz="1400"/>
          </a:p>
          <a:p>
            <a:pPr indent="0" lvl="0" marL="0" rtl="0" algn="ctr">
              <a:spcBef>
                <a:spcPts val="0"/>
              </a:spcBef>
              <a:spcAft>
                <a:spcPts val="0"/>
              </a:spcAft>
              <a:buNone/>
            </a:pPr>
            <a:r>
              <a:rPr lang="ru" sz="1400"/>
              <a:t>Joshua Norfolk</a:t>
            </a:r>
            <a:endParaRPr sz="1400"/>
          </a:p>
          <a:p>
            <a:pPr indent="0" lvl="0" marL="0" rtl="0" algn="ctr">
              <a:spcBef>
                <a:spcPts val="0"/>
              </a:spcBef>
              <a:spcAft>
                <a:spcPts val="0"/>
              </a:spcAft>
              <a:buNone/>
            </a:pPr>
            <a:r>
              <a:rPr lang="ru" sz="1400"/>
              <a:t>Rami Awadallah</a:t>
            </a:r>
            <a:endParaRPr sz="1400"/>
          </a:p>
        </p:txBody>
      </p:sp>
      <p:pic>
        <p:nvPicPr>
          <p:cNvPr id="61" name="Google Shape;61;p13"/>
          <p:cNvPicPr preferRelativeResize="0"/>
          <p:nvPr/>
        </p:nvPicPr>
        <p:blipFill>
          <a:blip r:embed="rId3">
            <a:alphaModFix/>
          </a:blip>
          <a:stretch>
            <a:fillRect/>
          </a:stretch>
        </p:blipFill>
        <p:spPr>
          <a:xfrm>
            <a:off x="3812500" y="367300"/>
            <a:ext cx="1519000" cy="1519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Business Impact</a:t>
            </a:r>
            <a:endParaRPr/>
          </a:p>
        </p:txBody>
      </p:sp>
      <p:sp>
        <p:nvSpPr>
          <p:cNvPr id="141" name="Google Shape;141;p22"/>
          <p:cNvSpPr txBox="1"/>
          <p:nvPr>
            <p:ph idx="1" type="body"/>
          </p:nvPr>
        </p:nvSpPr>
        <p:spPr>
          <a:xfrm>
            <a:off x="1154100" y="1145200"/>
            <a:ext cx="6835800" cy="353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500">
                <a:solidFill>
                  <a:schemeClr val="dk1"/>
                </a:solidFill>
              </a:rPr>
              <a:t>Of Loans and Money transfers (637K complaints in total): </a:t>
            </a:r>
            <a:endParaRPr sz="1500">
              <a:solidFill>
                <a:schemeClr val="dk1"/>
              </a:solidFill>
            </a:endParaRPr>
          </a:p>
          <a:p>
            <a:pPr indent="-323850" lvl="0" marL="457200" rtl="0" algn="l">
              <a:spcBef>
                <a:spcPts val="1000"/>
              </a:spcBef>
              <a:spcAft>
                <a:spcPts val="0"/>
              </a:spcAft>
              <a:buClr>
                <a:schemeClr val="dk1"/>
              </a:buClr>
              <a:buSzPts val="1500"/>
              <a:buAutoNum type="arabicPeriod"/>
            </a:pPr>
            <a:r>
              <a:rPr lang="ru" sz="1500">
                <a:solidFill>
                  <a:schemeClr val="dk1"/>
                </a:solidFill>
              </a:rPr>
              <a:t>First (broad) level - comprise 93% of total complaints </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ru" sz="1500">
                <a:solidFill>
                  <a:schemeClr val="dk1"/>
                </a:solidFill>
              </a:rPr>
              <a:t>Second (specific) level - comprise 84% of total complaints</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ru" sz="1500">
                <a:solidFill>
                  <a:schemeClr val="dk1"/>
                </a:solidFill>
              </a:rPr>
              <a:t>Because only 91% of complaints are submitted online, we are left with 91% of the previous 84% of complaints.</a:t>
            </a:r>
            <a:endParaRPr sz="1500">
              <a:solidFill>
                <a:schemeClr val="dk1"/>
              </a:solidFill>
            </a:endParaRPr>
          </a:p>
          <a:p>
            <a:pPr indent="0" lvl="0" marL="0" rtl="0" algn="l">
              <a:spcBef>
                <a:spcPts val="1000"/>
              </a:spcBef>
              <a:spcAft>
                <a:spcPts val="0"/>
              </a:spcAft>
              <a:buNone/>
            </a:pPr>
            <a:r>
              <a:rPr lang="ru" sz="1500">
                <a:solidFill>
                  <a:schemeClr val="dk1"/>
                </a:solidFill>
              </a:rPr>
              <a:t>A FAQ from this data can reduce the load of the complaint program by up to </a:t>
            </a:r>
            <a:r>
              <a:rPr lang="ru">
                <a:solidFill>
                  <a:schemeClr val="dk1"/>
                </a:solidFill>
              </a:rPr>
              <a:t>76%</a:t>
            </a:r>
            <a:r>
              <a:rPr lang="ru" sz="1500">
                <a:solidFill>
                  <a:schemeClr val="dk1"/>
                </a:solidFill>
              </a:rPr>
              <a:t>.</a:t>
            </a:r>
            <a:endParaRPr sz="1500">
              <a:solidFill>
                <a:schemeClr val="dk1"/>
              </a:solidFill>
            </a:endParaRPr>
          </a:p>
          <a:p>
            <a:pPr indent="0" lvl="0" marL="0" rtl="0" algn="l">
              <a:spcBef>
                <a:spcPts val="1000"/>
              </a:spcBef>
              <a:spcAft>
                <a:spcPts val="1000"/>
              </a:spcAft>
              <a:buNone/>
            </a:pPr>
            <a:r>
              <a:rPr lang="ru" sz="1500">
                <a:solidFill>
                  <a:schemeClr val="dk1"/>
                </a:solidFill>
              </a:rPr>
              <a:t>Reducing the threshold will increase this number, but also increase the complexity of the FAQ and the demand for resources to build it.</a:t>
            </a:r>
            <a:endParaRPr sz="1400"/>
          </a:p>
        </p:txBody>
      </p:sp>
      <p:sp>
        <p:nvSpPr>
          <p:cNvPr id="142" name="Google Shape;142;p2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1458450" y="689500"/>
            <a:ext cx="62271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a:t>Thank you for your attention!</a:t>
            </a:r>
            <a:endParaRPr/>
          </a:p>
          <a:p>
            <a:pPr indent="0" lvl="0" marL="0" rtl="0" algn="ctr">
              <a:spcBef>
                <a:spcPts val="0"/>
              </a:spcBef>
              <a:spcAft>
                <a:spcPts val="0"/>
              </a:spcAft>
              <a:buNone/>
            </a:pPr>
            <a:r>
              <a:rPr lang="ru"/>
              <a:t> </a:t>
            </a:r>
            <a:br>
              <a:rPr lang="ru"/>
            </a:br>
            <a:r>
              <a:rPr lang="ru"/>
              <a:t>You are now welcome to ask questions.</a:t>
            </a:r>
            <a:endParaRPr/>
          </a:p>
        </p:txBody>
      </p:sp>
      <p:sp>
        <p:nvSpPr>
          <p:cNvPr id="148" name="Google Shape;148;p2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Appendix - Tableau Dashboard for Products</a:t>
            </a:r>
            <a:endParaRPr/>
          </a:p>
        </p:txBody>
      </p:sp>
      <p:sp>
        <p:nvSpPr>
          <p:cNvPr id="154" name="Google Shape;15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5" name="Google Shape;155;p2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156" name="Google Shape;156;p24">
            <a:hlinkClick r:id="rId3"/>
          </p:cNvPr>
          <p:cNvPicPr preferRelativeResize="0"/>
          <p:nvPr/>
        </p:nvPicPr>
        <p:blipFill>
          <a:blip r:embed="rId4">
            <a:alphaModFix/>
          </a:blip>
          <a:stretch>
            <a:fillRect/>
          </a:stretch>
        </p:blipFill>
        <p:spPr>
          <a:xfrm>
            <a:off x="0" y="1152471"/>
            <a:ext cx="9144002" cy="359660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Appendix - Tableau Dashboard for Issues</a:t>
            </a:r>
            <a:endParaRPr/>
          </a:p>
        </p:txBody>
      </p:sp>
      <p:sp>
        <p:nvSpPr>
          <p:cNvPr id="162" name="Google Shape;16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63" name="Google Shape;163;p2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164" name="Google Shape;164;p25">
            <a:hlinkClick r:id="rId3"/>
          </p:cNvPr>
          <p:cNvPicPr preferRelativeResize="0"/>
          <p:nvPr/>
        </p:nvPicPr>
        <p:blipFill>
          <a:blip r:embed="rId4">
            <a:alphaModFix/>
          </a:blip>
          <a:stretch>
            <a:fillRect/>
          </a:stretch>
        </p:blipFill>
        <p:spPr>
          <a:xfrm>
            <a:off x="0" y="1152469"/>
            <a:ext cx="9143998" cy="354396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Appendix - Tableau Dashboard for 2023</a:t>
            </a:r>
            <a:endParaRPr/>
          </a:p>
        </p:txBody>
      </p:sp>
      <p:sp>
        <p:nvSpPr>
          <p:cNvPr id="170" name="Google Shape;170;p2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pic>
        <p:nvPicPr>
          <p:cNvPr id="171" name="Google Shape;171;p26">
            <a:hlinkClick r:id="rId3"/>
          </p:cNvPr>
          <p:cNvPicPr preferRelativeResize="0"/>
          <p:nvPr/>
        </p:nvPicPr>
        <p:blipFill>
          <a:blip r:embed="rId4">
            <a:alphaModFix/>
          </a:blip>
          <a:stretch>
            <a:fillRect/>
          </a:stretch>
        </p:blipFill>
        <p:spPr>
          <a:xfrm>
            <a:off x="0" y="1110145"/>
            <a:ext cx="9143999" cy="359883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Initial Request</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Given a dataset on consumer questions/complaints regarding financial services</a:t>
            </a:r>
            <a:endParaRPr/>
          </a:p>
          <a:p>
            <a:pPr indent="-317500" lvl="1" marL="914400" rtl="0" algn="l">
              <a:spcBef>
                <a:spcPts val="0"/>
              </a:spcBef>
              <a:spcAft>
                <a:spcPts val="0"/>
              </a:spcAft>
              <a:buSzPts val="1400"/>
              <a:buChar char="○"/>
            </a:pPr>
            <a:r>
              <a:rPr lang="ru"/>
              <a:t>Spans 2011-2023, only USA is included</a:t>
            </a:r>
            <a:endParaRPr/>
          </a:p>
          <a:p>
            <a:pPr indent="-317500" lvl="1" marL="914400" rtl="0" algn="l">
              <a:spcBef>
                <a:spcPts val="0"/>
              </a:spcBef>
              <a:spcAft>
                <a:spcPts val="0"/>
              </a:spcAft>
              <a:buSzPts val="1400"/>
              <a:buChar char="○"/>
            </a:pPr>
            <a:r>
              <a:rPr lang="ru"/>
              <a:t>“Consumer-Complaints-Database” from </a:t>
            </a:r>
            <a:r>
              <a:rPr lang="ru"/>
              <a:t>Consumer Financial Protection Bureau &amp; Kaggle</a:t>
            </a:r>
            <a:endParaRPr/>
          </a:p>
          <a:p>
            <a:pPr indent="-342900" lvl="0" marL="457200" rtl="0" algn="l">
              <a:spcBef>
                <a:spcPts val="0"/>
              </a:spcBef>
              <a:spcAft>
                <a:spcPts val="0"/>
              </a:spcAft>
              <a:buSzPts val="1800"/>
              <a:buChar char="●"/>
            </a:pPr>
            <a:r>
              <a:rPr lang="ru"/>
              <a:t>Another team is creating a list of frequently asked questions (FAQ) for loans and money transfers</a:t>
            </a:r>
            <a:endParaRPr i="1" sz="1200">
              <a:solidFill>
                <a:srgbClr val="000000"/>
              </a:solidFill>
              <a:latin typeface="Arial"/>
              <a:ea typeface="Arial"/>
              <a:cs typeface="Arial"/>
              <a:sym typeface="Arial"/>
            </a:endParaRPr>
          </a:p>
          <a:p>
            <a:pPr indent="-336550" lvl="0" marL="457200" rtl="0" algn="just">
              <a:spcBef>
                <a:spcPts val="0"/>
              </a:spcBef>
              <a:spcAft>
                <a:spcPts val="0"/>
              </a:spcAft>
              <a:buClr>
                <a:schemeClr val="dk1"/>
              </a:buClr>
              <a:buSzPts val="1700"/>
              <a:buChar char="●"/>
            </a:pPr>
            <a:r>
              <a:rPr b="1" lang="ru" sz="1700">
                <a:solidFill>
                  <a:schemeClr val="dk1"/>
                </a:solidFill>
              </a:rPr>
              <a:t>Our research question</a:t>
            </a:r>
            <a:r>
              <a:rPr lang="ru" sz="1700">
                <a:solidFill>
                  <a:schemeClr val="dk1"/>
                </a:solidFill>
              </a:rPr>
              <a:t>: </a:t>
            </a:r>
            <a:r>
              <a:rPr i="1" lang="ru" sz="1700">
                <a:solidFill>
                  <a:schemeClr val="dk1"/>
                </a:solidFill>
              </a:rPr>
              <a:t>What are the prevalent types of customer questions and complaints related to loans and money transfers in the banking system, and how can they be effectively categorized to optimize the creation of a targeted FAQ?</a:t>
            </a:r>
            <a:endParaRPr sz="2300">
              <a:solidFill>
                <a:schemeClr val="dk1"/>
              </a:solidFill>
            </a:endParaRPr>
          </a:p>
        </p:txBody>
      </p:sp>
      <p:pic>
        <p:nvPicPr>
          <p:cNvPr id="68" name="Google Shape;68;p14"/>
          <p:cNvPicPr preferRelativeResize="0"/>
          <p:nvPr/>
        </p:nvPicPr>
        <p:blipFill>
          <a:blip r:embed="rId3">
            <a:alphaModFix/>
          </a:blip>
          <a:stretch>
            <a:fillRect/>
          </a:stretch>
        </p:blipFill>
        <p:spPr>
          <a:xfrm>
            <a:off x="3389425" y="3665300"/>
            <a:ext cx="1960574" cy="1110875"/>
          </a:xfrm>
          <a:prstGeom prst="rect">
            <a:avLst/>
          </a:prstGeom>
          <a:noFill/>
          <a:ln>
            <a:noFill/>
          </a:ln>
        </p:spPr>
      </p:pic>
      <p:sp>
        <p:nvSpPr>
          <p:cNvPr id="69" name="Google Shape;69;p1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Feature</a:t>
            </a:r>
            <a:r>
              <a:rPr lang="ru"/>
              <a:t> Overview</a:t>
            </a:r>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Questions are divided first amongst products and sub-products</a:t>
            </a:r>
            <a:endParaRPr/>
          </a:p>
          <a:p>
            <a:pPr indent="-317500" lvl="1" marL="914400" rtl="0" algn="l">
              <a:spcBef>
                <a:spcPts val="0"/>
              </a:spcBef>
              <a:spcAft>
                <a:spcPts val="0"/>
              </a:spcAft>
              <a:buSzPts val="1400"/>
              <a:buChar char="○"/>
            </a:pPr>
            <a:r>
              <a:rPr lang="ru"/>
              <a:t>This allowed us to examine only data related to loans and money transfers</a:t>
            </a:r>
            <a:endParaRPr/>
          </a:p>
          <a:p>
            <a:pPr indent="-342900" lvl="0" marL="457200" rtl="0" algn="l">
              <a:spcBef>
                <a:spcPts val="0"/>
              </a:spcBef>
              <a:spcAft>
                <a:spcPts val="0"/>
              </a:spcAft>
              <a:buSzPts val="1800"/>
              <a:buChar char="●"/>
            </a:pPr>
            <a:r>
              <a:rPr lang="ru"/>
              <a:t>Then the data is divided into issues and sub-issues</a:t>
            </a:r>
            <a:endParaRPr/>
          </a:p>
          <a:p>
            <a:pPr indent="-317500" lvl="1" marL="914400" rtl="0" algn="l">
              <a:spcBef>
                <a:spcPts val="0"/>
              </a:spcBef>
              <a:spcAft>
                <a:spcPts val="0"/>
              </a:spcAft>
              <a:buSzPts val="1400"/>
              <a:buChar char="○"/>
            </a:pPr>
            <a:r>
              <a:rPr lang="ru"/>
              <a:t>This provides further precision on the customer’s specific issue</a:t>
            </a:r>
            <a:endParaRPr/>
          </a:p>
          <a:p>
            <a:pPr indent="-342900" lvl="0" marL="457200" rtl="0" algn="l">
              <a:spcBef>
                <a:spcPts val="0"/>
              </a:spcBef>
              <a:spcAft>
                <a:spcPts val="0"/>
              </a:spcAft>
              <a:buSzPts val="1800"/>
              <a:buChar char="●"/>
            </a:pPr>
            <a:r>
              <a:rPr lang="ru"/>
              <a:t>Company and geographic information also helps to narrow down potential FAQs for various companies and regions</a:t>
            </a:r>
            <a:endParaRPr/>
          </a:p>
        </p:txBody>
      </p:sp>
      <p:pic>
        <p:nvPicPr>
          <p:cNvPr id="76" name="Google Shape;76;p15"/>
          <p:cNvPicPr preferRelativeResize="0"/>
          <p:nvPr/>
        </p:nvPicPr>
        <p:blipFill>
          <a:blip r:embed="rId3">
            <a:alphaModFix/>
          </a:blip>
          <a:stretch>
            <a:fillRect/>
          </a:stretch>
        </p:blipFill>
        <p:spPr>
          <a:xfrm>
            <a:off x="4877174" y="2906972"/>
            <a:ext cx="3297500" cy="1774025"/>
          </a:xfrm>
          <a:prstGeom prst="rect">
            <a:avLst/>
          </a:prstGeom>
          <a:noFill/>
          <a:ln>
            <a:noFill/>
          </a:ln>
        </p:spPr>
      </p:pic>
      <p:sp>
        <p:nvSpPr>
          <p:cNvPr id="77" name="Google Shape;77;p1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Data Cleaning &amp; Preparation</a:t>
            </a:r>
            <a:endParaRPr/>
          </a:p>
        </p:txBody>
      </p:sp>
      <p:sp>
        <p:nvSpPr>
          <p:cNvPr id="83" name="Google Shape;83;p16"/>
          <p:cNvSpPr txBox="1"/>
          <p:nvPr>
            <p:ph idx="1" type="body"/>
          </p:nvPr>
        </p:nvSpPr>
        <p:spPr>
          <a:xfrm>
            <a:off x="311700" y="1152475"/>
            <a:ext cx="5672400" cy="3566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Removed implicit duplicates to ensure data uniqueness.</a:t>
            </a:r>
            <a:endParaRPr/>
          </a:p>
          <a:p>
            <a:pPr indent="-342900" lvl="0" marL="457200" rtl="0" algn="l">
              <a:spcBef>
                <a:spcPts val="0"/>
              </a:spcBef>
              <a:spcAft>
                <a:spcPts val="0"/>
              </a:spcAft>
              <a:buSzPts val="1800"/>
              <a:buChar char="●"/>
            </a:pPr>
            <a:r>
              <a:rPr lang="ru"/>
              <a:t>Addressed missing values in sub-products and sub-issues.</a:t>
            </a:r>
            <a:endParaRPr/>
          </a:p>
          <a:p>
            <a:pPr indent="-342900" lvl="0" marL="457200" rtl="0" algn="l">
              <a:spcBef>
                <a:spcPts val="0"/>
              </a:spcBef>
              <a:spcAft>
                <a:spcPts val="0"/>
              </a:spcAft>
              <a:buSzPts val="1800"/>
              <a:buChar char="●"/>
            </a:pPr>
            <a:r>
              <a:rPr lang="ru"/>
              <a:t>Grouped products into three categories: Loans, Money Transfers and Others (Others are dropped).</a:t>
            </a:r>
            <a:endParaRPr/>
          </a:p>
          <a:p>
            <a:pPr indent="-342900" lvl="0" marL="457200" rtl="0" algn="l">
              <a:spcBef>
                <a:spcPts val="0"/>
              </a:spcBef>
              <a:spcAft>
                <a:spcPts val="0"/>
              </a:spcAft>
              <a:buSzPts val="1800"/>
              <a:buChar char="●"/>
            </a:pPr>
            <a:r>
              <a:rPr lang="ru"/>
              <a:t>Consolidated issues into 10 distinc</a:t>
            </a:r>
            <a:r>
              <a:rPr lang="ru"/>
              <a:t>t </a:t>
            </a:r>
            <a:r>
              <a:rPr lang="ru"/>
              <a:t>categories for detailed analysis.</a:t>
            </a:r>
            <a:endParaRPr/>
          </a:p>
          <a:p>
            <a:pPr indent="-342900" lvl="0" marL="457200" rtl="0" algn="l">
              <a:spcBef>
                <a:spcPts val="0"/>
              </a:spcBef>
              <a:spcAft>
                <a:spcPts val="0"/>
              </a:spcAft>
              <a:buSzPts val="1800"/>
              <a:buChar char="●"/>
            </a:pPr>
            <a:r>
              <a:rPr lang="ru"/>
              <a:t>Removed data prior to 2018 to ensure market relevance and consistently-formatted data.</a:t>
            </a:r>
            <a:endParaRPr/>
          </a:p>
        </p:txBody>
      </p:sp>
      <p:pic>
        <p:nvPicPr>
          <p:cNvPr id="84" name="Google Shape;84;p16"/>
          <p:cNvPicPr preferRelativeResize="0"/>
          <p:nvPr/>
        </p:nvPicPr>
        <p:blipFill>
          <a:blip r:embed="rId3">
            <a:alphaModFix/>
          </a:blip>
          <a:stretch>
            <a:fillRect/>
          </a:stretch>
        </p:blipFill>
        <p:spPr>
          <a:xfrm>
            <a:off x="5984100" y="1223200"/>
            <a:ext cx="2887050" cy="2697100"/>
          </a:xfrm>
          <a:prstGeom prst="rect">
            <a:avLst/>
          </a:prstGeom>
          <a:noFill/>
          <a:ln>
            <a:noFill/>
          </a:ln>
        </p:spPr>
      </p:pic>
      <p:sp>
        <p:nvSpPr>
          <p:cNvPr id="85" name="Google Shape;85;p1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Two key features: Products and Issues</a:t>
            </a:r>
            <a:endParaRPr/>
          </a:p>
        </p:txBody>
      </p:sp>
      <p:sp>
        <p:nvSpPr>
          <p:cNvPr id="91" name="Google Shape;9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ru"/>
              <a:t>Product complaints annually</a:t>
            </a:r>
            <a:endParaRPr/>
          </a:p>
          <a:p>
            <a:pPr indent="0" lvl="0" marL="0" rtl="0" algn="l">
              <a:spcBef>
                <a:spcPts val="1200"/>
              </a:spcBef>
              <a:spcAft>
                <a:spcPts val="0"/>
              </a:spcAft>
              <a:buNone/>
            </a:pPr>
            <a:r>
              <a:rPr lang="ru"/>
              <a:t>	</a:t>
            </a:r>
            <a:endParaRPr/>
          </a:p>
          <a:p>
            <a:pPr indent="0" lvl="0" marL="0" rtl="0" algn="l">
              <a:spcBef>
                <a:spcPts val="1200"/>
              </a:spcBef>
              <a:spcAft>
                <a:spcPts val="0"/>
              </a:spcAft>
              <a:buNone/>
            </a:pPr>
            <a:r>
              <a:rPr lang="ru"/>
              <a:t>										Issue complaints annually</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i="1" lang="ru" sz="1300"/>
              <a:t>Credit reporting complaints are on the rise.  </a:t>
            </a:r>
            <a:br>
              <a:rPr i="1" lang="ru" sz="1300"/>
            </a:br>
            <a:r>
              <a:rPr i="1" lang="ru" sz="1300"/>
              <a:t>Money transfer complaints don’t grow starting from 2021</a:t>
            </a:r>
            <a:endParaRPr sz="1700"/>
          </a:p>
        </p:txBody>
      </p:sp>
      <p:pic>
        <p:nvPicPr>
          <p:cNvPr id="92" name="Google Shape;92;p17"/>
          <p:cNvPicPr preferRelativeResize="0"/>
          <p:nvPr/>
        </p:nvPicPr>
        <p:blipFill>
          <a:blip r:embed="rId3">
            <a:alphaModFix/>
          </a:blip>
          <a:stretch>
            <a:fillRect/>
          </a:stretch>
        </p:blipFill>
        <p:spPr>
          <a:xfrm>
            <a:off x="111250" y="1536200"/>
            <a:ext cx="4427775" cy="1981400"/>
          </a:xfrm>
          <a:prstGeom prst="rect">
            <a:avLst/>
          </a:prstGeom>
          <a:noFill/>
          <a:ln>
            <a:noFill/>
          </a:ln>
        </p:spPr>
      </p:pic>
      <p:pic>
        <p:nvPicPr>
          <p:cNvPr id="93" name="Google Shape;93;p17"/>
          <p:cNvPicPr preferRelativeResize="0"/>
          <p:nvPr/>
        </p:nvPicPr>
        <p:blipFill>
          <a:blip r:embed="rId4">
            <a:alphaModFix/>
          </a:blip>
          <a:stretch>
            <a:fillRect/>
          </a:stretch>
        </p:blipFill>
        <p:spPr>
          <a:xfrm>
            <a:off x="4700975" y="2440575"/>
            <a:ext cx="4344900" cy="2309594"/>
          </a:xfrm>
          <a:prstGeom prst="rect">
            <a:avLst/>
          </a:prstGeom>
          <a:noFill/>
          <a:ln>
            <a:noFill/>
          </a:ln>
        </p:spPr>
      </p:pic>
      <p:sp>
        <p:nvSpPr>
          <p:cNvPr id="94" name="Google Shape;94;p1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
        <p:nvSpPr>
          <p:cNvPr id="95" name="Google Shape;95;p17"/>
          <p:cNvSpPr txBox="1"/>
          <p:nvPr/>
        </p:nvSpPr>
        <p:spPr>
          <a:xfrm>
            <a:off x="5109275" y="2727400"/>
            <a:ext cx="1745700" cy="5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ru">
                <a:latin typeface="Average"/>
                <a:ea typeface="Average"/>
                <a:cs typeface="Average"/>
                <a:sym typeface="Average"/>
              </a:rPr>
              <a:t>Privacy issues on the rise, others stable</a:t>
            </a:r>
            <a:endParaRPr i="1">
              <a:latin typeface="Average"/>
              <a:ea typeface="Average"/>
              <a:cs typeface="Average"/>
              <a:sym typeface="Average"/>
            </a:endParaRPr>
          </a:p>
        </p:txBody>
      </p:sp>
      <p:cxnSp>
        <p:nvCxnSpPr>
          <p:cNvPr id="96" name="Google Shape;96;p17"/>
          <p:cNvCxnSpPr/>
          <p:nvPr/>
        </p:nvCxnSpPr>
        <p:spPr>
          <a:xfrm>
            <a:off x="4620000" y="971200"/>
            <a:ext cx="0" cy="4103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Analysis - geotargeting</a:t>
            </a:r>
            <a:endParaRPr/>
          </a:p>
        </p:txBody>
      </p:sp>
      <p:sp>
        <p:nvSpPr>
          <p:cNvPr id="102" name="Google Shape;102;p18"/>
          <p:cNvSpPr txBox="1"/>
          <p:nvPr>
            <p:ph idx="1" type="body"/>
          </p:nvPr>
        </p:nvSpPr>
        <p:spPr>
          <a:xfrm>
            <a:off x="311700" y="1152475"/>
            <a:ext cx="2844300" cy="3475200"/>
          </a:xfrm>
          <a:prstGeom prst="rect">
            <a:avLst/>
          </a:prstGeom>
        </p:spPr>
        <p:txBody>
          <a:bodyPr anchorCtr="0" anchor="t" bIns="91425" lIns="91425" spcFirstLastPara="1" rIns="91425" wrap="square" tIns="91425">
            <a:normAutofit/>
          </a:bodyPr>
          <a:lstStyle/>
          <a:p>
            <a:pPr indent="-323850" lvl="0" marL="457200" rtl="0" algn="l">
              <a:lnSpc>
                <a:spcPct val="95000"/>
              </a:lnSpc>
              <a:spcBef>
                <a:spcPts val="0"/>
              </a:spcBef>
              <a:spcAft>
                <a:spcPts val="0"/>
              </a:spcAft>
              <a:buSzPts val="1500"/>
              <a:buChar char="●"/>
            </a:pPr>
            <a:r>
              <a:rPr lang="ru" sz="1500"/>
              <a:t>Three leading credit </a:t>
            </a:r>
            <a:r>
              <a:rPr lang="ru" sz="1500"/>
              <a:t>reporting</a:t>
            </a:r>
            <a:r>
              <a:rPr lang="ru" sz="1500"/>
              <a:t> companies receive the most complaints.</a:t>
            </a:r>
            <a:endParaRPr sz="1500"/>
          </a:p>
          <a:p>
            <a:pPr indent="0" lvl="0" marL="457200" rtl="0" algn="l">
              <a:lnSpc>
                <a:spcPct val="95000"/>
              </a:lnSpc>
              <a:spcBef>
                <a:spcPts val="1200"/>
              </a:spcBef>
              <a:spcAft>
                <a:spcPts val="0"/>
              </a:spcAft>
              <a:buNone/>
            </a:pPr>
            <a:r>
              <a:t/>
            </a:r>
            <a:endParaRPr sz="1500"/>
          </a:p>
          <a:p>
            <a:pPr indent="-323850" lvl="0" marL="457200" rtl="0" algn="l">
              <a:lnSpc>
                <a:spcPct val="95000"/>
              </a:lnSpc>
              <a:spcBef>
                <a:spcPts val="1200"/>
              </a:spcBef>
              <a:spcAft>
                <a:spcPts val="0"/>
              </a:spcAft>
              <a:buSzPts val="1500"/>
              <a:buChar char="●"/>
            </a:pPr>
            <a:r>
              <a:rPr lang="ru" sz="1500"/>
              <a:t>Florida leads in complaints on credit reporting.</a:t>
            </a:r>
            <a:endParaRPr sz="1500"/>
          </a:p>
          <a:p>
            <a:pPr indent="0" lvl="0" marL="0" rtl="0" algn="l">
              <a:lnSpc>
                <a:spcPct val="95000"/>
              </a:lnSpc>
              <a:spcBef>
                <a:spcPts val="1200"/>
              </a:spcBef>
              <a:spcAft>
                <a:spcPts val="0"/>
              </a:spcAft>
              <a:buNone/>
            </a:pPr>
            <a:r>
              <a:t/>
            </a:r>
            <a:endParaRPr sz="1500"/>
          </a:p>
          <a:p>
            <a:pPr indent="-323850" lvl="0" marL="457200" rtl="0" algn="l">
              <a:lnSpc>
                <a:spcPct val="95000"/>
              </a:lnSpc>
              <a:spcBef>
                <a:spcPts val="1200"/>
              </a:spcBef>
              <a:spcAft>
                <a:spcPts val="0"/>
              </a:spcAft>
              <a:buSzPts val="1500"/>
              <a:buChar char="●"/>
            </a:pPr>
            <a:r>
              <a:rPr lang="ru" sz="1500"/>
              <a:t>California leads in total number of complaints.</a:t>
            </a:r>
            <a:endParaRPr sz="1500"/>
          </a:p>
        </p:txBody>
      </p:sp>
      <p:pic>
        <p:nvPicPr>
          <p:cNvPr id="103" name="Google Shape;103;p18"/>
          <p:cNvPicPr preferRelativeResize="0"/>
          <p:nvPr/>
        </p:nvPicPr>
        <p:blipFill>
          <a:blip r:embed="rId3">
            <a:alphaModFix/>
          </a:blip>
          <a:stretch>
            <a:fillRect/>
          </a:stretch>
        </p:blipFill>
        <p:spPr>
          <a:xfrm>
            <a:off x="3193493" y="1152475"/>
            <a:ext cx="5638806" cy="3475100"/>
          </a:xfrm>
          <a:prstGeom prst="rect">
            <a:avLst/>
          </a:prstGeom>
          <a:noFill/>
          <a:ln>
            <a:noFill/>
          </a:ln>
        </p:spPr>
      </p:pic>
      <p:sp>
        <p:nvSpPr>
          <p:cNvPr id="104" name="Google Shape;104;p1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Analysis - targeting by company</a:t>
            </a:r>
            <a:endParaRPr/>
          </a:p>
        </p:txBody>
      </p:sp>
      <p:sp>
        <p:nvSpPr>
          <p:cNvPr id="110" name="Google Shape;11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sz="1400"/>
              <a:t>It is possible to target consumers, especially clients of certain companies. Specific products/issues relate to specific companies.</a:t>
            </a:r>
            <a:endParaRPr/>
          </a:p>
        </p:txBody>
      </p:sp>
      <p:pic>
        <p:nvPicPr>
          <p:cNvPr id="111" name="Google Shape;111;p19"/>
          <p:cNvPicPr preferRelativeResize="0"/>
          <p:nvPr/>
        </p:nvPicPr>
        <p:blipFill>
          <a:blip r:embed="rId3">
            <a:alphaModFix/>
          </a:blip>
          <a:stretch>
            <a:fillRect/>
          </a:stretch>
        </p:blipFill>
        <p:spPr>
          <a:xfrm>
            <a:off x="414275" y="1806300"/>
            <a:ext cx="3665674" cy="1756150"/>
          </a:xfrm>
          <a:prstGeom prst="rect">
            <a:avLst/>
          </a:prstGeom>
          <a:noFill/>
          <a:ln>
            <a:noFill/>
          </a:ln>
        </p:spPr>
      </p:pic>
      <p:pic>
        <p:nvPicPr>
          <p:cNvPr id="112" name="Google Shape;112;p19"/>
          <p:cNvPicPr preferRelativeResize="0"/>
          <p:nvPr/>
        </p:nvPicPr>
        <p:blipFill>
          <a:blip r:embed="rId4">
            <a:alphaModFix/>
          </a:blip>
          <a:stretch>
            <a:fillRect/>
          </a:stretch>
        </p:blipFill>
        <p:spPr>
          <a:xfrm>
            <a:off x="2252050" y="2464300"/>
            <a:ext cx="3423250" cy="1797025"/>
          </a:xfrm>
          <a:prstGeom prst="rect">
            <a:avLst/>
          </a:prstGeom>
          <a:noFill/>
          <a:ln>
            <a:noFill/>
          </a:ln>
        </p:spPr>
      </p:pic>
      <p:pic>
        <p:nvPicPr>
          <p:cNvPr id="113" name="Google Shape;113;p19"/>
          <p:cNvPicPr preferRelativeResize="0"/>
          <p:nvPr/>
        </p:nvPicPr>
        <p:blipFill>
          <a:blip r:embed="rId5">
            <a:alphaModFix/>
          </a:blip>
          <a:stretch>
            <a:fillRect/>
          </a:stretch>
        </p:blipFill>
        <p:spPr>
          <a:xfrm>
            <a:off x="4947459" y="2812725"/>
            <a:ext cx="3383966" cy="1756150"/>
          </a:xfrm>
          <a:prstGeom prst="rect">
            <a:avLst/>
          </a:prstGeom>
          <a:noFill/>
          <a:ln>
            <a:noFill/>
          </a:ln>
        </p:spPr>
      </p:pic>
      <p:sp>
        <p:nvSpPr>
          <p:cNvPr id="114" name="Google Shape;114;p1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Preparing</a:t>
            </a:r>
            <a:r>
              <a:rPr lang="ru"/>
              <a:t> Final Output</a:t>
            </a:r>
            <a:endParaRPr/>
          </a:p>
        </p:txBody>
      </p:sp>
      <p:sp>
        <p:nvSpPr>
          <p:cNvPr id="120" name="Google Shape;12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ru" sz="1600"/>
              <a:t>We characterize our consumer complaint categories first by product/issue combinations, and then by sub-product/sub-issue combinations</a:t>
            </a:r>
            <a:endParaRPr sz="1600"/>
          </a:p>
          <a:p>
            <a:pPr indent="-330200" lvl="0" marL="457200" rtl="0" algn="l">
              <a:spcBef>
                <a:spcPts val="0"/>
              </a:spcBef>
              <a:spcAft>
                <a:spcPts val="0"/>
              </a:spcAft>
              <a:buSzPts val="1600"/>
              <a:buChar char="●"/>
            </a:pPr>
            <a:r>
              <a:rPr lang="ru" sz="1600"/>
              <a:t>Insignificant </a:t>
            </a:r>
            <a:r>
              <a:rPr lang="ru" sz="1600"/>
              <a:t>combinations are removed -</a:t>
            </a:r>
            <a:endParaRPr sz="1600"/>
          </a:p>
          <a:p>
            <a:pPr indent="-330200" lvl="1" marL="914400" rtl="0" algn="l">
              <a:spcBef>
                <a:spcPts val="0"/>
              </a:spcBef>
              <a:spcAft>
                <a:spcPts val="0"/>
              </a:spcAft>
              <a:buSzPts val="1600"/>
              <a:buChar char="○"/>
            </a:pPr>
            <a:r>
              <a:rPr lang="ru" sz="1600"/>
              <a:t>Reducing</a:t>
            </a:r>
            <a:r>
              <a:rPr lang="ru" sz="1600"/>
              <a:t> initial products/issues to 29 options and to 93% of the dataset, and</a:t>
            </a:r>
            <a:endParaRPr sz="1600"/>
          </a:p>
          <a:p>
            <a:pPr indent="-330200" lvl="1" marL="914400" rtl="0" algn="l">
              <a:spcBef>
                <a:spcPts val="0"/>
              </a:spcBef>
              <a:spcAft>
                <a:spcPts val="0"/>
              </a:spcAft>
              <a:buSzPts val="1600"/>
              <a:buChar char="○"/>
            </a:pPr>
            <a:r>
              <a:rPr lang="ru" sz="1600"/>
              <a:t>Reducing deeper sub-products/sub-issues to 88 options and to 84% of the dataset.</a:t>
            </a:r>
            <a:endParaRPr sz="1600"/>
          </a:p>
          <a:p>
            <a:pPr indent="-330200" lvl="0" marL="457200" rtl="0" algn="l">
              <a:spcBef>
                <a:spcPts val="0"/>
              </a:spcBef>
              <a:spcAft>
                <a:spcPts val="0"/>
              </a:spcAft>
              <a:buSzPts val="1600"/>
              <a:buChar char="●"/>
            </a:pPr>
            <a:r>
              <a:rPr lang="ru" sz="1600"/>
              <a:t>Included are minor complaints from 2023, which are notable because they are novel</a:t>
            </a:r>
            <a:endParaRPr sz="1600"/>
          </a:p>
          <a:p>
            <a:pPr indent="0" lvl="0" marL="457200" rtl="0" algn="l">
              <a:spcBef>
                <a:spcPts val="1200"/>
              </a:spcBef>
              <a:spcAft>
                <a:spcPts val="0"/>
              </a:spcAft>
              <a:buNone/>
            </a:pPr>
            <a:r>
              <a:t/>
            </a:r>
            <a:endParaRPr sz="1600"/>
          </a:p>
          <a:p>
            <a:pPr indent="0" lvl="0" marL="0" rtl="0" algn="l">
              <a:spcBef>
                <a:spcPts val="1200"/>
              </a:spcBef>
              <a:spcAft>
                <a:spcPts val="1200"/>
              </a:spcAft>
              <a:buNone/>
            </a:pPr>
            <a:r>
              <a:t/>
            </a:r>
            <a:endParaRPr i="1" sz="1600"/>
          </a:p>
        </p:txBody>
      </p:sp>
      <p:sp>
        <p:nvSpPr>
          <p:cNvPr id="121" name="Google Shape;121;p2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Final Output</a:t>
            </a:r>
            <a:endParaRPr/>
          </a:p>
        </p:txBody>
      </p:sp>
      <p:sp>
        <p:nvSpPr>
          <p:cNvPr id="127" name="Google Shape;127;p21"/>
          <p:cNvSpPr txBox="1"/>
          <p:nvPr>
            <p:ph idx="1" type="body"/>
          </p:nvPr>
        </p:nvSpPr>
        <p:spPr>
          <a:xfrm>
            <a:off x="395200" y="1081463"/>
            <a:ext cx="8520600" cy="353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100">
              <a:solidFill>
                <a:schemeClr val="dk1"/>
              </a:solidFill>
            </a:endParaRPr>
          </a:p>
          <a:p>
            <a:pPr indent="0" lvl="0" marL="0" rtl="0" algn="l">
              <a:spcBef>
                <a:spcPts val="10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ru"/>
              <a:t>										</a:t>
            </a:r>
            <a:endParaRPr sz="1000"/>
          </a:p>
        </p:txBody>
      </p:sp>
      <p:pic>
        <p:nvPicPr>
          <p:cNvPr id="128" name="Google Shape;128;p21"/>
          <p:cNvPicPr preferRelativeResize="0"/>
          <p:nvPr/>
        </p:nvPicPr>
        <p:blipFill>
          <a:blip r:embed="rId3">
            <a:alphaModFix/>
          </a:blip>
          <a:stretch>
            <a:fillRect/>
          </a:stretch>
        </p:blipFill>
        <p:spPr>
          <a:xfrm>
            <a:off x="62850" y="1719325"/>
            <a:ext cx="6000025" cy="3355275"/>
          </a:xfrm>
          <a:prstGeom prst="rect">
            <a:avLst/>
          </a:prstGeom>
          <a:noFill/>
          <a:ln>
            <a:noFill/>
          </a:ln>
        </p:spPr>
      </p:pic>
      <p:cxnSp>
        <p:nvCxnSpPr>
          <p:cNvPr id="129" name="Google Shape;129;p21"/>
          <p:cNvCxnSpPr>
            <a:endCxn id="130" idx="2"/>
          </p:cNvCxnSpPr>
          <p:nvPr/>
        </p:nvCxnSpPr>
        <p:spPr>
          <a:xfrm flipH="1" rot="10800000">
            <a:off x="5431951" y="1266350"/>
            <a:ext cx="827400" cy="2376300"/>
          </a:xfrm>
          <a:prstGeom prst="straightConnector1">
            <a:avLst/>
          </a:prstGeom>
          <a:noFill/>
          <a:ln cap="flat" cmpd="sng" w="9525">
            <a:solidFill>
              <a:schemeClr val="dk2"/>
            </a:solidFill>
            <a:prstDash val="solid"/>
            <a:round/>
            <a:headEnd len="med" w="med" type="none"/>
            <a:tailEnd len="med" w="med" type="triangle"/>
          </a:ln>
        </p:spPr>
      </p:cxnSp>
      <p:pic>
        <p:nvPicPr>
          <p:cNvPr id="130" name="Google Shape;130;p21"/>
          <p:cNvPicPr preferRelativeResize="0"/>
          <p:nvPr/>
        </p:nvPicPr>
        <p:blipFill>
          <a:blip r:embed="rId4">
            <a:alphaModFix/>
          </a:blip>
          <a:stretch>
            <a:fillRect/>
          </a:stretch>
        </p:blipFill>
        <p:spPr>
          <a:xfrm>
            <a:off x="3602903" y="608525"/>
            <a:ext cx="5312896" cy="657825"/>
          </a:xfrm>
          <a:prstGeom prst="rect">
            <a:avLst/>
          </a:prstGeom>
          <a:noFill/>
          <a:ln>
            <a:noFill/>
          </a:ln>
        </p:spPr>
      </p:pic>
      <p:pic>
        <p:nvPicPr>
          <p:cNvPr id="131" name="Google Shape;131;p21"/>
          <p:cNvPicPr preferRelativeResize="0"/>
          <p:nvPr/>
        </p:nvPicPr>
        <p:blipFill>
          <a:blip r:embed="rId5">
            <a:alphaModFix/>
          </a:blip>
          <a:stretch>
            <a:fillRect/>
          </a:stretch>
        </p:blipFill>
        <p:spPr>
          <a:xfrm>
            <a:off x="6546504" y="2355775"/>
            <a:ext cx="2285824" cy="2285801"/>
          </a:xfrm>
          <a:prstGeom prst="rect">
            <a:avLst/>
          </a:prstGeom>
          <a:noFill/>
          <a:ln>
            <a:noFill/>
          </a:ln>
        </p:spPr>
      </p:pic>
      <p:sp>
        <p:nvSpPr>
          <p:cNvPr id="132" name="Google Shape;132;p2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ru"/>
              <a:t>‹#›</a:t>
            </a:fld>
            <a:endParaRPr/>
          </a:p>
        </p:txBody>
      </p:sp>
      <p:sp>
        <p:nvSpPr>
          <p:cNvPr id="133" name="Google Shape;133;p21"/>
          <p:cNvSpPr txBox="1"/>
          <p:nvPr/>
        </p:nvSpPr>
        <p:spPr>
          <a:xfrm>
            <a:off x="1152425" y="1323025"/>
            <a:ext cx="2019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solidFill>
                  <a:srgbClr val="FF9900"/>
                </a:solidFill>
                <a:latin typeface="Average"/>
                <a:ea typeface="Average"/>
                <a:cs typeface="Average"/>
                <a:sym typeface="Average"/>
              </a:rPr>
              <a:t>29 links to subtables</a:t>
            </a:r>
            <a:endParaRPr sz="1600">
              <a:solidFill>
                <a:srgbClr val="B45F06"/>
              </a:solidFill>
              <a:latin typeface="Average"/>
              <a:ea typeface="Average"/>
              <a:cs typeface="Average"/>
              <a:sym typeface="Average"/>
            </a:endParaRPr>
          </a:p>
        </p:txBody>
      </p:sp>
      <p:sp>
        <p:nvSpPr>
          <p:cNvPr id="134" name="Google Shape;134;p21"/>
          <p:cNvSpPr txBox="1"/>
          <p:nvPr/>
        </p:nvSpPr>
        <p:spPr>
          <a:xfrm>
            <a:off x="5741425" y="214925"/>
            <a:ext cx="1641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
                <a:solidFill>
                  <a:srgbClr val="FF9900"/>
                </a:solidFill>
                <a:latin typeface="Average"/>
                <a:ea typeface="Average"/>
                <a:cs typeface="Average"/>
                <a:sym typeface="Average"/>
              </a:rPr>
              <a:t>88 </a:t>
            </a:r>
            <a:r>
              <a:rPr lang="ru">
                <a:solidFill>
                  <a:srgbClr val="FF9900"/>
                </a:solidFill>
                <a:latin typeface="Average"/>
                <a:ea typeface="Average"/>
                <a:cs typeface="Average"/>
                <a:sym typeface="Average"/>
              </a:rPr>
              <a:t>links to answers</a:t>
            </a:r>
            <a:endParaRPr>
              <a:solidFill>
                <a:srgbClr val="FF9900"/>
              </a:solidFill>
              <a:latin typeface="Average"/>
              <a:ea typeface="Average"/>
              <a:cs typeface="Average"/>
              <a:sym typeface="Average"/>
            </a:endParaRPr>
          </a:p>
        </p:txBody>
      </p:sp>
      <p:sp>
        <p:nvSpPr>
          <p:cNvPr id="135" name="Google Shape;135;p21"/>
          <p:cNvSpPr txBox="1"/>
          <p:nvPr/>
        </p:nvSpPr>
        <p:spPr>
          <a:xfrm>
            <a:off x="6732263" y="1958275"/>
            <a:ext cx="17016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ru" sz="1000">
                <a:solidFill>
                  <a:schemeClr val="accent3"/>
                </a:solidFill>
                <a:latin typeface="Average"/>
                <a:ea typeface="Average"/>
                <a:cs typeface="Average"/>
                <a:sym typeface="Average"/>
              </a:rPr>
              <a:t>Dall-e image of a 3-D FAQ:</a:t>
            </a:r>
            <a:endParaRPr sz="1800">
              <a:solidFill>
                <a:schemeClr val="accent3"/>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