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A7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63FF6-97EE-41DC-9828-1A6CDD3CC70F}" v="3" dt="2022-12-13T15:45:47.454"/>
    <p1510:client id="{04C50D08-D0F5-42D6-8A45-81536576AB5A}" v="30" dt="2022-12-12T19:43:10.235"/>
    <p1510:client id="{19A92B08-5DF3-4395-83CB-F1CBDDC21D20}" v="961" dt="2022-12-16T20:17:41.815"/>
    <p1510:client id="{2D54B93E-9DF5-48A9-9445-471BFF3674CC}" v="1098" dt="2022-12-19T16:23:26.962"/>
    <p1510:client id="{812BE2F0-8AB7-45C1-B541-1ED3E3CADCC6}" v="334" dt="2022-12-12T20:23:17.183"/>
    <p1510:client id="{895C2B66-7E6D-4A5E-9724-6EF97F5F1674}" v="36" dt="2022-12-13T16:04:15.951"/>
    <p1510:client id="{B07C179D-5050-4971-ACC2-CCD1522D5B1D}" v="22" dt="2022-12-13T16:15:23.138"/>
    <p1510:client id="{D8B48094-DF68-4DF6-81FB-A5DB6F9A3605}" v="30" dt="2022-12-16T20:24:43.422"/>
    <p1510:client id="{E2EF5577-7F77-4FF7-BC87-D05372D2EED2}" v="3" dt="2022-12-16T20:25:22.583"/>
    <p1510:client id="{E5344386-76E3-47CE-AF34-0458C4551501}" v="112" dt="2022-12-14T12:20:11.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A64F4-84DA-4CFC-8D71-5B7A90519849}" type="doc">
      <dgm:prSet loTypeId="urn:microsoft.com/office/officeart/2005/8/layout/hList1" loCatId="list" qsTypeId="urn:microsoft.com/office/officeart/2005/8/quickstyle/simple1" qsCatId="simple" csTypeId="urn:microsoft.com/office/officeart/2005/8/colors/colorful1" csCatId="colorful" phldr="1"/>
      <dgm:spPr/>
    </dgm:pt>
    <dgm:pt modelId="{AB9F72E9-A9C6-412A-8C45-F4B7203368CA}">
      <dgm:prSet phldrT="[Text]" phldr="0"/>
      <dgm:spPr/>
      <dgm:t>
        <a:bodyPr/>
        <a:lstStyle/>
        <a:p>
          <a:pPr rtl="0"/>
          <a:r>
            <a:rPr lang="en-US" dirty="0">
              <a:latin typeface="Calibri Light" panose="020F0302020204030204"/>
            </a:rPr>
            <a:t>Most Successful</a:t>
          </a:r>
          <a:endParaRPr lang="en-US" dirty="0"/>
        </a:p>
      </dgm:t>
    </dgm:pt>
    <dgm:pt modelId="{99D138BA-E491-4B2C-A933-DA83EFF25F79}" type="parTrans" cxnId="{37AEF4D1-78BF-4042-811B-1F5F0E40F3C9}">
      <dgm:prSet/>
      <dgm:spPr/>
    </dgm:pt>
    <dgm:pt modelId="{D3B2B83A-D995-4036-9553-588996606FF9}" type="sibTrans" cxnId="{37AEF4D1-78BF-4042-811B-1F5F0E40F3C9}">
      <dgm:prSet/>
      <dgm:spPr/>
    </dgm:pt>
    <dgm:pt modelId="{41B00FC7-4250-4990-9DE8-0B6699CFA7E1}">
      <dgm:prSet phldr="0"/>
      <dgm:spPr/>
      <dgm:t>
        <a:bodyPr/>
        <a:lstStyle/>
        <a:p>
          <a:pPr rtl="0"/>
          <a:r>
            <a:rPr lang="en-US" dirty="0">
              <a:latin typeface="Calibri Light" panose="020F0302020204030204"/>
            </a:rPr>
            <a:t>Reasonably confident</a:t>
          </a:r>
        </a:p>
      </dgm:t>
    </dgm:pt>
    <dgm:pt modelId="{43BE6300-DB43-49DE-8557-7A4A3316564E}" type="parTrans" cxnId="{A19DC203-32A8-49CC-B3F8-318C3708DA67}">
      <dgm:prSet/>
      <dgm:spPr/>
    </dgm:pt>
    <dgm:pt modelId="{98F25AE3-E850-48BA-9FB4-A95912F9991A}" type="sibTrans" cxnId="{A19DC203-32A8-49CC-B3F8-318C3708DA67}">
      <dgm:prSet/>
      <dgm:spPr/>
    </dgm:pt>
    <dgm:pt modelId="{DB982D6E-129E-4D3A-918C-35B1C95A6BEB}">
      <dgm:prSet phldr="0"/>
      <dgm:spPr/>
      <dgm:t>
        <a:bodyPr/>
        <a:lstStyle/>
        <a:p>
          <a:pPr rtl="0"/>
          <a:r>
            <a:rPr lang="en-US" dirty="0">
              <a:latin typeface="Calibri Light" panose="020F0302020204030204"/>
            </a:rPr>
            <a:t>Highly motivated</a:t>
          </a:r>
        </a:p>
      </dgm:t>
    </dgm:pt>
    <dgm:pt modelId="{3DD48A32-AB11-4C74-B438-E35D788DC753}" type="parTrans" cxnId="{2F4880F6-9251-4E9C-9B14-56C9C74ED6CD}">
      <dgm:prSet/>
      <dgm:spPr/>
    </dgm:pt>
    <dgm:pt modelId="{756CF515-94DD-430F-BC3F-6D7D8B670D0E}" type="sibTrans" cxnId="{2F4880F6-9251-4E9C-9B14-56C9C74ED6CD}">
      <dgm:prSet/>
      <dgm:spPr/>
    </dgm:pt>
    <dgm:pt modelId="{21568EE1-F431-4F16-B32A-4B352223CD74}">
      <dgm:prSet phldr="0"/>
      <dgm:spPr/>
      <dgm:t>
        <a:bodyPr/>
        <a:lstStyle/>
        <a:p>
          <a:pPr rtl="0"/>
          <a:r>
            <a:rPr lang="en-US" dirty="0">
              <a:latin typeface="Calibri Light" panose="020F0302020204030204"/>
            </a:rPr>
            <a:t>Appropriately assertive</a:t>
          </a:r>
          <a:endParaRPr lang="en-US" dirty="0"/>
        </a:p>
      </dgm:t>
    </dgm:pt>
    <dgm:pt modelId="{ED858349-EB42-4A6E-8FA5-112E3B16E423}" type="parTrans" cxnId="{CF6C0424-3BA6-4DDD-AEA6-97CAB775067B}">
      <dgm:prSet/>
      <dgm:spPr/>
    </dgm:pt>
    <dgm:pt modelId="{EBF6E01E-B971-46C7-A80A-1FA3A8DBADD4}" type="sibTrans" cxnId="{CF6C0424-3BA6-4DDD-AEA6-97CAB775067B}">
      <dgm:prSet/>
      <dgm:spPr/>
    </dgm:pt>
    <dgm:pt modelId="{38F042D2-F1A9-4CB7-8172-FCC4B4639F22}">
      <dgm:prSet phldr="0"/>
      <dgm:spPr/>
      <dgm:t>
        <a:bodyPr/>
        <a:lstStyle/>
        <a:p>
          <a:pPr rtl="0"/>
          <a:r>
            <a:rPr lang="en-US" dirty="0">
              <a:latin typeface="Calibri Light" panose="020F0302020204030204"/>
            </a:rPr>
            <a:t>Most </a:t>
          </a:r>
          <a:r>
            <a:rPr lang="en-US" b="1" dirty="0">
              <a:latin typeface="Calibri Light" panose="020F0302020204030204"/>
            </a:rPr>
            <a:t>Un</a:t>
          </a:r>
          <a:r>
            <a:rPr lang="en-US" dirty="0">
              <a:latin typeface="Calibri Light" panose="020F0302020204030204"/>
            </a:rPr>
            <a:t>successful</a:t>
          </a:r>
        </a:p>
      </dgm:t>
    </dgm:pt>
    <dgm:pt modelId="{F6EF8077-58F3-46B9-98BA-C3794C82DA25}" type="parTrans" cxnId="{99FA6C92-5934-43F8-BE4F-ACF28659693A}">
      <dgm:prSet/>
      <dgm:spPr/>
    </dgm:pt>
    <dgm:pt modelId="{2E3271C0-A92A-449B-BE77-7752ACC4AD14}" type="sibTrans" cxnId="{99FA6C92-5934-43F8-BE4F-ACF28659693A}">
      <dgm:prSet/>
      <dgm:spPr/>
    </dgm:pt>
    <dgm:pt modelId="{AB07BD7E-5B31-4D61-9057-EDF4E1B6624C}">
      <dgm:prSet phldr="0"/>
      <dgm:spPr/>
      <dgm:t>
        <a:bodyPr/>
        <a:lstStyle/>
        <a:p>
          <a:pPr rtl="0"/>
          <a:r>
            <a:rPr lang="en-US" dirty="0">
              <a:latin typeface="Calibri Light" panose="020F0302020204030204"/>
            </a:rPr>
            <a:t>Overly confident</a:t>
          </a:r>
        </a:p>
      </dgm:t>
    </dgm:pt>
    <dgm:pt modelId="{DF56A80B-BC50-43DD-BB9B-55F6C76D2F1A}" type="parTrans" cxnId="{9C819C93-B1B6-4B8E-ADEF-63A628420ED9}">
      <dgm:prSet/>
      <dgm:spPr/>
    </dgm:pt>
    <dgm:pt modelId="{83068FC4-1D02-4B32-873A-C331977C8409}" type="sibTrans" cxnId="{9C819C93-B1B6-4B8E-ADEF-63A628420ED9}">
      <dgm:prSet/>
      <dgm:spPr/>
    </dgm:pt>
    <dgm:pt modelId="{780E76E3-EC7D-434F-8A59-37FF4ADD09B0}">
      <dgm:prSet phldr="0"/>
      <dgm:spPr/>
      <dgm:t>
        <a:bodyPr/>
        <a:lstStyle/>
        <a:p>
          <a:pPr rtl="0"/>
          <a:r>
            <a:rPr lang="en-US" dirty="0">
              <a:latin typeface="Calibri Light" panose="020F0302020204030204"/>
            </a:rPr>
            <a:t>Highly motivated</a:t>
          </a:r>
        </a:p>
      </dgm:t>
    </dgm:pt>
    <dgm:pt modelId="{BF101F7A-D53D-4ACF-85B9-2FC193A16D72}" type="parTrans" cxnId="{79E29FFF-5D64-4BB0-B79F-CF487C4F8C3E}">
      <dgm:prSet/>
      <dgm:spPr/>
    </dgm:pt>
    <dgm:pt modelId="{A3BDEB92-658E-4169-A434-2E16AE7530A4}" type="sibTrans" cxnId="{79E29FFF-5D64-4BB0-B79F-CF487C4F8C3E}">
      <dgm:prSet/>
      <dgm:spPr/>
    </dgm:pt>
    <dgm:pt modelId="{2C767A3E-CA3B-4AB3-AF6D-A362954657A5}">
      <dgm:prSet phldr="0"/>
      <dgm:spPr/>
      <dgm:t>
        <a:bodyPr/>
        <a:lstStyle/>
        <a:p>
          <a:pPr rtl="0"/>
          <a:r>
            <a:rPr lang="en-US" dirty="0">
              <a:latin typeface="Calibri Light" panose="020F0302020204030204"/>
            </a:rPr>
            <a:t>Too assertive</a:t>
          </a:r>
        </a:p>
      </dgm:t>
    </dgm:pt>
    <dgm:pt modelId="{49A05E86-686A-4141-A1CB-4016799D9E97}" type="parTrans" cxnId="{6ABBF977-29DE-472F-BF7B-3B918036C866}">
      <dgm:prSet/>
      <dgm:spPr/>
    </dgm:pt>
    <dgm:pt modelId="{40B58710-108C-46DF-8D1B-F1FC014B7916}" type="sibTrans" cxnId="{6ABBF977-29DE-472F-BF7B-3B918036C866}">
      <dgm:prSet/>
      <dgm:spPr/>
    </dgm:pt>
    <dgm:pt modelId="{E28857D2-6EB6-4D2C-86BC-B9988FDD8BD2}">
      <dgm:prSet phldr="0"/>
      <dgm:spPr/>
      <dgm:t>
        <a:bodyPr/>
        <a:lstStyle/>
        <a:p>
          <a:pPr rtl="0"/>
          <a:r>
            <a:rPr lang="en-US" dirty="0">
              <a:latin typeface="Calibri Light" panose="020F0302020204030204"/>
            </a:rPr>
            <a:t>All performed above expectations</a:t>
          </a:r>
        </a:p>
      </dgm:t>
    </dgm:pt>
    <dgm:pt modelId="{5F1D3117-4010-4447-8849-C0A16F908FD2}" type="parTrans" cxnId="{C044D0D5-BEB4-4A14-BFA8-562CC3DEDE36}">
      <dgm:prSet/>
      <dgm:spPr/>
    </dgm:pt>
    <dgm:pt modelId="{B64DBD37-8155-4808-9D5D-C12C9B9A7501}" type="sibTrans" cxnId="{C044D0D5-BEB4-4A14-BFA8-562CC3DEDE36}">
      <dgm:prSet/>
      <dgm:spPr/>
    </dgm:pt>
    <dgm:pt modelId="{CB052ADD-30F7-493B-B3E7-8D7C1CC2167F}">
      <dgm:prSet phldr="0"/>
      <dgm:spPr/>
      <dgm:t>
        <a:bodyPr/>
        <a:lstStyle/>
        <a:p>
          <a:pPr rtl="0"/>
          <a:r>
            <a:rPr lang="en-US" dirty="0">
              <a:latin typeface="Calibri Light" panose="020F0302020204030204"/>
            </a:rPr>
            <a:t>All performed far below expectations</a:t>
          </a:r>
        </a:p>
      </dgm:t>
    </dgm:pt>
    <dgm:pt modelId="{8F04BC53-EC98-4B7E-A5B1-E7B65405E7CC}" type="parTrans" cxnId="{B9998AC6-E403-409E-9AFD-A8B2910DC64E}">
      <dgm:prSet/>
      <dgm:spPr/>
    </dgm:pt>
    <dgm:pt modelId="{0F716310-965C-4E28-A480-4D8DF031944B}" type="sibTrans" cxnId="{B9998AC6-E403-409E-9AFD-A8B2910DC64E}">
      <dgm:prSet/>
      <dgm:spPr/>
    </dgm:pt>
    <dgm:pt modelId="{C7402D54-DDCE-4A7C-8F65-50917569846E}" type="pres">
      <dgm:prSet presAssocID="{EABA64F4-84DA-4CFC-8D71-5B7A90519849}" presName="Name0" presStyleCnt="0">
        <dgm:presLayoutVars>
          <dgm:dir/>
          <dgm:animLvl val="lvl"/>
          <dgm:resizeHandles val="exact"/>
        </dgm:presLayoutVars>
      </dgm:prSet>
      <dgm:spPr/>
    </dgm:pt>
    <dgm:pt modelId="{87620DB5-6F91-40E8-AB58-8F7CCDAC662E}" type="pres">
      <dgm:prSet presAssocID="{AB9F72E9-A9C6-412A-8C45-F4B7203368CA}" presName="composite" presStyleCnt="0"/>
      <dgm:spPr/>
    </dgm:pt>
    <dgm:pt modelId="{4CB070D7-4D0B-4F26-8EEA-04CC558DC19D}" type="pres">
      <dgm:prSet presAssocID="{AB9F72E9-A9C6-412A-8C45-F4B7203368CA}" presName="parTx" presStyleLbl="alignNode1" presStyleIdx="0" presStyleCnt="2">
        <dgm:presLayoutVars>
          <dgm:chMax val="0"/>
          <dgm:chPref val="0"/>
          <dgm:bulletEnabled val="1"/>
        </dgm:presLayoutVars>
      </dgm:prSet>
      <dgm:spPr/>
    </dgm:pt>
    <dgm:pt modelId="{439A0024-EDA5-441F-8E99-8BAED4B37D94}" type="pres">
      <dgm:prSet presAssocID="{AB9F72E9-A9C6-412A-8C45-F4B7203368CA}" presName="desTx" presStyleLbl="alignAccFollowNode1" presStyleIdx="0" presStyleCnt="2">
        <dgm:presLayoutVars>
          <dgm:bulletEnabled val="1"/>
        </dgm:presLayoutVars>
      </dgm:prSet>
      <dgm:spPr/>
    </dgm:pt>
    <dgm:pt modelId="{1BFBC126-A5F9-4F0C-B07A-F4235D191393}" type="pres">
      <dgm:prSet presAssocID="{D3B2B83A-D995-4036-9553-588996606FF9}" presName="space" presStyleCnt="0"/>
      <dgm:spPr/>
    </dgm:pt>
    <dgm:pt modelId="{B74F1674-D0BC-46BE-8154-DA119243BD18}" type="pres">
      <dgm:prSet presAssocID="{38F042D2-F1A9-4CB7-8172-FCC4B4639F22}" presName="composite" presStyleCnt="0"/>
      <dgm:spPr/>
    </dgm:pt>
    <dgm:pt modelId="{8B06B688-1E75-4A60-938C-B141F5810314}" type="pres">
      <dgm:prSet presAssocID="{38F042D2-F1A9-4CB7-8172-FCC4B4639F22}" presName="parTx" presStyleLbl="alignNode1" presStyleIdx="1" presStyleCnt="2">
        <dgm:presLayoutVars>
          <dgm:chMax val="0"/>
          <dgm:chPref val="0"/>
          <dgm:bulletEnabled val="1"/>
        </dgm:presLayoutVars>
      </dgm:prSet>
      <dgm:spPr/>
    </dgm:pt>
    <dgm:pt modelId="{72BBA4EA-1731-45A3-9034-2F6273F46E7B}" type="pres">
      <dgm:prSet presAssocID="{38F042D2-F1A9-4CB7-8172-FCC4B4639F22}" presName="desTx" presStyleLbl="alignAccFollowNode1" presStyleIdx="1" presStyleCnt="2">
        <dgm:presLayoutVars>
          <dgm:bulletEnabled val="1"/>
        </dgm:presLayoutVars>
      </dgm:prSet>
      <dgm:spPr/>
    </dgm:pt>
  </dgm:ptLst>
  <dgm:cxnLst>
    <dgm:cxn modelId="{A19DC203-32A8-49CC-B3F8-318C3708DA67}" srcId="{AB9F72E9-A9C6-412A-8C45-F4B7203368CA}" destId="{41B00FC7-4250-4990-9DE8-0B6699CFA7E1}" srcOrd="1" destOrd="0" parTransId="{43BE6300-DB43-49DE-8557-7A4A3316564E}" sibTransId="{98F25AE3-E850-48BA-9FB4-A95912F9991A}"/>
    <dgm:cxn modelId="{E7A76218-8BFC-4926-89A7-D2DDE3F1A2FC}" type="presOf" srcId="{EABA64F4-84DA-4CFC-8D71-5B7A90519849}" destId="{C7402D54-DDCE-4A7C-8F65-50917569846E}" srcOrd="0" destOrd="0" presId="urn:microsoft.com/office/officeart/2005/8/layout/hList1"/>
    <dgm:cxn modelId="{CF6C0424-3BA6-4DDD-AEA6-97CAB775067B}" srcId="{AB9F72E9-A9C6-412A-8C45-F4B7203368CA}" destId="{21568EE1-F431-4F16-B32A-4B352223CD74}" srcOrd="3" destOrd="0" parTransId="{ED858349-EB42-4A6E-8FA5-112E3B16E423}" sibTransId="{EBF6E01E-B971-46C7-A80A-1FA3A8DBADD4}"/>
    <dgm:cxn modelId="{8C1BE626-6363-4FC9-9DFA-C348B4CD1A44}" type="presOf" srcId="{DB982D6E-129E-4D3A-918C-35B1C95A6BEB}" destId="{439A0024-EDA5-441F-8E99-8BAED4B37D94}" srcOrd="0" destOrd="2" presId="urn:microsoft.com/office/officeart/2005/8/layout/hList1"/>
    <dgm:cxn modelId="{57C4492E-2E6D-426C-A157-6E9D65174E0E}" type="presOf" srcId="{21568EE1-F431-4F16-B32A-4B352223CD74}" destId="{439A0024-EDA5-441F-8E99-8BAED4B37D94}" srcOrd="0" destOrd="3" presId="urn:microsoft.com/office/officeart/2005/8/layout/hList1"/>
    <dgm:cxn modelId="{9DB8855F-5456-4D23-8F24-ECCAD4454692}" type="presOf" srcId="{780E76E3-EC7D-434F-8A59-37FF4ADD09B0}" destId="{72BBA4EA-1731-45A3-9034-2F6273F46E7B}" srcOrd="0" destOrd="2" presId="urn:microsoft.com/office/officeart/2005/8/layout/hList1"/>
    <dgm:cxn modelId="{1B5F0264-794A-4044-9E24-58FE19C45BBC}" type="presOf" srcId="{AB9F72E9-A9C6-412A-8C45-F4B7203368CA}" destId="{4CB070D7-4D0B-4F26-8EEA-04CC558DC19D}" srcOrd="0" destOrd="0" presId="urn:microsoft.com/office/officeart/2005/8/layout/hList1"/>
    <dgm:cxn modelId="{6ABBF977-29DE-472F-BF7B-3B918036C866}" srcId="{38F042D2-F1A9-4CB7-8172-FCC4B4639F22}" destId="{2C767A3E-CA3B-4AB3-AF6D-A362954657A5}" srcOrd="3" destOrd="0" parTransId="{49A05E86-686A-4141-A1CB-4016799D9E97}" sibTransId="{40B58710-108C-46DF-8D1B-F1FC014B7916}"/>
    <dgm:cxn modelId="{77925379-DECD-4D1A-B769-ABF4210C9967}" type="presOf" srcId="{38F042D2-F1A9-4CB7-8172-FCC4B4639F22}" destId="{8B06B688-1E75-4A60-938C-B141F5810314}" srcOrd="0" destOrd="0" presId="urn:microsoft.com/office/officeart/2005/8/layout/hList1"/>
    <dgm:cxn modelId="{F3CDFA7D-8321-4C21-BAF0-D10C3152A2A4}" type="presOf" srcId="{AB07BD7E-5B31-4D61-9057-EDF4E1B6624C}" destId="{72BBA4EA-1731-45A3-9034-2F6273F46E7B}" srcOrd="0" destOrd="1" presId="urn:microsoft.com/office/officeart/2005/8/layout/hList1"/>
    <dgm:cxn modelId="{99FA6C92-5934-43F8-BE4F-ACF28659693A}" srcId="{EABA64F4-84DA-4CFC-8D71-5B7A90519849}" destId="{38F042D2-F1A9-4CB7-8172-FCC4B4639F22}" srcOrd="1" destOrd="0" parTransId="{F6EF8077-58F3-46B9-98BA-C3794C82DA25}" sibTransId="{2E3271C0-A92A-449B-BE77-7752ACC4AD14}"/>
    <dgm:cxn modelId="{9C819C93-B1B6-4B8E-ADEF-63A628420ED9}" srcId="{38F042D2-F1A9-4CB7-8172-FCC4B4639F22}" destId="{AB07BD7E-5B31-4D61-9057-EDF4E1B6624C}" srcOrd="1" destOrd="0" parTransId="{DF56A80B-BC50-43DD-BB9B-55F6C76D2F1A}" sibTransId="{83068FC4-1D02-4B32-873A-C331977C8409}"/>
    <dgm:cxn modelId="{3E2BD2AA-CAE3-4DA9-BE6A-E65C4848FE33}" type="presOf" srcId="{2C767A3E-CA3B-4AB3-AF6D-A362954657A5}" destId="{72BBA4EA-1731-45A3-9034-2F6273F46E7B}" srcOrd="0" destOrd="3" presId="urn:microsoft.com/office/officeart/2005/8/layout/hList1"/>
    <dgm:cxn modelId="{BCB1F4B3-6422-47A6-B31C-F1C5122980D6}" type="presOf" srcId="{41B00FC7-4250-4990-9DE8-0B6699CFA7E1}" destId="{439A0024-EDA5-441F-8E99-8BAED4B37D94}" srcOrd="0" destOrd="1" presId="urn:microsoft.com/office/officeart/2005/8/layout/hList1"/>
    <dgm:cxn modelId="{B9998AC6-E403-409E-9AFD-A8B2910DC64E}" srcId="{38F042D2-F1A9-4CB7-8172-FCC4B4639F22}" destId="{CB052ADD-30F7-493B-B3E7-8D7C1CC2167F}" srcOrd="0" destOrd="0" parTransId="{8F04BC53-EC98-4B7E-A5B1-E7B65405E7CC}" sibTransId="{0F716310-965C-4E28-A480-4D8DF031944B}"/>
    <dgm:cxn modelId="{BEB7F5C6-A638-4BCA-A922-ED1F18526273}" type="presOf" srcId="{E28857D2-6EB6-4D2C-86BC-B9988FDD8BD2}" destId="{439A0024-EDA5-441F-8E99-8BAED4B37D94}" srcOrd="0" destOrd="0" presId="urn:microsoft.com/office/officeart/2005/8/layout/hList1"/>
    <dgm:cxn modelId="{37AEF4D1-78BF-4042-811B-1F5F0E40F3C9}" srcId="{EABA64F4-84DA-4CFC-8D71-5B7A90519849}" destId="{AB9F72E9-A9C6-412A-8C45-F4B7203368CA}" srcOrd="0" destOrd="0" parTransId="{99D138BA-E491-4B2C-A933-DA83EFF25F79}" sibTransId="{D3B2B83A-D995-4036-9553-588996606FF9}"/>
    <dgm:cxn modelId="{C044D0D5-BEB4-4A14-BFA8-562CC3DEDE36}" srcId="{AB9F72E9-A9C6-412A-8C45-F4B7203368CA}" destId="{E28857D2-6EB6-4D2C-86BC-B9988FDD8BD2}" srcOrd="0" destOrd="0" parTransId="{5F1D3117-4010-4447-8849-C0A16F908FD2}" sibTransId="{B64DBD37-8155-4808-9D5D-C12C9B9A7501}"/>
    <dgm:cxn modelId="{D1ECB9DE-AD95-4D2F-83C8-8E3F534CDF32}" type="presOf" srcId="{CB052ADD-30F7-493B-B3E7-8D7C1CC2167F}" destId="{72BBA4EA-1731-45A3-9034-2F6273F46E7B}" srcOrd="0" destOrd="0" presId="urn:microsoft.com/office/officeart/2005/8/layout/hList1"/>
    <dgm:cxn modelId="{2F4880F6-9251-4E9C-9B14-56C9C74ED6CD}" srcId="{AB9F72E9-A9C6-412A-8C45-F4B7203368CA}" destId="{DB982D6E-129E-4D3A-918C-35B1C95A6BEB}" srcOrd="2" destOrd="0" parTransId="{3DD48A32-AB11-4C74-B438-E35D788DC753}" sibTransId="{756CF515-94DD-430F-BC3F-6D7D8B670D0E}"/>
    <dgm:cxn modelId="{79E29FFF-5D64-4BB0-B79F-CF487C4F8C3E}" srcId="{38F042D2-F1A9-4CB7-8172-FCC4B4639F22}" destId="{780E76E3-EC7D-434F-8A59-37FF4ADD09B0}" srcOrd="2" destOrd="0" parTransId="{BF101F7A-D53D-4ACF-85B9-2FC193A16D72}" sibTransId="{A3BDEB92-658E-4169-A434-2E16AE7530A4}"/>
    <dgm:cxn modelId="{51842AE6-5C11-4319-9346-8B3844951FEE}" type="presParOf" srcId="{C7402D54-DDCE-4A7C-8F65-50917569846E}" destId="{87620DB5-6F91-40E8-AB58-8F7CCDAC662E}" srcOrd="0" destOrd="0" presId="urn:microsoft.com/office/officeart/2005/8/layout/hList1"/>
    <dgm:cxn modelId="{627037A5-BA49-42CA-A120-E56772C976F1}" type="presParOf" srcId="{87620DB5-6F91-40E8-AB58-8F7CCDAC662E}" destId="{4CB070D7-4D0B-4F26-8EEA-04CC558DC19D}" srcOrd="0" destOrd="0" presId="urn:microsoft.com/office/officeart/2005/8/layout/hList1"/>
    <dgm:cxn modelId="{8ED14C23-F693-42AA-BEA6-DA939F2D5E11}" type="presParOf" srcId="{87620DB5-6F91-40E8-AB58-8F7CCDAC662E}" destId="{439A0024-EDA5-441F-8E99-8BAED4B37D94}" srcOrd="1" destOrd="0" presId="urn:microsoft.com/office/officeart/2005/8/layout/hList1"/>
    <dgm:cxn modelId="{956EE4B7-2D04-4044-8EEA-0066C3B25AA9}" type="presParOf" srcId="{C7402D54-DDCE-4A7C-8F65-50917569846E}" destId="{1BFBC126-A5F9-4F0C-B07A-F4235D191393}" srcOrd="1" destOrd="0" presId="urn:microsoft.com/office/officeart/2005/8/layout/hList1"/>
    <dgm:cxn modelId="{690EECA8-E4E2-4A26-B422-C524C7404DF2}" type="presParOf" srcId="{C7402D54-DDCE-4A7C-8F65-50917569846E}" destId="{B74F1674-D0BC-46BE-8154-DA119243BD18}" srcOrd="2" destOrd="0" presId="urn:microsoft.com/office/officeart/2005/8/layout/hList1"/>
    <dgm:cxn modelId="{F7C8E76F-9D29-4FBA-AA73-DEDCBCB5B260}" type="presParOf" srcId="{B74F1674-D0BC-46BE-8154-DA119243BD18}" destId="{8B06B688-1E75-4A60-938C-B141F5810314}" srcOrd="0" destOrd="0" presId="urn:microsoft.com/office/officeart/2005/8/layout/hList1"/>
    <dgm:cxn modelId="{BCA1BAA0-90BF-4CDF-9DAB-3E55516595AA}" type="presParOf" srcId="{B74F1674-D0BC-46BE-8154-DA119243BD18}" destId="{72BBA4EA-1731-45A3-9034-2F6273F46E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070D7-4D0B-4F26-8EEA-04CC558DC19D}">
      <dsp:nvSpPr>
        <dsp:cNvPr id="0" name=""/>
        <dsp:cNvSpPr/>
      </dsp:nvSpPr>
      <dsp:spPr>
        <a:xfrm>
          <a:off x="42" y="40990"/>
          <a:ext cx="4095250" cy="6624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Calibri Light" panose="020F0302020204030204"/>
            </a:rPr>
            <a:t>Most Successful</a:t>
          </a:r>
          <a:endParaRPr lang="en-US" sz="2300" kern="1200" dirty="0"/>
        </a:p>
      </dsp:txBody>
      <dsp:txXfrm>
        <a:off x="42" y="40990"/>
        <a:ext cx="4095250" cy="662400"/>
      </dsp:txXfrm>
    </dsp:sp>
    <dsp:sp modelId="{439A0024-EDA5-441F-8E99-8BAED4B37D94}">
      <dsp:nvSpPr>
        <dsp:cNvPr id="0" name=""/>
        <dsp:cNvSpPr/>
      </dsp:nvSpPr>
      <dsp:spPr>
        <a:xfrm>
          <a:off x="42" y="703390"/>
          <a:ext cx="4095250" cy="208345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latin typeface="Calibri Light" panose="020F0302020204030204"/>
            </a:rPr>
            <a:t>All performed above expectations</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Reasonably confident</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Highly motivated</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Appropriately assertive</a:t>
          </a:r>
          <a:endParaRPr lang="en-US" sz="2300" kern="1200" dirty="0"/>
        </a:p>
      </dsp:txBody>
      <dsp:txXfrm>
        <a:off x="42" y="703390"/>
        <a:ext cx="4095250" cy="2083454"/>
      </dsp:txXfrm>
    </dsp:sp>
    <dsp:sp modelId="{8B06B688-1E75-4A60-938C-B141F5810314}">
      <dsp:nvSpPr>
        <dsp:cNvPr id="0" name=""/>
        <dsp:cNvSpPr/>
      </dsp:nvSpPr>
      <dsp:spPr>
        <a:xfrm>
          <a:off x="4668628" y="40990"/>
          <a:ext cx="4095250" cy="6624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Calibri Light" panose="020F0302020204030204"/>
            </a:rPr>
            <a:t>Most </a:t>
          </a:r>
          <a:r>
            <a:rPr lang="en-US" sz="2300" b="1" kern="1200" dirty="0">
              <a:latin typeface="Calibri Light" panose="020F0302020204030204"/>
            </a:rPr>
            <a:t>Un</a:t>
          </a:r>
          <a:r>
            <a:rPr lang="en-US" sz="2300" kern="1200" dirty="0">
              <a:latin typeface="Calibri Light" panose="020F0302020204030204"/>
            </a:rPr>
            <a:t>successful</a:t>
          </a:r>
        </a:p>
      </dsp:txBody>
      <dsp:txXfrm>
        <a:off x="4668628" y="40990"/>
        <a:ext cx="4095250" cy="662400"/>
      </dsp:txXfrm>
    </dsp:sp>
    <dsp:sp modelId="{72BBA4EA-1731-45A3-9034-2F6273F46E7B}">
      <dsp:nvSpPr>
        <dsp:cNvPr id="0" name=""/>
        <dsp:cNvSpPr/>
      </dsp:nvSpPr>
      <dsp:spPr>
        <a:xfrm>
          <a:off x="4668628" y="703390"/>
          <a:ext cx="4095250" cy="2083454"/>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latin typeface="Calibri Light" panose="020F0302020204030204"/>
            </a:rPr>
            <a:t>All performed far below expectations</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Overly confident</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Highly motivated</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Too assertive</a:t>
          </a:r>
        </a:p>
      </dsp:txBody>
      <dsp:txXfrm>
        <a:off x="4668628" y="703390"/>
        <a:ext cx="4095250" cy="208345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5F80D-2B38-4E5E-BBD5-B0F66133AC9E}" type="datetimeFigureOut">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05483-CB5A-408F-9199-DEA0D3E23CA0}" type="slidenum">
              <a:t>‹#›</a:t>
            </a:fld>
            <a:endParaRPr lang="en-US"/>
          </a:p>
        </p:txBody>
      </p:sp>
    </p:spTree>
    <p:extLst>
      <p:ext uri="{BB962C8B-B14F-4D97-AF65-F5344CB8AC3E}">
        <p14:creationId xmlns:p14="http://schemas.microsoft.com/office/powerpoint/2010/main" val="3995898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6205483-CB5A-408F-9199-DEA0D3E23CA0}" type="slidenum">
              <a:rPr lang="en-US"/>
              <a:t>1</a:t>
            </a:fld>
            <a:endParaRPr lang="en-US"/>
          </a:p>
        </p:txBody>
      </p:sp>
    </p:spTree>
    <p:extLst>
      <p:ext uri="{BB962C8B-B14F-4D97-AF65-F5344CB8AC3E}">
        <p14:creationId xmlns:p14="http://schemas.microsoft.com/office/powerpoint/2010/main" val="190838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Sample size: 30 calls total, including 6 most successful calls (customer committed to increasing usage/prescribing or influencing others)</a:t>
            </a:r>
          </a:p>
          <a:p>
            <a:endParaRPr lang="en-US">
              <a:cs typeface="Calibri"/>
            </a:endParaRPr>
          </a:p>
          <a:p>
            <a:r>
              <a:rPr lang="en-US" dirty="0">
                <a:cs typeface="Calibri"/>
              </a:rPr>
              <a:t>Practice median: for all = 30%, for most successful = 42% (a bit less than half)</a:t>
            </a:r>
            <a:endParaRPr lang="en-US" dirty="0"/>
          </a:p>
          <a:p>
            <a:r>
              <a:rPr lang="en-US" dirty="0">
                <a:cs typeface="Calibri"/>
              </a:rPr>
              <a:t>Efficacy median: for all = 48%, for most successful = 50% (about half)</a:t>
            </a:r>
          </a:p>
          <a:p>
            <a:r>
              <a:rPr lang="en-US" dirty="0">
                <a:cs typeface="Calibri"/>
              </a:rPr>
              <a:t>Cost median: for all = 10%, for most successful = 10% (about 10%)</a:t>
            </a:r>
          </a:p>
          <a:p>
            <a:r>
              <a:rPr lang="en-US" dirty="0">
                <a:cs typeface="Calibri"/>
              </a:rPr>
              <a:t>(Medians don’t perfectly add to 100% due to high variability in the data, and some incorrectly reported data.)</a:t>
            </a:r>
          </a:p>
          <a:p>
            <a:endParaRPr lang="en-US">
              <a:cs typeface="Calibri"/>
            </a:endParaRPr>
          </a:p>
          <a:p>
            <a:r>
              <a:rPr lang="en-US" dirty="0">
                <a:cs typeface="Calibri"/>
              </a:rPr>
              <a:t>Distributions are much tighter for the successful calls.</a:t>
            </a:r>
          </a:p>
          <a:p>
            <a:endParaRPr lang="en-US">
              <a:cs typeface="Calibri"/>
            </a:endParaRPr>
          </a:p>
          <a:p>
            <a:r>
              <a:rPr lang="en-US" dirty="0">
                <a:cs typeface="Calibri"/>
              </a:rPr>
              <a:t>Order for successful calls: cost always either came last or was omitted. Practice usually came first.</a:t>
            </a:r>
          </a:p>
          <a:p>
            <a:endParaRPr lang="en-US">
              <a:cs typeface="Calibri"/>
            </a:endParaRPr>
          </a:p>
          <a:p>
            <a:r>
              <a:rPr lang="en-US" dirty="0">
                <a:cs typeface="Calibri"/>
              </a:rPr>
              <a:t>Recommendations:</a:t>
            </a:r>
          </a:p>
          <a:p>
            <a:endParaRPr lang="en-US">
              <a:cs typeface="Calibri"/>
            </a:endParaRPr>
          </a:p>
          <a:p>
            <a:r>
              <a:rPr lang="en-US" dirty="0">
                <a:cs typeface="Calibri"/>
              </a:rPr>
              <a:t>Focus more at the start of a call on the customer's practice/patient population – this will provide the customer with an answer as to how their patients could benefit from this type of product – before the Rep focuses on the efficacy and safety of Company X's product specifically. (Answers first: is there a need?)</a:t>
            </a:r>
          </a:p>
          <a:p>
            <a:endParaRPr lang="en-US">
              <a:cs typeface="Calibri"/>
            </a:endParaRPr>
          </a:p>
          <a:p>
            <a:r>
              <a:rPr lang="en-US" dirty="0">
                <a:cs typeface="Calibri"/>
              </a:rPr>
              <a:t>When strategizing for time devoted to each topic, continue keeping the discussion focused mostly on practice and efficacy, and a bit on cost – however, try not to let one topic dominate the discussion, unless the customer is specifically focusing on a topic. Make sure the Reps don't neglect any one topic, except perhaps cost.</a:t>
            </a:r>
          </a:p>
          <a:p>
            <a:endParaRPr lang="en-US">
              <a:cs typeface="Calibri"/>
            </a:endParaRPr>
          </a:p>
          <a:p>
            <a:r>
              <a:rPr lang="en-US" dirty="0">
                <a:cs typeface="Calibri"/>
              </a:rPr>
              <a:t>The lengths of the most successful calls make up a disproportionately large total call time (2 hours:15 min out of 6 hours). The most successful calls were primarily around or above the median call length of 9 min. Trying to stay on the phone for 9 minutes or longer may help sway customers.</a:t>
            </a:r>
          </a:p>
          <a:p>
            <a:endParaRPr lang="en-US">
              <a:cs typeface="Calibri"/>
            </a:endParaRPr>
          </a:p>
        </p:txBody>
      </p:sp>
      <p:sp>
        <p:nvSpPr>
          <p:cNvPr id="4" name="Slide Number Placeholder 3"/>
          <p:cNvSpPr>
            <a:spLocks noGrp="1"/>
          </p:cNvSpPr>
          <p:nvPr>
            <p:ph type="sldNum" sz="quarter" idx="5"/>
          </p:nvPr>
        </p:nvSpPr>
        <p:spPr/>
        <p:txBody>
          <a:bodyPr/>
          <a:lstStyle/>
          <a:p>
            <a:fld id="{E6205483-CB5A-408F-9199-DEA0D3E23CA0}" type="slidenum">
              <a:t>2</a:t>
            </a:fld>
            <a:endParaRPr lang="en-US"/>
          </a:p>
        </p:txBody>
      </p:sp>
    </p:spTree>
    <p:extLst>
      <p:ext uri="{BB962C8B-B14F-4D97-AF65-F5344CB8AC3E}">
        <p14:creationId xmlns:p14="http://schemas.microsoft.com/office/powerpoint/2010/main" val="264115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most successful Reps outperformed their expectations. These Reps were somewhat confident, each having a confidence level of 5-8. They were highly motivated, with motivation levels of 8-10.</a:t>
            </a:r>
          </a:p>
          <a:p>
            <a:endParaRPr lang="en-US" dirty="0">
              <a:cs typeface="Calibri"/>
            </a:endParaRPr>
          </a:p>
          <a:p>
            <a:r>
              <a:rPr lang="en-US" dirty="0"/>
              <a:t>The most unsuccessful Reps performed far below their expectations. They tended to be very confident, most with a confidence level of 10, and similar motivation levels as the most successful. </a:t>
            </a:r>
            <a:endParaRPr lang="en-US" dirty="0">
              <a:cs typeface="Calibri"/>
            </a:endParaRPr>
          </a:p>
          <a:p>
            <a:endParaRPr lang="en-US" dirty="0">
              <a:cs typeface="Calibri"/>
            </a:endParaRPr>
          </a:p>
          <a:p>
            <a:r>
              <a:rPr lang="en-US" dirty="0"/>
              <a:t>The most successful Reps mostly identified as being perfectly assertive. The most unsuccessful Reps generally identified as being too assertive.</a:t>
            </a:r>
          </a:p>
          <a:p>
            <a:endParaRPr lang="en-US" dirty="0">
              <a:cs typeface="Calibri"/>
            </a:endParaRPr>
          </a:p>
          <a:p>
            <a:r>
              <a:rPr lang="en-US" dirty="0"/>
              <a:t>Little correlation was found between performance and perceptions of tool/resource quality.</a:t>
            </a:r>
          </a:p>
          <a:p>
            <a:endParaRPr lang="en-US" dirty="0">
              <a:cs typeface="Calibri"/>
            </a:endParaRPr>
          </a:p>
          <a:p>
            <a:r>
              <a:rPr lang="en-US" dirty="0"/>
              <a:t>Recommendation: Encourage Reps to maintain a reasonable level of confidence while remaining highly motivated. Reps who are extremely confident and overly assertive may be more likely to push customers away, rather than draw them in. Encourage them to be appropriately assertive – not too assertive, but assertive enough. The least confident Rep had an unsuccessful Call Outcome; their lack of confidence may have discouraged them from asking for commitment, so be confident enough.</a:t>
            </a:r>
            <a:endParaRPr lang="en-US" dirty="0">
              <a:cs typeface="Calibri"/>
            </a:endParaRPr>
          </a:p>
        </p:txBody>
      </p:sp>
      <p:sp>
        <p:nvSpPr>
          <p:cNvPr id="4" name="Slide Number Placeholder 3"/>
          <p:cNvSpPr>
            <a:spLocks noGrp="1"/>
          </p:cNvSpPr>
          <p:nvPr>
            <p:ph type="sldNum" sz="quarter" idx="5"/>
          </p:nvPr>
        </p:nvSpPr>
        <p:spPr/>
        <p:txBody>
          <a:bodyPr/>
          <a:lstStyle/>
          <a:p>
            <a:fld id="{E6205483-CB5A-408F-9199-DEA0D3E23CA0}" type="slidenum">
              <a:rPr lang="en-US"/>
              <a:t>3</a:t>
            </a:fld>
            <a:endParaRPr lang="en-US"/>
          </a:p>
        </p:txBody>
      </p:sp>
    </p:spTree>
    <p:extLst>
      <p:ext uri="{BB962C8B-B14F-4D97-AF65-F5344CB8AC3E}">
        <p14:creationId xmlns:p14="http://schemas.microsoft.com/office/powerpoint/2010/main" val="21914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graph has three nodes, at the two extreme outcomes and at the neutral outcome.</a:t>
            </a:r>
          </a:p>
          <a:p>
            <a:endParaRPr lang="en-US">
              <a:cs typeface="Calibri"/>
            </a:endParaRPr>
          </a:p>
          <a:p>
            <a:r>
              <a:rPr lang="en-US" dirty="0">
                <a:cs typeface="Calibri"/>
              </a:rPr>
              <a:t>Neutral calls rank high because these calls are not necessarily "sales" calls, and encompass mostly social and informational calls ("thank you" calls, answering questions about Product A, etc.). Many customers on these neutral calls were already using Product A.</a:t>
            </a:r>
          </a:p>
          <a:p>
            <a:endParaRPr lang="en-US">
              <a:cs typeface="Calibri"/>
            </a:endParaRPr>
          </a:p>
          <a:p>
            <a:r>
              <a:rPr lang="en-US" dirty="0"/>
              <a:t>Sales reps might expect to get mostly firm yes's and firm no's. The 5's are ideal, as firm yes's to increase usage/prescribing or to influence others, and the 4's are certainly on the right track, with commitments to think about prescribing or to a follow-up call. </a:t>
            </a:r>
            <a:endParaRPr lang="en-US" dirty="0">
              <a:cs typeface="Calibri"/>
            </a:endParaRPr>
          </a:p>
          <a:p>
            <a:endParaRPr lang="en-US"/>
          </a:p>
          <a:p>
            <a:r>
              <a:rPr lang="en-US" dirty="0"/>
              <a:t>A 1 is a firm no to prescribing. </a:t>
            </a:r>
            <a:endParaRPr lang="en-US" dirty="0">
              <a:cs typeface="Calibri"/>
            </a:endParaRPr>
          </a:p>
          <a:p>
            <a:endParaRPr lang="en-US"/>
          </a:p>
          <a:p>
            <a:r>
              <a:rPr lang="en-US" dirty="0"/>
              <a:t>The 2's are calls where the Rep did not ask for any commitment, and the potential customer has not indicated any intention to commit to increasing usage/prescribing or to influencing others. They likely are not already using Product A. The key difference between these "2" calls and "1" calls is that "2" calls seem like unsuccessful sales calls where the Rep didn’t ask for any commitment, whereas on "1" calls, the Rep at least asked for some commitment.</a:t>
            </a:r>
            <a:endParaRPr lang="en-US" dirty="0">
              <a:cs typeface="Calibri"/>
            </a:endParaRPr>
          </a:p>
          <a:p>
            <a:endParaRPr lang="en-US"/>
          </a:p>
          <a:p>
            <a:r>
              <a:rPr lang="en-US" dirty="0"/>
              <a:t>Recommendation: The Reps should, for all sales-focused calls, close by asking for some commitment, even if it is just to think about prescribing it. That way, the company has a more solid answer. A "1"  indicates that the company might choose to commit no further resources to these customers, but you'll only know if you ask. </a:t>
            </a:r>
          </a:p>
          <a:p>
            <a:endParaRPr lang="en-US" dirty="0">
              <a:cs typeface="Calibri"/>
            </a:endParaRPr>
          </a:p>
        </p:txBody>
      </p:sp>
      <p:sp>
        <p:nvSpPr>
          <p:cNvPr id="4" name="Slide Number Placeholder 3"/>
          <p:cNvSpPr>
            <a:spLocks noGrp="1"/>
          </p:cNvSpPr>
          <p:nvPr>
            <p:ph type="sldNum" sz="quarter" idx="5"/>
          </p:nvPr>
        </p:nvSpPr>
        <p:spPr/>
        <p:txBody>
          <a:bodyPr/>
          <a:lstStyle/>
          <a:p>
            <a:fld id="{E6205483-CB5A-408F-9199-DEA0D3E23CA0}" type="slidenum">
              <a:rPr lang="en-US"/>
              <a:t>4</a:t>
            </a:fld>
            <a:endParaRPr lang="en-US"/>
          </a:p>
        </p:txBody>
      </p:sp>
    </p:spTree>
    <p:extLst>
      <p:ext uri="{BB962C8B-B14F-4D97-AF65-F5344CB8AC3E}">
        <p14:creationId xmlns:p14="http://schemas.microsoft.com/office/powerpoint/2010/main" val="4006071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each of the most successful calls, the Rep presented 4 branded product messages. This was correlated much more strongly with full success than asking probing questions was.</a:t>
            </a:r>
          </a:p>
          <a:p>
            <a:endParaRPr lang="en-US" dirty="0">
              <a:cs typeface="Calibri"/>
            </a:endParaRPr>
          </a:p>
          <a:p>
            <a:r>
              <a:rPr lang="en-US" dirty="0">
                <a:cs typeface="Calibri"/>
              </a:rPr>
              <a:t>A couple of the Reps mentioned that the resources they use to discuss cost are inaccurate. The company should review each of the Reps' available resources to make sure that they are accurate. Other reps may also have inaccurate information, but not realize it. Update periodically.</a:t>
            </a:r>
          </a:p>
          <a:p>
            <a:endParaRPr lang="en-US" dirty="0">
              <a:cs typeface="Calibri"/>
            </a:endParaRPr>
          </a:p>
          <a:p>
            <a:r>
              <a:rPr lang="en-US" dirty="0">
                <a:cs typeface="Calibri"/>
              </a:rPr>
              <a:t>Some Reps mentioned that there was no coverage for patients in their region. These Reps did not secure any commitments, and felt that it was too hard to argue the case for Product A without any cost coverage. It seems that Product A is covered in many areas by local Managed Care Coverage, but not in some areas. If you can't secure coverage for certain regions, it may not be of great benefit to commit further resources to these regions.</a:t>
            </a:r>
          </a:p>
          <a:p>
            <a:endParaRPr lang="en-US" dirty="0">
              <a:cs typeface="Calibri"/>
            </a:endParaRPr>
          </a:p>
          <a:p>
            <a:r>
              <a:rPr lang="en-US" dirty="0">
                <a:cs typeface="Calibri"/>
              </a:rPr>
              <a:t>Some of the Reps felt that a lack of brand awareness in consumers has been hurting sales. Commercials may be a good opportunity to get the brand "out there," especially ones with a primary focus on efficacy and safety, as this was overall felt to be the most important factor by the Reps, perhaps with a consumer-friendly explanation of the brain volume data that was collected, and why it matters.</a:t>
            </a:r>
          </a:p>
          <a:p>
            <a:endParaRPr lang="en-US" dirty="0">
              <a:cs typeface="Calibri"/>
            </a:endParaRPr>
          </a:p>
          <a:p>
            <a:r>
              <a:rPr lang="en-US" dirty="0"/>
              <a:t>There are a few serious concerns about management at the company. Concerns summarize to: unapproachable management (some feel unsafe to approach managers with feedback) and lack of respect/recognition from management. Some said that upper management has been less stable lately and they fear for their job security.</a:t>
            </a:r>
            <a:endParaRPr lang="en-US">
              <a:cs typeface="Calibri"/>
            </a:endParaRPr>
          </a:p>
          <a:p>
            <a:r>
              <a:rPr lang="en-US" dirty="0"/>
              <a:t>Perhaps the company is already aware and is working to make adjustments – more communication with the employees may put minds at ease. Recommend HR to send an email and sit down with any reps who indicate concern, and ask for more focused info on any concerns with management - making them feel listened to will help with retention and motivation, and discuss the concerns with managers. Many reported a positive company culture, so tweaks to only some reps and/or managers may be sufficient. </a:t>
            </a:r>
            <a:endParaRPr lang="en-US" dirty="0">
              <a:cs typeface="Calibri" panose="020F0502020204030204"/>
            </a:endParaRPr>
          </a:p>
          <a:p>
            <a:endParaRPr lang="en-US" dirty="0">
              <a:cs typeface="Calibri" panose="020F0502020204030204"/>
            </a:endParaRPr>
          </a:p>
          <a:p>
            <a:r>
              <a:rPr lang="en-US" dirty="0">
                <a:cs typeface="Calibri" panose="020F0502020204030204"/>
              </a:rPr>
              <a:t>The data we collected has a lot of value in that we collected beliefs from all members of your field team. However, we were authorized to spend one day collecting data from calls, getting only 30 samples in total, and the sample size </a:t>
            </a:r>
            <a:r>
              <a:rPr lang="en-US" i="1" dirty="0">
                <a:cs typeface="Calibri" panose="020F0502020204030204"/>
              </a:rPr>
              <a:t>is </a:t>
            </a:r>
            <a:r>
              <a:rPr lang="en-US" dirty="0">
                <a:cs typeface="Calibri" panose="020F0502020204030204"/>
              </a:rPr>
              <a:t>sufficient for a quick analysis; however, next time, perhaps in a month or two when Company X has had time to implement some changes, we may wish to gather data from at least 3 days to ensure an even more confidence-inspiring sample size.</a:t>
            </a:r>
          </a:p>
          <a:p>
            <a:endParaRPr lang="en-US" dirty="0">
              <a:cs typeface="Calibri" panose="020F0502020204030204"/>
            </a:endParaRPr>
          </a:p>
          <a:p>
            <a:r>
              <a:rPr lang="en-US" dirty="0">
                <a:cs typeface="Calibri" panose="020F0502020204030204"/>
              </a:rPr>
              <a:t>The data from this sample posed some additional questions. How many customers with call outcomes of 1, 2, 3, and 4 eventually made a full commitment? Is management a serious concern for many Reps, or just a few, and does your Company feel these concerns are justified? How many customers make a full commitment in areas lacking cost coverage? These are some of the questions that STEM Healthcare can answer for you in the future, or that we can help guide you on for your own data collection.</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6205483-CB5A-408F-9199-DEA0D3E23CA0}" type="slidenum">
              <a:rPr lang="en-US"/>
              <a:t>5</a:t>
            </a:fld>
            <a:endParaRPr lang="en-US"/>
          </a:p>
        </p:txBody>
      </p:sp>
    </p:spTree>
    <p:extLst>
      <p:ext uri="{BB962C8B-B14F-4D97-AF65-F5344CB8AC3E}">
        <p14:creationId xmlns:p14="http://schemas.microsoft.com/office/powerpoint/2010/main" val="230181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98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4860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6981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24922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04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4053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0822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9956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12/20/2022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15436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12/20/2022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9710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6088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12/20/2022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7720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a:cs typeface="Calibri Light"/>
              </a:rPr>
              <a:t>Results from Field Team Interviews – Company X</a:t>
            </a:r>
          </a:p>
        </p:txBody>
      </p:sp>
      <p:sp>
        <p:nvSpPr>
          <p:cNvPr id="3" name="Subtitle 2"/>
          <p:cNvSpPr>
            <a:spLocks noGrp="1"/>
          </p:cNvSpPr>
          <p:nvPr>
            <p:ph type="subTitle" idx="1"/>
          </p:nvPr>
        </p:nvSpPr>
        <p:spPr>
          <a:xfrm>
            <a:off x="1100051" y="4455621"/>
            <a:ext cx="10058400" cy="1306285"/>
          </a:xfrm>
        </p:spPr>
        <p:txBody>
          <a:bodyPr vert="horz" lIns="91440" tIns="45720" rIns="91440" bIns="45720" rtlCol="0" anchor="t">
            <a:normAutofit fontScale="92500" lnSpcReduction="10000"/>
          </a:bodyPr>
          <a:lstStyle/>
          <a:p>
            <a:r>
              <a:rPr lang="en-US" dirty="0">
                <a:cs typeface="Calibri Light"/>
              </a:rPr>
              <a:t>Joshua </a:t>
            </a:r>
            <a:r>
              <a:rPr lang="en-US" dirty="0" err="1">
                <a:cs typeface="Calibri Light"/>
              </a:rPr>
              <a:t>norfolk</a:t>
            </a:r>
            <a:r>
              <a:rPr lang="en-US" dirty="0">
                <a:cs typeface="Calibri Light"/>
              </a:rPr>
              <a:t> </a:t>
            </a:r>
          </a:p>
          <a:p>
            <a:r>
              <a:rPr lang="en-US" dirty="0">
                <a:cs typeface="Calibri Light"/>
              </a:rPr>
              <a:t>business Analyst</a:t>
            </a:r>
          </a:p>
          <a:p>
            <a:r>
              <a:rPr lang="en-US" dirty="0">
                <a:cs typeface="Calibri Light"/>
              </a:rPr>
              <a:t>STEM Healthcare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4912-F254-8B8D-2EA6-9A1F9B8F5978}"/>
              </a:ext>
            </a:extLst>
          </p:cNvPr>
          <p:cNvSpPr>
            <a:spLocks noGrp="1"/>
          </p:cNvSpPr>
          <p:nvPr>
            <p:ph type="title"/>
          </p:nvPr>
        </p:nvSpPr>
        <p:spPr/>
        <p:txBody>
          <a:bodyPr vert="horz" lIns="91440" tIns="45720" rIns="91440" bIns="45720" rtlCol="0" anchor="b">
            <a:normAutofit/>
          </a:bodyPr>
          <a:lstStyle/>
          <a:p>
            <a:r>
              <a:rPr lang="en-US" sz="3600"/>
              <a:t>How much time do the Sales Representatives spend talking about each topic?</a:t>
            </a:r>
            <a:endParaRPr lang="en-US" sz="3600">
              <a:cs typeface="Calibri Light"/>
            </a:endParaRPr>
          </a:p>
        </p:txBody>
      </p:sp>
      <p:pic>
        <p:nvPicPr>
          <p:cNvPr id="11" name="Picture 15" descr="Chart, box and whisker chart&#10;&#10;Description automatically generated">
            <a:extLst>
              <a:ext uri="{FF2B5EF4-FFF2-40B4-BE49-F238E27FC236}">
                <a16:creationId xmlns:a16="http://schemas.microsoft.com/office/drawing/2014/main" id="{9BDF4BEF-D4B2-8E7B-8ABB-8137B50EEA8D}"/>
              </a:ext>
            </a:extLst>
          </p:cNvPr>
          <p:cNvPicPr>
            <a:picLocks noGrp="1" noChangeAspect="1"/>
          </p:cNvPicPr>
          <p:nvPr>
            <p:ph sz="half" idx="1"/>
          </p:nvPr>
        </p:nvPicPr>
        <p:blipFill>
          <a:blip r:embed="rId3"/>
          <a:stretch>
            <a:fillRect/>
          </a:stretch>
        </p:blipFill>
        <p:spPr>
          <a:xfrm>
            <a:off x="1813866" y="1943899"/>
            <a:ext cx="3715201" cy="3239633"/>
          </a:xfrm>
          <a:ln>
            <a:solidFill>
              <a:schemeClr val="tx1"/>
            </a:solidFill>
          </a:ln>
        </p:spPr>
      </p:pic>
      <p:sp>
        <p:nvSpPr>
          <p:cNvPr id="12" name="TextBox 11">
            <a:extLst>
              <a:ext uri="{FF2B5EF4-FFF2-40B4-BE49-F238E27FC236}">
                <a16:creationId xmlns:a16="http://schemas.microsoft.com/office/drawing/2014/main" id="{42DF9C69-B97B-45A3-4840-7B8B967F379F}"/>
              </a:ext>
            </a:extLst>
          </p:cNvPr>
          <p:cNvSpPr txBox="1"/>
          <p:nvPr/>
        </p:nvSpPr>
        <p:spPr>
          <a:xfrm>
            <a:off x="4556576" y="2721066"/>
            <a:ext cx="1034141"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cs typeface="Calibri"/>
              </a:rPr>
              <a:t>6 hours total</a:t>
            </a:r>
          </a:p>
        </p:txBody>
      </p:sp>
      <p:sp>
        <p:nvSpPr>
          <p:cNvPr id="13" name="TextBox 12">
            <a:extLst>
              <a:ext uri="{FF2B5EF4-FFF2-40B4-BE49-F238E27FC236}">
                <a16:creationId xmlns:a16="http://schemas.microsoft.com/office/drawing/2014/main" id="{6E4C68BB-25BC-55E5-ECC2-941238F9D992}"/>
              </a:ext>
            </a:extLst>
          </p:cNvPr>
          <p:cNvSpPr txBox="1"/>
          <p:nvPr/>
        </p:nvSpPr>
        <p:spPr>
          <a:xfrm>
            <a:off x="2385314" y="3106884"/>
            <a:ext cx="659947" cy="287884"/>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cs typeface="Calibri"/>
              </a:rPr>
              <a:t>2 hours</a:t>
            </a:r>
          </a:p>
        </p:txBody>
      </p:sp>
      <p:sp>
        <p:nvSpPr>
          <p:cNvPr id="14" name="TextBox 13">
            <a:extLst>
              <a:ext uri="{FF2B5EF4-FFF2-40B4-BE49-F238E27FC236}">
                <a16:creationId xmlns:a16="http://schemas.microsoft.com/office/drawing/2014/main" id="{8B42563A-B0A9-CAA3-B7E4-3958FF854679}"/>
              </a:ext>
            </a:extLst>
          </p:cNvPr>
          <p:cNvSpPr txBox="1"/>
          <p:nvPr/>
        </p:nvSpPr>
        <p:spPr>
          <a:xfrm>
            <a:off x="3124108" y="2680022"/>
            <a:ext cx="670831" cy="276999"/>
          </a:xfrm>
          <a:prstGeom prst="rect">
            <a:avLst/>
          </a:prstGeom>
          <a:solidFill>
            <a:srgbClr val="FFC000"/>
          </a:solidFill>
          <a:ln>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cs typeface="Calibri"/>
              </a:rPr>
              <a:t>3 hours</a:t>
            </a:r>
          </a:p>
        </p:txBody>
      </p:sp>
      <p:sp>
        <p:nvSpPr>
          <p:cNvPr id="15" name="TextBox 14">
            <a:extLst>
              <a:ext uri="{FF2B5EF4-FFF2-40B4-BE49-F238E27FC236}">
                <a16:creationId xmlns:a16="http://schemas.microsoft.com/office/drawing/2014/main" id="{5A695C02-3A3F-32CC-B9AA-A7F871AD225C}"/>
              </a:ext>
            </a:extLst>
          </p:cNvPr>
          <p:cNvSpPr txBox="1"/>
          <p:nvPr/>
        </p:nvSpPr>
        <p:spPr>
          <a:xfrm>
            <a:off x="4884348" y="3665400"/>
            <a:ext cx="601437" cy="276999"/>
          </a:xfrm>
          <a:prstGeom prst="rect">
            <a:avLst/>
          </a:prstGeom>
          <a:solidFill>
            <a:srgbClr val="AAED61"/>
          </a:solidFill>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cs typeface="Calibri"/>
              </a:rPr>
              <a:t>1 hour</a:t>
            </a:r>
          </a:p>
        </p:txBody>
      </p:sp>
      <p:pic>
        <p:nvPicPr>
          <p:cNvPr id="35" name="Picture 35" descr="Chart, box and whisker chart&#10;&#10;Description automatically generated">
            <a:extLst>
              <a:ext uri="{FF2B5EF4-FFF2-40B4-BE49-F238E27FC236}">
                <a16:creationId xmlns:a16="http://schemas.microsoft.com/office/drawing/2014/main" id="{02339A5F-7707-3B14-53E7-645974436FA7}"/>
              </a:ext>
            </a:extLst>
          </p:cNvPr>
          <p:cNvPicPr>
            <a:picLocks noGrp="1" noChangeAspect="1"/>
          </p:cNvPicPr>
          <p:nvPr>
            <p:ph sz="half" idx="2"/>
          </p:nvPr>
        </p:nvPicPr>
        <p:blipFill>
          <a:blip r:embed="rId4"/>
          <a:stretch>
            <a:fillRect/>
          </a:stretch>
        </p:blipFill>
        <p:spPr>
          <a:xfrm>
            <a:off x="6647602" y="1943900"/>
            <a:ext cx="3723412" cy="3239633"/>
          </a:xfrm>
          <a:ln>
            <a:solidFill>
              <a:schemeClr val="tx1"/>
            </a:solidFill>
          </a:ln>
        </p:spPr>
      </p:pic>
      <p:sp>
        <p:nvSpPr>
          <p:cNvPr id="3" name="TextBox 2">
            <a:extLst>
              <a:ext uri="{FF2B5EF4-FFF2-40B4-BE49-F238E27FC236}">
                <a16:creationId xmlns:a16="http://schemas.microsoft.com/office/drawing/2014/main" id="{0E5FE301-9BBE-A8F6-3308-8AD1788A296F}"/>
              </a:ext>
            </a:extLst>
          </p:cNvPr>
          <p:cNvSpPr txBox="1"/>
          <p:nvPr/>
        </p:nvSpPr>
        <p:spPr>
          <a:xfrm>
            <a:off x="1096403" y="5343610"/>
            <a:ext cx="92356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cs typeface="Calibri"/>
              </a:rPr>
              <a:t>Recommendations:</a:t>
            </a:r>
            <a:r>
              <a:rPr lang="en-US">
                <a:cs typeface="Calibri"/>
              </a:rPr>
              <a:t>                      Start calls with blue, finish calls with green.</a:t>
            </a:r>
          </a:p>
          <a:p>
            <a:r>
              <a:rPr lang="en-US">
                <a:cs typeface="Calibri"/>
              </a:rPr>
              <a:t>                                                     Single topics should not dominate conversation.</a:t>
            </a:r>
          </a:p>
          <a:p>
            <a:r>
              <a:rPr lang="en-US">
                <a:cs typeface="Calibri"/>
              </a:rPr>
              <a:t>                                                   Encourage phone calls to last for at least 9 minutes.</a:t>
            </a:r>
          </a:p>
        </p:txBody>
      </p:sp>
      <p:sp>
        <p:nvSpPr>
          <p:cNvPr id="4" name="TextBox 3">
            <a:extLst>
              <a:ext uri="{FF2B5EF4-FFF2-40B4-BE49-F238E27FC236}">
                <a16:creationId xmlns:a16="http://schemas.microsoft.com/office/drawing/2014/main" id="{16F973B4-C6FC-BE46-D077-685DA14030F4}"/>
              </a:ext>
            </a:extLst>
          </p:cNvPr>
          <p:cNvSpPr txBox="1"/>
          <p:nvPr/>
        </p:nvSpPr>
        <p:spPr>
          <a:xfrm>
            <a:off x="8884525" y="2719552"/>
            <a:ext cx="156341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cs typeface="Calibri"/>
              </a:rPr>
              <a:t>2 hours:15 min total</a:t>
            </a:r>
          </a:p>
        </p:txBody>
      </p:sp>
    </p:spTree>
    <p:extLst>
      <p:ext uri="{BB962C8B-B14F-4D97-AF65-F5344CB8AC3E}">
        <p14:creationId xmlns:p14="http://schemas.microsoft.com/office/powerpoint/2010/main" val="297260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8724-52B7-23CE-252F-5ADB2A918310}"/>
              </a:ext>
            </a:extLst>
          </p:cNvPr>
          <p:cNvSpPr>
            <a:spLocks noGrp="1"/>
          </p:cNvSpPr>
          <p:nvPr>
            <p:ph type="title"/>
          </p:nvPr>
        </p:nvSpPr>
        <p:spPr/>
        <p:txBody>
          <a:bodyPr>
            <a:normAutofit/>
          </a:bodyPr>
          <a:lstStyle/>
          <a:p>
            <a:r>
              <a:rPr lang="en-US" sz="3600">
                <a:cs typeface="Calibri Light"/>
              </a:rPr>
              <a:t>How do the Sales Representatives' beliefs relate to their performance?</a:t>
            </a:r>
          </a:p>
        </p:txBody>
      </p:sp>
      <p:graphicFrame>
        <p:nvGraphicFramePr>
          <p:cNvPr id="4" name="Diagram 4">
            <a:extLst>
              <a:ext uri="{FF2B5EF4-FFF2-40B4-BE49-F238E27FC236}">
                <a16:creationId xmlns:a16="http://schemas.microsoft.com/office/drawing/2014/main" id="{88C42C92-F87C-73F5-A03E-8F4C85C5A1DE}"/>
              </a:ext>
            </a:extLst>
          </p:cNvPr>
          <p:cNvGraphicFramePr/>
          <p:nvPr>
            <p:extLst>
              <p:ext uri="{D42A27DB-BD31-4B8C-83A1-F6EECF244321}">
                <p14:modId xmlns:p14="http://schemas.microsoft.com/office/powerpoint/2010/main" val="1535948564"/>
              </p:ext>
            </p:extLst>
          </p:nvPr>
        </p:nvGraphicFramePr>
        <p:xfrm>
          <a:off x="1739277" y="2103821"/>
          <a:ext cx="8763921" cy="2827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9" name="TextBox 1438">
            <a:extLst>
              <a:ext uri="{FF2B5EF4-FFF2-40B4-BE49-F238E27FC236}">
                <a16:creationId xmlns:a16="http://schemas.microsoft.com/office/drawing/2014/main" id="{3A192166-83DE-85DF-52D5-6C22F32221A6}"/>
              </a:ext>
            </a:extLst>
          </p:cNvPr>
          <p:cNvSpPr txBox="1"/>
          <p:nvPr/>
        </p:nvSpPr>
        <p:spPr>
          <a:xfrm>
            <a:off x="1592739" y="5109661"/>
            <a:ext cx="95627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cs typeface="Calibri"/>
              </a:rPr>
              <a:t>Recommendation:</a:t>
            </a:r>
            <a:r>
              <a:rPr lang="en-US" dirty="0">
                <a:cs typeface="Calibri"/>
              </a:rPr>
              <a:t> </a:t>
            </a:r>
            <a:endParaRPr lang="en-US" dirty="0"/>
          </a:p>
          <a:p>
            <a:endParaRPr lang="en-US" dirty="0">
              <a:cs typeface="Calibri"/>
            </a:endParaRPr>
          </a:p>
          <a:p>
            <a:r>
              <a:rPr lang="en-US" dirty="0">
                <a:cs typeface="Calibri"/>
              </a:rPr>
              <a:t>                          Discourage Reps from feeling overconfident and from being too assertive on calls.</a:t>
            </a:r>
          </a:p>
        </p:txBody>
      </p:sp>
    </p:spTree>
    <p:extLst>
      <p:ext uri="{BB962C8B-B14F-4D97-AF65-F5344CB8AC3E}">
        <p14:creationId xmlns:p14="http://schemas.microsoft.com/office/powerpoint/2010/main" val="394158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BB9388-BA52-B95C-A349-B3DBA5C9725E}"/>
              </a:ext>
            </a:extLst>
          </p:cNvPr>
          <p:cNvSpPr>
            <a:spLocks noGrp="1"/>
          </p:cNvSpPr>
          <p:nvPr>
            <p:ph type="title"/>
          </p:nvPr>
        </p:nvSpPr>
        <p:spPr>
          <a:xfrm>
            <a:off x="481327" y="848140"/>
            <a:ext cx="3206322" cy="2103875"/>
          </a:xfrm>
        </p:spPr>
        <p:txBody>
          <a:bodyPr vert="horz" lIns="91440" tIns="45720" rIns="91440" bIns="45720" rtlCol="0" anchor="b">
            <a:noAutofit/>
          </a:bodyPr>
          <a:lstStyle/>
          <a:p>
            <a:r>
              <a:rPr lang="en-US" sz="3400">
                <a:solidFill>
                  <a:srgbClr val="FFFFFF"/>
                </a:solidFill>
              </a:rPr>
              <a:t>How are the Sales Representatives tracking towards securing commitments?</a:t>
            </a:r>
          </a:p>
        </p:txBody>
      </p:sp>
      <p:sp>
        <p:nvSpPr>
          <p:cNvPr id="18" name="Content Placeholder 17">
            <a:extLst>
              <a:ext uri="{FF2B5EF4-FFF2-40B4-BE49-F238E27FC236}">
                <a16:creationId xmlns:a16="http://schemas.microsoft.com/office/drawing/2014/main" id="{7DD592F9-A9FC-37C0-C2E1-7F4095BBF101}"/>
              </a:ext>
            </a:extLst>
          </p:cNvPr>
          <p:cNvSpPr>
            <a:spLocks noGrp="1"/>
          </p:cNvSpPr>
          <p:nvPr>
            <p:ph sz="half" idx="2"/>
          </p:nvPr>
        </p:nvSpPr>
        <p:spPr>
          <a:xfrm>
            <a:off x="481328" y="3073452"/>
            <a:ext cx="3084844" cy="2794389"/>
          </a:xfrm>
        </p:spPr>
        <p:txBody>
          <a:bodyPr vert="horz" lIns="0" tIns="45720" rIns="0" bIns="45720" rtlCol="0" anchor="t">
            <a:normAutofit/>
          </a:bodyPr>
          <a:lstStyle/>
          <a:p>
            <a:endParaRPr lang="en-US" sz="1500" u="sng">
              <a:solidFill>
                <a:srgbClr val="FFFFFF"/>
              </a:solidFill>
              <a:cs typeface="Calibri"/>
            </a:endParaRPr>
          </a:p>
          <a:p>
            <a:r>
              <a:rPr lang="en-US" sz="1500" u="sng" dirty="0">
                <a:solidFill>
                  <a:srgbClr val="FFFFFF"/>
                </a:solidFill>
                <a:cs typeface="Calibri"/>
              </a:rPr>
              <a:t>Call Outcomes:</a:t>
            </a:r>
            <a:endParaRPr lang="en-US" dirty="0"/>
          </a:p>
          <a:p>
            <a:r>
              <a:rPr lang="en-US" sz="1500" dirty="0">
                <a:solidFill>
                  <a:srgbClr val="FFFFFF"/>
                </a:solidFill>
                <a:cs typeface="Calibri"/>
              </a:rPr>
              <a:t>1: Most </a:t>
            </a:r>
            <a:r>
              <a:rPr lang="en-US" sz="1500" b="1" dirty="0">
                <a:solidFill>
                  <a:srgbClr val="FFFFFF"/>
                </a:solidFill>
                <a:cs typeface="Calibri"/>
              </a:rPr>
              <a:t>Un</a:t>
            </a:r>
            <a:r>
              <a:rPr lang="en-US" sz="1500" dirty="0">
                <a:solidFill>
                  <a:srgbClr val="FFFFFF"/>
                </a:solidFill>
                <a:cs typeface="Calibri"/>
              </a:rPr>
              <a:t>successful</a:t>
            </a:r>
            <a:endParaRPr lang="en-US" dirty="0"/>
          </a:p>
          <a:p>
            <a:r>
              <a:rPr lang="en-US" sz="1500" dirty="0">
                <a:solidFill>
                  <a:srgbClr val="FFFFFF"/>
                </a:solidFill>
                <a:cs typeface="Calibri"/>
              </a:rPr>
              <a:t>2: Somewhat </a:t>
            </a:r>
            <a:r>
              <a:rPr lang="en-US" sz="1500" b="1" dirty="0">
                <a:solidFill>
                  <a:srgbClr val="FFFFFF"/>
                </a:solidFill>
                <a:cs typeface="Calibri"/>
              </a:rPr>
              <a:t>Un</a:t>
            </a:r>
            <a:r>
              <a:rPr lang="en-US" sz="1500" dirty="0">
                <a:solidFill>
                  <a:srgbClr val="FFFFFF"/>
                </a:solidFill>
                <a:cs typeface="Calibri"/>
              </a:rPr>
              <a:t>successful</a:t>
            </a:r>
          </a:p>
          <a:p>
            <a:r>
              <a:rPr lang="en-US" sz="1500" dirty="0">
                <a:solidFill>
                  <a:srgbClr val="FFFFFF"/>
                </a:solidFill>
                <a:cs typeface="Calibri"/>
              </a:rPr>
              <a:t>3: Neutral</a:t>
            </a:r>
          </a:p>
          <a:p>
            <a:r>
              <a:rPr lang="en-US" sz="1500" dirty="0">
                <a:solidFill>
                  <a:srgbClr val="FFFFFF"/>
                </a:solidFill>
                <a:cs typeface="Calibri"/>
              </a:rPr>
              <a:t>4: Somewhat Successful</a:t>
            </a:r>
          </a:p>
          <a:p>
            <a:r>
              <a:rPr lang="en-US" sz="1500" dirty="0">
                <a:solidFill>
                  <a:srgbClr val="FFFFFF"/>
                </a:solidFill>
                <a:cs typeface="Calibri"/>
              </a:rPr>
              <a:t>5: Most Successful</a:t>
            </a:r>
          </a:p>
        </p:txBody>
      </p:sp>
      <p:sp>
        <p:nvSpPr>
          <p:cNvPr id="40" name="Rectangle 39">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4472C3"/>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5" descr="Chart, bar chart&#10;&#10;Description automatically generated">
            <a:extLst>
              <a:ext uri="{FF2B5EF4-FFF2-40B4-BE49-F238E27FC236}">
                <a16:creationId xmlns:a16="http://schemas.microsoft.com/office/drawing/2014/main" id="{B07886A7-B8C0-F50A-DE49-C28CDCC5F5DE}"/>
              </a:ext>
            </a:extLst>
          </p:cNvPr>
          <p:cNvPicPr>
            <a:picLocks noGrp="1" noChangeAspect="1"/>
          </p:cNvPicPr>
          <p:nvPr>
            <p:ph sz="half" idx="1"/>
          </p:nvPr>
        </p:nvPicPr>
        <p:blipFill>
          <a:blip r:embed="rId3"/>
          <a:stretch>
            <a:fillRect/>
          </a:stretch>
        </p:blipFill>
        <p:spPr>
          <a:xfrm>
            <a:off x="5366607" y="989196"/>
            <a:ext cx="5181341" cy="3261009"/>
          </a:xfrm>
          <a:prstGeom prst="rect">
            <a:avLst/>
          </a:prstGeom>
          <a:ln>
            <a:solidFill>
              <a:schemeClr val="tx1"/>
            </a:solidFill>
          </a:ln>
        </p:spPr>
      </p:pic>
      <p:sp>
        <p:nvSpPr>
          <p:cNvPr id="3" name="TextBox 2">
            <a:extLst>
              <a:ext uri="{FF2B5EF4-FFF2-40B4-BE49-F238E27FC236}">
                <a16:creationId xmlns:a16="http://schemas.microsoft.com/office/drawing/2014/main" id="{D00E285D-0304-D41E-2F4C-45C16C1B00C5}"/>
              </a:ext>
            </a:extLst>
          </p:cNvPr>
          <p:cNvSpPr txBox="1"/>
          <p:nvPr/>
        </p:nvSpPr>
        <p:spPr>
          <a:xfrm>
            <a:off x="5110293" y="4828485"/>
            <a:ext cx="55813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cs typeface="Calibri"/>
              </a:rPr>
              <a:t>Recommendation:</a:t>
            </a:r>
            <a:r>
              <a:rPr lang="en-US" dirty="0">
                <a:cs typeface="Calibri"/>
              </a:rPr>
              <a:t> </a:t>
            </a:r>
          </a:p>
          <a:p>
            <a:endParaRPr lang="en-US">
              <a:cs typeface="Calibri"/>
            </a:endParaRPr>
          </a:p>
          <a:p>
            <a:r>
              <a:rPr lang="en-US" dirty="0">
                <a:cs typeface="Calibri"/>
              </a:rPr>
              <a:t>Always close sales calls with a request for a commitment.</a:t>
            </a:r>
          </a:p>
        </p:txBody>
      </p:sp>
    </p:spTree>
    <p:extLst>
      <p:ext uri="{BB962C8B-B14F-4D97-AF65-F5344CB8AC3E}">
        <p14:creationId xmlns:p14="http://schemas.microsoft.com/office/powerpoint/2010/main" val="395735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9203-6F5B-859C-D2D8-BE2DC921F3D9}"/>
              </a:ext>
            </a:extLst>
          </p:cNvPr>
          <p:cNvSpPr>
            <a:spLocks noGrp="1"/>
          </p:cNvSpPr>
          <p:nvPr>
            <p:ph type="title"/>
          </p:nvPr>
        </p:nvSpPr>
        <p:spPr/>
        <p:txBody>
          <a:bodyPr/>
          <a:lstStyle/>
          <a:p>
            <a:r>
              <a:rPr lang="en-US" sz="3600">
                <a:cs typeface="Calibri Light"/>
              </a:rPr>
              <a:t>Final Recommendations</a:t>
            </a:r>
            <a:endParaRPr lang="en-US" sz="3600"/>
          </a:p>
        </p:txBody>
      </p:sp>
      <p:sp>
        <p:nvSpPr>
          <p:cNvPr id="5" name="Text Placeholder 4">
            <a:extLst>
              <a:ext uri="{FF2B5EF4-FFF2-40B4-BE49-F238E27FC236}">
                <a16:creationId xmlns:a16="http://schemas.microsoft.com/office/drawing/2014/main" id="{0A22010B-33C9-77EA-ED7C-B71465451B0C}"/>
              </a:ext>
            </a:extLst>
          </p:cNvPr>
          <p:cNvSpPr>
            <a:spLocks noGrp="1"/>
          </p:cNvSpPr>
          <p:nvPr>
            <p:ph type="body" idx="1"/>
          </p:nvPr>
        </p:nvSpPr>
        <p:spPr>
          <a:xfrm>
            <a:off x="1159739" y="1861984"/>
            <a:ext cx="4937760" cy="482282"/>
          </a:xfrm>
        </p:spPr>
        <p:txBody>
          <a:bodyPr/>
          <a:lstStyle/>
          <a:p>
            <a:r>
              <a:rPr lang="en-US">
                <a:cs typeface="Calibri"/>
              </a:rPr>
              <a:t>Familiar Recommendations</a:t>
            </a:r>
            <a:endParaRPr lang="en-US"/>
          </a:p>
        </p:txBody>
      </p:sp>
      <p:sp>
        <p:nvSpPr>
          <p:cNvPr id="3" name="Content Placeholder 2">
            <a:extLst>
              <a:ext uri="{FF2B5EF4-FFF2-40B4-BE49-F238E27FC236}">
                <a16:creationId xmlns:a16="http://schemas.microsoft.com/office/drawing/2014/main" id="{466E7761-FB3F-62B7-E140-4B1791E9F13E}"/>
              </a:ext>
            </a:extLst>
          </p:cNvPr>
          <p:cNvSpPr>
            <a:spLocks noGrp="1"/>
          </p:cNvSpPr>
          <p:nvPr>
            <p:ph sz="half" idx="2"/>
          </p:nvPr>
        </p:nvSpPr>
        <p:spPr>
          <a:xfrm>
            <a:off x="592178" y="2466288"/>
            <a:ext cx="5275346" cy="3764362"/>
          </a:xfrm>
        </p:spPr>
        <p:txBody>
          <a:bodyPr vert="horz" lIns="0" tIns="45720" rIns="0" bIns="45720" rtlCol="0" anchor="t">
            <a:noAutofit/>
          </a:bodyPr>
          <a:lstStyle/>
          <a:p>
            <a:pPr marL="635000" indent="-228600">
              <a:lnSpc>
                <a:spcPct val="100000"/>
              </a:lnSpc>
              <a:spcBef>
                <a:spcPts val="100"/>
              </a:spcBef>
              <a:spcAft>
                <a:spcPts val="100"/>
              </a:spcAft>
              <a:buFont typeface="Arial" panose="020F0502020204030204" pitchFamily="34" charset="0"/>
              <a:buChar char="•"/>
            </a:pPr>
            <a:r>
              <a:rPr lang="en-US" sz="2050" dirty="0">
                <a:ea typeface="+mn-lt"/>
                <a:cs typeface="+mn-lt"/>
              </a:rPr>
              <a:t>Start calls with customer's practice/patient population, finish calls with cost discussion.</a:t>
            </a:r>
            <a:endParaRPr lang="en-US" sz="2050">
              <a:cs typeface="Calibri" panose="020F0502020204030204"/>
            </a:endParaRPr>
          </a:p>
          <a:p>
            <a:pPr marL="635000" indent="-228600">
              <a:lnSpc>
                <a:spcPct val="100000"/>
              </a:lnSpc>
              <a:spcBef>
                <a:spcPts val="100"/>
              </a:spcBef>
              <a:spcAft>
                <a:spcPts val="100"/>
              </a:spcAft>
              <a:buFont typeface="Arial" panose="020F0502020204030204" pitchFamily="34" charset="0"/>
              <a:buChar char="•"/>
            </a:pPr>
            <a:r>
              <a:rPr lang="en-US" sz="2050" dirty="0">
                <a:ea typeface="+mn-lt"/>
                <a:cs typeface="+mn-lt"/>
              </a:rPr>
              <a:t>Single topics should not dominate conversation.</a:t>
            </a:r>
          </a:p>
          <a:p>
            <a:pPr marL="635000" indent="-228600">
              <a:lnSpc>
                <a:spcPct val="100000"/>
              </a:lnSpc>
              <a:spcBef>
                <a:spcPts val="100"/>
              </a:spcBef>
              <a:spcAft>
                <a:spcPts val="100"/>
              </a:spcAft>
              <a:buFont typeface="Arial" panose="020F0502020204030204" pitchFamily="34" charset="0"/>
              <a:buChar char="•"/>
            </a:pPr>
            <a:r>
              <a:rPr lang="en-US" sz="2050" dirty="0">
                <a:ea typeface="+mn-lt"/>
                <a:cs typeface="+mn-lt"/>
              </a:rPr>
              <a:t>Encourage phone calls to last for at least 9 minutes.</a:t>
            </a:r>
          </a:p>
          <a:p>
            <a:pPr marL="635000" indent="-228600">
              <a:lnSpc>
                <a:spcPct val="100000"/>
              </a:lnSpc>
              <a:spcBef>
                <a:spcPts val="100"/>
              </a:spcBef>
              <a:spcAft>
                <a:spcPts val="100"/>
              </a:spcAft>
              <a:buFont typeface="Arial" panose="020F0502020204030204" pitchFamily="34" charset="0"/>
              <a:buChar char="•"/>
            </a:pPr>
            <a:r>
              <a:rPr lang="en-US" sz="2050" dirty="0">
                <a:ea typeface="+mn-lt"/>
                <a:cs typeface="+mn-lt"/>
              </a:rPr>
              <a:t>Discourage Reps from feeling overconfident and from being too assertive on calls.</a:t>
            </a:r>
          </a:p>
          <a:p>
            <a:pPr marL="635000" indent="-228600">
              <a:lnSpc>
                <a:spcPct val="100000"/>
              </a:lnSpc>
              <a:spcBef>
                <a:spcPts val="100"/>
              </a:spcBef>
              <a:spcAft>
                <a:spcPts val="100"/>
              </a:spcAft>
              <a:buFont typeface="Arial" panose="020F0502020204030204" pitchFamily="34" charset="0"/>
              <a:buChar char="•"/>
            </a:pPr>
            <a:r>
              <a:rPr lang="en-US" sz="2050" dirty="0">
                <a:ea typeface="+mn-lt"/>
                <a:cs typeface="+mn-lt"/>
              </a:rPr>
              <a:t>Always close sales calls with a request for a commitment. </a:t>
            </a:r>
          </a:p>
          <a:p>
            <a:pPr marL="635000" indent="-228600">
              <a:lnSpc>
                <a:spcPct val="100000"/>
              </a:lnSpc>
              <a:spcBef>
                <a:spcPts val="100"/>
              </a:spcBef>
              <a:spcAft>
                <a:spcPts val="100"/>
              </a:spcAft>
              <a:buFont typeface="Arial" panose="020F0502020204030204" pitchFamily="34" charset="0"/>
              <a:buChar char="•"/>
            </a:pPr>
            <a:endParaRPr lang="en-US" dirty="0">
              <a:ea typeface="+mn-lt"/>
              <a:cs typeface="+mn-lt"/>
            </a:endParaRPr>
          </a:p>
          <a:p>
            <a:endParaRPr lang="en-US">
              <a:ea typeface="+mn-lt"/>
              <a:cs typeface="+mn-lt"/>
            </a:endParaRPr>
          </a:p>
        </p:txBody>
      </p:sp>
      <p:sp>
        <p:nvSpPr>
          <p:cNvPr id="6" name="Text Placeholder 5">
            <a:extLst>
              <a:ext uri="{FF2B5EF4-FFF2-40B4-BE49-F238E27FC236}">
                <a16:creationId xmlns:a16="http://schemas.microsoft.com/office/drawing/2014/main" id="{599F87CF-B8B4-CF25-770E-F3DE2E38548E}"/>
              </a:ext>
            </a:extLst>
          </p:cNvPr>
          <p:cNvSpPr>
            <a:spLocks noGrp="1"/>
          </p:cNvSpPr>
          <p:nvPr>
            <p:ph type="body" sz="quarter" idx="3"/>
          </p:nvPr>
        </p:nvSpPr>
        <p:spPr>
          <a:xfrm>
            <a:off x="6438790" y="1873027"/>
            <a:ext cx="4950460" cy="482282"/>
          </a:xfrm>
        </p:spPr>
        <p:txBody>
          <a:bodyPr/>
          <a:lstStyle/>
          <a:p>
            <a:r>
              <a:rPr lang="en-US">
                <a:cs typeface="Calibri"/>
              </a:rPr>
              <a:t>Additional Recommendations</a:t>
            </a:r>
            <a:endParaRPr lang="en-US" err="1"/>
          </a:p>
        </p:txBody>
      </p:sp>
      <p:sp>
        <p:nvSpPr>
          <p:cNvPr id="7" name="Content Placeholder 6">
            <a:extLst>
              <a:ext uri="{FF2B5EF4-FFF2-40B4-BE49-F238E27FC236}">
                <a16:creationId xmlns:a16="http://schemas.microsoft.com/office/drawing/2014/main" id="{A36A9FAB-A7B9-9FE8-1D28-BF8D3E942CFF}"/>
              </a:ext>
            </a:extLst>
          </p:cNvPr>
          <p:cNvSpPr>
            <a:spLocks noGrp="1"/>
          </p:cNvSpPr>
          <p:nvPr>
            <p:ph sz="quarter" idx="4"/>
          </p:nvPr>
        </p:nvSpPr>
        <p:spPr>
          <a:xfrm>
            <a:off x="6129572" y="2488375"/>
            <a:ext cx="5386352" cy="3728136"/>
          </a:xfrm>
        </p:spPr>
        <p:txBody>
          <a:bodyPr vert="horz" lIns="0" tIns="45720" rIns="0" bIns="45720" rtlCol="0" anchor="t">
            <a:normAutofit/>
          </a:bodyPr>
          <a:lstStyle/>
          <a:p>
            <a:pPr marL="342900" indent="-228600">
              <a:lnSpc>
                <a:spcPct val="100000"/>
              </a:lnSpc>
              <a:spcBef>
                <a:spcPts val="100"/>
              </a:spcBef>
              <a:spcAft>
                <a:spcPts val="100"/>
              </a:spcAft>
              <a:buFont typeface="Arial" panose="020F0502020204030204" pitchFamily="34" charset="0"/>
              <a:buChar char="•"/>
            </a:pPr>
            <a:r>
              <a:rPr lang="en-US" sz="2050" dirty="0">
                <a:cs typeface="Calibri" panose="020F0502020204030204"/>
              </a:rPr>
              <a:t>Discuss 4 branded messages on calls.</a:t>
            </a:r>
            <a:endParaRPr lang="en-US" sz="2050">
              <a:cs typeface="Calibri"/>
            </a:endParaRPr>
          </a:p>
          <a:p>
            <a:pPr marL="342900" indent="-228600">
              <a:lnSpc>
                <a:spcPct val="100000"/>
              </a:lnSpc>
              <a:spcBef>
                <a:spcPts val="100"/>
              </a:spcBef>
              <a:spcAft>
                <a:spcPts val="100"/>
              </a:spcAft>
              <a:buFont typeface="Arial" panose="020F0502020204030204" pitchFamily="34" charset="0"/>
              <a:buChar char="•"/>
            </a:pPr>
            <a:r>
              <a:rPr lang="en-US" sz="2050" dirty="0">
                <a:cs typeface="Calibri"/>
              </a:rPr>
              <a:t>Ensure cost resources are accurate for all regions.</a:t>
            </a:r>
          </a:p>
          <a:p>
            <a:pPr marL="342900" indent="-228600">
              <a:lnSpc>
                <a:spcPct val="100000"/>
              </a:lnSpc>
              <a:spcBef>
                <a:spcPts val="100"/>
              </a:spcBef>
              <a:spcAft>
                <a:spcPts val="100"/>
              </a:spcAft>
              <a:buFont typeface="Arial" panose="020F0502020204030204" pitchFamily="34" charset="0"/>
              <a:buChar char="•"/>
            </a:pPr>
            <a:r>
              <a:rPr lang="en-US" sz="2050" dirty="0">
                <a:cs typeface="Calibri"/>
              </a:rPr>
              <a:t>Expand cost coverage for patients.</a:t>
            </a:r>
          </a:p>
          <a:p>
            <a:pPr marL="342900" indent="-228600">
              <a:lnSpc>
                <a:spcPct val="100000"/>
              </a:lnSpc>
              <a:spcBef>
                <a:spcPts val="100"/>
              </a:spcBef>
              <a:spcAft>
                <a:spcPts val="100"/>
              </a:spcAft>
              <a:buFont typeface="Arial" panose="020F0502020204030204" pitchFamily="34" charset="0"/>
              <a:buChar char="•"/>
            </a:pPr>
            <a:r>
              <a:rPr lang="en-US" sz="2050" dirty="0">
                <a:cs typeface="Calibri"/>
              </a:rPr>
              <a:t>Market more to consumers – run commercials focusing on efficacy and safety.</a:t>
            </a:r>
          </a:p>
          <a:p>
            <a:pPr marL="342900" indent="-228600">
              <a:lnSpc>
                <a:spcPct val="100000"/>
              </a:lnSpc>
              <a:spcBef>
                <a:spcPts val="100"/>
              </a:spcBef>
              <a:spcAft>
                <a:spcPts val="100"/>
              </a:spcAft>
              <a:buFont typeface="Arial" panose="020F0502020204030204" pitchFamily="34" charset="0"/>
              <a:buChar char="•"/>
            </a:pPr>
            <a:r>
              <a:rPr lang="en-US" sz="2050" dirty="0">
                <a:cs typeface="Calibri"/>
              </a:rPr>
              <a:t>Stabilize upper management and encourage managers to be more respectful.</a:t>
            </a:r>
          </a:p>
          <a:p>
            <a:pPr marL="342900" indent="-228600">
              <a:lnSpc>
                <a:spcPct val="100000"/>
              </a:lnSpc>
              <a:spcBef>
                <a:spcPts val="100"/>
              </a:spcBef>
              <a:spcAft>
                <a:spcPts val="100"/>
              </a:spcAft>
              <a:buFont typeface="Arial" panose="020F0502020204030204" pitchFamily="34" charset="0"/>
              <a:buChar char="•"/>
            </a:pPr>
            <a:endParaRPr lang="en-US" sz="2050" dirty="0">
              <a:cs typeface="Calibri"/>
            </a:endParaRPr>
          </a:p>
          <a:p>
            <a:pPr marL="342900" indent="-228600">
              <a:lnSpc>
                <a:spcPct val="100000"/>
              </a:lnSpc>
              <a:spcBef>
                <a:spcPts val="100"/>
              </a:spcBef>
              <a:spcAft>
                <a:spcPts val="100"/>
              </a:spcAft>
              <a:buFont typeface="Arial" panose="020F0502020204030204" pitchFamily="34" charset="0"/>
              <a:buChar char="•"/>
            </a:pPr>
            <a:r>
              <a:rPr lang="en-US" sz="2050" dirty="0">
                <a:cs typeface="Calibri"/>
              </a:rPr>
              <a:t>Obtain more data!</a:t>
            </a:r>
            <a:endParaRPr lang="en-US" sz="2050" dirty="0"/>
          </a:p>
        </p:txBody>
      </p:sp>
      <p:pic>
        <p:nvPicPr>
          <p:cNvPr id="27" name="Graphic 27" descr="Bar graph with upward trend with solid fill">
            <a:extLst>
              <a:ext uri="{FF2B5EF4-FFF2-40B4-BE49-F238E27FC236}">
                <a16:creationId xmlns:a16="http://schemas.microsoft.com/office/drawing/2014/main" id="{F6023B44-B728-B61B-F1FA-36E02C8E6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1642" y="568559"/>
            <a:ext cx="1141471" cy="1143286"/>
          </a:xfrm>
          <a:prstGeom prst="rect">
            <a:avLst/>
          </a:prstGeom>
        </p:spPr>
      </p:pic>
    </p:spTree>
    <p:extLst>
      <p:ext uri="{BB962C8B-B14F-4D97-AF65-F5344CB8AC3E}">
        <p14:creationId xmlns:p14="http://schemas.microsoft.com/office/powerpoint/2010/main" val="10633941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5</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Retrospect</vt:lpstr>
      <vt:lpstr>Results from Field Team Interviews – Company X</vt:lpstr>
      <vt:lpstr>How much time do the Sales Representatives spend talking about each topic?</vt:lpstr>
      <vt:lpstr>How do the Sales Representatives' beliefs relate to their performance?</vt:lpstr>
      <vt:lpstr>How are the Sales Representatives tracking towards securing commitments?</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708</cp:revision>
  <dcterms:created xsi:type="dcterms:W3CDTF">2022-12-12T19:36:46Z</dcterms:created>
  <dcterms:modified xsi:type="dcterms:W3CDTF">2022-12-20T22:49:57Z</dcterms:modified>
</cp:coreProperties>
</file>