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285" r:id="rId4"/>
    <p:sldId id="286" r:id="rId5"/>
    <p:sldId id="258" r:id="rId6"/>
    <p:sldId id="259" r:id="rId7"/>
    <p:sldId id="263" r:id="rId8"/>
    <p:sldId id="287" r:id="rId9"/>
    <p:sldId id="289" r:id="rId10"/>
    <p:sldId id="284" r:id="rId11"/>
    <p:sldId id="273" r:id="rId12"/>
    <p:sldId id="264" r:id="rId13"/>
    <p:sldId id="260" r:id="rId14"/>
    <p:sldId id="262" r:id="rId15"/>
    <p:sldId id="265" r:id="rId16"/>
    <p:sldId id="266" r:id="rId17"/>
    <p:sldId id="267" r:id="rId18"/>
    <p:sldId id="290" r:id="rId19"/>
    <p:sldId id="275" r:id="rId20"/>
    <p:sldId id="276" r:id="rId21"/>
    <p:sldId id="277" r:id="rId22"/>
    <p:sldId id="291" r:id="rId23"/>
    <p:sldId id="268" r:id="rId24"/>
    <p:sldId id="288" r:id="rId25"/>
    <p:sldId id="269" r:id="rId26"/>
    <p:sldId id="280" r:id="rId27"/>
    <p:sldId id="281" r:id="rId28"/>
    <p:sldId id="282" r:id="rId29"/>
    <p:sldId id="270" r:id="rId30"/>
    <p:sldId id="274" r:id="rId31"/>
    <p:sldId id="296" r:id="rId32"/>
    <p:sldId id="295" r:id="rId33"/>
    <p:sldId id="297" r:id="rId34"/>
    <p:sldId id="271" r:id="rId35"/>
    <p:sldId id="272" r:id="rId36"/>
    <p:sldId id="292" r:id="rId37"/>
    <p:sldId id="283" r:id="rId38"/>
    <p:sldId id="293" r:id="rId39"/>
    <p:sldId id="294" r:id="rId40"/>
    <p:sldId id="298" r:id="rId41"/>
  </p:sldIdLst>
  <p:sldSz cx="9144000" cy="6858000" type="screen4x3"/>
  <p:notesSz cx="6400800" cy="8686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48" autoAdjust="0"/>
    <p:restoredTop sz="82250" autoAdjust="0"/>
  </p:normalViewPr>
  <p:slideViewPr>
    <p:cSldViewPr>
      <p:cViewPr varScale="1">
        <p:scale>
          <a:sx n="47" d="100"/>
          <a:sy n="47" d="100"/>
        </p:scale>
        <p:origin x="-14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4340"/>
          </a:xfrm>
          <a:prstGeom prst="rect">
            <a:avLst/>
          </a:prstGeom>
        </p:spPr>
        <p:txBody>
          <a:bodyPr vert="horz" lIns="86196" tIns="43098" rIns="86196" bIns="43098" rtlCol="0"/>
          <a:lstStyle>
            <a:lvl1pPr algn="l">
              <a:defRPr sz="1100">
                <a:latin typeface="Source Code Pro" pitchFamily="49" charset="0"/>
                <a:ea typeface="IPA Pゴシック" panose="020B05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25639" y="0"/>
            <a:ext cx="2773680" cy="434340"/>
          </a:xfrm>
          <a:prstGeom prst="rect">
            <a:avLst/>
          </a:prstGeom>
        </p:spPr>
        <p:txBody>
          <a:bodyPr vert="horz" lIns="86196" tIns="43098" rIns="86196" bIns="43098" rtlCol="0"/>
          <a:lstStyle>
            <a:lvl1pPr algn="r">
              <a:defRPr sz="1100">
                <a:latin typeface="Source Code Pro" pitchFamily="49" charset="0"/>
                <a:ea typeface="IPA Pゴシック" panose="020B0500000000000000" pitchFamily="50" charset="-128"/>
              </a:defRPr>
            </a:lvl1pPr>
          </a:lstStyle>
          <a:p>
            <a:fld id="{360A918D-2861-410A-AE4C-970F91CFE619}" type="datetimeFigureOut">
              <a:rPr lang="ja-JP" altLang="en-US" smtClean="0"/>
              <a:pPr/>
              <a:t>2014/8/10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652463"/>
            <a:ext cx="4340225" cy="3255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196" tIns="43098" rIns="86196" bIns="43098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0080" y="4126230"/>
            <a:ext cx="5120640" cy="3909060"/>
          </a:xfrm>
          <a:prstGeom prst="rect">
            <a:avLst/>
          </a:prstGeom>
        </p:spPr>
        <p:txBody>
          <a:bodyPr vert="horz" lIns="86196" tIns="43098" rIns="86196" bIns="43098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250952"/>
            <a:ext cx="2773680" cy="434340"/>
          </a:xfrm>
          <a:prstGeom prst="rect">
            <a:avLst/>
          </a:prstGeom>
        </p:spPr>
        <p:txBody>
          <a:bodyPr vert="horz" lIns="86196" tIns="43098" rIns="86196" bIns="43098" rtlCol="0" anchor="b"/>
          <a:lstStyle>
            <a:lvl1pPr algn="l">
              <a:defRPr sz="1100">
                <a:latin typeface="Source Code Pro" pitchFamily="49" charset="0"/>
                <a:ea typeface="IPA Pゴシック" panose="020B05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25639" y="8250952"/>
            <a:ext cx="2773680" cy="434340"/>
          </a:xfrm>
          <a:prstGeom prst="rect">
            <a:avLst/>
          </a:prstGeom>
        </p:spPr>
        <p:txBody>
          <a:bodyPr vert="horz" lIns="86196" tIns="43098" rIns="86196" bIns="43098" rtlCol="0" anchor="b"/>
          <a:lstStyle>
            <a:lvl1pPr algn="r">
              <a:defRPr sz="1100">
                <a:latin typeface="Source Code Pro" pitchFamily="49" charset="0"/>
                <a:ea typeface="IPA Pゴシック" panose="020B0500000000000000" pitchFamily="50" charset="-128"/>
              </a:defRPr>
            </a:lvl1pPr>
          </a:lstStyle>
          <a:p>
            <a:fld id="{63D667A0-0A0F-4BBC-80BE-181CE6F27A7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34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Source Code Pro" pitchFamily="49" charset="0"/>
        <a:ea typeface="IPA Pゴシック" panose="020B0500000000000000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Source Code Pro" pitchFamily="49" charset="0"/>
        <a:ea typeface="IPA Pゴシック" panose="020B0500000000000000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Source Code Pro" pitchFamily="49" charset="0"/>
        <a:ea typeface="IPA Pゴシック" panose="020B0500000000000000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Source Code Pro" pitchFamily="49" charset="0"/>
        <a:ea typeface="IPA Pゴシック" panose="020B0500000000000000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Source Code Pro" pitchFamily="49" charset="0"/>
        <a:ea typeface="IPA Pゴシック" panose="020B0500000000000000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7A0-0A0F-4BBC-80BE-181CE6F27A73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7491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7A0-0A0F-4BBC-80BE-181CE6F27A73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574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 GNU LESSER GENERAL PUBLIC LICENSE</a:t>
            </a:r>
          </a:p>
          <a:p>
            <a:r>
              <a:rPr kumimoji="1" lang="en-US" altLang="ja-JP" dirty="0" smtClean="0"/>
              <a:t>                       Version 3, 29 June 2007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Copyright (C) 2007 Free Software Foundation, Inc. &lt;http://fsf.org/&gt;</a:t>
            </a:r>
          </a:p>
          <a:p>
            <a:r>
              <a:rPr kumimoji="1" lang="en-US" altLang="ja-JP" dirty="0" smtClean="0"/>
              <a:t> Everyone is permitted to copy and distribute verbatim copies</a:t>
            </a:r>
          </a:p>
          <a:p>
            <a:r>
              <a:rPr kumimoji="1" lang="en-US" altLang="ja-JP" dirty="0" smtClean="0"/>
              <a:t> of this license document, but changing it is not allowed.</a:t>
            </a:r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This version of the GNU Lesser General Public License incorporates</a:t>
            </a:r>
          </a:p>
          <a:p>
            <a:r>
              <a:rPr kumimoji="1" lang="en-US" altLang="ja-JP" dirty="0" smtClean="0"/>
              <a:t>the terms and conditions of version 3 of the GNU General Public</a:t>
            </a:r>
          </a:p>
          <a:p>
            <a:r>
              <a:rPr kumimoji="1" lang="en-US" altLang="ja-JP" dirty="0" smtClean="0"/>
              <a:t>License, supplemented by the additional permissions listed below.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0. Additional Definitions.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As used herein, "this License" refers to version 3 of the GNU Lesser</a:t>
            </a:r>
          </a:p>
          <a:p>
            <a:r>
              <a:rPr kumimoji="1" lang="en-US" altLang="ja-JP" dirty="0" smtClean="0"/>
              <a:t>General Public License, and the "GNU GPL" refers to version 3 of the GNU</a:t>
            </a:r>
          </a:p>
          <a:p>
            <a:r>
              <a:rPr kumimoji="1" lang="en-US" altLang="ja-JP" dirty="0" smtClean="0"/>
              <a:t>General Public License.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"The Library" refers to a covered work governed by this License,</a:t>
            </a:r>
          </a:p>
          <a:p>
            <a:r>
              <a:rPr kumimoji="1" lang="en-US" altLang="ja-JP" dirty="0" smtClean="0"/>
              <a:t>other than an Application or a Combined Work as defined below.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An "Application" is any work that makes use of an interface provided</a:t>
            </a:r>
          </a:p>
          <a:p>
            <a:r>
              <a:rPr kumimoji="1" lang="en-US" altLang="ja-JP" dirty="0" smtClean="0"/>
              <a:t>by the Library, but which is not otherwise based on the Library.</a:t>
            </a:r>
          </a:p>
          <a:p>
            <a:r>
              <a:rPr kumimoji="1" lang="en-US" altLang="ja-JP" dirty="0" smtClean="0"/>
              <a:t>Defining a subclass of a class defined by the Library is deemed a mode</a:t>
            </a:r>
          </a:p>
          <a:p>
            <a:r>
              <a:rPr kumimoji="1" lang="en-US" altLang="ja-JP" dirty="0" smtClean="0"/>
              <a:t>of using an interface provided by the Library.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A "Combined Work" is a work produced by combining or linking an</a:t>
            </a:r>
          </a:p>
          <a:p>
            <a:r>
              <a:rPr kumimoji="1" lang="en-US" altLang="ja-JP" dirty="0" smtClean="0"/>
              <a:t>Application with the Library.  The particular version of the Library</a:t>
            </a:r>
          </a:p>
          <a:p>
            <a:r>
              <a:rPr kumimoji="1" lang="en-US" altLang="ja-JP" dirty="0" smtClean="0"/>
              <a:t>with which the Combined Work was made is also called the "Linked</a:t>
            </a:r>
          </a:p>
          <a:p>
            <a:r>
              <a:rPr kumimoji="1" lang="en-US" altLang="ja-JP" dirty="0" smtClean="0"/>
              <a:t>Version".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The "Minimal Corresponding Source" for a Combined Work means the</a:t>
            </a:r>
          </a:p>
          <a:p>
            <a:r>
              <a:rPr kumimoji="1" lang="en-US" altLang="ja-JP" dirty="0" smtClean="0"/>
              <a:t>Corresponding Source for the Combined Work, excluding any source code</a:t>
            </a:r>
          </a:p>
          <a:p>
            <a:r>
              <a:rPr kumimoji="1" lang="en-US" altLang="ja-JP" dirty="0" smtClean="0"/>
              <a:t>for portions of the Combined Work that, considered in isolation, are</a:t>
            </a:r>
          </a:p>
          <a:p>
            <a:r>
              <a:rPr kumimoji="1" lang="en-US" altLang="ja-JP" dirty="0" smtClean="0"/>
              <a:t>based on the Application, and not on the Linked Version.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The "Corresponding Application Code" for a Combined Work means the</a:t>
            </a:r>
          </a:p>
          <a:p>
            <a:r>
              <a:rPr kumimoji="1" lang="en-US" altLang="ja-JP" dirty="0" smtClean="0"/>
              <a:t>object code and/or source code for the Application, including any data</a:t>
            </a:r>
          </a:p>
          <a:p>
            <a:r>
              <a:rPr kumimoji="1" lang="en-US" altLang="ja-JP" dirty="0" smtClean="0"/>
              <a:t>and utility programs needed for reproducing the Combined Work from the</a:t>
            </a:r>
          </a:p>
          <a:p>
            <a:r>
              <a:rPr kumimoji="1" lang="en-US" altLang="ja-JP" dirty="0" smtClean="0"/>
              <a:t>Application, but excluding the System Libraries of the Combined Work.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1. Exception to Section 3 of the GNU GPL.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You may convey a covered work under sections 3 and 4 of this License</a:t>
            </a:r>
          </a:p>
          <a:p>
            <a:r>
              <a:rPr kumimoji="1" lang="en-US" altLang="ja-JP" dirty="0" smtClean="0"/>
              <a:t>without being bound by section 3 of the GNU GPL.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2. Conveying Modified Versions.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If you modify a copy of the Library, and, in your modifications, a</a:t>
            </a:r>
          </a:p>
          <a:p>
            <a:r>
              <a:rPr kumimoji="1" lang="en-US" altLang="ja-JP" dirty="0" smtClean="0"/>
              <a:t>facility refers to a function or data to be supplied by an Application</a:t>
            </a:r>
          </a:p>
          <a:p>
            <a:r>
              <a:rPr kumimoji="1" lang="en-US" altLang="ja-JP" dirty="0" smtClean="0"/>
              <a:t>that uses the facility (other than as an argument passed when the</a:t>
            </a:r>
          </a:p>
          <a:p>
            <a:r>
              <a:rPr kumimoji="1" lang="en-US" altLang="ja-JP" dirty="0" smtClean="0"/>
              <a:t>facility is invoked), then you may convey a copy of the modified</a:t>
            </a:r>
          </a:p>
          <a:p>
            <a:r>
              <a:rPr kumimoji="1" lang="en-US" altLang="ja-JP" dirty="0" smtClean="0"/>
              <a:t>version: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 a) under this License, provided that you make a good faith effort to</a:t>
            </a:r>
          </a:p>
          <a:p>
            <a:r>
              <a:rPr kumimoji="1" lang="en-US" altLang="ja-JP" dirty="0" smtClean="0"/>
              <a:t>   ensure that, in the event an Application does not supply the</a:t>
            </a:r>
          </a:p>
          <a:p>
            <a:r>
              <a:rPr kumimoji="1" lang="en-US" altLang="ja-JP" dirty="0" smtClean="0"/>
              <a:t>   function or data, the facility still operates, and performs</a:t>
            </a:r>
          </a:p>
          <a:p>
            <a:r>
              <a:rPr kumimoji="1" lang="en-US" altLang="ja-JP" dirty="0" smtClean="0"/>
              <a:t>   whatever part of its purpose remains meaningful, or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 b) under the GNU GPL, with none of the additional permissions of</a:t>
            </a:r>
          </a:p>
          <a:p>
            <a:r>
              <a:rPr kumimoji="1" lang="en-US" altLang="ja-JP" dirty="0" smtClean="0"/>
              <a:t>   this License applicable to that copy.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3. Object Code Incorporating Material from Library Header Files.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The object code form of an Application may incorporate material from</a:t>
            </a:r>
          </a:p>
          <a:p>
            <a:r>
              <a:rPr kumimoji="1" lang="en-US" altLang="ja-JP" dirty="0" smtClean="0"/>
              <a:t>a header file that is part of the Library.  You may convey such object</a:t>
            </a:r>
          </a:p>
          <a:p>
            <a:r>
              <a:rPr kumimoji="1" lang="en-US" altLang="ja-JP" dirty="0" smtClean="0"/>
              <a:t>code under terms of your choice, provided that, if the incorporated</a:t>
            </a:r>
          </a:p>
          <a:p>
            <a:r>
              <a:rPr kumimoji="1" lang="en-US" altLang="ja-JP" dirty="0" smtClean="0"/>
              <a:t>material is not limited to numerical parameters, data structure</a:t>
            </a:r>
          </a:p>
          <a:p>
            <a:r>
              <a:rPr kumimoji="1" lang="en-US" altLang="ja-JP" dirty="0" smtClean="0"/>
              <a:t>layouts and </a:t>
            </a:r>
            <a:r>
              <a:rPr kumimoji="1" lang="en-US" altLang="ja-JP" dirty="0" err="1" smtClean="0"/>
              <a:t>accessors</a:t>
            </a:r>
            <a:r>
              <a:rPr kumimoji="1" lang="en-US" altLang="ja-JP" dirty="0" smtClean="0"/>
              <a:t>, or small macros, inline functions and templates</a:t>
            </a:r>
          </a:p>
          <a:p>
            <a:r>
              <a:rPr kumimoji="1" lang="en-US" altLang="ja-JP" dirty="0" smtClean="0"/>
              <a:t>(ten or fewer lines in length), you do both of the following: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 a) Give prominent notice with each copy of the object code that the</a:t>
            </a:r>
          </a:p>
          <a:p>
            <a:r>
              <a:rPr kumimoji="1" lang="en-US" altLang="ja-JP" dirty="0" smtClean="0"/>
              <a:t>   Library is used in it and that the Library and its use are</a:t>
            </a:r>
          </a:p>
          <a:p>
            <a:r>
              <a:rPr kumimoji="1" lang="en-US" altLang="ja-JP" dirty="0" smtClean="0"/>
              <a:t>   covered by this License.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 b) Accompany the object code with a copy of the GNU GPL and this license</a:t>
            </a:r>
          </a:p>
          <a:p>
            <a:r>
              <a:rPr kumimoji="1" lang="en-US" altLang="ja-JP" dirty="0" smtClean="0"/>
              <a:t>   document.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4. Combined Works.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You may convey a Combined Work under terms of your choice that,</a:t>
            </a:r>
          </a:p>
          <a:p>
            <a:r>
              <a:rPr kumimoji="1" lang="en-US" altLang="ja-JP" dirty="0" smtClean="0"/>
              <a:t>taken together, effectively do not restrict modification of the</a:t>
            </a:r>
          </a:p>
          <a:p>
            <a:r>
              <a:rPr kumimoji="1" lang="en-US" altLang="ja-JP" dirty="0" smtClean="0"/>
              <a:t>portions of the Library contained in the Combined Work and reverse</a:t>
            </a:r>
          </a:p>
          <a:p>
            <a:r>
              <a:rPr kumimoji="1" lang="en-US" altLang="ja-JP" dirty="0" smtClean="0"/>
              <a:t>engineering for debugging such modifications, if you also do each of</a:t>
            </a:r>
          </a:p>
          <a:p>
            <a:r>
              <a:rPr kumimoji="1" lang="en-US" altLang="ja-JP" dirty="0" smtClean="0"/>
              <a:t>the following: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 a) Give prominent notice with each copy of the Combined Work that</a:t>
            </a:r>
          </a:p>
          <a:p>
            <a:r>
              <a:rPr kumimoji="1" lang="en-US" altLang="ja-JP" dirty="0" smtClean="0"/>
              <a:t>   the Library is used in it and that the Library and its use are</a:t>
            </a:r>
          </a:p>
          <a:p>
            <a:r>
              <a:rPr kumimoji="1" lang="en-US" altLang="ja-JP" dirty="0" smtClean="0"/>
              <a:t>   covered by this License.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 b) Accompany the Combined Work with a copy of the GNU GPL and this license</a:t>
            </a:r>
          </a:p>
          <a:p>
            <a:r>
              <a:rPr kumimoji="1" lang="en-US" altLang="ja-JP" dirty="0" smtClean="0"/>
              <a:t>   document.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 c) For a Combined Work that displays copyright notices during</a:t>
            </a:r>
          </a:p>
          <a:p>
            <a:r>
              <a:rPr kumimoji="1" lang="en-US" altLang="ja-JP" dirty="0" smtClean="0"/>
              <a:t>   execution, include the copyright notice for the Library among</a:t>
            </a:r>
          </a:p>
          <a:p>
            <a:r>
              <a:rPr kumimoji="1" lang="en-US" altLang="ja-JP" dirty="0" smtClean="0"/>
              <a:t>   these notices, as well as a reference directing the user to the</a:t>
            </a:r>
          </a:p>
          <a:p>
            <a:r>
              <a:rPr kumimoji="1" lang="en-US" altLang="ja-JP" dirty="0" smtClean="0"/>
              <a:t>   copies of the GNU GPL and this license document.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 d) Do one of the following: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     0) Convey the Minimal Corresponding Source under the terms of this</a:t>
            </a:r>
          </a:p>
          <a:p>
            <a:r>
              <a:rPr kumimoji="1" lang="en-US" altLang="ja-JP" dirty="0" smtClean="0"/>
              <a:t>       License, and the Corresponding Application Code in a form</a:t>
            </a:r>
          </a:p>
          <a:p>
            <a:r>
              <a:rPr kumimoji="1" lang="en-US" altLang="ja-JP" dirty="0" smtClean="0"/>
              <a:t>       suitable for, and under terms that permit, the user to</a:t>
            </a:r>
          </a:p>
          <a:p>
            <a:r>
              <a:rPr kumimoji="1" lang="en-US" altLang="ja-JP" dirty="0" smtClean="0"/>
              <a:t>       recombine or relink the Application with a modified version of</a:t>
            </a:r>
          </a:p>
          <a:p>
            <a:r>
              <a:rPr kumimoji="1" lang="en-US" altLang="ja-JP" dirty="0" smtClean="0"/>
              <a:t>       the Linked Version to produce a modified Combined Work, in the</a:t>
            </a:r>
          </a:p>
          <a:p>
            <a:r>
              <a:rPr kumimoji="1" lang="en-US" altLang="ja-JP" dirty="0" smtClean="0"/>
              <a:t>       manner specified by section 6 of the GNU GPL for conveying</a:t>
            </a:r>
          </a:p>
          <a:p>
            <a:r>
              <a:rPr kumimoji="1" lang="en-US" altLang="ja-JP" dirty="0" smtClean="0"/>
              <a:t>       Corresponding Source.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     1) Use a suitable shared library mechanism for linking with the</a:t>
            </a:r>
          </a:p>
          <a:p>
            <a:r>
              <a:rPr kumimoji="1" lang="en-US" altLang="ja-JP" dirty="0" smtClean="0"/>
              <a:t>       Library.  A suitable mechanism is one that (a) uses at run time</a:t>
            </a:r>
          </a:p>
          <a:p>
            <a:r>
              <a:rPr kumimoji="1" lang="en-US" altLang="ja-JP" dirty="0" smtClean="0"/>
              <a:t>       a copy of the Library already present on the user's computer</a:t>
            </a:r>
          </a:p>
          <a:p>
            <a:r>
              <a:rPr kumimoji="1" lang="en-US" altLang="ja-JP" dirty="0" smtClean="0"/>
              <a:t>       system, and (b) will operate properly with a modified version</a:t>
            </a:r>
          </a:p>
          <a:p>
            <a:r>
              <a:rPr kumimoji="1" lang="en-US" altLang="ja-JP" dirty="0" smtClean="0"/>
              <a:t>       of the Library that is interface-compatible with the Linked</a:t>
            </a:r>
          </a:p>
          <a:p>
            <a:r>
              <a:rPr kumimoji="1" lang="en-US" altLang="ja-JP" dirty="0" smtClean="0"/>
              <a:t>       Version.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 e) Provide Installation Information, but only if you would otherwise</a:t>
            </a:r>
          </a:p>
          <a:p>
            <a:r>
              <a:rPr kumimoji="1" lang="en-US" altLang="ja-JP" dirty="0" smtClean="0"/>
              <a:t>   be required to provide such information under section 6 of the</a:t>
            </a:r>
          </a:p>
          <a:p>
            <a:r>
              <a:rPr kumimoji="1" lang="en-US" altLang="ja-JP" dirty="0" smtClean="0"/>
              <a:t>   GNU GPL, and only to the extent that such information is</a:t>
            </a:r>
          </a:p>
          <a:p>
            <a:r>
              <a:rPr kumimoji="1" lang="en-US" altLang="ja-JP" dirty="0" smtClean="0"/>
              <a:t>   necessary to install and execute a modified version of the</a:t>
            </a:r>
          </a:p>
          <a:p>
            <a:r>
              <a:rPr kumimoji="1" lang="en-US" altLang="ja-JP" dirty="0" smtClean="0"/>
              <a:t>   Combined Work produced by recombining or relinking the</a:t>
            </a:r>
          </a:p>
          <a:p>
            <a:r>
              <a:rPr kumimoji="1" lang="en-US" altLang="ja-JP" dirty="0" smtClean="0"/>
              <a:t>   Application with a modified version of the Linked Version. (If</a:t>
            </a:r>
          </a:p>
          <a:p>
            <a:r>
              <a:rPr kumimoji="1" lang="en-US" altLang="ja-JP" dirty="0" smtClean="0"/>
              <a:t>   you use option 4d0, the Installation Information must accompany</a:t>
            </a:r>
          </a:p>
          <a:p>
            <a:r>
              <a:rPr kumimoji="1" lang="en-US" altLang="ja-JP" dirty="0" smtClean="0"/>
              <a:t>   the Minimal Corresponding Source and Corresponding Application</a:t>
            </a:r>
          </a:p>
          <a:p>
            <a:r>
              <a:rPr kumimoji="1" lang="en-US" altLang="ja-JP" dirty="0" smtClean="0"/>
              <a:t>   Code. If you use option 4d1, you must provide the Installation</a:t>
            </a:r>
          </a:p>
          <a:p>
            <a:r>
              <a:rPr kumimoji="1" lang="en-US" altLang="ja-JP" dirty="0" smtClean="0"/>
              <a:t>   Information in the manner specified by section 6 of the GNU GPL</a:t>
            </a:r>
          </a:p>
          <a:p>
            <a:r>
              <a:rPr kumimoji="1" lang="en-US" altLang="ja-JP" dirty="0" smtClean="0"/>
              <a:t>   for conveying Corresponding Source.)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5. Combined Libraries.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You may place library facilities that are a work based on the</a:t>
            </a:r>
          </a:p>
          <a:p>
            <a:r>
              <a:rPr kumimoji="1" lang="en-US" altLang="ja-JP" dirty="0" smtClean="0"/>
              <a:t>Library side by side in a single library together with other library</a:t>
            </a:r>
          </a:p>
          <a:p>
            <a:r>
              <a:rPr kumimoji="1" lang="en-US" altLang="ja-JP" dirty="0" smtClean="0"/>
              <a:t>facilities that are not Applications and are not covered by this</a:t>
            </a:r>
          </a:p>
          <a:p>
            <a:r>
              <a:rPr kumimoji="1" lang="en-US" altLang="ja-JP" dirty="0" smtClean="0"/>
              <a:t>License, and convey such a combined library under terms of your</a:t>
            </a:r>
          </a:p>
          <a:p>
            <a:r>
              <a:rPr kumimoji="1" lang="en-US" altLang="ja-JP" dirty="0" smtClean="0"/>
              <a:t>choice, if you do both of the following: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 a) Accompany the combined library with a copy of the same work based</a:t>
            </a:r>
          </a:p>
          <a:p>
            <a:r>
              <a:rPr kumimoji="1" lang="en-US" altLang="ja-JP" dirty="0" smtClean="0"/>
              <a:t>   on the Library, uncombined with any other library facilities,</a:t>
            </a:r>
          </a:p>
          <a:p>
            <a:r>
              <a:rPr kumimoji="1" lang="en-US" altLang="ja-JP" dirty="0" smtClean="0"/>
              <a:t>   conveyed under the terms of this License.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 b) Give prominent notice with the combined library that part of it</a:t>
            </a:r>
          </a:p>
          <a:p>
            <a:r>
              <a:rPr kumimoji="1" lang="en-US" altLang="ja-JP" dirty="0" smtClean="0"/>
              <a:t>   is a work based on the Library, and explaining where to find the</a:t>
            </a:r>
          </a:p>
          <a:p>
            <a:r>
              <a:rPr kumimoji="1" lang="en-US" altLang="ja-JP" dirty="0" smtClean="0"/>
              <a:t>   accompanying uncombined form of the same work.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6. Revised Versions of the GNU Lesser General Public License.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The Free Software Foundation may publish revised and/or new versions</a:t>
            </a:r>
          </a:p>
          <a:p>
            <a:r>
              <a:rPr kumimoji="1" lang="en-US" altLang="ja-JP" dirty="0" smtClean="0"/>
              <a:t>of the GNU Lesser General Public License from time to time. Such new</a:t>
            </a:r>
          </a:p>
          <a:p>
            <a:r>
              <a:rPr kumimoji="1" lang="en-US" altLang="ja-JP" dirty="0" smtClean="0"/>
              <a:t>versions will be similar in spirit to the present version, but may</a:t>
            </a:r>
          </a:p>
          <a:p>
            <a:r>
              <a:rPr kumimoji="1" lang="en-US" altLang="ja-JP" dirty="0" smtClean="0"/>
              <a:t>differ in detail to address new problems or concerns.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Each version is given a distinguishing version number. If the</a:t>
            </a:r>
          </a:p>
          <a:p>
            <a:r>
              <a:rPr kumimoji="1" lang="en-US" altLang="ja-JP" dirty="0" smtClean="0"/>
              <a:t>Library as you received it specifies that a certain numbered version</a:t>
            </a:r>
          </a:p>
          <a:p>
            <a:r>
              <a:rPr kumimoji="1" lang="en-US" altLang="ja-JP" dirty="0" smtClean="0"/>
              <a:t>of the GNU Lesser General Public License "or any later version"</a:t>
            </a:r>
          </a:p>
          <a:p>
            <a:r>
              <a:rPr kumimoji="1" lang="en-US" altLang="ja-JP" dirty="0" smtClean="0"/>
              <a:t>applies to it, you have the option of following the terms and</a:t>
            </a:r>
          </a:p>
          <a:p>
            <a:r>
              <a:rPr kumimoji="1" lang="en-US" altLang="ja-JP" dirty="0" smtClean="0"/>
              <a:t>conditions either of that published version or of any later version</a:t>
            </a:r>
          </a:p>
          <a:p>
            <a:r>
              <a:rPr kumimoji="1" lang="en-US" altLang="ja-JP" dirty="0" smtClean="0"/>
              <a:t>published by the Free Software Foundation. If the Library as you</a:t>
            </a:r>
          </a:p>
          <a:p>
            <a:r>
              <a:rPr kumimoji="1" lang="en-US" altLang="ja-JP" dirty="0" smtClean="0"/>
              <a:t>received it does not specify a version number of the GNU Lesser</a:t>
            </a:r>
          </a:p>
          <a:p>
            <a:r>
              <a:rPr kumimoji="1" lang="en-US" altLang="ja-JP" dirty="0" smtClean="0"/>
              <a:t>General Public License, you may choose any version of the GNU Lesser</a:t>
            </a:r>
          </a:p>
          <a:p>
            <a:r>
              <a:rPr kumimoji="1" lang="en-US" altLang="ja-JP" dirty="0" smtClean="0"/>
              <a:t>General Public License ever published by the Free Software Foundation.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  If the Library as you received it specifies that a proxy can decide</a:t>
            </a:r>
          </a:p>
          <a:p>
            <a:r>
              <a:rPr kumimoji="1" lang="en-US" altLang="ja-JP" dirty="0" smtClean="0"/>
              <a:t>whether future versions of the GNU Lesser General Public License shall</a:t>
            </a:r>
          </a:p>
          <a:p>
            <a:r>
              <a:rPr kumimoji="1" lang="en-US" altLang="ja-JP" dirty="0" smtClean="0"/>
              <a:t>apply, that proxy's public statement of acceptance of any version is</a:t>
            </a:r>
          </a:p>
          <a:p>
            <a:r>
              <a:rPr kumimoji="1" lang="en-US" altLang="ja-JP" dirty="0" smtClean="0"/>
              <a:t>permanent authorization for you to choose that version for the</a:t>
            </a:r>
          </a:p>
          <a:p>
            <a:r>
              <a:rPr kumimoji="1" lang="en-US" altLang="ja-JP" dirty="0" smtClean="0"/>
              <a:t>Library.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667A0-0A0F-4BBC-80BE-181CE6F27A73}" type="slidenum">
              <a:rPr kumimoji="1" lang="ja-JP" altLang="en-US" smtClean="0"/>
              <a:t>40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234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  <a:ea typeface="IPA Pゴシック" panose="020B05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ea typeface="IPA Pゴシック" panose="020B0500000000000000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fld id="{5B66E775-E666-438C-9DE6-B84F31C36331}" type="datetimeFigureOut">
              <a:rPr lang="ja-JP" altLang="en-US" smtClean="0"/>
              <a:pPr/>
              <a:t>2014/8/10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fld id="{7BCE9E85-7106-478E-95F8-E1A5CB7369A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ea typeface="IPA Pゴシック" panose="020B0500000000000000" pitchFamily="50" charset="-128"/>
              </a:defRPr>
            </a:lvl1pPr>
            <a:lvl2pPr>
              <a:defRPr>
                <a:ea typeface="IPA Pゴシック" panose="020B0500000000000000" pitchFamily="50" charset="-128"/>
              </a:defRPr>
            </a:lvl2pPr>
            <a:lvl3pPr>
              <a:defRPr>
                <a:ea typeface="IPA Pゴシック" panose="020B0500000000000000" pitchFamily="50" charset="-128"/>
              </a:defRPr>
            </a:lvl3pPr>
            <a:lvl4pPr>
              <a:defRPr>
                <a:ea typeface="IPA Pゴシック" panose="020B0500000000000000" pitchFamily="50" charset="-128"/>
              </a:defRPr>
            </a:lvl4pPr>
            <a:lvl5pPr>
              <a:defRPr>
                <a:ea typeface="IPA Pゴシック" panose="020B0500000000000000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fld id="{5B66E775-E666-438C-9DE6-B84F31C36331}" type="datetimeFigureOut">
              <a:rPr lang="ja-JP" altLang="en-US" smtClean="0"/>
              <a:pPr/>
              <a:t>2014/8/10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fld id="{7BCE9E85-7106-478E-95F8-E1A5CB7369A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ea typeface="IPA Pゴシック" panose="020B0500000000000000" pitchFamily="50" charset="-128"/>
              </a:defRPr>
            </a:lvl1pPr>
            <a:lvl2pPr>
              <a:defRPr>
                <a:ea typeface="IPA Pゴシック" panose="020B0500000000000000" pitchFamily="50" charset="-128"/>
              </a:defRPr>
            </a:lvl2pPr>
            <a:lvl3pPr>
              <a:defRPr>
                <a:ea typeface="IPA Pゴシック" panose="020B0500000000000000" pitchFamily="50" charset="-128"/>
              </a:defRPr>
            </a:lvl3pPr>
            <a:lvl4pPr>
              <a:defRPr>
                <a:ea typeface="IPA Pゴシック" panose="020B0500000000000000" pitchFamily="50" charset="-128"/>
              </a:defRPr>
            </a:lvl4pPr>
            <a:lvl5pPr>
              <a:defRPr>
                <a:ea typeface="IPA Pゴシック" panose="020B0500000000000000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fld id="{5B66E775-E666-438C-9DE6-B84F31C36331}" type="datetimeFigureOut">
              <a:rPr lang="ja-JP" altLang="en-US" smtClean="0"/>
              <a:pPr/>
              <a:t>2014/8/10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fld id="{7BCE9E85-7106-478E-95F8-E1A5CB7369A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  <a:lvl2pPr>
              <a:defRPr>
                <a:ea typeface="IPA Pゴシック" panose="020B0500000000000000" pitchFamily="50" charset="-128"/>
              </a:defRPr>
            </a:lvl2pPr>
            <a:lvl3pPr>
              <a:defRPr>
                <a:ea typeface="IPA Pゴシック" panose="020B0500000000000000" pitchFamily="50" charset="-128"/>
              </a:defRPr>
            </a:lvl3pPr>
            <a:lvl4pPr>
              <a:defRPr>
                <a:ea typeface="IPA Pゴシック" panose="020B0500000000000000" pitchFamily="50" charset="-128"/>
              </a:defRPr>
            </a:lvl4pPr>
            <a:lvl5pPr>
              <a:defRPr>
                <a:ea typeface="IPA Pゴシック" panose="020B0500000000000000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fld id="{5B66E775-E666-438C-9DE6-B84F31C36331}" type="datetimeFigureOut">
              <a:rPr lang="ja-JP" altLang="en-US" smtClean="0"/>
              <a:pPr/>
              <a:t>2014/8/10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fld id="{7BCE9E85-7106-478E-95F8-E1A5CB7369A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>
                <a:ea typeface="IPA Pゴシック" panose="020B05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a typeface="IPA Pゴシック" panose="020B0500000000000000" pitchFamily="50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fld id="{5B66E775-E666-438C-9DE6-B84F31C36331}" type="datetimeFigureOut">
              <a:rPr lang="ja-JP" altLang="en-US" smtClean="0"/>
              <a:pPr/>
              <a:t>2014/8/10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fld id="{7BCE9E85-7106-478E-95F8-E1A5CB7369A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>
                <a:ea typeface="IPA Pゴシック" panose="020B0500000000000000" pitchFamily="50" charset="-128"/>
              </a:defRPr>
            </a:lvl1pPr>
            <a:lvl2pPr>
              <a:defRPr sz="2400">
                <a:ea typeface="IPA Pゴシック" panose="020B0500000000000000" pitchFamily="50" charset="-128"/>
              </a:defRPr>
            </a:lvl2pPr>
            <a:lvl3pPr>
              <a:defRPr sz="2000">
                <a:ea typeface="IPA Pゴシック" panose="020B0500000000000000" pitchFamily="50" charset="-128"/>
              </a:defRPr>
            </a:lvl3pPr>
            <a:lvl4pPr>
              <a:defRPr sz="1800">
                <a:ea typeface="IPA Pゴシック" panose="020B0500000000000000" pitchFamily="50" charset="-128"/>
              </a:defRPr>
            </a:lvl4pPr>
            <a:lvl5pPr>
              <a:defRPr sz="1800">
                <a:ea typeface="IPA Pゴシック" panose="020B05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>
                <a:ea typeface="IPA Pゴシック" panose="020B0500000000000000" pitchFamily="50" charset="-128"/>
              </a:defRPr>
            </a:lvl1pPr>
            <a:lvl2pPr>
              <a:defRPr sz="2400">
                <a:ea typeface="IPA Pゴシック" panose="020B0500000000000000" pitchFamily="50" charset="-128"/>
              </a:defRPr>
            </a:lvl2pPr>
            <a:lvl3pPr>
              <a:defRPr sz="2000">
                <a:ea typeface="IPA Pゴシック" panose="020B0500000000000000" pitchFamily="50" charset="-128"/>
              </a:defRPr>
            </a:lvl3pPr>
            <a:lvl4pPr>
              <a:defRPr sz="1800">
                <a:ea typeface="IPA Pゴシック" panose="020B0500000000000000" pitchFamily="50" charset="-128"/>
              </a:defRPr>
            </a:lvl4pPr>
            <a:lvl5pPr>
              <a:defRPr sz="1800">
                <a:ea typeface="IPA Pゴシック" panose="020B05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fld id="{5B66E775-E666-438C-9DE6-B84F31C36331}" type="datetimeFigureOut">
              <a:rPr lang="ja-JP" altLang="en-US" smtClean="0"/>
              <a:pPr/>
              <a:t>2014/8/10</a:t>
            </a:fld>
            <a:endParaRPr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fld id="{7BCE9E85-7106-478E-95F8-E1A5CB7369A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ea typeface="IPA Pゴシック" panose="020B0500000000000000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>
                <a:ea typeface="IPA Pゴシック" panose="020B0500000000000000" pitchFamily="50" charset="-128"/>
              </a:defRPr>
            </a:lvl1pPr>
            <a:lvl2pPr>
              <a:defRPr sz="2000">
                <a:ea typeface="IPA Pゴシック" panose="020B0500000000000000" pitchFamily="50" charset="-128"/>
              </a:defRPr>
            </a:lvl2pPr>
            <a:lvl3pPr>
              <a:defRPr sz="1800">
                <a:ea typeface="IPA Pゴシック" panose="020B0500000000000000" pitchFamily="50" charset="-128"/>
              </a:defRPr>
            </a:lvl3pPr>
            <a:lvl4pPr>
              <a:defRPr sz="1600">
                <a:ea typeface="IPA Pゴシック" panose="020B0500000000000000" pitchFamily="50" charset="-128"/>
              </a:defRPr>
            </a:lvl4pPr>
            <a:lvl5pPr>
              <a:defRPr sz="1600">
                <a:ea typeface="IPA Pゴシック" panose="020B0500000000000000" pitchFamily="50" charset="-12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ea typeface="IPA Pゴシック" panose="020B0500000000000000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>
                <a:ea typeface="IPA Pゴシック" panose="020B0500000000000000" pitchFamily="50" charset="-128"/>
              </a:defRPr>
            </a:lvl1pPr>
            <a:lvl2pPr>
              <a:defRPr sz="2000">
                <a:ea typeface="IPA Pゴシック" panose="020B0500000000000000" pitchFamily="50" charset="-128"/>
              </a:defRPr>
            </a:lvl2pPr>
            <a:lvl3pPr>
              <a:defRPr sz="1800">
                <a:ea typeface="IPA Pゴシック" panose="020B0500000000000000" pitchFamily="50" charset="-128"/>
              </a:defRPr>
            </a:lvl3pPr>
            <a:lvl4pPr>
              <a:defRPr sz="1600">
                <a:ea typeface="IPA Pゴシック" panose="020B0500000000000000" pitchFamily="50" charset="-128"/>
              </a:defRPr>
            </a:lvl4pPr>
            <a:lvl5pPr>
              <a:defRPr sz="1600">
                <a:ea typeface="IPA Pゴシック" panose="020B0500000000000000" pitchFamily="50" charset="-12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fld id="{5B66E775-E666-438C-9DE6-B84F31C36331}" type="datetimeFigureOut">
              <a:rPr lang="ja-JP" altLang="en-US" smtClean="0"/>
              <a:pPr/>
              <a:t>2014/8/10</a:t>
            </a:fld>
            <a:endParaRPr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fld id="{7BCE9E85-7106-478E-95F8-E1A5CB7369A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fld id="{5B66E775-E666-438C-9DE6-B84F31C36331}" type="datetimeFigureOut">
              <a:rPr lang="ja-JP" altLang="en-US" smtClean="0"/>
              <a:pPr/>
              <a:t>2014/8/10</a:t>
            </a:fld>
            <a:endParaRPr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fld id="{7BCE9E85-7106-478E-95F8-E1A5CB7369A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fld id="{5B66E775-E666-438C-9DE6-B84F31C36331}" type="datetimeFigureOut">
              <a:rPr lang="ja-JP" altLang="en-US" smtClean="0"/>
              <a:pPr/>
              <a:t>2014/8/10</a:t>
            </a:fld>
            <a:endParaRPr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fld id="{7BCE9E85-7106-478E-95F8-E1A5CB7369A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>
                <a:ea typeface="IPA Pゴシック" panose="020B05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ea typeface="IPA Pゴシック" panose="020B05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fld id="{5B66E775-E666-438C-9DE6-B84F31C36331}" type="datetimeFigureOut">
              <a:rPr lang="ja-JP" altLang="en-US" smtClean="0"/>
              <a:pPr/>
              <a:t>2014/8/10</a:t>
            </a:fld>
            <a:endParaRPr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fld id="{7BCE9E85-7106-478E-95F8-E1A5CB7369A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  <a:lvl2pPr>
              <a:defRPr>
                <a:ea typeface="IPA Pゴシック" panose="020B0500000000000000" pitchFamily="50" charset="-128"/>
              </a:defRPr>
            </a:lvl2pPr>
            <a:lvl3pPr>
              <a:defRPr>
                <a:ea typeface="IPA Pゴシック" panose="020B0500000000000000" pitchFamily="50" charset="-128"/>
              </a:defRPr>
            </a:lvl3pPr>
            <a:lvl4pPr>
              <a:defRPr>
                <a:ea typeface="IPA Pゴシック" panose="020B0500000000000000" pitchFamily="50" charset="-128"/>
              </a:defRPr>
            </a:lvl4pPr>
            <a:lvl5pPr>
              <a:defRPr>
                <a:ea typeface="IPA Pゴシック" panose="020B0500000000000000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  <a:ea typeface="IPA Pゴシック" panose="020B05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>
                <a:ea typeface="IPA Pゴシック" panose="020B0500000000000000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ea typeface="IPA Pゴシック" panose="020B05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fld id="{5B66E775-E666-438C-9DE6-B84F31C36331}" type="datetimeFigureOut">
              <a:rPr lang="ja-JP" altLang="en-US" smtClean="0"/>
              <a:pPr/>
              <a:t>2014/8/10</a:t>
            </a:fld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fld id="{7BCE9E85-7106-478E-95F8-E1A5CB7369A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ea typeface="IPA Pゴシック" panose="020B0500000000000000" pitchFamily="50" charset="-128"/>
              </a:defRPr>
            </a:lvl1pPr>
          </a:lstStyle>
          <a:p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a typeface="IPA Pゴシック" panose="020B0500000000000000" pitchFamily="50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a typeface="IPA Pゴシック" panose="020B0500000000000000" pitchFamily="50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  <a:ea typeface="IPA Pゴシック" panose="020B0500000000000000" pitchFamily="50" charset="-128"/>
              </a:defRPr>
            </a:lvl1pPr>
          </a:lstStyle>
          <a:p>
            <a:fld id="{7BCE9E85-7106-478E-95F8-E1A5CB7369A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ea typeface="IPA Pゴシック" panose="020B05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ea typeface="IPA Pゴシック" panose="020B0500000000000000" pitchFamily="50" charset="-128"/>
              </a:defRPr>
            </a:lvl1pPr>
          </a:lstStyle>
          <a:p>
            <a:fld id="{5B66E775-E666-438C-9DE6-B84F31C36331}" type="datetimeFigureOut">
              <a:rPr lang="ja-JP" altLang="en-US" smtClean="0"/>
              <a:pPr/>
              <a:t>2014/8/10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IPA Pゴシック" panose="020B0500000000000000" pitchFamily="50" charset="-128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IPA Pゴシック" panose="020B0500000000000000" pitchFamily="50" charset="-128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IPA Pゴシック" panose="020B0500000000000000" pitchFamily="50" charset="-128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IPA Pゴシック" panose="020B0500000000000000" pitchFamily="50" charset="-128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IPA Pゴシック" panose="020B0500000000000000" pitchFamily="50" charset="-128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IPA Pゴシック" panose="020B0500000000000000" pitchFamily="50" charset="-128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Mosesdecoder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コード</a:t>
            </a:r>
            <a:r>
              <a:rPr lang="ja-JP" altLang="en-US" dirty="0" smtClean="0"/>
              <a:t>解読の勘所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乗松</a:t>
            </a:r>
            <a:r>
              <a:rPr lang="ja-JP" altLang="en-US" dirty="0"/>
              <a:t>潤</a:t>
            </a:r>
            <a:r>
              <a:rPr lang="ja-JP" altLang="en-US" dirty="0" smtClean="0"/>
              <a:t>矢</a:t>
            </a:r>
            <a:endParaRPr lang="en-US" altLang="ja-JP" dirty="0" smtClean="0"/>
          </a:p>
          <a:p>
            <a:r>
              <a:rPr kumimoji="1" lang="en-US" altLang="ja-JP" dirty="0" smtClean="0"/>
              <a:t>www.jnory.com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448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StaticData</a:t>
            </a:r>
            <a:r>
              <a:rPr lang="ja-JP" altLang="en-US" dirty="0" smtClean="0"/>
              <a:t>クラスの役割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55576" y="1700808"/>
            <a:ext cx="6187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ea typeface="IPA Pゴシック" panose="020B0500000000000000" pitchFamily="50" charset="-128"/>
              </a:rPr>
              <a:t>翻訳システム全体に関わるパラメータ等を保持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55576" y="3501008"/>
            <a:ext cx="4533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ea typeface="IPA Pゴシック" panose="020B0500000000000000" pitchFamily="50" charset="-128"/>
              </a:rPr>
              <a:t>Feature Functions</a:t>
            </a:r>
            <a:r>
              <a:rPr lang="ja-JP" altLang="en-US" sz="2400" dirty="0" err="1" smtClean="0">
                <a:ea typeface="IPA Pゴシック" panose="020B0500000000000000" pitchFamily="50" charset="-128"/>
              </a:rPr>
              <a:t>への</a:t>
            </a:r>
            <a:r>
              <a:rPr lang="ja-JP" altLang="en-US" sz="2400" dirty="0">
                <a:ea typeface="IPA Pゴシック" panose="020B0500000000000000" pitchFamily="50" charset="-128"/>
              </a:rPr>
              <a:t>窓口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38575" y="2276871"/>
            <a:ext cx="3373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ea typeface="IPA Pゴシック" panose="020B0500000000000000" pitchFamily="50" charset="-128"/>
              </a:rPr>
              <a:t>moses.ini</a:t>
            </a:r>
            <a:r>
              <a:rPr lang="ja-JP" altLang="en-US" sz="2400" dirty="0" smtClean="0">
                <a:ea typeface="IPA Pゴシック" panose="020B0500000000000000" pitchFamily="50" charset="-128"/>
              </a:rPr>
              <a:t>の設定内容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38575" y="4277074"/>
            <a:ext cx="4434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ea typeface="IPA Pゴシック" panose="020B0500000000000000" pitchFamily="50" charset="-128"/>
              </a:rPr>
              <a:t>Feature Functions</a:t>
            </a:r>
            <a:r>
              <a:rPr kumimoji="1" lang="ja-JP" altLang="en-US" sz="2400" dirty="0" smtClean="0">
                <a:ea typeface="IPA Pゴシック" panose="020B0500000000000000" pitchFamily="50" charset="-128"/>
              </a:rPr>
              <a:t>そのもの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483768" y="4962363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err="1">
                <a:ea typeface="IPA Pゴシック" panose="020B0500000000000000" pitchFamily="50" charset="-128"/>
              </a:rPr>
              <a:t>FeatureRegistory</a:t>
            </a:r>
            <a:r>
              <a:rPr lang="ja-JP" altLang="en-US" sz="2400" dirty="0">
                <a:ea typeface="IPA Pゴシック" panose="020B0500000000000000" pitchFamily="50" charset="-128"/>
              </a:rPr>
              <a:t>が持つ</a:t>
            </a:r>
          </a:p>
        </p:txBody>
      </p:sp>
      <p:sp>
        <p:nvSpPr>
          <p:cNvPr id="4" name="右矢印 3"/>
          <p:cNvSpPr/>
          <p:nvPr/>
        </p:nvSpPr>
        <p:spPr>
          <a:xfrm>
            <a:off x="1907704" y="4941168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883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400" dirty="0" smtClean="0"/>
              <a:t>(</a:t>
            </a:r>
            <a:r>
              <a:rPr kumimoji="1" lang="ja-JP" altLang="en-US" sz="4400" dirty="0" smtClean="0"/>
              <a:t>補足</a:t>
            </a:r>
            <a:r>
              <a:rPr kumimoji="1" lang="en-US" altLang="ja-JP" sz="4400" dirty="0" smtClean="0"/>
              <a:t>)</a:t>
            </a:r>
            <a:br>
              <a:rPr kumimoji="1" lang="en-US" altLang="ja-JP" sz="4400" dirty="0" smtClean="0"/>
            </a:br>
            <a:r>
              <a:rPr kumimoji="1" lang="en-US" altLang="ja-JP" sz="4400" dirty="0" smtClean="0"/>
              <a:t>Feature</a:t>
            </a:r>
            <a:r>
              <a:rPr kumimoji="1" lang="ja-JP" altLang="en-US" sz="4400" dirty="0" smtClean="0"/>
              <a:t>に関するクラス</a:t>
            </a:r>
            <a:r>
              <a:rPr lang="en-US" altLang="ja-JP" sz="4400" dirty="0" smtClean="0"/>
              <a:t>(</a:t>
            </a:r>
            <a:r>
              <a:rPr lang="ja-JP" altLang="en-US" sz="4400" dirty="0"/>
              <a:t>一部</a:t>
            </a:r>
            <a:r>
              <a:rPr lang="en-US" altLang="ja-JP" sz="4400" dirty="0" smtClean="0"/>
              <a:t>)</a:t>
            </a:r>
            <a:endParaRPr kumimoji="1" lang="ja-JP" altLang="en-US" sz="4400" dirty="0"/>
          </a:p>
        </p:txBody>
      </p:sp>
      <p:sp>
        <p:nvSpPr>
          <p:cNvPr id="4" name="正方形/長方形 3"/>
          <p:cNvSpPr/>
          <p:nvPr/>
        </p:nvSpPr>
        <p:spPr>
          <a:xfrm>
            <a:off x="2915815" y="1930929"/>
            <a:ext cx="2542567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ea typeface="IPA Pゴシック" panose="020B0500000000000000" pitchFamily="50" charset="-128"/>
              </a:rPr>
              <a:t>FeatureFunction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cxnSp>
        <p:nvCxnSpPr>
          <p:cNvPr id="6" name="カギ線コネクタ 5"/>
          <p:cNvCxnSpPr>
            <a:stCxn id="8" idx="0"/>
            <a:endCxn id="4" idx="2"/>
          </p:cNvCxnSpPr>
          <p:nvPr/>
        </p:nvCxnSpPr>
        <p:spPr>
          <a:xfrm rot="5400000" flipH="1" flipV="1">
            <a:off x="2928436" y="1522266"/>
            <a:ext cx="381947" cy="213537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107504" y="2780928"/>
            <a:ext cx="3888431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ea typeface="IPA Pゴシック" panose="020B0500000000000000" pitchFamily="50" charset="-128"/>
              </a:rPr>
              <a:t>StatelessFeatureFunction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427985" y="2780929"/>
            <a:ext cx="3744416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ea typeface="IPA Pゴシック" panose="020B0500000000000000" pitchFamily="50" charset="-128"/>
              </a:rPr>
              <a:t>StatefulFeatureFunction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cxnSp>
        <p:nvCxnSpPr>
          <p:cNvPr id="16" name="カギ線コネクタ 15"/>
          <p:cNvCxnSpPr>
            <a:stCxn id="15" idx="0"/>
            <a:endCxn id="4" idx="2"/>
          </p:cNvCxnSpPr>
          <p:nvPr/>
        </p:nvCxnSpPr>
        <p:spPr>
          <a:xfrm rot="16200000" flipV="1">
            <a:off x="5052672" y="1533408"/>
            <a:ext cx="381948" cy="211309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4499992" y="3501008"/>
            <a:ext cx="2232248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ea typeface="IPA Pゴシック" panose="020B0500000000000000" pitchFamily="50" charset="-128"/>
              </a:rPr>
              <a:t>LanguageModel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cxnSp>
        <p:nvCxnSpPr>
          <p:cNvPr id="20" name="カギ線コネクタ 19"/>
          <p:cNvCxnSpPr>
            <a:stCxn id="19" idx="0"/>
            <a:endCxn id="15" idx="2"/>
          </p:cNvCxnSpPr>
          <p:nvPr/>
        </p:nvCxnSpPr>
        <p:spPr>
          <a:xfrm rot="5400000" flipH="1" flipV="1">
            <a:off x="5832141" y="3032957"/>
            <a:ext cx="252027" cy="684077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4129704" y="5121188"/>
            <a:ext cx="2674544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ea typeface="IPA Pゴシック" panose="020B0500000000000000" pitchFamily="50" charset="-128"/>
              </a:rPr>
              <a:t>LanguageModelKen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cxnSp>
        <p:nvCxnSpPr>
          <p:cNvPr id="24" name="カギ線コネクタ 23"/>
          <p:cNvCxnSpPr>
            <a:stCxn id="23" idx="0"/>
            <a:endCxn id="19" idx="2"/>
          </p:cNvCxnSpPr>
          <p:nvPr/>
        </p:nvCxnSpPr>
        <p:spPr>
          <a:xfrm rot="5400000" flipH="1" flipV="1">
            <a:off x="4965482" y="4470554"/>
            <a:ext cx="1152128" cy="14914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07504" y="3866630"/>
            <a:ext cx="2289956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ea typeface="IPA Pゴシック" panose="020B0500000000000000" pitchFamily="50" charset="-128"/>
              </a:rPr>
              <a:t>DecodeFeature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cxnSp>
        <p:nvCxnSpPr>
          <p:cNvPr id="34" name="カギ線コネクタ 33"/>
          <p:cNvCxnSpPr>
            <a:stCxn id="33" idx="0"/>
            <a:endCxn id="8" idx="2"/>
          </p:cNvCxnSpPr>
          <p:nvPr/>
        </p:nvCxnSpPr>
        <p:spPr>
          <a:xfrm rot="5400000" flipH="1" flipV="1">
            <a:off x="1343276" y="3158186"/>
            <a:ext cx="617650" cy="79923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625860" y="5193196"/>
            <a:ext cx="2722004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ea typeface="IPA Pゴシック" panose="020B0500000000000000" pitchFamily="50" charset="-128"/>
              </a:rPr>
              <a:t>PhraseDictionary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cxnSp>
        <p:nvCxnSpPr>
          <p:cNvPr id="39" name="カギ線コネクタ 38"/>
          <p:cNvCxnSpPr>
            <a:stCxn id="37" idx="0"/>
            <a:endCxn id="33" idx="2"/>
          </p:cNvCxnSpPr>
          <p:nvPr/>
        </p:nvCxnSpPr>
        <p:spPr>
          <a:xfrm rot="16200000" flipV="1">
            <a:off x="1190415" y="4396749"/>
            <a:ext cx="858514" cy="73438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1907704" y="4401108"/>
            <a:ext cx="3096344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ea typeface="IPA Pゴシック" panose="020B0500000000000000" pitchFamily="50" charset="-128"/>
              </a:rPr>
              <a:t>WordPenaltyProducer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cxnSp>
        <p:nvCxnSpPr>
          <p:cNvPr id="43" name="カギ線コネクタ 42"/>
          <p:cNvCxnSpPr>
            <a:stCxn id="42" idx="0"/>
            <a:endCxn id="8" idx="2"/>
          </p:cNvCxnSpPr>
          <p:nvPr/>
        </p:nvCxnSpPr>
        <p:spPr>
          <a:xfrm rot="16200000" flipV="1">
            <a:off x="2177734" y="3122966"/>
            <a:ext cx="1152128" cy="1404156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72008" y="6201308"/>
            <a:ext cx="3635896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ea typeface="IPA Pゴシック" panose="020B0500000000000000" pitchFamily="50" charset="-128"/>
              </a:rPr>
              <a:t>PhraseDictionaryMemory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3779913" y="6196407"/>
            <a:ext cx="3744415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ea typeface="IPA Pゴシック" panose="020B0500000000000000" pitchFamily="50" charset="-128"/>
              </a:rPr>
              <a:t>PhraseDictionaryCompact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cxnSp>
        <p:nvCxnSpPr>
          <p:cNvPr id="55" name="カギ線コネクタ 54"/>
          <p:cNvCxnSpPr>
            <a:stCxn id="53" idx="0"/>
            <a:endCxn id="37" idx="2"/>
          </p:cNvCxnSpPr>
          <p:nvPr/>
        </p:nvCxnSpPr>
        <p:spPr>
          <a:xfrm rot="16200000" flipV="1">
            <a:off x="3551913" y="4096198"/>
            <a:ext cx="535159" cy="366525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52" idx="0"/>
            <a:endCxn id="37" idx="2"/>
          </p:cNvCxnSpPr>
          <p:nvPr/>
        </p:nvCxnSpPr>
        <p:spPr>
          <a:xfrm rot="5400000" flipH="1" flipV="1">
            <a:off x="1668379" y="5882825"/>
            <a:ext cx="540060" cy="96906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/>
          <p:cNvSpPr/>
          <p:nvPr/>
        </p:nvSpPr>
        <p:spPr>
          <a:xfrm>
            <a:off x="5795630" y="4401108"/>
            <a:ext cx="2880826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>
                <a:ea typeface="IPA Pゴシック" panose="020B0500000000000000" pitchFamily="50" charset="-128"/>
              </a:rPr>
              <a:t>LanguageModel</a:t>
            </a:r>
            <a:endParaRPr kumimoji="1" lang="en-US" altLang="ja-JP" sz="2000" dirty="0" smtClean="0">
              <a:ea typeface="IPA Pゴシック" panose="020B0500000000000000" pitchFamily="50" charset="-128"/>
            </a:endParaRPr>
          </a:p>
          <a:p>
            <a:pPr algn="ctr"/>
            <a:r>
              <a:rPr kumimoji="1" lang="en-US" altLang="ja-JP" sz="2000" dirty="0" smtClean="0">
                <a:ea typeface="IPA Pゴシック" panose="020B0500000000000000" pitchFamily="50" charset="-128"/>
              </a:rPr>
              <a:t>Implementation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cxnSp>
        <p:nvCxnSpPr>
          <p:cNvPr id="87" name="カギ線コネクタ 86"/>
          <p:cNvCxnSpPr>
            <a:stCxn id="61" idx="0"/>
            <a:endCxn id="19" idx="2"/>
          </p:cNvCxnSpPr>
          <p:nvPr/>
        </p:nvCxnSpPr>
        <p:spPr>
          <a:xfrm rot="16200000" flipV="1">
            <a:off x="6210056" y="3375120"/>
            <a:ext cx="432048" cy="1619927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フリーフォーム 92"/>
          <p:cNvSpPr/>
          <p:nvPr/>
        </p:nvSpPr>
        <p:spPr>
          <a:xfrm>
            <a:off x="3947374" y="2733261"/>
            <a:ext cx="3792978" cy="3925956"/>
          </a:xfrm>
          <a:custGeom>
            <a:avLst/>
            <a:gdLst>
              <a:gd name="connsiteX0" fmla="*/ 264587 w 3792978"/>
              <a:gd name="connsiteY0" fmla="*/ 0 h 3925956"/>
              <a:gd name="connsiteX1" fmla="*/ 264587 w 3792978"/>
              <a:gd name="connsiteY1" fmla="*/ 1222513 h 3925956"/>
              <a:gd name="connsiteX2" fmla="*/ 960326 w 3792978"/>
              <a:gd name="connsiteY2" fmla="*/ 1461052 h 3925956"/>
              <a:gd name="connsiteX3" fmla="*/ 1238622 w 3792978"/>
              <a:gd name="connsiteY3" fmla="*/ 1868556 h 3925956"/>
              <a:gd name="connsiteX4" fmla="*/ 990143 w 3792978"/>
              <a:gd name="connsiteY4" fmla="*/ 2266122 h 3925956"/>
              <a:gd name="connsiteX5" fmla="*/ 185074 w 3792978"/>
              <a:gd name="connsiteY5" fmla="*/ 2256182 h 3925956"/>
              <a:gd name="connsiteX6" fmla="*/ 16109 w 3792978"/>
              <a:gd name="connsiteY6" fmla="*/ 2693504 h 3925956"/>
              <a:gd name="connsiteX7" fmla="*/ 463369 w 3792978"/>
              <a:gd name="connsiteY7" fmla="*/ 3071191 h 3925956"/>
              <a:gd name="connsiteX8" fmla="*/ 3007787 w 3792978"/>
              <a:gd name="connsiteY8" fmla="*/ 3031435 h 3925956"/>
              <a:gd name="connsiteX9" fmla="*/ 3792978 w 3792978"/>
              <a:gd name="connsiteY9" fmla="*/ 3925956 h 3925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2978" h="3925956">
                <a:moveTo>
                  <a:pt x="264587" y="0"/>
                </a:moveTo>
                <a:cubicBezTo>
                  <a:pt x="206609" y="489502"/>
                  <a:pt x="148631" y="979004"/>
                  <a:pt x="264587" y="1222513"/>
                </a:cubicBezTo>
                <a:cubicBezTo>
                  <a:pt x="380543" y="1466022"/>
                  <a:pt x="797987" y="1353378"/>
                  <a:pt x="960326" y="1461052"/>
                </a:cubicBezTo>
                <a:cubicBezTo>
                  <a:pt x="1122665" y="1568726"/>
                  <a:pt x="1233652" y="1734378"/>
                  <a:pt x="1238622" y="1868556"/>
                </a:cubicBezTo>
                <a:cubicBezTo>
                  <a:pt x="1243592" y="2002734"/>
                  <a:pt x="1165734" y="2201518"/>
                  <a:pt x="990143" y="2266122"/>
                </a:cubicBezTo>
                <a:cubicBezTo>
                  <a:pt x="814552" y="2330726"/>
                  <a:pt x="347413" y="2184952"/>
                  <a:pt x="185074" y="2256182"/>
                </a:cubicBezTo>
                <a:cubicBezTo>
                  <a:pt x="22735" y="2327412"/>
                  <a:pt x="-30273" y="2557669"/>
                  <a:pt x="16109" y="2693504"/>
                </a:cubicBezTo>
                <a:cubicBezTo>
                  <a:pt x="62491" y="2829339"/>
                  <a:pt x="-35244" y="3014869"/>
                  <a:pt x="463369" y="3071191"/>
                </a:cubicBezTo>
                <a:cubicBezTo>
                  <a:pt x="961982" y="3127513"/>
                  <a:pt x="2452852" y="2888974"/>
                  <a:pt x="3007787" y="3031435"/>
                </a:cubicBezTo>
                <a:cubicBezTo>
                  <a:pt x="3562722" y="3173896"/>
                  <a:pt x="3677850" y="3549926"/>
                  <a:pt x="3792978" y="3925956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179512" y="2060848"/>
            <a:ext cx="257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 smtClean="0">
                <a:ea typeface="IPA Pゴシック" panose="020B0500000000000000" pitchFamily="50" charset="-128"/>
              </a:rPr>
              <a:t>State</a:t>
            </a:r>
            <a:r>
              <a:rPr lang="ja-JP" altLang="en-US" b="1" u="sng" dirty="0" smtClean="0">
                <a:ea typeface="IPA Pゴシック" panose="020B0500000000000000" pitchFamily="50" charset="-128"/>
              </a:rPr>
              <a:t>不要の</a:t>
            </a:r>
            <a:r>
              <a:rPr lang="en-US" altLang="ja-JP" b="1" u="sng" dirty="0" smtClean="0">
                <a:ea typeface="IPA Pゴシック" panose="020B0500000000000000" pitchFamily="50" charset="-128"/>
              </a:rPr>
              <a:t>Feature</a:t>
            </a:r>
            <a:endParaRPr kumimoji="1" lang="ja-JP" altLang="en-US" b="1" u="sng" dirty="0">
              <a:ea typeface="IPA Pゴシック" panose="020B0500000000000000" pitchFamily="50" charset="-128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795630" y="2060848"/>
            <a:ext cx="266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 smtClean="0">
                <a:ea typeface="IPA Pゴシック" panose="020B0500000000000000" pitchFamily="50" charset="-128"/>
              </a:rPr>
              <a:t>State</a:t>
            </a:r>
            <a:r>
              <a:rPr lang="ja-JP" altLang="en-US" b="1" u="sng" dirty="0" smtClean="0">
                <a:ea typeface="IPA Pゴシック" panose="020B0500000000000000" pitchFamily="50" charset="-128"/>
              </a:rPr>
              <a:t>利用の</a:t>
            </a:r>
            <a:r>
              <a:rPr lang="en-US" altLang="ja-JP" b="1" u="sng" dirty="0" smtClean="0">
                <a:ea typeface="IPA Pゴシック" panose="020B0500000000000000" pitchFamily="50" charset="-128"/>
              </a:rPr>
              <a:t>Feature</a:t>
            </a:r>
            <a:endParaRPr kumimoji="1" lang="ja-JP" altLang="en-US" b="1" u="sng" dirty="0"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841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Moses</a:t>
            </a:r>
            <a:r>
              <a:rPr kumimoji="1" lang="ja-JP" altLang="en-US" dirty="0" smtClean="0"/>
              <a:t>の初期化処理（その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95536" y="1556792"/>
            <a:ext cx="32403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ea typeface="IPA Pゴシック" panose="020B0500000000000000" pitchFamily="50" charset="-128"/>
              </a:rPr>
              <a:t>Feature</a:t>
            </a:r>
            <a:r>
              <a:rPr lang="ja-JP" altLang="en-US" sz="2800" dirty="0">
                <a:ea typeface="IPA Pゴシック" panose="020B0500000000000000" pitchFamily="50" charset="-128"/>
              </a:rPr>
              <a:t>の有効化</a:t>
            </a:r>
            <a:endParaRPr kumimoji="1" lang="ja-JP" altLang="en-US" sz="2800" b="1" dirty="0">
              <a:ea typeface="IPA Pゴシック" panose="020B05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03818" y="1465926"/>
            <a:ext cx="3732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ea typeface="IPA Pゴシック" panose="020B0500000000000000" pitchFamily="50" charset="-128"/>
              </a:rPr>
              <a:t>実装されている機能のうち、</a:t>
            </a:r>
            <a:endParaRPr kumimoji="1" lang="en-US" altLang="ja-JP" sz="2400" dirty="0" smtClean="0">
              <a:ea typeface="IPA Pゴシック" panose="020B0500000000000000" pitchFamily="50" charset="-128"/>
            </a:endParaRPr>
          </a:p>
          <a:p>
            <a:r>
              <a:rPr kumimoji="1" lang="ja-JP" altLang="en-US" sz="2400" dirty="0" smtClean="0">
                <a:ea typeface="IPA Pゴシック" panose="020B0500000000000000" pitchFamily="50" charset="-128"/>
              </a:rPr>
              <a:t>利用可能なものを登録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7504" y="2780342"/>
            <a:ext cx="8496944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IPA Pゴシック" panose="020B0500000000000000" pitchFamily="50" charset="-128"/>
              </a:rPr>
              <a:t>FeatureRegistry::FeatureRegistry</a:t>
            </a:r>
            <a:r>
              <a:rPr kumimoji="1" lang="ja-JP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IPA Pゴシック" panose="020B0500000000000000" pitchFamily="50" charset="-128"/>
                <a:cs typeface="ＭＳ Ｐゴシック" pitchFamily="50" charset="-128"/>
              </a:rPr>
              <a:t>()</a:t>
            </a:r>
            <a:r>
              <a:rPr kumimoji="0" lang="ja-JP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IPA Pゴシック" panose="020B0500000000000000" pitchFamily="50" charset="-128"/>
              </a:rPr>
              <a:t>{</a:t>
            </a:r>
            <a:endParaRPr kumimoji="0" lang="en-US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IPA Pゴシック" panose="020B0500000000000000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000" dirty="0">
                <a:latin typeface="+mj-lt"/>
                <a:ea typeface="IPA Pゴシック" panose="020B0500000000000000" pitchFamily="50" charset="-128"/>
              </a:rPr>
              <a:t>　</a:t>
            </a:r>
            <a:r>
              <a:rPr kumimoji="0" lang="en-US" altLang="ja-JP" sz="2000" dirty="0" smtClean="0">
                <a:latin typeface="+mj-lt"/>
                <a:ea typeface="IPA Pゴシック" panose="020B0500000000000000" pitchFamily="50" charset="-128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IPA Pゴシック" panose="020B0500000000000000" pitchFamily="50" charset="-128"/>
              </a:rPr>
              <a:t> </a:t>
            </a:r>
            <a:r>
              <a:rPr kumimoji="0" lang="en-US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IPA Pゴシック" panose="020B0500000000000000" pitchFamily="50" charset="-128"/>
              </a:rPr>
              <a:t> // </a:t>
            </a:r>
            <a:r>
              <a:rPr kumimoji="0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IPA Pゴシック" panose="020B0500000000000000" pitchFamily="50" charset="-128"/>
              </a:rPr>
              <a:t>クラス名を使って</a:t>
            </a:r>
            <a:r>
              <a:rPr kumimoji="0" lang="en-US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IPA Pゴシック" panose="020B0500000000000000" pitchFamily="50" charset="-128"/>
              </a:rPr>
              <a:t>Feature</a:t>
            </a:r>
            <a:r>
              <a:rPr kumimoji="0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IPA Pゴシック" panose="020B0500000000000000" pitchFamily="50" charset="-128"/>
              </a:rPr>
              <a:t>を登録</a:t>
            </a:r>
            <a:endParaRPr kumimoji="0" lang="ja-JP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IPA Pゴシック" panose="020B0500000000000000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IPA Pゴシック" panose="020B0500000000000000" pitchFamily="50" charset="-128"/>
              </a:rPr>
              <a:t>  MOSES_FNAME</a:t>
            </a:r>
            <a:r>
              <a:rPr kumimoji="1" lang="ja-JP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IPA Pゴシック" panose="020B0500000000000000" pitchFamily="50" charset="-128"/>
                <a:cs typeface="ＭＳ Ｐゴシック" pitchFamily="50" charset="-128"/>
              </a:rPr>
              <a:t>(</a:t>
            </a:r>
            <a:r>
              <a:rPr kumimoji="0" lang="ja-JP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IPA Pゴシック" panose="020B0500000000000000" pitchFamily="50" charset="-128"/>
              </a:rPr>
              <a:t>SourceWordDeletionFeature</a:t>
            </a:r>
            <a:r>
              <a:rPr kumimoji="1" lang="ja-JP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IPA Pゴシック" panose="020B0500000000000000" pitchFamily="50" charset="-128"/>
                <a:cs typeface="ＭＳ Ｐゴシック" pitchFamily="50" charset="-128"/>
              </a:rPr>
              <a:t>);</a:t>
            </a:r>
            <a:endParaRPr kumimoji="1" lang="en-US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IPA Pゴシック" panose="020B0500000000000000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dirty="0" smtClean="0">
                <a:latin typeface="+mj-lt"/>
                <a:ea typeface="IPA Pゴシック" panose="020B0500000000000000" pitchFamily="50" charset="-128"/>
              </a:rPr>
              <a:t> …</a:t>
            </a:r>
          </a:p>
          <a:p>
            <a:r>
              <a:rPr kumimoji="0" lang="en-US" altLang="ja-JP" sz="2000" dirty="0">
                <a:latin typeface="+mj-lt"/>
                <a:ea typeface="IPA Pゴシック" panose="020B0500000000000000" pitchFamily="50" charset="-128"/>
              </a:rPr>
              <a:t> </a:t>
            </a:r>
            <a:r>
              <a:rPr kumimoji="0" lang="en-US" altLang="ja-JP" sz="2000" dirty="0" smtClean="0">
                <a:latin typeface="+mj-lt"/>
                <a:ea typeface="IPA Pゴシック" panose="020B0500000000000000" pitchFamily="50" charset="-128"/>
              </a:rPr>
              <a:t> // </a:t>
            </a:r>
            <a:r>
              <a:rPr kumimoji="0" lang="ja-JP" altLang="en-US" sz="2000" dirty="0" smtClean="0">
                <a:latin typeface="+mj-lt"/>
                <a:ea typeface="IPA Pゴシック" panose="020B0500000000000000" pitchFamily="50" charset="-128"/>
              </a:rPr>
              <a:t>クラス名</a:t>
            </a:r>
            <a:r>
              <a:rPr kumimoji="0" lang="ja-JP" altLang="en-US" sz="2000" dirty="0">
                <a:latin typeface="+mj-lt"/>
                <a:ea typeface="IPA Pゴシック" panose="020B0500000000000000" pitchFamily="50" charset="-128"/>
              </a:rPr>
              <a:t>と</a:t>
            </a:r>
            <a:r>
              <a:rPr kumimoji="0" lang="ja-JP" altLang="en-US" sz="2000" dirty="0" smtClean="0">
                <a:latin typeface="+mj-lt"/>
                <a:ea typeface="IPA Pゴシック" panose="020B0500000000000000" pitchFamily="50" charset="-128"/>
              </a:rPr>
              <a:t>は別名で</a:t>
            </a:r>
            <a:r>
              <a:rPr kumimoji="0" lang="en-US" altLang="ja-JP" sz="2000" dirty="0" smtClean="0">
                <a:latin typeface="+mj-lt"/>
                <a:ea typeface="IPA Pゴシック" panose="020B0500000000000000" pitchFamily="50" charset="-128"/>
              </a:rPr>
              <a:t>Feature</a:t>
            </a:r>
            <a:r>
              <a:rPr kumimoji="0" lang="ja-JP" altLang="en-US" sz="2000" dirty="0">
                <a:latin typeface="+mj-lt"/>
                <a:ea typeface="IPA Pゴシック" panose="020B0500000000000000" pitchFamily="50" charset="-128"/>
              </a:rPr>
              <a:t>を</a:t>
            </a:r>
            <a:r>
              <a:rPr kumimoji="0" lang="ja-JP" altLang="en-US" sz="2000" dirty="0" smtClean="0">
                <a:latin typeface="+mj-lt"/>
                <a:ea typeface="IPA Pゴシック" panose="020B0500000000000000" pitchFamily="50" charset="-128"/>
              </a:rPr>
              <a:t>登録</a:t>
            </a:r>
            <a:endParaRPr kumimoji="0" lang="en-US" altLang="ja-JP" sz="2000" dirty="0" smtClean="0">
              <a:latin typeface="+mj-lt"/>
              <a:ea typeface="IPA Pゴシック" panose="020B0500000000000000" pitchFamily="50" charset="-128"/>
            </a:endParaRPr>
          </a:p>
          <a:p>
            <a:r>
              <a:rPr lang="en-US" altLang="ja-JP" sz="2000" dirty="0">
                <a:latin typeface="+mj-lt"/>
                <a:ea typeface="IPA Pゴシック" panose="020B0500000000000000" pitchFamily="50" charset="-128"/>
              </a:rPr>
              <a:t>  MOSES_FNAME2("Distortion</a:t>
            </a:r>
            <a:r>
              <a:rPr lang="en-US" altLang="ja-JP" sz="2000" dirty="0" smtClean="0">
                <a:latin typeface="+mj-lt"/>
                <a:ea typeface="IPA Pゴシック" panose="020B0500000000000000" pitchFamily="50" charset="-128"/>
              </a:rPr>
              <a:t>", </a:t>
            </a:r>
            <a:r>
              <a:rPr lang="en-US" altLang="ja-JP" sz="2000" dirty="0" err="1" smtClean="0">
                <a:latin typeface="+mj-lt"/>
                <a:ea typeface="IPA Pゴシック" panose="020B0500000000000000" pitchFamily="50" charset="-128"/>
              </a:rPr>
              <a:t>DistortionScoreProducer</a:t>
            </a:r>
            <a:r>
              <a:rPr lang="en-US" altLang="ja-JP" sz="2000" dirty="0">
                <a:latin typeface="+mj-lt"/>
                <a:ea typeface="IPA Pゴシック" panose="020B0500000000000000" pitchFamily="50" charset="-128"/>
              </a:rPr>
              <a:t>);</a:t>
            </a:r>
          </a:p>
          <a:p>
            <a:r>
              <a:rPr lang="ja-JP" altLang="en-US" sz="2000" dirty="0">
                <a:latin typeface="+mj-lt"/>
                <a:ea typeface="IPA Pゴシック" panose="020B0500000000000000" pitchFamily="50" charset="-128"/>
              </a:rPr>
              <a:t> </a:t>
            </a:r>
            <a:r>
              <a:rPr lang="ja-JP" altLang="en-US" sz="2000" dirty="0" smtClean="0">
                <a:latin typeface="+mj-lt"/>
                <a:ea typeface="IPA Pゴシック" panose="020B0500000000000000" pitchFamily="50" charset="-128"/>
              </a:rPr>
              <a:t> </a:t>
            </a:r>
            <a:r>
              <a:rPr lang="en-US" altLang="ja-JP" sz="2000" dirty="0" smtClean="0">
                <a:latin typeface="+mj-lt"/>
                <a:ea typeface="IPA Pゴシック" panose="020B0500000000000000" pitchFamily="50" charset="-128"/>
              </a:rPr>
              <a:t>…</a:t>
            </a:r>
          </a:p>
          <a:p>
            <a:r>
              <a:rPr lang="en-US" altLang="ja-JP" sz="2000" dirty="0" smtClean="0">
                <a:latin typeface="+mj-lt"/>
                <a:ea typeface="IPA Pゴシック" panose="020B0500000000000000" pitchFamily="50" charset="-128"/>
              </a:rPr>
              <a:t>}</a:t>
            </a:r>
            <a:endParaRPr lang="en-US" altLang="ja-JP" sz="2000" dirty="0">
              <a:latin typeface="+mj-lt"/>
              <a:ea typeface="IPA Pゴシック" panose="020B0500000000000000" pitchFamily="50" charset="-128"/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1187624" y="6165304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63688" y="6165304"/>
            <a:ext cx="669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 smtClean="0">
                <a:ea typeface="IPA Pゴシック" panose="020B0500000000000000" pitchFamily="50" charset="-128"/>
              </a:rPr>
              <a:t>FeatureRegistry</a:t>
            </a:r>
            <a:r>
              <a:rPr lang="ja-JP" altLang="en-US" sz="2000" dirty="0" smtClean="0">
                <a:ea typeface="IPA Pゴシック" panose="020B0500000000000000" pitchFamily="50" charset="-128"/>
              </a:rPr>
              <a:t>クラスのインスタンスがこの情報を保持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7350" y="2296923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ea typeface="IPA Pゴシック" panose="020B0500000000000000" pitchFamily="50" charset="-128"/>
              </a:rPr>
              <a:t>Factory.cpp:132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067944" y="3316922"/>
            <a:ext cx="5076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ea typeface="IPA Pゴシック" panose="020B0500000000000000" pitchFamily="50" charset="-128"/>
              </a:rPr>
              <a:t>StaticData</a:t>
            </a:r>
            <a:r>
              <a:rPr kumimoji="1" lang="ja-JP" altLang="en-US" sz="2000" dirty="0" smtClean="0">
                <a:ea typeface="IPA Pゴシック" panose="020B0500000000000000" pitchFamily="50" charset="-128"/>
              </a:rPr>
              <a:t>のコンストラクタから呼出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cxnSp>
        <p:nvCxnSpPr>
          <p:cNvPr id="18" name="直線矢印コネクタ 17"/>
          <p:cNvCxnSpPr>
            <a:stCxn id="17" idx="1"/>
          </p:cNvCxnSpPr>
          <p:nvPr/>
        </p:nvCxnSpPr>
        <p:spPr>
          <a:xfrm flipH="1" flipV="1">
            <a:off x="3790852" y="3128919"/>
            <a:ext cx="277092" cy="38805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44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Moses</a:t>
            </a:r>
            <a:r>
              <a:rPr lang="ja-JP" altLang="en-US" dirty="0" smtClean="0"/>
              <a:t>の初期化処理（その</a:t>
            </a:r>
            <a:r>
              <a:rPr lang="en-US" altLang="ja-JP" dirty="0" smtClean="0"/>
              <a:t>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0" y="2420888"/>
            <a:ext cx="903649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200" dirty="0" smtClean="0">
                <a:ea typeface="IPA Pゴシック" panose="020B0500000000000000" pitchFamily="50" charset="-128"/>
              </a:rPr>
              <a:t>  // feature</a:t>
            </a:r>
            <a:r>
              <a:rPr lang="ja-JP" altLang="en-US" sz="2200" dirty="0" smtClean="0">
                <a:ea typeface="IPA Pゴシック" panose="020B0500000000000000" pitchFamily="50" charset="-128"/>
              </a:rPr>
              <a:t>に関するパラメータをロード</a:t>
            </a:r>
            <a:endParaRPr lang="en-US" altLang="ja-JP" sz="2200" dirty="0" smtClean="0">
              <a:ea typeface="IPA Pゴシック" panose="020B0500000000000000" pitchFamily="50" charset="-128"/>
            </a:endParaRPr>
          </a:p>
          <a:p>
            <a:r>
              <a:rPr lang="en-US" altLang="ja-JP" sz="2200" dirty="0" smtClean="0">
                <a:ea typeface="IPA Pゴシック" panose="020B0500000000000000" pitchFamily="50" charset="-128"/>
              </a:rPr>
              <a:t>  </a:t>
            </a:r>
            <a:r>
              <a:rPr lang="en-US" altLang="ja-JP" sz="2200" dirty="0" err="1" smtClean="0">
                <a:ea typeface="IPA Pゴシック" panose="020B0500000000000000" pitchFamily="50" charset="-128"/>
              </a:rPr>
              <a:t>const</a:t>
            </a:r>
            <a:r>
              <a:rPr lang="en-US" altLang="ja-JP" sz="2200" dirty="0" smtClean="0">
                <a:ea typeface="IPA Pゴシック" panose="020B0500000000000000" pitchFamily="50" charset="-128"/>
              </a:rPr>
              <a:t> vector&lt;string&gt; &amp;features = </a:t>
            </a:r>
          </a:p>
          <a:p>
            <a:r>
              <a:rPr lang="en-US" altLang="ja-JP" sz="2200" dirty="0">
                <a:ea typeface="IPA Pゴシック" panose="020B0500000000000000" pitchFamily="50" charset="-128"/>
              </a:rPr>
              <a:t> </a:t>
            </a:r>
            <a:r>
              <a:rPr lang="en-US" altLang="ja-JP" sz="2200" dirty="0" smtClean="0">
                <a:ea typeface="IPA Pゴシック" panose="020B0500000000000000" pitchFamily="50" charset="-128"/>
              </a:rPr>
              <a:t>           </a:t>
            </a:r>
            <a:r>
              <a:rPr lang="en-US" altLang="ja-JP" sz="2200" dirty="0" err="1" smtClean="0">
                <a:ea typeface="IPA Pゴシック" panose="020B0500000000000000" pitchFamily="50" charset="-128"/>
              </a:rPr>
              <a:t>m_parameter</a:t>
            </a:r>
            <a:r>
              <a:rPr lang="en-US" altLang="ja-JP" sz="2200" dirty="0" smtClean="0">
                <a:ea typeface="IPA Pゴシック" panose="020B0500000000000000" pitchFamily="50" charset="-128"/>
              </a:rPr>
              <a:t>-&gt;</a:t>
            </a:r>
            <a:r>
              <a:rPr lang="en-US" altLang="ja-JP" sz="2200" b="1" dirty="0" err="1" smtClean="0">
                <a:ea typeface="IPA Pゴシック" panose="020B0500000000000000" pitchFamily="50" charset="-128"/>
              </a:rPr>
              <a:t>GetParam</a:t>
            </a:r>
            <a:r>
              <a:rPr lang="en-US" altLang="ja-JP" sz="2200" b="1" dirty="0" smtClean="0">
                <a:ea typeface="IPA Pゴシック" panose="020B0500000000000000" pitchFamily="50" charset="-128"/>
              </a:rPr>
              <a:t>("feature");</a:t>
            </a:r>
          </a:p>
          <a:p>
            <a:r>
              <a:rPr lang="en-US" altLang="ja-JP" sz="2200" dirty="0">
                <a:ea typeface="IPA Pゴシック" panose="020B0500000000000000" pitchFamily="50" charset="-128"/>
              </a:rPr>
              <a:t> </a:t>
            </a:r>
            <a:r>
              <a:rPr lang="en-US" altLang="ja-JP" sz="2200" dirty="0" smtClean="0">
                <a:ea typeface="IPA Pゴシック" panose="020B0500000000000000" pitchFamily="50" charset="-128"/>
              </a:rPr>
              <a:t> // moses.ini</a:t>
            </a:r>
            <a:r>
              <a:rPr lang="ja-JP" altLang="en-US" sz="2200" dirty="0" smtClean="0">
                <a:ea typeface="IPA Pゴシック" panose="020B0500000000000000" pitchFamily="50" charset="-128"/>
              </a:rPr>
              <a:t>の</a:t>
            </a:r>
            <a:r>
              <a:rPr lang="en-US" altLang="ja-JP" sz="2200" dirty="0" smtClean="0">
                <a:ea typeface="IPA Pゴシック" panose="020B0500000000000000" pitchFamily="50" charset="-128"/>
              </a:rPr>
              <a:t>[features]</a:t>
            </a:r>
            <a:r>
              <a:rPr lang="ja-JP" altLang="en-US" sz="2200" dirty="0" smtClean="0">
                <a:ea typeface="IPA Pゴシック" panose="020B0500000000000000" pitchFamily="50" charset="-128"/>
              </a:rPr>
              <a:t>に書かれている各行について処理</a:t>
            </a:r>
            <a:endParaRPr lang="en-US" altLang="ja-JP" sz="2200" dirty="0" smtClean="0">
              <a:ea typeface="IPA Pゴシック" panose="020B0500000000000000" pitchFamily="50" charset="-128"/>
            </a:endParaRPr>
          </a:p>
          <a:p>
            <a:r>
              <a:rPr lang="en-US" altLang="ja-JP" sz="2200" dirty="0" smtClean="0">
                <a:ea typeface="IPA Pゴシック" panose="020B0500000000000000" pitchFamily="50" charset="-128"/>
              </a:rPr>
              <a:t>  for (</a:t>
            </a:r>
            <a:r>
              <a:rPr lang="en-US" altLang="ja-JP" sz="2200" dirty="0" err="1" smtClean="0">
                <a:ea typeface="IPA Pゴシック" panose="020B0500000000000000" pitchFamily="50" charset="-128"/>
              </a:rPr>
              <a:t>size_t</a:t>
            </a:r>
            <a:r>
              <a:rPr lang="en-US" altLang="ja-JP" sz="2200" dirty="0" smtClean="0">
                <a:ea typeface="IPA Pゴシック" panose="020B0500000000000000" pitchFamily="50" charset="-128"/>
              </a:rPr>
              <a:t> </a:t>
            </a:r>
            <a:r>
              <a:rPr lang="en-US" altLang="ja-JP" sz="2200" dirty="0" err="1" smtClean="0">
                <a:ea typeface="IPA Pゴシック" panose="020B0500000000000000" pitchFamily="50" charset="-128"/>
              </a:rPr>
              <a:t>i</a:t>
            </a:r>
            <a:r>
              <a:rPr lang="en-US" altLang="ja-JP" sz="2200" dirty="0" smtClean="0">
                <a:ea typeface="IPA Pゴシック" panose="020B0500000000000000" pitchFamily="50" charset="-128"/>
              </a:rPr>
              <a:t> = 0; </a:t>
            </a:r>
            <a:r>
              <a:rPr lang="en-US" altLang="ja-JP" sz="2200" dirty="0" err="1" smtClean="0">
                <a:ea typeface="IPA Pゴシック" panose="020B0500000000000000" pitchFamily="50" charset="-128"/>
              </a:rPr>
              <a:t>i</a:t>
            </a:r>
            <a:r>
              <a:rPr lang="en-US" altLang="ja-JP" sz="2200" dirty="0" smtClean="0">
                <a:ea typeface="IPA Pゴシック" panose="020B0500000000000000" pitchFamily="50" charset="-128"/>
              </a:rPr>
              <a:t> &lt; </a:t>
            </a:r>
            <a:r>
              <a:rPr lang="en-US" altLang="ja-JP" sz="2200" dirty="0" err="1" smtClean="0">
                <a:ea typeface="IPA Pゴシック" panose="020B0500000000000000" pitchFamily="50" charset="-128"/>
              </a:rPr>
              <a:t>features.size</a:t>
            </a:r>
            <a:r>
              <a:rPr lang="en-US" altLang="ja-JP" sz="2200" dirty="0" smtClean="0">
                <a:ea typeface="IPA Pゴシック" panose="020B0500000000000000" pitchFamily="50" charset="-128"/>
              </a:rPr>
              <a:t>(); ++</a:t>
            </a:r>
            <a:r>
              <a:rPr lang="en-US" altLang="ja-JP" sz="2200" dirty="0" err="1" smtClean="0">
                <a:ea typeface="IPA Pゴシック" panose="020B0500000000000000" pitchFamily="50" charset="-128"/>
              </a:rPr>
              <a:t>i</a:t>
            </a:r>
            <a:r>
              <a:rPr lang="en-US" altLang="ja-JP" sz="2200" dirty="0" smtClean="0">
                <a:ea typeface="IPA Pゴシック" panose="020B0500000000000000" pitchFamily="50" charset="-128"/>
              </a:rPr>
              <a:t>) {</a:t>
            </a:r>
          </a:p>
          <a:p>
            <a:r>
              <a:rPr lang="en-US" altLang="ja-JP" sz="2200" dirty="0" smtClean="0">
                <a:ea typeface="IPA Pゴシック" panose="020B0500000000000000" pitchFamily="50" charset="-128"/>
              </a:rPr>
              <a:t>    </a:t>
            </a:r>
            <a:r>
              <a:rPr lang="en-US" altLang="ja-JP" sz="2200" dirty="0" err="1" smtClean="0">
                <a:ea typeface="IPA Pゴシック" panose="020B0500000000000000" pitchFamily="50" charset="-128"/>
              </a:rPr>
              <a:t>const</a:t>
            </a:r>
            <a:r>
              <a:rPr lang="en-US" altLang="ja-JP" sz="2200" dirty="0" smtClean="0">
                <a:ea typeface="IPA Pゴシック" panose="020B0500000000000000" pitchFamily="50" charset="-128"/>
              </a:rPr>
              <a:t> string &amp;line = Trim(features[</a:t>
            </a:r>
            <a:r>
              <a:rPr lang="en-US" altLang="ja-JP" sz="2200" dirty="0" err="1" smtClean="0">
                <a:ea typeface="IPA Pゴシック" panose="020B0500000000000000" pitchFamily="50" charset="-128"/>
              </a:rPr>
              <a:t>i</a:t>
            </a:r>
            <a:r>
              <a:rPr lang="en-US" altLang="ja-JP" sz="2200" dirty="0" smtClean="0">
                <a:ea typeface="IPA Pゴシック" panose="020B0500000000000000" pitchFamily="50" charset="-128"/>
              </a:rPr>
              <a:t>]);</a:t>
            </a:r>
          </a:p>
          <a:p>
            <a:r>
              <a:rPr lang="en-US" altLang="ja-JP" sz="2200" dirty="0" smtClean="0">
                <a:ea typeface="IPA Pゴシック" panose="020B0500000000000000" pitchFamily="50" charset="-128"/>
              </a:rPr>
              <a:t>    …</a:t>
            </a:r>
          </a:p>
          <a:p>
            <a:r>
              <a:rPr lang="en-US" altLang="ja-JP" sz="2200" dirty="0" smtClean="0">
                <a:ea typeface="IPA Pゴシック" panose="020B0500000000000000" pitchFamily="50" charset="-128"/>
              </a:rPr>
              <a:t>    // feature</a:t>
            </a:r>
            <a:r>
              <a:rPr lang="ja-JP" altLang="en-US" sz="2200" dirty="0" smtClean="0">
                <a:ea typeface="IPA Pゴシック" panose="020B0500000000000000" pitchFamily="50" charset="-128"/>
              </a:rPr>
              <a:t>を登録</a:t>
            </a:r>
            <a:endParaRPr lang="en-US" altLang="ja-JP" sz="2200" dirty="0" smtClean="0">
              <a:ea typeface="IPA Pゴシック" panose="020B0500000000000000" pitchFamily="50" charset="-128"/>
            </a:endParaRPr>
          </a:p>
          <a:p>
            <a:r>
              <a:rPr lang="en-US" altLang="ja-JP" sz="2200" dirty="0" smtClean="0">
                <a:ea typeface="IPA Pゴシック" panose="020B0500000000000000" pitchFamily="50" charset="-128"/>
              </a:rPr>
              <a:t>   </a:t>
            </a:r>
            <a:r>
              <a:rPr lang="en-US" altLang="ja-JP" sz="2200" dirty="0">
                <a:ea typeface="IPA Pゴシック" panose="020B0500000000000000" pitchFamily="50" charset="-128"/>
              </a:rPr>
              <a:t> </a:t>
            </a:r>
            <a:r>
              <a:rPr lang="en-US" altLang="ja-JP" sz="2200" b="1" u="sng" dirty="0" err="1">
                <a:ea typeface="IPA Pゴシック" panose="020B0500000000000000" pitchFamily="50" charset="-128"/>
              </a:rPr>
              <a:t>m_registry</a:t>
            </a:r>
            <a:r>
              <a:rPr lang="en-US" altLang="ja-JP" sz="2200" b="1" dirty="0" err="1">
                <a:ea typeface="IPA Pゴシック" panose="020B0500000000000000" pitchFamily="50" charset="-128"/>
              </a:rPr>
              <a:t>.Construct</a:t>
            </a:r>
            <a:r>
              <a:rPr lang="en-US" altLang="ja-JP" sz="2200" b="1" dirty="0">
                <a:ea typeface="IPA Pゴシック" panose="020B0500000000000000" pitchFamily="50" charset="-128"/>
              </a:rPr>
              <a:t>(feature, line</a:t>
            </a:r>
            <a:r>
              <a:rPr lang="en-US" altLang="ja-JP" sz="2200" b="1" dirty="0" smtClean="0">
                <a:ea typeface="IPA Pゴシック" panose="020B0500000000000000" pitchFamily="50" charset="-128"/>
              </a:rPr>
              <a:t>);</a:t>
            </a:r>
          </a:p>
          <a:p>
            <a:r>
              <a:rPr lang="en-US" altLang="ja-JP" sz="2200" dirty="0">
                <a:ea typeface="IPA Pゴシック" panose="020B0500000000000000" pitchFamily="50" charset="-128"/>
              </a:rPr>
              <a:t> </a:t>
            </a:r>
            <a:r>
              <a:rPr lang="en-US" altLang="ja-JP" sz="2200" dirty="0" smtClean="0">
                <a:ea typeface="IPA Pゴシック" panose="020B0500000000000000" pitchFamily="50" charset="-128"/>
              </a:rPr>
              <a:t>   …</a:t>
            </a:r>
          </a:p>
          <a:p>
            <a:r>
              <a:rPr lang="en-US" altLang="ja-JP" sz="2200" dirty="0" smtClean="0">
                <a:ea typeface="IPA Pゴシック" panose="020B0500000000000000" pitchFamily="50" charset="-128"/>
              </a:rPr>
              <a:t> }</a:t>
            </a:r>
            <a:endParaRPr lang="en-US" altLang="ja-JP" sz="2200" dirty="0">
              <a:ea typeface="IPA Pゴシック" panose="020B0500000000000000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23528" y="1322074"/>
            <a:ext cx="71287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>
                <a:ea typeface="IPA Pゴシック" panose="020B0500000000000000" pitchFamily="50" charset="-128"/>
              </a:rPr>
              <a:t>moses.ini</a:t>
            </a:r>
            <a:r>
              <a:rPr lang="ja-JP" altLang="en-US" sz="2800" b="1" dirty="0" smtClean="0">
                <a:ea typeface="IPA Pゴシック" panose="020B0500000000000000" pitchFamily="50" charset="-128"/>
              </a:rPr>
              <a:t>で指定された</a:t>
            </a:r>
            <a:r>
              <a:rPr lang="en-US" altLang="ja-JP" sz="2800" b="1" dirty="0" smtClean="0">
                <a:ea typeface="IPA Pゴシック" panose="020B0500000000000000" pitchFamily="50" charset="-128"/>
              </a:rPr>
              <a:t>Feature</a:t>
            </a:r>
            <a:r>
              <a:rPr lang="ja-JP" altLang="en-US" sz="2800" b="1" dirty="0" smtClean="0">
                <a:ea typeface="IPA Pゴシック" panose="020B0500000000000000" pitchFamily="50" charset="-128"/>
              </a:rPr>
              <a:t>をロード</a:t>
            </a:r>
            <a:endParaRPr kumimoji="1" lang="ja-JP" altLang="en-US" sz="2800" b="1" dirty="0">
              <a:ea typeface="IPA Pゴシック" panose="020B05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520" y="2042154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ea typeface="IPA Pゴシック" panose="020B0500000000000000" pitchFamily="50" charset="-128"/>
              </a:rPr>
              <a:t>StaticData.cpp:506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  <p:cxnSp>
        <p:nvCxnSpPr>
          <p:cNvPr id="7" name="直線矢印コネクタ 6"/>
          <p:cNvCxnSpPr>
            <a:stCxn id="10" idx="1"/>
          </p:cNvCxnSpPr>
          <p:nvPr/>
        </p:nvCxnSpPr>
        <p:spPr>
          <a:xfrm flipH="1" flipV="1">
            <a:off x="1419277" y="5517233"/>
            <a:ext cx="540060" cy="41085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959337" y="5697252"/>
            <a:ext cx="606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u="sng" dirty="0" err="1" smtClean="0">
                <a:ea typeface="IPA Pゴシック" panose="020B0500000000000000" pitchFamily="50" charset="-128"/>
              </a:rPr>
              <a:t>FeatureRegistory</a:t>
            </a:r>
            <a:r>
              <a:rPr kumimoji="1" lang="ja-JP" altLang="en-US" sz="2400" b="1" u="sng" dirty="0" smtClean="0">
                <a:ea typeface="IPA Pゴシック" panose="020B0500000000000000" pitchFamily="50" charset="-128"/>
              </a:rPr>
              <a:t>クラスのインスタンス！</a:t>
            </a:r>
            <a:endParaRPr kumimoji="1" lang="ja-JP" altLang="en-US" sz="2400" b="1" u="sng" dirty="0"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243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Construct</a:t>
            </a:r>
            <a:r>
              <a:rPr kumimoji="1" lang="ja-JP" altLang="en-US" dirty="0" smtClean="0"/>
              <a:t>の行方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3059832" y="1484784"/>
            <a:ext cx="0" cy="4248472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07504" y="1726932"/>
            <a:ext cx="2952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ea typeface="IPA Pゴシック" panose="020B0500000000000000" pitchFamily="50" charset="-128"/>
              </a:rPr>
              <a:t>StaticData.cpp:519</a:t>
            </a:r>
            <a:endParaRPr lang="ja-JP" altLang="en-US" sz="2000" dirty="0">
              <a:ea typeface="IPA Pゴシック" panose="020B05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131840" y="1700808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 smtClean="0">
                <a:ea typeface="IPA Pゴシック" panose="020B0500000000000000" pitchFamily="50" charset="-128"/>
              </a:rPr>
              <a:t>m_registry.Construct</a:t>
            </a:r>
            <a:r>
              <a:rPr lang="en-US" altLang="ja-JP" dirty="0" smtClean="0">
                <a:ea typeface="IPA Pゴシック" panose="020B0500000000000000" pitchFamily="50" charset="-128"/>
              </a:rPr>
              <a:t>(feature, line);</a:t>
            </a:r>
            <a:endParaRPr lang="ja-JP" altLang="en-US" dirty="0">
              <a:ea typeface="IPA Pゴシック" panose="020B0500000000000000" pitchFamily="50" charset="-128"/>
            </a:endParaRPr>
          </a:p>
        </p:txBody>
      </p:sp>
      <p:cxnSp>
        <p:nvCxnSpPr>
          <p:cNvPr id="10" name="直線矢印コネクタ 9"/>
          <p:cNvCxnSpPr>
            <a:stCxn id="12" idx="2"/>
          </p:cNvCxnSpPr>
          <p:nvPr/>
        </p:nvCxnSpPr>
        <p:spPr>
          <a:xfrm>
            <a:off x="6303290" y="1196752"/>
            <a:ext cx="68910" cy="6021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544108" y="796642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ea typeface="IPA Pゴシック" panose="020B0500000000000000" pitchFamily="50" charset="-128"/>
              </a:rPr>
              <a:t>feature</a:t>
            </a:r>
            <a:r>
              <a:rPr kumimoji="1" lang="ja-JP" altLang="en-US" sz="2000" dirty="0" smtClean="0">
                <a:ea typeface="IPA Pゴシック" panose="020B0500000000000000" pitchFamily="50" charset="-128"/>
              </a:rPr>
              <a:t>名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cxnSp>
        <p:nvCxnSpPr>
          <p:cNvPr id="15" name="直線矢印コネクタ 14"/>
          <p:cNvCxnSpPr>
            <a:stCxn id="16" idx="2"/>
          </p:cNvCxnSpPr>
          <p:nvPr/>
        </p:nvCxnSpPr>
        <p:spPr>
          <a:xfrm>
            <a:off x="7508343" y="1570738"/>
            <a:ext cx="87993" cy="2282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6394095" y="1170628"/>
            <a:ext cx="2228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ea typeface="IPA Pゴシック" panose="020B0500000000000000" pitchFamily="50" charset="-128"/>
              </a:rPr>
              <a:t>moses.ini</a:t>
            </a:r>
            <a:r>
              <a:rPr kumimoji="1" lang="ja-JP" altLang="en-US" sz="2000" dirty="0" smtClean="0">
                <a:ea typeface="IPA Pゴシック" panose="020B0500000000000000" pitchFamily="50" charset="-128"/>
              </a:rPr>
              <a:t>の</a:t>
            </a:r>
            <a:r>
              <a:rPr kumimoji="1" lang="en-US" altLang="ja-JP" sz="2000" dirty="0" smtClean="0">
                <a:ea typeface="IPA Pゴシック" panose="020B0500000000000000" pitchFamily="50" charset="-128"/>
              </a:rPr>
              <a:t>1</a:t>
            </a:r>
            <a:r>
              <a:rPr kumimoji="1" lang="ja-JP" altLang="en-US" sz="2000" dirty="0" smtClean="0">
                <a:ea typeface="IPA Pゴシック" panose="020B0500000000000000" pitchFamily="50" charset="-128"/>
              </a:rPr>
              <a:t>行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sp>
        <p:nvSpPr>
          <p:cNvPr id="19" name="下矢印 18"/>
          <p:cNvSpPr/>
          <p:nvPr/>
        </p:nvSpPr>
        <p:spPr>
          <a:xfrm>
            <a:off x="4283968" y="2132856"/>
            <a:ext cx="86409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07504" y="3964994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ea typeface="IPA Pゴシック" panose="020B0500000000000000" pitchFamily="50" charset="-128"/>
              </a:rPr>
              <a:t>Factory.cpp:117</a:t>
            </a:r>
            <a:endParaRPr lang="ja-JP" altLang="en-US" sz="2000" dirty="0">
              <a:ea typeface="IPA Pゴシック" panose="020B0500000000000000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131840" y="3925505"/>
            <a:ext cx="5688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ea typeface="IPA Pゴシック" panose="020B0500000000000000" pitchFamily="50" charset="-128"/>
              </a:rPr>
              <a:t>void </a:t>
            </a:r>
            <a:r>
              <a:rPr lang="en-US" altLang="ja-JP" dirty="0">
                <a:ea typeface="IPA Pゴシック" panose="020B0500000000000000" pitchFamily="50" charset="-128"/>
              </a:rPr>
              <a:t>Create(</a:t>
            </a:r>
            <a:r>
              <a:rPr lang="en-US" altLang="ja-JP" dirty="0" err="1">
                <a:ea typeface="IPA Pゴシック" panose="020B0500000000000000" pitchFamily="50" charset="-128"/>
              </a:rPr>
              <a:t>const</a:t>
            </a:r>
            <a:r>
              <a:rPr lang="en-US" altLang="ja-JP" dirty="0">
                <a:ea typeface="IPA Pゴシック" panose="020B0500000000000000" pitchFamily="50" charset="-128"/>
              </a:rPr>
              <a:t> </a:t>
            </a:r>
            <a:r>
              <a:rPr lang="en-US" altLang="ja-JP" dirty="0" err="1">
                <a:ea typeface="IPA Pゴシック" panose="020B0500000000000000" pitchFamily="50" charset="-128"/>
              </a:rPr>
              <a:t>std</a:t>
            </a:r>
            <a:r>
              <a:rPr lang="en-US" altLang="ja-JP" dirty="0">
                <a:ea typeface="IPA Pゴシック" panose="020B0500000000000000" pitchFamily="50" charset="-128"/>
              </a:rPr>
              <a:t>::string &amp;line) {</a:t>
            </a:r>
          </a:p>
          <a:p>
            <a:r>
              <a:rPr lang="en-US" altLang="ja-JP" dirty="0" smtClean="0">
                <a:ea typeface="IPA Pゴシック" panose="020B0500000000000000" pitchFamily="50" charset="-128"/>
              </a:rPr>
              <a:t> </a:t>
            </a:r>
            <a:r>
              <a:rPr lang="en-US" altLang="ja-JP" dirty="0">
                <a:ea typeface="IPA Pゴシック" panose="020B0500000000000000" pitchFamily="50" charset="-128"/>
              </a:rPr>
              <a:t> </a:t>
            </a:r>
            <a:r>
              <a:rPr lang="en-US" altLang="ja-JP" dirty="0" err="1">
                <a:ea typeface="IPA Pゴシック" panose="020B0500000000000000" pitchFamily="50" charset="-128"/>
              </a:rPr>
              <a:t>DefaultSetup</a:t>
            </a:r>
            <a:r>
              <a:rPr lang="en-US" altLang="ja-JP" dirty="0">
                <a:ea typeface="IPA Pゴシック" panose="020B0500000000000000" pitchFamily="50" charset="-128"/>
              </a:rPr>
              <a:t>(new </a:t>
            </a:r>
            <a:r>
              <a:rPr lang="en-US" altLang="ja-JP" u="sng" dirty="0">
                <a:ea typeface="IPA Pゴシック" panose="020B0500000000000000" pitchFamily="50" charset="-128"/>
              </a:rPr>
              <a:t>F</a:t>
            </a:r>
            <a:r>
              <a:rPr lang="en-US" altLang="ja-JP" dirty="0">
                <a:ea typeface="IPA Pゴシック" panose="020B0500000000000000" pitchFamily="50" charset="-128"/>
              </a:rPr>
              <a:t>(line));</a:t>
            </a:r>
          </a:p>
          <a:p>
            <a:r>
              <a:rPr lang="en-US" altLang="ja-JP" dirty="0" smtClean="0">
                <a:ea typeface="IPA Pゴシック" panose="020B0500000000000000" pitchFamily="50" charset="-128"/>
              </a:rPr>
              <a:t>}</a:t>
            </a:r>
            <a:endParaRPr lang="en-US" altLang="ja-JP" dirty="0">
              <a:ea typeface="IPA Pゴシック" panose="020B0500000000000000" pitchFamily="50" charset="-128"/>
            </a:endParaRPr>
          </a:p>
        </p:txBody>
      </p:sp>
      <p:sp>
        <p:nvSpPr>
          <p:cNvPr id="22" name="下矢印 21"/>
          <p:cNvSpPr/>
          <p:nvPr/>
        </p:nvSpPr>
        <p:spPr>
          <a:xfrm>
            <a:off x="4283968" y="3429000"/>
            <a:ext cx="86409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3059832" y="2655980"/>
            <a:ext cx="5598368" cy="72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Map::iterator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i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=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registry_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.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find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(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name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i-&gt;second-&gt;Create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(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line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);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107504" y="2668850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ea typeface="IPA Pゴシック" panose="020B0500000000000000" pitchFamily="50" charset="-128"/>
              </a:rPr>
              <a:t>Factory.cpp:221</a:t>
            </a:r>
            <a:endParaRPr lang="ja-JP" altLang="en-US" sz="2000" dirty="0">
              <a:ea typeface="IPA Pゴシック" panose="020B0500000000000000" pitchFamily="50" charset="-128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6913957" y="2016428"/>
            <a:ext cx="826395" cy="6524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79512" y="3009146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ea typeface="IPA Pゴシック" panose="020B0500000000000000" pitchFamily="50" charset="-128"/>
              </a:rPr>
              <a:t>指定された</a:t>
            </a:r>
            <a:r>
              <a:rPr kumimoji="1" lang="en-US" altLang="ja-JP" sz="2000" dirty="0" smtClean="0">
                <a:ea typeface="IPA Pゴシック" panose="020B0500000000000000" pitchFamily="50" charset="-128"/>
              </a:rPr>
              <a:t>feature</a:t>
            </a:r>
            <a:r>
              <a:rPr kumimoji="1" lang="ja-JP" altLang="en-US" sz="2000" dirty="0" smtClean="0">
                <a:ea typeface="IPA Pゴシック" panose="020B0500000000000000" pitchFamily="50" charset="-128"/>
              </a:rPr>
              <a:t>名に</a:t>
            </a:r>
            <a:endParaRPr kumimoji="1" lang="en-US" altLang="ja-JP" sz="2000" dirty="0" smtClean="0">
              <a:ea typeface="IPA Pゴシック" panose="020B0500000000000000" pitchFamily="50" charset="-128"/>
            </a:endParaRPr>
          </a:p>
          <a:p>
            <a:r>
              <a:rPr lang="ja-JP" altLang="en-US" sz="2000" dirty="0">
                <a:ea typeface="IPA Pゴシック" panose="020B0500000000000000" pitchFamily="50" charset="-128"/>
              </a:rPr>
              <a:t>対応</a:t>
            </a:r>
            <a:r>
              <a:rPr lang="ja-JP" altLang="en-US" sz="2000" dirty="0" smtClean="0">
                <a:ea typeface="IPA Pゴシック" panose="020B0500000000000000" pitchFamily="50" charset="-128"/>
              </a:rPr>
              <a:t>する</a:t>
            </a:r>
            <a:r>
              <a:rPr lang="en-US" altLang="ja-JP" sz="2000" dirty="0" smtClean="0">
                <a:ea typeface="IPA Pゴシック" panose="020B0500000000000000" pitchFamily="50" charset="-128"/>
              </a:rPr>
              <a:t>Factory</a:t>
            </a:r>
            <a:r>
              <a:rPr lang="ja-JP" altLang="en-US" sz="2000" dirty="0">
                <a:ea typeface="IPA Pゴシック" panose="020B0500000000000000" pitchFamily="50" charset="-128"/>
              </a:rPr>
              <a:t>を取得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cxnSp>
        <p:nvCxnSpPr>
          <p:cNvPr id="31" name="直線矢印コネクタ 30"/>
          <p:cNvCxnSpPr/>
          <p:nvPr/>
        </p:nvCxnSpPr>
        <p:spPr>
          <a:xfrm flipH="1" flipV="1">
            <a:off x="5967051" y="4509120"/>
            <a:ext cx="189126" cy="380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4355976" y="4809346"/>
            <a:ext cx="4198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ea typeface="IPA Pゴシック" panose="020B0500000000000000" pitchFamily="50" charset="-128"/>
              </a:rPr>
              <a:t>Template</a:t>
            </a:r>
            <a:r>
              <a:rPr lang="ja-JP" altLang="en-US" sz="2000" dirty="0" smtClean="0">
                <a:ea typeface="IPA Pゴシック" panose="020B0500000000000000" pitchFamily="50" charset="-128"/>
              </a:rPr>
              <a:t>で指定された</a:t>
            </a:r>
            <a:r>
              <a:rPr kumimoji="1" lang="en-US" altLang="ja-JP" sz="2000" dirty="0" smtClean="0">
                <a:ea typeface="IPA Pゴシック" panose="020B0500000000000000" pitchFamily="50" charset="-128"/>
              </a:rPr>
              <a:t>feature</a:t>
            </a:r>
            <a:r>
              <a:rPr kumimoji="1" lang="ja-JP" altLang="en-US" sz="2000" dirty="0" smtClean="0">
                <a:ea typeface="IPA Pゴシック" panose="020B0500000000000000" pitchFamily="50" charset="-128"/>
              </a:rPr>
              <a:t>名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5873415" y="3363089"/>
            <a:ext cx="1866937" cy="6524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539552" y="6021288"/>
            <a:ext cx="7380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ea typeface="IPA Pゴシック" panose="020B0500000000000000" pitchFamily="50" charset="-128"/>
              </a:rPr>
              <a:t>各</a:t>
            </a:r>
            <a:r>
              <a:rPr kumimoji="1" lang="en-US" altLang="ja-JP" sz="2000" b="1" dirty="0" smtClean="0">
                <a:ea typeface="IPA Pゴシック" panose="020B0500000000000000" pitchFamily="50" charset="-128"/>
              </a:rPr>
              <a:t>feature</a:t>
            </a:r>
            <a:r>
              <a:rPr kumimoji="1" lang="ja-JP" altLang="en-US" sz="2000" b="1" dirty="0" smtClean="0">
                <a:ea typeface="IPA Pゴシック" panose="020B0500000000000000" pitchFamily="50" charset="-128"/>
              </a:rPr>
              <a:t>クラスが</a:t>
            </a:r>
            <a:r>
              <a:rPr kumimoji="1" lang="en-US" altLang="ja-JP" sz="2000" b="1" dirty="0" smtClean="0">
                <a:ea typeface="IPA Pゴシック" panose="020B0500000000000000" pitchFamily="50" charset="-128"/>
              </a:rPr>
              <a:t>moses.ini</a:t>
            </a:r>
            <a:r>
              <a:rPr kumimoji="1" lang="ja-JP" altLang="en-US" sz="2000" b="1" dirty="0" smtClean="0">
                <a:ea typeface="IPA Pゴシック" panose="020B0500000000000000" pitchFamily="50" charset="-128"/>
              </a:rPr>
              <a:t>に指定された</a:t>
            </a:r>
            <a:r>
              <a:rPr kumimoji="1" lang="en-US" altLang="ja-JP" sz="2000" b="1" dirty="0" smtClean="0">
                <a:ea typeface="IPA Pゴシック" panose="020B0500000000000000" pitchFamily="50" charset="-128"/>
              </a:rPr>
              <a:t>1</a:t>
            </a:r>
            <a:r>
              <a:rPr kumimoji="1" lang="ja-JP" altLang="en-US" sz="2000" b="1" dirty="0" smtClean="0">
                <a:ea typeface="IPA Pゴシック" panose="020B0500000000000000" pitchFamily="50" charset="-128"/>
              </a:rPr>
              <a:t>行を自分でパース</a:t>
            </a:r>
            <a:endParaRPr kumimoji="1" lang="ja-JP" altLang="en-US" sz="2000" b="1" dirty="0">
              <a:ea typeface="IPA Pゴシック" panose="020B0500000000000000" pitchFamily="50" charset="-128"/>
            </a:endParaRPr>
          </a:p>
        </p:txBody>
      </p:sp>
      <p:sp>
        <p:nvSpPr>
          <p:cNvPr id="11" name="フリーフォーム 10"/>
          <p:cNvSpPr/>
          <p:nvPr/>
        </p:nvSpPr>
        <p:spPr>
          <a:xfrm>
            <a:off x="5855332" y="2048719"/>
            <a:ext cx="2682351" cy="1183865"/>
          </a:xfrm>
          <a:custGeom>
            <a:avLst/>
            <a:gdLst>
              <a:gd name="connsiteX0" fmla="*/ 1876557 w 2682351"/>
              <a:gd name="connsiteY0" fmla="*/ 0 h 1183865"/>
              <a:gd name="connsiteX1" fmla="*/ 2675210 w 2682351"/>
              <a:gd name="connsiteY1" fmla="*/ 729205 h 1183865"/>
              <a:gd name="connsiteX2" fmla="*/ 2154349 w 2682351"/>
              <a:gd name="connsiteY2" fmla="*/ 1180618 h 1183865"/>
              <a:gd name="connsiteX3" fmla="*/ 348698 w 2682351"/>
              <a:gd name="connsiteY3" fmla="*/ 937549 h 1183865"/>
              <a:gd name="connsiteX4" fmla="*/ 1458 w 2682351"/>
              <a:gd name="connsiteY4" fmla="*/ 1041722 h 118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2351" h="1183865">
                <a:moveTo>
                  <a:pt x="1876557" y="0"/>
                </a:moveTo>
                <a:cubicBezTo>
                  <a:pt x="2252734" y="266217"/>
                  <a:pt x="2628911" y="532435"/>
                  <a:pt x="2675210" y="729205"/>
                </a:cubicBezTo>
                <a:cubicBezTo>
                  <a:pt x="2721509" y="925975"/>
                  <a:pt x="2542101" y="1145894"/>
                  <a:pt x="2154349" y="1180618"/>
                </a:cubicBezTo>
                <a:cubicBezTo>
                  <a:pt x="1766597" y="1215342"/>
                  <a:pt x="707513" y="960698"/>
                  <a:pt x="348698" y="937549"/>
                </a:cubicBezTo>
                <a:cubicBezTo>
                  <a:pt x="-10117" y="914400"/>
                  <a:pt x="-4330" y="978061"/>
                  <a:pt x="1458" y="1041722"/>
                </a:cubicBezTo>
              </a:path>
            </a:pathLst>
          </a:custGeom>
          <a:noFill/>
          <a:ln w="38100">
            <a:solidFill>
              <a:srgbClr val="A6A27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56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moses.ini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行パース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83568" y="1340768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ea typeface="IPA Pゴシック" panose="020B0500000000000000" pitchFamily="50" charset="-128"/>
              </a:rPr>
              <a:t>各</a:t>
            </a:r>
            <a:r>
              <a:rPr kumimoji="1" lang="en-US" altLang="ja-JP" sz="2000" b="1" dirty="0" smtClean="0">
                <a:ea typeface="IPA Pゴシック" panose="020B0500000000000000" pitchFamily="50" charset="-128"/>
              </a:rPr>
              <a:t>feature</a:t>
            </a:r>
            <a:r>
              <a:rPr kumimoji="1" lang="ja-JP" altLang="en-US" sz="2000" b="1" dirty="0" smtClean="0">
                <a:ea typeface="IPA Pゴシック" panose="020B0500000000000000" pitchFamily="50" charset="-128"/>
              </a:rPr>
              <a:t>クラスが</a:t>
            </a:r>
            <a:r>
              <a:rPr kumimoji="1" lang="en-US" altLang="ja-JP" sz="2000" b="1" dirty="0" smtClean="0">
                <a:ea typeface="IPA Pゴシック" panose="020B0500000000000000" pitchFamily="50" charset="-128"/>
              </a:rPr>
              <a:t>moses.ini</a:t>
            </a:r>
            <a:r>
              <a:rPr kumimoji="1" lang="ja-JP" altLang="en-US" sz="2000" b="1" dirty="0" smtClean="0">
                <a:ea typeface="IPA Pゴシック" panose="020B0500000000000000" pitchFamily="50" charset="-128"/>
              </a:rPr>
              <a:t>に指定された</a:t>
            </a:r>
            <a:r>
              <a:rPr kumimoji="1" lang="en-US" altLang="ja-JP" sz="2000" b="1" dirty="0" smtClean="0">
                <a:ea typeface="IPA Pゴシック" panose="020B0500000000000000" pitchFamily="50" charset="-128"/>
              </a:rPr>
              <a:t>1</a:t>
            </a:r>
            <a:r>
              <a:rPr kumimoji="1" lang="ja-JP" altLang="en-US" sz="2000" b="1" dirty="0" smtClean="0">
                <a:ea typeface="IPA Pゴシック" panose="020B0500000000000000" pitchFamily="50" charset="-128"/>
              </a:rPr>
              <a:t>行を自分でパース</a:t>
            </a:r>
            <a:endParaRPr kumimoji="1" lang="ja-JP" altLang="en-US" sz="2000" b="1" dirty="0">
              <a:ea typeface="IPA Pゴシック" panose="020B05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23528" y="1828869"/>
            <a:ext cx="65527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ea typeface="IPA Pゴシック" panose="020B0500000000000000" pitchFamily="50" charset="-128"/>
              </a:rPr>
              <a:t>PhraseDictionaryMemory</a:t>
            </a:r>
            <a:r>
              <a:rPr kumimoji="1" lang="ja-JP" altLang="en-US" sz="2800" dirty="0" smtClean="0">
                <a:ea typeface="IPA Pゴシック" panose="020B0500000000000000" pitchFamily="50" charset="-128"/>
              </a:rPr>
              <a:t>の例</a:t>
            </a:r>
            <a:endParaRPr kumimoji="1" lang="ja-JP" altLang="en-US" sz="2800" dirty="0">
              <a:ea typeface="IPA Pゴシック" panose="020B0500000000000000" pitchFamily="50" charset="-128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7583" y="3044567"/>
            <a:ext cx="7596951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PA Pゴシック" panose="020B0500000000000000" pitchFamily="50" charset="-128"/>
              </a:rPr>
              <a:t>PhraseDictionaryMemory::PhraseDictionaryMemory</a:t>
            </a:r>
            <a:endParaRPr kumimoji="0" lang="en-US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IPA Pゴシック" panose="020B0500000000000000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PA Pゴシック" panose="020B0500000000000000" pitchFamily="50" charset="-128"/>
                <a:cs typeface="ＭＳ Ｐゴシック" pitchFamily="50" charset="-128"/>
              </a:rPr>
              <a:t>(</a:t>
            </a:r>
            <a:r>
              <a:rPr kumimoji="0" lang="ja-JP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PA Pゴシック" panose="020B0500000000000000" pitchFamily="50" charset="-128"/>
              </a:rPr>
              <a:t>const std::string</a:t>
            </a:r>
            <a:r>
              <a:rPr kumimoji="1" lang="ja-JP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PA Pゴシック" panose="020B0500000000000000" pitchFamily="50" charset="-128"/>
              </a:rPr>
              <a:t>&amp;</a:t>
            </a:r>
            <a:r>
              <a:rPr kumimoji="0" lang="ja-JP" altLang="ja-JP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PA Pゴシック" panose="020B0500000000000000" pitchFamily="50" charset="-128"/>
              </a:rPr>
              <a:t>line</a:t>
            </a:r>
            <a:r>
              <a:rPr kumimoji="1" lang="ja-JP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PA Pゴシック" panose="020B0500000000000000" pitchFamily="50" charset="-128"/>
                <a:cs typeface="ＭＳ Ｐゴシック" pitchFamily="50" charset="-128"/>
              </a:rPr>
              <a:t>)</a:t>
            </a:r>
            <a:r>
              <a:rPr kumimoji="0" lang="ja-JP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PA Pゴシック" panose="020B0500000000000000" pitchFamily="50" charset="-128"/>
              </a:rPr>
              <a:t>  :</a:t>
            </a:r>
            <a:r>
              <a:rPr kumimoji="1" lang="ja-JP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PA Pゴシック" panose="020B0500000000000000" pitchFamily="50" charset="-128"/>
              </a:rPr>
              <a:t>RuleTableTrie</a:t>
            </a:r>
            <a:r>
              <a:rPr kumimoji="1" lang="ja-JP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PA Pゴシック" panose="020B0500000000000000" pitchFamily="50" charset="-128"/>
                <a:cs typeface="ＭＳ Ｐゴシック" pitchFamily="50" charset="-128"/>
              </a:rPr>
              <a:t>(</a:t>
            </a:r>
            <a:r>
              <a:rPr kumimoji="0" lang="ja-JP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PA Pゴシック" panose="020B0500000000000000" pitchFamily="50" charset="-128"/>
              </a:rPr>
              <a:t>line</a:t>
            </a:r>
            <a:r>
              <a:rPr kumimoji="1" lang="ja-JP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PA Pゴシック" panose="020B0500000000000000" pitchFamily="50" charset="-128"/>
                <a:cs typeface="ＭＳ Ｐゴシック" pitchFamily="50" charset="-128"/>
              </a:rPr>
              <a:t>)</a:t>
            </a:r>
            <a:endParaRPr kumimoji="0" lang="ja-JP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IPA Pゴシック" panose="020B0500000000000000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PA Pゴシック" panose="020B0500000000000000" pitchFamily="50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PA Pゴシック" panose="020B0500000000000000" pitchFamily="50" charset="-128"/>
              </a:rPr>
              <a:t>  ReadParameters</a:t>
            </a:r>
            <a:r>
              <a:rPr kumimoji="1" lang="ja-JP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PA Pゴシック" panose="020B0500000000000000" pitchFamily="50" charset="-128"/>
                <a:cs typeface="ＭＳ Ｐゴシック" pitchFamily="50" charset="-128"/>
              </a:rPr>
              <a:t>();</a:t>
            </a:r>
            <a:endParaRPr kumimoji="1" lang="en-US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IPA Pゴシック" panose="020B0500000000000000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dirty="0">
                <a:latin typeface="+mn-lt"/>
                <a:ea typeface="IPA Pゴシック" panose="020B0500000000000000" pitchFamily="50" charset="-128"/>
              </a:rPr>
              <a:t> </a:t>
            </a:r>
            <a:r>
              <a:rPr lang="en-US" altLang="ja-JP" sz="2000" dirty="0" smtClean="0">
                <a:latin typeface="+mn-lt"/>
                <a:ea typeface="IPA Pゴシック" panose="020B0500000000000000" pitchFamily="50" charset="-128"/>
              </a:rPr>
              <a:t>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PA Pゴシック" panose="020B0500000000000000" pitchFamily="50" charset="-128"/>
              </a:rPr>
              <a:t>}</a:t>
            </a:r>
            <a:endParaRPr kumimoji="0" lang="ja-JP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IPA Pゴシック" panose="020B0500000000000000" pitchFamily="50" charset="-128"/>
            </a:endParaRPr>
          </a:p>
        </p:txBody>
      </p:sp>
      <p:cxnSp>
        <p:nvCxnSpPr>
          <p:cNvPr id="9" name="直線矢印コネクタ 8"/>
          <p:cNvCxnSpPr>
            <a:stCxn id="10" idx="0"/>
          </p:cNvCxnSpPr>
          <p:nvPr/>
        </p:nvCxnSpPr>
        <p:spPr>
          <a:xfrm flipH="1" flipV="1">
            <a:off x="4283968" y="3789040"/>
            <a:ext cx="920119" cy="31997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4089839" y="4109010"/>
            <a:ext cx="2228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ea typeface="IPA Pゴシック" panose="020B0500000000000000" pitchFamily="50" charset="-128"/>
              </a:rPr>
              <a:t>moses.ini</a:t>
            </a:r>
            <a:r>
              <a:rPr kumimoji="1" lang="ja-JP" altLang="en-US" sz="2000" dirty="0" smtClean="0">
                <a:ea typeface="IPA Pゴシック" panose="020B0500000000000000" pitchFamily="50" charset="-128"/>
              </a:rPr>
              <a:t>の</a:t>
            </a:r>
            <a:r>
              <a:rPr kumimoji="1" lang="en-US" altLang="ja-JP" sz="2000" dirty="0" smtClean="0">
                <a:ea typeface="IPA Pゴシック" panose="020B0500000000000000" pitchFamily="50" charset="-128"/>
              </a:rPr>
              <a:t>1</a:t>
            </a:r>
            <a:r>
              <a:rPr kumimoji="1" lang="ja-JP" altLang="en-US" sz="2000" dirty="0" smtClean="0">
                <a:ea typeface="IPA Pゴシック" panose="020B0500000000000000" pitchFamily="50" charset="-128"/>
              </a:rPr>
              <a:t>行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1520" y="2607295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ea typeface="IPA Pゴシック" panose="020B0500000000000000" pitchFamily="50" charset="-128"/>
              </a:rPr>
              <a:t>PhraseDictionaryMemory.cpp:43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  <p:cxnSp>
        <p:nvCxnSpPr>
          <p:cNvPr id="18" name="直線矢印コネクタ 17"/>
          <p:cNvCxnSpPr>
            <a:stCxn id="20" idx="0"/>
          </p:cNvCxnSpPr>
          <p:nvPr/>
        </p:nvCxnSpPr>
        <p:spPr>
          <a:xfrm flipV="1">
            <a:off x="7554829" y="3789041"/>
            <a:ext cx="185523" cy="40478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6637751" y="4193825"/>
            <a:ext cx="1834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ea typeface="IPA Pゴシック" panose="020B0500000000000000" pitchFamily="50" charset="-128"/>
              </a:rPr>
              <a:t>親クラスへ渡す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7544" y="573325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ea typeface="IPA Pゴシック" panose="020B0500000000000000" pitchFamily="50" charset="-128"/>
              </a:rPr>
              <a:t>moses.ini</a:t>
            </a:r>
            <a:r>
              <a:rPr kumimoji="1" lang="ja-JP" altLang="en-US" dirty="0" smtClean="0">
                <a:ea typeface="IPA Pゴシック" panose="020B0500000000000000" pitchFamily="50" charset="-128"/>
              </a:rPr>
              <a:t>の</a:t>
            </a:r>
            <a:r>
              <a:rPr kumimoji="1" lang="en-US" altLang="ja-JP" dirty="0" smtClean="0">
                <a:ea typeface="IPA Pゴシック" panose="020B0500000000000000" pitchFamily="50" charset="-128"/>
              </a:rPr>
              <a:t>1</a:t>
            </a:r>
            <a:r>
              <a:rPr kumimoji="1" lang="ja-JP" altLang="en-US" dirty="0" smtClean="0">
                <a:ea typeface="IPA Pゴシック" panose="020B0500000000000000" pitchFamily="50" charset="-128"/>
              </a:rPr>
              <a:t>行を親へ親へと引き渡し、最上位の</a:t>
            </a:r>
            <a:r>
              <a:rPr kumimoji="1" lang="en-US" altLang="ja-JP" dirty="0" err="1" smtClean="0">
                <a:ea typeface="IPA Pゴシック" panose="020B0500000000000000" pitchFamily="50" charset="-128"/>
              </a:rPr>
              <a:t>FeatureFunction</a:t>
            </a:r>
            <a:r>
              <a:rPr kumimoji="1" lang="ja-JP" altLang="en-US" dirty="0" smtClean="0">
                <a:ea typeface="IPA Pゴシック" panose="020B0500000000000000" pitchFamily="50" charset="-128"/>
              </a:rPr>
              <a:t>へ到達</a:t>
            </a:r>
            <a:endParaRPr kumimoji="1" lang="en-US" altLang="ja-JP" dirty="0" smtClean="0">
              <a:ea typeface="IPA Pゴシック" panose="020B0500000000000000" pitchFamily="50" charset="-128"/>
            </a:endParaRPr>
          </a:p>
          <a:p>
            <a:r>
              <a:rPr lang="ja-JP" altLang="en-US" dirty="0" smtClean="0">
                <a:ea typeface="IPA Pゴシック" panose="020B0500000000000000" pitchFamily="50" charset="-128"/>
              </a:rPr>
              <a:t>キーと値を分離</a:t>
            </a:r>
            <a:endParaRPr kumimoji="1" lang="ja-JP" altLang="en-US" dirty="0"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311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moses.ini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行パース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23528" y="1828869"/>
            <a:ext cx="64087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ea typeface="IPA Pゴシック" panose="020B0500000000000000" pitchFamily="50" charset="-128"/>
              </a:rPr>
              <a:t>PhraseDictionaryMemory</a:t>
            </a:r>
            <a:r>
              <a:rPr kumimoji="1" lang="ja-JP" altLang="en-US" sz="2800" dirty="0" smtClean="0">
                <a:ea typeface="IPA Pゴシック" panose="020B0500000000000000" pitchFamily="50" charset="-128"/>
              </a:rPr>
              <a:t>の例</a:t>
            </a:r>
            <a:endParaRPr kumimoji="1" lang="ja-JP" altLang="en-US" sz="2800" dirty="0">
              <a:ea typeface="IPA Pゴシック" panose="020B0500000000000000" pitchFamily="50" charset="-128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576" y="3086890"/>
            <a:ext cx="6912768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ja-JP" sz="2000" dirty="0">
                <a:latin typeface="+mn-lt"/>
                <a:ea typeface="IPA Pゴシック" panose="020B0500000000000000" pitchFamily="50" charset="-128"/>
              </a:rPr>
              <a:t>void </a:t>
            </a:r>
            <a:r>
              <a:rPr lang="en-US" altLang="ja-JP" sz="2000" dirty="0" err="1">
                <a:latin typeface="+mn-lt"/>
                <a:ea typeface="IPA Pゴシック" panose="020B0500000000000000" pitchFamily="50" charset="-128"/>
              </a:rPr>
              <a:t>FeatureFunction</a:t>
            </a:r>
            <a:r>
              <a:rPr lang="en-US" altLang="ja-JP" sz="2000" dirty="0">
                <a:latin typeface="+mn-lt"/>
                <a:ea typeface="IPA Pゴシック" panose="020B0500000000000000" pitchFamily="50" charset="-128"/>
              </a:rPr>
              <a:t>::</a:t>
            </a:r>
            <a:r>
              <a:rPr lang="en-US" altLang="ja-JP" sz="2000" dirty="0" err="1">
                <a:latin typeface="+mn-lt"/>
                <a:ea typeface="IPA Pゴシック" panose="020B0500000000000000" pitchFamily="50" charset="-128"/>
              </a:rPr>
              <a:t>ReadParameters</a:t>
            </a:r>
            <a:r>
              <a:rPr lang="en-US" altLang="ja-JP" sz="2000" dirty="0" smtClean="0">
                <a:latin typeface="+mn-lt"/>
                <a:ea typeface="IPA Pゴシック" panose="020B0500000000000000" pitchFamily="50" charset="-128"/>
              </a:rPr>
              <a:t>(){</a:t>
            </a:r>
            <a:endParaRPr lang="en-US" altLang="ja-JP" sz="2000" dirty="0">
              <a:latin typeface="+mn-lt"/>
              <a:ea typeface="IPA Pゴシック" panose="020B0500000000000000" pitchFamily="50" charset="-128"/>
            </a:endParaRPr>
          </a:p>
          <a:p>
            <a:r>
              <a:rPr lang="en-US" altLang="ja-JP" sz="2000" dirty="0">
                <a:latin typeface="+mn-lt"/>
                <a:ea typeface="IPA Pゴシック" panose="020B0500000000000000" pitchFamily="50" charset="-128"/>
              </a:rPr>
              <a:t>  while (!</a:t>
            </a:r>
            <a:r>
              <a:rPr lang="en-US" altLang="ja-JP" sz="2000" dirty="0" err="1">
                <a:latin typeface="+mn-lt"/>
                <a:ea typeface="IPA Pゴシック" panose="020B0500000000000000" pitchFamily="50" charset="-128"/>
              </a:rPr>
              <a:t>m_args.empty</a:t>
            </a:r>
            <a:r>
              <a:rPr lang="en-US" altLang="ja-JP" sz="2000" dirty="0">
                <a:latin typeface="+mn-lt"/>
                <a:ea typeface="IPA Pゴシック" panose="020B0500000000000000" pitchFamily="50" charset="-128"/>
              </a:rPr>
              <a:t>()) {</a:t>
            </a:r>
          </a:p>
          <a:p>
            <a:r>
              <a:rPr lang="en-US" altLang="ja-JP" sz="2000" dirty="0">
                <a:latin typeface="+mn-lt"/>
                <a:ea typeface="IPA Pゴシック" panose="020B0500000000000000" pitchFamily="50" charset="-128"/>
              </a:rPr>
              <a:t>    </a:t>
            </a:r>
            <a:r>
              <a:rPr lang="en-US" altLang="ja-JP" sz="2000" dirty="0" err="1">
                <a:latin typeface="+mn-lt"/>
                <a:ea typeface="IPA Pゴシック" panose="020B0500000000000000" pitchFamily="50" charset="-128"/>
              </a:rPr>
              <a:t>const</a:t>
            </a:r>
            <a:r>
              <a:rPr lang="en-US" altLang="ja-JP" sz="2000" dirty="0">
                <a:latin typeface="+mn-lt"/>
                <a:ea typeface="IPA Pゴシック" panose="020B0500000000000000" pitchFamily="50" charset="-128"/>
              </a:rPr>
              <a:t> vector&lt;string&gt; &amp;</a:t>
            </a:r>
            <a:r>
              <a:rPr lang="en-US" altLang="ja-JP" sz="2000" dirty="0" err="1">
                <a:latin typeface="+mn-lt"/>
                <a:ea typeface="IPA Pゴシック" panose="020B0500000000000000" pitchFamily="50" charset="-128"/>
              </a:rPr>
              <a:t>args</a:t>
            </a:r>
            <a:r>
              <a:rPr lang="en-US" altLang="ja-JP" sz="2000" dirty="0">
                <a:latin typeface="+mn-lt"/>
                <a:ea typeface="IPA Pゴシック" panose="020B0500000000000000" pitchFamily="50" charset="-128"/>
              </a:rPr>
              <a:t> = </a:t>
            </a:r>
            <a:r>
              <a:rPr lang="en-US" altLang="ja-JP" sz="2000" dirty="0" err="1">
                <a:latin typeface="+mn-lt"/>
                <a:ea typeface="IPA Pゴシック" panose="020B0500000000000000" pitchFamily="50" charset="-128"/>
              </a:rPr>
              <a:t>m_args</a:t>
            </a:r>
            <a:r>
              <a:rPr lang="en-US" altLang="ja-JP" sz="2000" dirty="0">
                <a:latin typeface="+mn-lt"/>
                <a:ea typeface="IPA Pゴシック" panose="020B0500000000000000" pitchFamily="50" charset="-128"/>
              </a:rPr>
              <a:t>[0];</a:t>
            </a:r>
          </a:p>
          <a:p>
            <a:r>
              <a:rPr lang="en-US" altLang="ja-JP" sz="2000" dirty="0">
                <a:latin typeface="+mn-lt"/>
                <a:ea typeface="IPA Pゴシック" panose="020B0500000000000000" pitchFamily="50" charset="-128"/>
              </a:rPr>
              <a:t>    </a:t>
            </a:r>
            <a:r>
              <a:rPr lang="en-US" altLang="ja-JP" sz="2000" b="1" u="sng" dirty="0" err="1">
                <a:latin typeface="+mn-lt"/>
                <a:ea typeface="IPA Pゴシック" panose="020B0500000000000000" pitchFamily="50" charset="-128"/>
              </a:rPr>
              <a:t>SetParameter</a:t>
            </a:r>
            <a:r>
              <a:rPr lang="en-US" altLang="ja-JP" sz="2000" b="1" u="sng" dirty="0">
                <a:latin typeface="+mn-lt"/>
                <a:ea typeface="IPA Pゴシック" panose="020B0500000000000000" pitchFamily="50" charset="-128"/>
              </a:rPr>
              <a:t>(</a:t>
            </a:r>
            <a:r>
              <a:rPr lang="en-US" altLang="ja-JP" sz="2000" b="1" u="sng" dirty="0" err="1">
                <a:latin typeface="+mn-lt"/>
                <a:ea typeface="IPA Pゴシック" panose="020B0500000000000000" pitchFamily="50" charset="-128"/>
              </a:rPr>
              <a:t>args</a:t>
            </a:r>
            <a:r>
              <a:rPr lang="en-US" altLang="ja-JP" sz="2000" b="1" u="sng" dirty="0">
                <a:latin typeface="+mn-lt"/>
                <a:ea typeface="IPA Pゴシック" panose="020B0500000000000000" pitchFamily="50" charset="-128"/>
              </a:rPr>
              <a:t>[0], </a:t>
            </a:r>
            <a:r>
              <a:rPr lang="en-US" altLang="ja-JP" sz="2000" b="1" u="sng" dirty="0" err="1">
                <a:latin typeface="+mn-lt"/>
                <a:ea typeface="IPA Pゴシック" panose="020B0500000000000000" pitchFamily="50" charset="-128"/>
              </a:rPr>
              <a:t>args</a:t>
            </a:r>
            <a:r>
              <a:rPr lang="en-US" altLang="ja-JP" sz="2000" b="1" u="sng" dirty="0">
                <a:latin typeface="+mn-lt"/>
                <a:ea typeface="IPA Pゴシック" panose="020B0500000000000000" pitchFamily="50" charset="-128"/>
              </a:rPr>
              <a:t>[1]);</a:t>
            </a:r>
          </a:p>
          <a:p>
            <a:r>
              <a:rPr lang="en-US" altLang="ja-JP" sz="2000" dirty="0">
                <a:latin typeface="+mn-lt"/>
                <a:ea typeface="IPA Pゴシック" panose="020B0500000000000000" pitchFamily="50" charset="-128"/>
              </a:rPr>
              <a:t>    </a:t>
            </a:r>
            <a:r>
              <a:rPr lang="en-US" altLang="ja-JP" sz="2000" dirty="0" err="1">
                <a:latin typeface="+mn-lt"/>
                <a:ea typeface="IPA Pゴシック" panose="020B0500000000000000" pitchFamily="50" charset="-128"/>
              </a:rPr>
              <a:t>m_args.erase</a:t>
            </a:r>
            <a:r>
              <a:rPr lang="en-US" altLang="ja-JP" sz="2000" dirty="0">
                <a:latin typeface="+mn-lt"/>
                <a:ea typeface="IPA Pゴシック" panose="020B0500000000000000" pitchFamily="50" charset="-128"/>
              </a:rPr>
              <a:t>(</a:t>
            </a:r>
            <a:r>
              <a:rPr lang="en-US" altLang="ja-JP" sz="2000" dirty="0" err="1">
                <a:latin typeface="+mn-lt"/>
                <a:ea typeface="IPA Pゴシック" panose="020B0500000000000000" pitchFamily="50" charset="-128"/>
              </a:rPr>
              <a:t>m_args.begin</a:t>
            </a:r>
            <a:r>
              <a:rPr lang="en-US" altLang="ja-JP" sz="2000" dirty="0">
                <a:latin typeface="+mn-lt"/>
                <a:ea typeface="IPA Pゴシック" panose="020B0500000000000000" pitchFamily="50" charset="-128"/>
              </a:rPr>
              <a:t>());</a:t>
            </a:r>
          </a:p>
          <a:p>
            <a:r>
              <a:rPr lang="en-US" altLang="ja-JP" sz="2000" dirty="0">
                <a:latin typeface="+mn-lt"/>
                <a:ea typeface="IPA Pゴシック" panose="020B0500000000000000" pitchFamily="50" charset="-128"/>
              </a:rPr>
              <a:t>  }</a:t>
            </a:r>
          </a:p>
          <a:p>
            <a:r>
              <a:rPr lang="en-US" altLang="ja-JP" sz="2000" dirty="0">
                <a:latin typeface="+mn-lt"/>
                <a:ea typeface="IPA Pゴシック" panose="020B0500000000000000" pitchFamily="50" charset="-128"/>
              </a:rPr>
              <a:t>}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607295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ea typeface="IPA Pゴシック" panose="020B0500000000000000" pitchFamily="50" charset="-128"/>
              </a:rPr>
              <a:t>FeatureFunction.cpp:110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  <p:cxnSp>
        <p:nvCxnSpPr>
          <p:cNvPr id="9" name="直線矢印コネクタ 8"/>
          <p:cNvCxnSpPr>
            <a:stCxn id="10" idx="0"/>
          </p:cNvCxnSpPr>
          <p:nvPr/>
        </p:nvCxnSpPr>
        <p:spPr>
          <a:xfrm flipH="1" flipV="1">
            <a:off x="6012160" y="4581128"/>
            <a:ext cx="660724" cy="60800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4915031" y="5189130"/>
            <a:ext cx="3515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ea typeface="IPA Pゴシック" panose="020B0500000000000000" pitchFamily="50" charset="-128"/>
              </a:rPr>
              <a:t>各キーごとにパラメータをセット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287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834193" cy="1143000"/>
          </a:xfrm>
        </p:spPr>
        <p:txBody>
          <a:bodyPr/>
          <a:lstStyle/>
          <a:p>
            <a:r>
              <a:rPr kumimoji="1" lang="en-US" altLang="ja-JP" dirty="0" err="1" smtClean="0"/>
              <a:t>SetParameter</a:t>
            </a:r>
            <a:r>
              <a:rPr lang="ja-JP" altLang="en-US" dirty="0" err="1"/>
              <a:t>での</a:t>
            </a:r>
            <a:r>
              <a:rPr kumimoji="1" lang="ja-JP" altLang="en-US" dirty="0" smtClean="0"/>
              <a:t>値のセット</a:t>
            </a:r>
            <a:endParaRPr kumimoji="1" lang="ja-JP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9512" y="2574513"/>
            <a:ext cx="8064896" cy="374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void</a:t>
            </a:r>
            <a:r>
              <a:rPr kumimoji="1" lang="en-US" altLang="ja-JP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PhraseDictionary::SetParameter</a:t>
            </a:r>
            <a:endParaRPr kumimoji="0" lang="en-US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IPA Pゴシック" panose="020B0500000000000000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dirty="0"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en-US" altLang="ja-JP" dirty="0" smtClean="0">
                <a:ea typeface="IPA Pゴシック" panose="020B0500000000000000" pitchFamily="50" charset="-128"/>
                <a:cs typeface="ＭＳ Ｐゴシック" pitchFamily="50" charset="-128"/>
              </a:rPr>
              <a:t>   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(const 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std::string&amp;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key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, const 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std::string&amp;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value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  if (</a:t>
            </a:r>
            <a:r>
              <a:rPr kumimoji="0" lang="ja-JP" altLang="ja-JP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key</a:t>
            </a:r>
            <a:r>
              <a:rPr kumimoji="1" lang="ja-JP" altLang="ja-JP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==</a:t>
            </a:r>
            <a:r>
              <a:rPr kumimoji="1" lang="ja-JP" altLang="ja-JP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"cache-size"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    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m_maxCacheSize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=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Scan&lt;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size_t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&gt;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(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value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  } else if (</a:t>
            </a:r>
            <a:r>
              <a:rPr kumimoji="0" lang="ja-JP" altLang="ja-JP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key</a:t>
            </a:r>
            <a:r>
              <a:rPr kumimoji="1" lang="ja-JP" altLang="ja-JP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==</a:t>
            </a:r>
            <a:r>
              <a:rPr kumimoji="1" lang="ja-JP" altLang="ja-JP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"path"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    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m_filePath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=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value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  } else if (</a:t>
            </a:r>
            <a:r>
              <a:rPr kumimoji="0" lang="ja-JP" altLang="ja-JP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key</a:t>
            </a:r>
            <a:r>
              <a:rPr kumimoji="1" lang="ja-JP" altLang="ja-JP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==</a:t>
            </a:r>
            <a:r>
              <a:rPr kumimoji="1" lang="ja-JP" altLang="ja-JP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"table-limit"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    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m_tableLimit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=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Scan&lt;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size_t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&gt;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(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value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  } else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    </a:t>
            </a:r>
            <a:r>
              <a:rPr kumimoji="0" lang="ja-JP" altLang="ja-JP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DecodeFeature::SetParameter</a:t>
            </a:r>
            <a:r>
              <a:rPr kumimoji="1" lang="ja-JP" altLang="ja-JP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(</a:t>
            </a:r>
            <a:r>
              <a:rPr kumimoji="0" lang="ja-JP" altLang="ja-JP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key</a:t>
            </a:r>
            <a:r>
              <a:rPr kumimoji="1" lang="ja-JP" altLang="ja-JP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, </a:t>
            </a:r>
            <a:r>
              <a:rPr kumimoji="0" lang="ja-JP" altLang="ja-JP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value</a:t>
            </a:r>
            <a:r>
              <a:rPr kumimoji="1" lang="ja-JP" altLang="ja-JP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}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41574" y="1334786"/>
            <a:ext cx="574259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ea typeface="IPA Pゴシック" panose="020B0500000000000000" pitchFamily="50" charset="-128"/>
              </a:rPr>
              <a:t>PhraseDictionaryMemory</a:t>
            </a:r>
            <a:r>
              <a:rPr kumimoji="1" lang="ja-JP" altLang="en-US" sz="2800" dirty="0" smtClean="0">
                <a:ea typeface="IPA Pゴシック" panose="020B0500000000000000" pitchFamily="50" charset="-128"/>
              </a:rPr>
              <a:t>の例</a:t>
            </a:r>
            <a:endParaRPr kumimoji="1" lang="ja-JP" altLang="en-US" sz="2800" dirty="0">
              <a:ea typeface="IPA Pゴシック" panose="020B05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4936" y="2132856"/>
            <a:ext cx="4745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ea typeface="IPA Pゴシック" panose="020B0500000000000000" pitchFamily="50" charset="-128"/>
              </a:rPr>
              <a:t>PhraseDictionary.cpp:97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57065" y="5782070"/>
            <a:ext cx="3886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ea typeface="IPA Pゴシック" panose="020B0500000000000000" pitchFamily="50" charset="-128"/>
              </a:rPr>
              <a:t>知らないキーは上位クラスに投げる</a:t>
            </a:r>
            <a:endParaRPr kumimoji="1" lang="ja-JP" altLang="en-US" sz="2000" b="1" dirty="0">
              <a:ea typeface="IPA Pゴシック" panose="020B05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1574" y="6223744"/>
            <a:ext cx="8118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ea typeface="IPA Pゴシック" panose="020B0500000000000000" pitchFamily="50" charset="-128"/>
              </a:rPr>
              <a:t>PhraseDictionaryMemory</a:t>
            </a:r>
            <a:r>
              <a:rPr lang="ja-JP" altLang="en-US" dirty="0" smtClean="0">
                <a:ea typeface="IPA Pゴシック" panose="020B0500000000000000" pitchFamily="50" charset="-128"/>
              </a:rPr>
              <a:t>は</a:t>
            </a:r>
            <a:r>
              <a:rPr lang="en-US" altLang="ja-JP" dirty="0" err="1" smtClean="0">
                <a:ea typeface="IPA Pゴシック" panose="020B0500000000000000" pitchFamily="50" charset="-128"/>
              </a:rPr>
              <a:t>SetParameter</a:t>
            </a:r>
            <a:r>
              <a:rPr lang="ja-JP" altLang="en-US" dirty="0" smtClean="0">
                <a:ea typeface="IPA Pゴシック" panose="020B0500000000000000" pitchFamily="50" charset="-128"/>
              </a:rPr>
              <a:t>を継承していないので</a:t>
            </a:r>
            <a:endParaRPr lang="en-US" altLang="ja-JP" dirty="0" smtClean="0">
              <a:ea typeface="IPA Pゴシック" panose="020B0500000000000000" pitchFamily="50" charset="-128"/>
            </a:endParaRPr>
          </a:p>
          <a:p>
            <a:r>
              <a:rPr kumimoji="1" lang="ja-JP" altLang="en-US" dirty="0" smtClean="0">
                <a:ea typeface="IPA Pゴシック" panose="020B0500000000000000" pitchFamily="50" charset="-128"/>
              </a:rPr>
              <a:t>上位</a:t>
            </a:r>
            <a:r>
              <a:rPr kumimoji="1" lang="ja-JP" altLang="en-US" dirty="0">
                <a:ea typeface="IPA Pゴシック" panose="020B0500000000000000" pitchFamily="50" charset="-128"/>
              </a:rPr>
              <a:t>クラス</a:t>
            </a:r>
            <a:r>
              <a:rPr kumimoji="1" lang="ja-JP" altLang="en-US" dirty="0" smtClean="0">
                <a:ea typeface="IPA Pゴシック" panose="020B0500000000000000" pitchFamily="50" charset="-128"/>
              </a:rPr>
              <a:t>の</a:t>
            </a:r>
            <a:r>
              <a:rPr kumimoji="1" lang="en-US" altLang="ja-JP" dirty="0" err="1" smtClean="0">
                <a:ea typeface="IPA Pゴシック" panose="020B0500000000000000" pitchFamily="50" charset="-128"/>
              </a:rPr>
              <a:t>SetParameter</a:t>
            </a:r>
            <a:r>
              <a:rPr kumimoji="1" lang="ja-JP" altLang="en-US" dirty="0" smtClean="0">
                <a:ea typeface="IPA Pゴシック" panose="020B0500000000000000" pitchFamily="50" charset="-128"/>
              </a:rPr>
              <a:t>が呼ばれる</a:t>
            </a:r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cxnSp>
        <p:nvCxnSpPr>
          <p:cNvPr id="9" name="直線矢印コネクタ 8"/>
          <p:cNvCxnSpPr>
            <a:stCxn id="16" idx="1"/>
          </p:cNvCxnSpPr>
          <p:nvPr/>
        </p:nvCxnSpPr>
        <p:spPr>
          <a:xfrm flipH="1" flipV="1">
            <a:off x="3923929" y="3946969"/>
            <a:ext cx="1338826" cy="8797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>
            <a:off x="4630241" y="4034945"/>
            <a:ext cx="632514" cy="48938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6" idx="1"/>
          </p:cNvCxnSpPr>
          <p:nvPr/>
        </p:nvCxnSpPr>
        <p:spPr>
          <a:xfrm flipH="1" flipV="1">
            <a:off x="3707905" y="3442913"/>
            <a:ext cx="1554850" cy="59203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262755" y="3834890"/>
            <a:ext cx="3058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ea typeface="IPA Pゴシック" panose="020B0500000000000000" pitchFamily="50" charset="-128"/>
              </a:rPr>
              <a:t>キーをチェック</a:t>
            </a:r>
            <a:r>
              <a:rPr lang="ja-JP" altLang="en-US" sz="2000" b="1" dirty="0" smtClean="0">
                <a:ea typeface="IPA Pゴシック" panose="020B0500000000000000" pitchFamily="50" charset="-128"/>
              </a:rPr>
              <a:t>して値を格納</a:t>
            </a:r>
          </a:p>
        </p:txBody>
      </p:sp>
      <p:cxnSp>
        <p:nvCxnSpPr>
          <p:cNvPr id="17" name="直線矢印コネクタ 16"/>
          <p:cNvCxnSpPr/>
          <p:nvPr/>
        </p:nvCxnSpPr>
        <p:spPr>
          <a:xfrm flipH="1" flipV="1">
            <a:off x="4427984" y="5675160"/>
            <a:ext cx="144017" cy="30979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1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モデルのロード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71600" y="1628800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ea typeface="IPA Pゴシック" panose="020B0500000000000000" pitchFamily="50" charset="-128"/>
              </a:rPr>
              <a:t>moses.ini</a:t>
            </a:r>
            <a:r>
              <a:rPr lang="ja-JP" altLang="en-US" sz="2400" dirty="0" smtClean="0">
                <a:ea typeface="IPA Pゴシック" panose="020B0500000000000000" pitchFamily="50" charset="-128"/>
              </a:rPr>
              <a:t>に記載された</a:t>
            </a:r>
            <a:r>
              <a:rPr lang="en-US" altLang="ja-JP" sz="2400" dirty="0" smtClean="0">
                <a:ea typeface="IPA Pゴシック" panose="020B0500000000000000" pitchFamily="50" charset="-128"/>
              </a:rPr>
              <a:t>Feature</a:t>
            </a:r>
            <a:r>
              <a:rPr lang="ja-JP" altLang="en-US" sz="2400" dirty="0" smtClean="0">
                <a:ea typeface="IPA Pゴシック" panose="020B0500000000000000" pitchFamily="50" charset="-128"/>
              </a:rPr>
              <a:t>のモデルをロード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0112" y="2924944"/>
            <a:ext cx="65202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ea typeface="IPA Pゴシック" panose="020B0500000000000000" pitchFamily="50" charset="-128"/>
              </a:rPr>
              <a:t>[feature]</a:t>
            </a:r>
          </a:p>
          <a:p>
            <a:r>
              <a:rPr lang="en-US" altLang="ja-JP" sz="2400" dirty="0" err="1" smtClean="0">
                <a:ea typeface="IPA Pゴシック" panose="020B0500000000000000" pitchFamily="50" charset="-128"/>
              </a:rPr>
              <a:t>UnknownWordPenalty</a:t>
            </a:r>
            <a:endParaRPr lang="en-US" altLang="ja-JP" sz="2400" dirty="0" smtClean="0">
              <a:ea typeface="IPA Pゴシック" panose="020B0500000000000000" pitchFamily="50" charset="-128"/>
            </a:endParaRPr>
          </a:p>
          <a:p>
            <a:r>
              <a:rPr kumimoji="1" lang="en-US" altLang="ja-JP" sz="2400" dirty="0" err="1" smtClean="0">
                <a:ea typeface="IPA Pゴシック" panose="020B0500000000000000" pitchFamily="50" charset="-128"/>
              </a:rPr>
              <a:t>WordPenalty</a:t>
            </a:r>
            <a:endParaRPr lang="en-US" altLang="ja-JP" sz="2400" dirty="0">
              <a:ea typeface="IPA Pゴシック" panose="020B0500000000000000" pitchFamily="50" charset="-128"/>
            </a:endParaRPr>
          </a:p>
          <a:p>
            <a:r>
              <a:rPr lang="en-US" altLang="ja-JP" sz="2400" dirty="0" err="1" smtClean="0">
                <a:ea typeface="IPA Pゴシック" panose="020B0500000000000000" pitchFamily="50" charset="-128"/>
              </a:rPr>
              <a:t>PhrasePenalty</a:t>
            </a:r>
            <a:endParaRPr lang="en-US" altLang="ja-JP" sz="2400" dirty="0" smtClean="0">
              <a:ea typeface="IPA Pゴシック" panose="020B0500000000000000" pitchFamily="50" charset="-128"/>
            </a:endParaRPr>
          </a:p>
          <a:p>
            <a:r>
              <a:rPr kumimoji="1" lang="en-US" altLang="ja-JP" sz="2400" dirty="0" err="1" smtClean="0">
                <a:ea typeface="IPA Pゴシック" panose="020B0500000000000000" pitchFamily="50" charset="-128"/>
              </a:rPr>
              <a:t>PhraseDictionaryMemory</a:t>
            </a:r>
            <a:r>
              <a:rPr kumimoji="1" lang="en-US" altLang="ja-JP" sz="2400" dirty="0" smtClean="0">
                <a:ea typeface="IPA Pゴシック" panose="020B0500000000000000" pitchFamily="50" charset="-128"/>
              </a:rPr>
              <a:t> name=…</a:t>
            </a:r>
          </a:p>
          <a:p>
            <a:r>
              <a:rPr lang="en-US" altLang="ja-JP" sz="2400" dirty="0" smtClean="0">
                <a:ea typeface="IPA Pゴシック" panose="020B0500000000000000" pitchFamily="50" charset="-128"/>
              </a:rPr>
              <a:t>KENLM </a:t>
            </a:r>
            <a:r>
              <a:rPr lang="en-US" altLang="ja-JP" sz="2400" dirty="0" err="1" smtClean="0">
                <a:ea typeface="IPA Pゴシック" panose="020B0500000000000000" pitchFamily="50" charset="-128"/>
              </a:rPr>
              <a:t>lazyken</a:t>
            </a:r>
            <a:r>
              <a:rPr lang="en-US" altLang="ja-JP" sz="2400" dirty="0" smtClean="0">
                <a:ea typeface="IPA Pゴシック" panose="020B0500000000000000" pitchFamily="50" charset="-128"/>
              </a:rPr>
              <a:t>=0 name=…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15616" y="2319663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ea typeface="IPA Pゴシック" panose="020B0500000000000000" pitchFamily="50" charset="-128"/>
              </a:rPr>
              <a:t>moses.ini</a:t>
            </a:r>
            <a:r>
              <a:rPr kumimoji="1" lang="ja-JP" altLang="en-US" sz="2400" dirty="0" smtClean="0">
                <a:ea typeface="IPA Pゴシック" panose="020B0500000000000000" pitchFamily="50" charset="-128"/>
              </a:rPr>
              <a:t>の例：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810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モデルの</a:t>
            </a:r>
            <a:r>
              <a:rPr lang="ja-JP" altLang="en-US" dirty="0" smtClean="0"/>
              <a:t>ロード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07504" y="1516722"/>
            <a:ext cx="2952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ea typeface="IPA Pゴシック" panose="020B0500000000000000" pitchFamily="50" charset="-128"/>
              </a:rPr>
              <a:t>StaticData.cpp:534</a:t>
            </a:r>
            <a:endParaRPr lang="ja-JP" altLang="en-US" sz="2000" dirty="0">
              <a:ea typeface="IPA Pゴシック" panose="020B05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131840" y="1412776"/>
            <a:ext cx="44644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 err="1">
                <a:ea typeface="IPA Pゴシック" panose="020B0500000000000000" pitchFamily="50" charset="-128"/>
              </a:rPr>
              <a:t>LoadFeatureFunctions</a:t>
            </a:r>
            <a:r>
              <a:rPr lang="en-US" altLang="ja-JP" sz="2000" dirty="0">
                <a:ea typeface="IPA Pゴシック" panose="020B0500000000000000" pitchFamily="50" charset="-128"/>
              </a:rPr>
              <a:t>();</a:t>
            </a:r>
            <a:endParaRPr lang="ja-JP" altLang="en-US" sz="2000" dirty="0">
              <a:ea typeface="IPA Pゴシック" panose="020B05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19872" y="1812886"/>
            <a:ext cx="5248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ea typeface="IPA Pゴシック" panose="020B0500000000000000" pitchFamily="50" charset="-128"/>
              </a:rPr>
              <a:t>登録した直後に</a:t>
            </a:r>
            <a:r>
              <a:rPr lang="en-US" altLang="ja-JP" sz="2000" dirty="0" smtClean="0">
                <a:ea typeface="IPA Pゴシック" panose="020B0500000000000000" pitchFamily="50" charset="-128"/>
              </a:rPr>
              <a:t>Feature</a:t>
            </a:r>
            <a:r>
              <a:rPr lang="ja-JP" altLang="en-US" sz="2000" dirty="0" smtClean="0">
                <a:ea typeface="IPA Pゴシック" panose="020B0500000000000000" pitchFamily="50" charset="-128"/>
              </a:rPr>
              <a:t>関数をまとめてロード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3059832" y="1484784"/>
            <a:ext cx="0" cy="677949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07504" y="2843058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ea typeface="IPA Pゴシック" panose="020B0500000000000000" pitchFamily="50" charset="-128"/>
              </a:rPr>
              <a:t>// </a:t>
            </a:r>
            <a:r>
              <a:rPr lang="en-US" altLang="ja-JP" dirty="0" err="1" smtClean="0">
                <a:ea typeface="IPA Pゴシック" panose="020B0500000000000000" pitchFamily="50" charset="-128"/>
              </a:rPr>
              <a:t>FeatureFunctions</a:t>
            </a:r>
            <a:r>
              <a:rPr lang="ja-JP" altLang="en-US" dirty="0" smtClean="0">
                <a:ea typeface="IPA Pゴシック" panose="020B0500000000000000" pitchFamily="50" charset="-128"/>
              </a:rPr>
              <a:t>の一覧を取得</a:t>
            </a:r>
            <a:endParaRPr lang="en-US" altLang="ja-JP" dirty="0" smtClean="0">
              <a:ea typeface="IPA Pゴシック" panose="020B0500000000000000" pitchFamily="50" charset="-128"/>
            </a:endParaRPr>
          </a:p>
          <a:p>
            <a:r>
              <a:rPr lang="en-US" altLang="ja-JP" dirty="0" err="1" smtClean="0">
                <a:ea typeface="IPA Pゴシック" panose="020B0500000000000000" pitchFamily="50" charset="-128"/>
              </a:rPr>
              <a:t>const</a:t>
            </a:r>
            <a:r>
              <a:rPr lang="en-US" altLang="ja-JP" dirty="0" smtClean="0">
                <a:ea typeface="IPA Pゴシック" panose="020B0500000000000000" pitchFamily="50" charset="-128"/>
              </a:rPr>
              <a:t> </a:t>
            </a:r>
            <a:r>
              <a:rPr lang="en-US" altLang="ja-JP" dirty="0" err="1">
                <a:ea typeface="IPA Pゴシック" panose="020B0500000000000000" pitchFamily="50" charset="-128"/>
              </a:rPr>
              <a:t>std</a:t>
            </a:r>
            <a:r>
              <a:rPr lang="en-US" altLang="ja-JP" dirty="0">
                <a:ea typeface="IPA Pゴシック" panose="020B0500000000000000" pitchFamily="50" charset="-128"/>
              </a:rPr>
              <a:t>::</a:t>
            </a:r>
            <a:r>
              <a:rPr lang="en-US" altLang="ja-JP" dirty="0" smtClean="0">
                <a:ea typeface="IPA Pゴシック" panose="020B0500000000000000" pitchFamily="50" charset="-128"/>
              </a:rPr>
              <a:t>vector&lt;…&gt; </a:t>
            </a:r>
            <a:r>
              <a:rPr lang="en-US" altLang="ja-JP" dirty="0">
                <a:ea typeface="IPA Pゴシック" panose="020B0500000000000000" pitchFamily="50" charset="-128"/>
              </a:rPr>
              <a:t>&amp;</a:t>
            </a:r>
            <a:r>
              <a:rPr lang="en-US" altLang="ja-JP" dirty="0" err="1" smtClean="0">
                <a:ea typeface="IPA Pゴシック" panose="020B0500000000000000" pitchFamily="50" charset="-128"/>
              </a:rPr>
              <a:t>ffs</a:t>
            </a:r>
            <a:r>
              <a:rPr lang="en-US" altLang="ja-JP" dirty="0" smtClean="0">
                <a:ea typeface="IPA Pゴシック" panose="020B0500000000000000" pitchFamily="50" charset="-128"/>
              </a:rPr>
              <a:t>  </a:t>
            </a:r>
            <a:r>
              <a:rPr lang="en-US" altLang="ja-JP" dirty="0">
                <a:ea typeface="IPA Pゴシック" panose="020B0500000000000000" pitchFamily="50" charset="-128"/>
              </a:rPr>
              <a:t>= </a:t>
            </a:r>
            <a:r>
              <a:rPr lang="en-US" altLang="ja-JP" dirty="0" err="1" smtClean="0">
                <a:ea typeface="IPA Pゴシック" panose="020B0500000000000000" pitchFamily="50" charset="-128"/>
              </a:rPr>
              <a:t>GetFeatureFunctions</a:t>
            </a:r>
            <a:r>
              <a:rPr lang="en-US" altLang="ja-JP" dirty="0" smtClean="0">
                <a:ea typeface="IPA Pゴシック" panose="020B0500000000000000" pitchFamily="50" charset="-128"/>
              </a:rPr>
              <a:t>();</a:t>
            </a:r>
          </a:p>
          <a:p>
            <a:r>
              <a:rPr lang="en-US" altLang="ja-JP" dirty="0">
                <a:ea typeface="IPA Pゴシック" panose="020B0500000000000000" pitchFamily="50" charset="-128"/>
              </a:rPr>
              <a:t>// </a:t>
            </a:r>
            <a:r>
              <a:rPr lang="ja-JP" altLang="en-US" dirty="0">
                <a:ea typeface="IPA Pゴシック" panose="020B0500000000000000" pitchFamily="50" charset="-128"/>
              </a:rPr>
              <a:t>各</a:t>
            </a:r>
            <a:r>
              <a:rPr lang="en-US" altLang="ja-JP" dirty="0">
                <a:ea typeface="IPA Pゴシック" panose="020B0500000000000000" pitchFamily="50" charset="-128"/>
              </a:rPr>
              <a:t>Feature</a:t>
            </a:r>
            <a:r>
              <a:rPr lang="ja-JP" altLang="en-US" dirty="0">
                <a:ea typeface="IPA Pゴシック" panose="020B0500000000000000" pitchFamily="50" charset="-128"/>
              </a:rPr>
              <a:t>について</a:t>
            </a:r>
            <a:endParaRPr lang="en-US" altLang="ja-JP" dirty="0" smtClean="0">
              <a:ea typeface="IPA Pゴシック" panose="020B0500000000000000" pitchFamily="50" charset="-128"/>
            </a:endParaRPr>
          </a:p>
          <a:p>
            <a:r>
              <a:rPr lang="en-US" altLang="ja-JP" dirty="0" smtClean="0">
                <a:ea typeface="IPA Pゴシック" panose="020B0500000000000000" pitchFamily="50" charset="-128"/>
              </a:rPr>
              <a:t>for </a:t>
            </a:r>
            <a:r>
              <a:rPr lang="en-US" altLang="ja-JP" dirty="0">
                <a:ea typeface="IPA Pゴシック" panose="020B0500000000000000" pitchFamily="50" charset="-128"/>
              </a:rPr>
              <a:t>(</a:t>
            </a:r>
            <a:r>
              <a:rPr lang="en-US" altLang="ja-JP" dirty="0" err="1">
                <a:ea typeface="IPA Pゴシック" panose="020B0500000000000000" pitchFamily="50" charset="-128"/>
              </a:rPr>
              <a:t>iter</a:t>
            </a:r>
            <a:r>
              <a:rPr lang="en-US" altLang="ja-JP" dirty="0">
                <a:ea typeface="IPA Pゴシック" panose="020B0500000000000000" pitchFamily="50" charset="-128"/>
              </a:rPr>
              <a:t> = </a:t>
            </a:r>
            <a:r>
              <a:rPr lang="en-US" altLang="ja-JP" dirty="0" err="1">
                <a:ea typeface="IPA Pゴシック" panose="020B0500000000000000" pitchFamily="50" charset="-128"/>
              </a:rPr>
              <a:t>ffs.begin</a:t>
            </a:r>
            <a:r>
              <a:rPr lang="en-US" altLang="ja-JP" dirty="0">
                <a:ea typeface="IPA Pゴシック" panose="020B0500000000000000" pitchFamily="50" charset="-128"/>
              </a:rPr>
              <a:t>(); </a:t>
            </a:r>
            <a:r>
              <a:rPr lang="en-US" altLang="ja-JP" dirty="0" err="1">
                <a:ea typeface="IPA Pゴシック" panose="020B0500000000000000" pitchFamily="50" charset="-128"/>
              </a:rPr>
              <a:t>iter</a:t>
            </a:r>
            <a:r>
              <a:rPr lang="en-US" altLang="ja-JP" dirty="0">
                <a:ea typeface="IPA Pゴシック" panose="020B0500000000000000" pitchFamily="50" charset="-128"/>
              </a:rPr>
              <a:t> != </a:t>
            </a:r>
            <a:r>
              <a:rPr lang="en-US" altLang="ja-JP" dirty="0" err="1">
                <a:ea typeface="IPA Pゴシック" panose="020B0500000000000000" pitchFamily="50" charset="-128"/>
              </a:rPr>
              <a:t>ffs.end</a:t>
            </a:r>
            <a:r>
              <a:rPr lang="en-US" altLang="ja-JP" dirty="0">
                <a:ea typeface="IPA Pゴシック" panose="020B0500000000000000" pitchFamily="50" charset="-128"/>
              </a:rPr>
              <a:t>(); ++</a:t>
            </a:r>
            <a:r>
              <a:rPr lang="en-US" altLang="ja-JP" dirty="0" err="1">
                <a:ea typeface="IPA Pゴシック" panose="020B0500000000000000" pitchFamily="50" charset="-128"/>
              </a:rPr>
              <a:t>iter</a:t>
            </a:r>
            <a:r>
              <a:rPr lang="en-US" altLang="ja-JP" dirty="0">
                <a:ea typeface="IPA Pゴシック" panose="020B0500000000000000" pitchFamily="50" charset="-128"/>
              </a:rPr>
              <a:t>) </a:t>
            </a:r>
            <a:r>
              <a:rPr lang="en-US" altLang="ja-JP" dirty="0" smtClean="0">
                <a:ea typeface="IPA Pゴシック" panose="020B0500000000000000" pitchFamily="50" charset="-128"/>
              </a:rPr>
              <a:t>{</a:t>
            </a:r>
            <a:endParaRPr lang="en-US" altLang="ja-JP" dirty="0">
              <a:ea typeface="IPA Pゴシック" panose="020B0500000000000000" pitchFamily="50" charset="-128"/>
            </a:endParaRPr>
          </a:p>
          <a:p>
            <a:r>
              <a:rPr lang="en-US" altLang="ja-JP" dirty="0" smtClean="0">
                <a:ea typeface="IPA Pゴシック" panose="020B0500000000000000" pitchFamily="50" charset="-128"/>
              </a:rPr>
              <a:t>  </a:t>
            </a:r>
            <a:r>
              <a:rPr lang="en-US" altLang="ja-JP" dirty="0" err="1">
                <a:ea typeface="IPA Pゴシック" panose="020B0500000000000000" pitchFamily="50" charset="-128"/>
              </a:rPr>
              <a:t>FeatureFunction</a:t>
            </a:r>
            <a:r>
              <a:rPr lang="en-US" altLang="ja-JP" dirty="0">
                <a:ea typeface="IPA Pゴシック" panose="020B0500000000000000" pitchFamily="50" charset="-128"/>
              </a:rPr>
              <a:t> *</a:t>
            </a:r>
            <a:r>
              <a:rPr lang="en-US" altLang="ja-JP" dirty="0" err="1">
                <a:ea typeface="IPA Pゴシック" panose="020B0500000000000000" pitchFamily="50" charset="-128"/>
              </a:rPr>
              <a:t>ff</a:t>
            </a:r>
            <a:r>
              <a:rPr lang="en-US" altLang="ja-JP" dirty="0">
                <a:ea typeface="IPA Pゴシック" panose="020B0500000000000000" pitchFamily="50" charset="-128"/>
              </a:rPr>
              <a:t> = *</a:t>
            </a:r>
            <a:r>
              <a:rPr lang="en-US" altLang="ja-JP" dirty="0" err="1">
                <a:ea typeface="IPA Pゴシック" panose="020B0500000000000000" pitchFamily="50" charset="-128"/>
              </a:rPr>
              <a:t>iter</a:t>
            </a:r>
            <a:r>
              <a:rPr lang="en-US" altLang="ja-JP" dirty="0" smtClean="0">
                <a:ea typeface="IPA Pゴシック" panose="020B0500000000000000" pitchFamily="50" charset="-128"/>
              </a:rPr>
              <a:t>;</a:t>
            </a:r>
          </a:p>
          <a:p>
            <a:r>
              <a:rPr lang="en-US" altLang="ja-JP" dirty="0" smtClean="0">
                <a:ea typeface="IPA Pゴシック" panose="020B0500000000000000" pitchFamily="50" charset="-128"/>
              </a:rPr>
              <a:t>  …(</a:t>
            </a:r>
            <a:r>
              <a:rPr lang="ja-JP" altLang="en-US" dirty="0" smtClean="0">
                <a:ea typeface="IPA Pゴシック" panose="020B0500000000000000" pitchFamily="50" charset="-128"/>
              </a:rPr>
              <a:t>省略</a:t>
            </a:r>
            <a:r>
              <a:rPr lang="en-US" altLang="ja-JP" dirty="0" smtClean="0">
                <a:ea typeface="IPA Pゴシック" panose="020B0500000000000000" pitchFamily="50" charset="-128"/>
              </a:rPr>
              <a:t>:</a:t>
            </a:r>
            <a:r>
              <a:rPr lang="ja-JP" altLang="en-US" dirty="0" smtClean="0">
                <a:ea typeface="IPA Pゴシック" panose="020B0500000000000000" pitchFamily="50" charset="-128"/>
              </a:rPr>
              <a:t>フレーズテーブルはここで除外し後で処理</a:t>
            </a:r>
            <a:r>
              <a:rPr lang="en-US" altLang="ja-JP" dirty="0" smtClean="0">
                <a:ea typeface="IPA Pゴシック" panose="020B0500000000000000" pitchFamily="50" charset="-128"/>
              </a:rPr>
              <a:t>)…</a:t>
            </a:r>
          </a:p>
          <a:p>
            <a:r>
              <a:rPr lang="en-US" altLang="ja-JP" dirty="0" smtClean="0">
                <a:ea typeface="IPA Pゴシック" panose="020B0500000000000000" pitchFamily="50" charset="-128"/>
              </a:rPr>
              <a:t>  </a:t>
            </a:r>
            <a:r>
              <a:rPr lang="en-US" altLang="ja-JP" dirty="0" err="1" smtClean="0">
                <a:ea typeface="IPA Pゴシック" panose="020B0500000000000000" pitchFamily="50" charset="-128"/>
              </a:rPr>
              <a:t>ff</a:t>
            </a:r>
            <a:r>
              <a:rPr lang="en-US" altLang="ja-JP" dirty="0" smtClean="0">
                <a:ea typeface="IPA Pゴシック" panose="020B0500000000000000" pitchFamily="50" charset="-128"/>
              </a:rPr>
              <a:t>-</a:t>
            </a:r>
            <a:r>
              <a:rPr lang="en-US" altLang="ja-JP" dirty="0">
                <a:ea typeface="IPA Pゴシック" panose="020B0500000000000000" pitchFamily="50" charset="-128"/>
              </a:rPr>
              <a:t>&gt;Load</a:t>
            </a:r>
            <a:r>
              <a:rPr lang="en-US" altLang="ja-JP" dirty="0" smtClean="0">
                <a:ea typeface="IPA Pゴシック" panose="020B0500000000000000" pitchFamily="50" charset="-128"/>
              </a:rPr>
              <a:t>(); </a:t>
            </a:r>
            <a:r>
              <a:rPr lang="en-US" altLang="ja-JP" dirty="0">
                <a:ea typeface="IPA Pゴシック" panose="020B0500000000000000" pitchFamily="50" charset="-128"/>
              </a:rPr>
              <a:t>// </a:t>
            </a:r>
            <a:r>
              <a:rPr lang="ja-JP" altLang="en-US" dirty="0">
                <a:ea typeface="IPA Pゴシック" panose="020B0500000000000000" pitchFamily="50" charset="-128"/>
              </a:rPr>
              <a:t>ロードする</a:t>
            </a:r>
            <a:endParaRPr lang="en-US" altLang="ja-JP" dirty="0" smtClean="0">
              <a:ea typeface="IPA Pゴシック" panose="020B0500000000000000" pitchFamily="50" charset="-128"/>
            </a:endParaRPr>
          </a:p>
          <a:p>
            <a:r>
              <a:rPr lang="en-US" altLang="ja-JP" dirty="0" smtClean="0">
                <a:ea typeface="IPA Pゴシック" panose="020B0500000000000000" pitchFamily="50" charset="-128"/>
              </a:rPr>
              <a:t>}</a:t>
            </a:r>
          </a:p>
          <a:p>
            <a:r>
              <a:rPr lang="en-US" altLang="ja-JP" dirty="0" smtClean="0">
                <a:ea typeface="IPA Pゴシック" panose="020B0500000000000000" pitchFamily="50" charset="-128"/>
              </a:rPr>
              <a:t>// </a:t>
            </a:r>
            <a:r>
              <a:rPr lang="ja-JP" altLang="en-US" dirty="0" smtClean="0">
                <a:ea typeface="IPA Pゴシック" panose="020B0500000000000000" pitchFamily="50" charset="-128"/>
              </a:rPr>
              <a:t>フレーズテーブルは別処理</a:t>
            </a:r>
            <a:endParaRPr lang="en-US" altLang="ja-JP" dirty="0">
              <a:ea typeface="IPA Pゴシック" panose="020B0500000000000000" pitchFamily="50" charset="-128"/>
            </a:endParaRPr>
          </a:p>
          <a:p>
            <a:r>
              <a:rPr lang="en-US" altLang="ja-JP" dirty="0" err="1" smtClean="0">
                <a:ea typeface="IPA Pゴシック" panose="020B0500000000000000" pitchFamily="50" charset="-128"/>
              </a:rPr>
              <a:t>const</a:t>
            </a:r>
            <a:r>
              <a:rPr lang="en-US" altLang="ja-JP" dirty="0" smtClean="0">
                <a:ea typeface="IPA Pゴシック" panose="020B0500000000000000" pitchFamily="50" charset="-128"/>
              </a:rPr>
              <a:t> </a:t>
            </a:r>
            <a:r>
              <a:rPr lang="en-US" altLang="ja-JP" dirty="0" err="1">
                <a:ea typeface="IPA Pゴシック" panose="020B0500000000000000" pitchFamily="50" charset="-128"/>
              </a:rPr>
              <a:t>std</a:t>
            </a:r>
            <a:r>
              <a:rPr lang="en-US" altLang="ja-JP" dirty="0">
                <a:ea typeface="IPA Pゴシック" panose="020B0500000000000000" pitchFamily="50" charset="-128"/>
              </a:rPr>
              <a:t>::</a:t>
            </a:r>
            <a:r>
              <a:rPr lang="en-US" altLang="ja-JP" dirty="0" smtClean="0">
                <a:ea typeface="IPA Pゴシック" panose="020B0500000000000000" pitchFamily="50" charset="-128"/>
              </a:rPr>
              <a:t>vector&lt;…&gt; </a:t>
            </a:r>
            <a:r>
              <a:rPr lang="en-US" altLang="ja-JP" dirty="0">
                <a:ea typeface="IPA Pゴシック" panose="020B0500000000000000" pitchFamily="50" charset="-128"/>
              </a:rPr>
              <a:t>&amp;pts = </a:t>
            </a:r>
            <a:r>
              <a:rPr lang="en-US" altLang="ja-JP" dirty="0" err="1">
                <a:ea typeface="IPA Pゴシック" panose="020B0500000000000000" pitchFamily="50" charset="-128"/>
              </a:rPr>
              <a:t>PhraseDictionary</a:t>
            </a:r>
            <a:r>
              <a:rPr lang="en-US" altLang="ja-JP" dirty="0">
                <a:ea typeface="IPA Pゴシック" panose="020B0500000000000000" pitchFamily="50" charset="-128"/>
              </a:rPr>
              <a:t>::</a:t>
            </a:r>
            <a:r>
              <a:rPr lang="en-US" altLang="ja-JP" dirty="0" err="1">
                <a:ea typeface="IPA Pゴシック" panose="020B0500000000000000" pitchFamily="50" charset="-128"/>
              </a:rPr>
              <a:t>GetColl</a:t>
            </a:r>
            <a:r>
              <a:rPr lang="en-US" altLang="ja-JP" dirty="0">
                <a:ea typeface="IPA Pゴシック" panose="020B0500000000000000" pitchFamily="50" charset="-128"/>
              </a:rPr>
              <a:t>();</a:t>
            </a:r>
          </a:p>
          <a:p>
            <a:r>
              <a:rPr lang="en-US" altLang="ja-JP" dirty="0" smtClean="0">
                <a:ea typeface="IPA Pゴシック" panose="020B0500000000000000" pitchFamily="50" charset="-128"/>
              </a:rPr>
              <a:t>for </a:t>
            </a:r>
            <a:r>
              <a:rPr lang="en-US" altLang="ja-JP" dirty="0">
                <a:ea typeface="IPA Pゴシック" panose="020B0500000000000000" pitchFamily="50" charset="-128"/>
              </a:rPr>
              <a:t>(</a:t>
            </a:r>
            <a:r>
              <a:rPr lang="en-US" altLang="ja-JP" dirty="0" err="1">
                <a:ea typeface="IPA Pゴシック" panose="020B0500000000000000" pitchFamily="50" charset="-128"/>
              </a:rPr>
              <a:t>size_t</a:t>
            </a:r>
            <a:r>
              <a:rPr lang="en-US" altLang="ja-JP" dirty="0">
                <a:ea typeface="IPA Pゴシック" panose="020B0500000000000000" pitchFamily="50" charset="-128"/>
              </a:rPr>
              <a:t> </a:t>
            </a:r>
            <a:r>
              <a:rPr lang="en-US" altLang="ja-JP" dirty="0" err="1">
                <a:ea typeface="IPA Pゴシック" panose="020B0500000000000000" pitchFamily="50" charset="-128"/>
              </a:rPr>
              <a:t>i</a:t>
            </a:r>
            <a:r>
              <a:rPr lang="en-US" altLang="ja-JP" dirty="0">
                <a:ea typeface="IPA Pゴシック" panose="020B0500000000000000" pitchFamily="50" charset="-128"/>
              </a:rPr>
              <a:t> = 0; </a:t>
            </a:r>
            <a:r>
              <a:rPr lang="en-US" altLang="ja-JP" dirty="0" err="1">
                <a:ea typeface="IPA Pゴシック" panose="020B0500000000000000" pitchFamily="50" charset="-128"/>
              </a:rPr>
              <a:t>i</a:t>
            </a:r>
            <a:r>
              <a:rPr lang="en-US" altLang="ja-JP" dirty="0">
                <a:ea typeface="IPA Pゴシック" panose="020B0500000000000000" pitchFamily="50" charset="-128"/>
              </a:rPr>
              <a:t> &lt; </a:t>
            </a:r>
            <a:r>
              <a:rPr lang="en-US" altLang="ja-JP" dirty="0" err="1">
                <a:ea typeface="IPA Pゴシック" panose="020B0500000000000000" pitchFamily="50" charset="-128"/>
              </a:rPr>
              <a:t>pts.size</a:t>
            </a:r>
            <a:r>
              <a:rPr lang="en-US" altLang="ja-JP" dirty="0">
                <a:ea typeface="IPA Pゴシック" panose="020B0500000000000000" pitchFamily="50" charset="-128"/>
              </a:rPr>
              <a:t>(); ++</a:t>
            </a:r>
            <a:r>
              <a:rPr lang="en-US" altLang="ja-JP" dirty="0" err="1">
                <a:ea typeface="IPA Pゴシック" panose="020B0500000000000000" pitchFamily="50" charset="-128"/>
              </a:rPr>
              <a:t>i</a:t>
            </a:r>
            <a:r>
              <a:rPr lang="en-US" altLang="ja-JP" dirty="0">
                <a:ea typeface="IPA Pゴシック" panose="020B0500000000000000" pitchFamily="50" charset="-128"/>
              </a:rPr>
              <a:t>) {</a:t>
            </a:r>
          </a:p>
          <a:p>
            <a:r>
              <a:rPr lang="en-US" altLang="ja-JP" dirty="0" smtClean="0">
                <a:ea typeface="IPA Pゴシック" panose="020B0500000000000000" pitchFamily="50" charset="-128"/>
              </a:rPr>
              <a:t>  </a:t>
            </a:r>
            <a:r>
              <a:rPr lang="en-US" altLang="ja-JP" dirty="0" err="1" smtClean="0">
                <a:ea typeface="IPA Pゴシック" panose="020B0500000000000000" pitchFamily="50" charset="-128"/>
              </a:rPr>
              <a:t>PhraseDictionary</a:t>
            </a:r>
            <a:r>
              <a:rPr lang="en-US" altLang="ja-JP" dirty="0" smtClean="0">
                <a:ea typeface="IPA Pゴシック" panose="020B0500000000000000" pitchFamily="50" charset="-128"/>
              </a:rPr>
              <a:t> </a:t>
            </a:r>
            <a:r>
              <a:rPr lang="en-US" altLang="ja-JP" dirty="0">
                <a:ea typeface="IPA Pゴシック" panose="020B0500000000000000" pitchFamily="50" charset="-128"/>
              </a:rPr>
              <a:t>*</a:t>
            </a:r>
            <a:r>
              <a:rPr lang="en-US" altLang="ja-JP" dirty="0" err="1">
                <a:ea typeface="IPA Pゴシック" panose="020B0500000000000000" pitchFamily="50" charset="-128"/>
              </a:rPr>
              <a:t>pt</a:t>
            </a:r>
            <a:r>
              <a:rPr lang="en-US" altLang="ja-JP" dirty="0">
                <a:ea typeface="IPA Pゴシック" panose="020B0500000000000000" pitchFamily="50" charset="-128"/>
              </a:rPr>
              <a:t> = pts[</a:t>
            </a:r>
            <a:r>
              <a:rPr lang="en-US" altLang="ja-JP" dirty="0" err="1">
                <a:ea typeface="IPA Pゴシック" panose="020B0500000000000000" pitchFamily="50" charset="-128"/>
              </a:rPr>
              <a:t>i</a:t>
            </a:r>
            <a:r>
              <a:rPr lang="en-US" altLang="ja-JP" dirty="0" smtClean="0">
                <a:ea typeface="IPA Pゴシック" panose="020B0500000000000000" pitchFamily="50" charset="-128"/>
              </a:rPr>
              <a:t>]; </a:t>
            </a:r>
          </a:p>
          <a:p>
            <a:r>
              <a:rPr lang="en-US" altLang="ja-JP" dirty="0" smtClean="0">
                <a:ea typeface="IPA Pゴシック" panose="020B0500000000000000" pitchFamily="50" charset="-128"/>
              </a:rPr>
              <a:t>  </a:t>
            </a:r>
            <a:r>
              <a:rPr lang="en-US" altLang="ja-JP" dirty="0" err="1" smtClean="0">
                <a:ea typeface="IPA Pゴシック" panose="020B0500000000000000" pitchFamily="50" charset="-128"/>
              </a:rPr>
              <a:t>pt</a:t>
            </a:r>
            <a:r>
              <a:rPr lang="en-US" altLang="ja-JP" dirty="0" smtClean="0">
                <a:ea typeface="IPA Pゴシック" panose="020B0500000000000000" pitchFamily="50" charset="-128"/>
              </a:rPr>
              <a:t>-</a:t>
            </a:r>
            <a:r>
              <a:rPr lang="en-US" altLang="ja-JP" dirty="0">
                <a:ea typeface="IPA Pゴシック" panose="020B0500000000000000" pitchFamily="50" charset="-128"/>
              </a:rPr>
              <a:t>&gt;Load();</a:t>
            </a:r>
          </a:p>
          <a:p>
            <a:r>
              <a:rPr lang="en-US" altLang="ja-JP" dirty="0" smtClean="0">
                <a:ea typeface="IPA Pゴシック" panose="020B0500000000000000" pitchFamily="50" charset="-128"/>
              </a:rPr>
              <a:t>}</a:t>
            </a:r>
            <a:endParaRPr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25200" y="2524834"/>
            <a:ext cx="35827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ea typeface="IPA Pゴシック" panose="020B0500000000000000" pitchFamily="50" charset="-128"/>
              </a:rPr>
              <a:t>StaticData.cpp:898</a:t>
            </a:r>
            <a:endParaRPr lang="ja-JP" altLang="en-US" sz="2000" dirty="0">
              <a:ea typeface="IPA Pゴシック" panose="020B0500000000000000" pitchFamily="50" charset="-128"/>
            </a:endParaRPr>
          </a:p>
        </p:txBody>
      </p:sp>
      <p:sp>
        <p:nvSpPr>
          <p:cNvPr id="19" name="下矢印 18"/>
          <p:cNvSpPr/>
          <p:nvPr/>
        </p:nvSpPr>
        <p:spPr>
          <a:xfrm>
            <a:off x="3526825" y="2186506"/>
            <a:ext cx="86409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644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これは何？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mosesdecoder</a:t>
            </a:r>
            <a:r>
              <a:rPr lang="ja-JP" altLang="en-US" dirty="0" smtClean="0"/>
              <a:t>のソースコードを解読する上で押さえておきたい勘所を解説</a:t>
            </a:r>
            <a:endParaRPr lang="en-US" altLang="ja-JP" dirty="0" smtClean="0"/>
          </a:p>
          <a:p>
            <a:r>
              <a:rPr kumimoji="1" lang="ja-JP" altLang="en-US" dirty="0" smtClean="0"/>
              <a:t>対象は</a:t>
            </a:r>
            <a:r>
              <a:rPr kumimoji="1" lang="en-US" altLang="ja-JP" dirty="0" smtClean="0"/>
              <a:t>Release 2.1.1</a:t>
            </a:r>
          </a:p>
          <a:p>
            <a:r>
              <a:rPr kumimoji="1" lang="en-US" altLang="ja-JP" dirty="0" smtClean="0"/>
              <a:t>SMT</a:t>
            </a:r>
            <a:r>
              <a:rPr kumimoji="1" lang="ja-JP" altLang="en-US" dirty="0" smtClean="0"/>
              <a:t>についての解説では</a:t>
            </a:r>
            <a:r>
              <a:rPr kumimoji="1" lang="ja-JP" altLang="en-US" b="1" u="sng" dirty="0" smtClean="0"/>
              <a:t>ありません。</a:t>
            </a:r>
            <a:endParaRPr kumimoji="1" lang="en-US" altLang="ja-JP" b="1" u="sng" dirty="0" smtClean="0"/>
          </a:p>
          <a:p>
            <a:pPr lvl="1"/>
            <a:r>
              <a:rPr lang="en-US" altLang="ja-JP" dirty="0" smtClean="0"/>
              <a:t>SMT</a:t>
            </a:r>
            <a:r>
              <a:rPr lang="ja-JP" altLang="en-US" dirty="0" smtClean="0"/>
              <a:t>の知識は前提とされているので、必要</a:t>
            </a:r>
            <a:r>
              <a:rPr lang="ja-JP" altLang="en-US" dirty="0"/>
              <a:t>であれば</a:t>
            </a:r>
            <a:r>
              <a:rPr lang="ja-JP" altLang="en-US" dirty="0" smtClean="0"/>
              <a:t>調べてください。</a:t>
            </a:r>
            <a:endParaRPr kumimoji="1" lang="en-US" altLang="ja-JP" dirty="0" smtClean="0"/>
          </a:p>
          <a:p>
            <a:r>
              <a:rPr lang="ja-JP" altLang="en-US" dirty="0" smtClean="0"/>
              <a:t>スペースの関係で一部コードに手を入れています。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実際</a:t>
            </a:r>
            <a:r>
              <a:rPr kumimoji="1" lang="ja-JP" altLang="en-US" dirty="0"/>
              <a:t>のコード</a:t>
            </a:r>
            <a:r>
              <a:rPr kumimoji="1" lang="ja-JP" altLang="en-US" dirty="0" smtClean="0"/>
              <a:t>と見比べながら読</a:t>
            </a:r>
            <a:r>
              <a:rPr lang="ja-JP" altLang="en-US" dirty="0"/>
              <a:t>んで</a:t>
            </a:r>
            <a:r>
              <a:rPr lang="ja-JP" altLang="en-US" dirty="0" smtClean="0"/>
              <a:t>ください。</a:t>
            </a:r>
            <a:endParaRPr lang="en-US" altLang="ja-JP" dirty="0" smtClean="0"/>
          </a:p>
          <a:p>
            <a:r>
              <a:rPr lang="ja-JP" altLang="en-US" dirty="0" smtClean="0"/>
              <a:t>ソースコードの出典は「ファイル名</a:t>
            </a:r>
            <a:r>
              <a:rPr lang="en-US" altLang="ja-JP" dirty="0" smtClean="0"/>
              <a:t>:</a:t>
            </a:r>
            <a:r>
              <a:rPr lang="ja-JP" altLang="en-US" dirty="0" smtClean="0"/>
              <a:t>行番号」で示します。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フォルダ名はスペースの都合で</a:t>
            </a:r>
            <a:r>
              <a:rPr lang="ja-JP" altLang="en-US" dirty="0"/>
              <a:t>原則</a:t>
            </a:r>
            <a:r>
              <a:rPr lang="ja-JP" altLang="en-US" dirty="0" smtClean="0"/>
              <a:t>省略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大抵</a:t>
            </a:r>
            <a:r>
              <a:rPr lang="en-US" altLang="ja-JP" dirty="0" err="1" smtClean="0"/>
              <a:t>moses</a:t>
            </a:r>
            <a:r>
              <a:rPr lang="ja-JP" altLang="en-US" dirty="0" smtClean="0"/>
              <a:t>フォルダにあります。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762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フレーズペアのスコア計算（その</a:t>
            </a:r>
            <a:r>
              <a:rPr kumimoji="1" lang="en-US" altLang="ja-JP" sz="4000" dirty="0" smtClean="0"/>
              <a:t>1</a:t>
            </a:r>
            <a:r>
              <a:rPr kumimoji="1" lang="ja-JP" altLang="en-US" sz="4000" dirty="0" smtClean="0"/>
              <a:t>）</a:t>
            </a:r>
            <a:endParaRPr kumimoji="1" lang="ja-JP" altLang="en-US" sz="4000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3059832" y="1700808"/>
            <a:ext cx="0" cy="5112568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107504" y="1870948"/>
            <a:ext cx="2952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ea typeface="IPA Pゴシック" panose="020B0500000000000000" pitchFamily="50" charset="-128"/>
              </a:rPr>
              <a:t>StaticData.cpp:898</a:t>
            </a:r>
            <a:endParaRPr lang="ja-JP" altLang="en-US" sz="2000" dirty="0">
              <a:ea typeface="IPA Pゴシック" panose="020B0500000000000000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131840" y="1844824"/>
            <a:ext cx="3168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 err="1" smtClean="0">
                <a:ea typeface="IPA Pゴシック" panose="020B0500000000000000" pitchFamily="50" charset="-128"/>
              </a:rPr>
              <a:t>pt</a:t>
            </a:r>
            <a:r>
              <a:rPr lang="en-US" altLang="ja-JP" sz="2000" dirty="0" smtClean="0">
                <a:ea typeface="IPA Pゴシック" panose="020B0500000000000000" pitchFamily="50" charset="-128"/>
              </a:rPr>
              <a:t>-&gt;Load()</a:t>
            </a:r>
            <a:endParaRPr lang="ja-JP" altLang="en-US" sz="2000" dirty="0">
              <a:ea typeface="IPA Pゴシック" panose="020B0500000000000000" pitchFamily="50" charset="-128"/>
            </a:endParaRPr>
          </a:p>
        </p:txBody>
      </p:sp>
      <p:cxnSp>
        <p:nvCxnSpPr>
          <p:cNvPr id="7" name="直線矢印コネクタ 6"/>
          <p:cNvCxnSpPr>
            <a:stCxn id="8" idx="1"/>
          </p:cNvCxnSpPr>
          <p:nvPr/>
        </p:nvCxnSpPr>
        <p:spPr>
          <a:xfrm flipH="1" flipV="1">
            <a:off x="3347865" y="2203837"/>
            <a:ext cx="308582" cy="3539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656447" y="2203836"/>
            <a:ext cx="3219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ea typeface="IPA Pゴシック" panose="020B0500000000000000" pitchFamily="50" charset="-128"/>
              </a:rPr>
              <a:t>フレーズテーブルの</a:t>
            </a:r>
            <a:r>
              <a:rPr kumimoji="1" lang="en-US" altLang="ja-JP" sz="2000" dirty="0" smtClean="0">
                <a:ea typeface="IPA Pゴシック" panose="020B0500000000000000" pitchFamily="50" charset="-128"/>
              </a:rPr>
              <a:t>Feature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cxnSp>
        <p:nvCxnSpPr>
          <p:cNvPr id="9" name="直線矢印コネクタ 8"/>
          <p:cNvCxnSpPr>
            <a:stCxn id="10" idx="2"/>
          </p:cNvCxnSpPr>
          <p:nvPr/>
        </p:nvCxnSpPr>
        <p:spPr>
          <a:xfrm flipH="1">
            <a:off x="5180593" y="2924944"/>
            <a:ext cx="987269" cy="2020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4799538" y="2524834"/>
            <a:ext cx="2736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ea typeface="IPA Pゴシック" panose="020B0500000000000000" pitchFamily="50" charset="-128"/>
              </a:rPr>
              <a:t>フレーズテーブルローダ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79512" y="3071278"/>
            <a:ext cx="2565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ea typeface="IPA Pゴシック" panose="020B0500000000000000" pitchFamily="50" charset="-128"/>
              </a:rPr>
              <a:t>Trie.cpp:37</a:t>
            </a:r>
            <a:endParaRPr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131840" y="3071278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 smtClean="0">
                <a:ea typeface="IPA Pゴシック" panose="020B0500000000000000" pitchFamily="50" charset="-128"/>
              </a:rPr>
              <a:t>bool</a:t>
            </a:r>
            <a:r>
              <a:rPr lang="en-US" altLang="ja-JP" dirty="0" smtClean="0">
                <a:ea typeface="IPA Pゴシック" panose="020B0500000000000000" pitchFamily="50" charset="-128"/>
              </a:rPr>
              <a:t> </a:t>
            </a:r>
            <a:r>
              <a:rPr lang="en-US" altLang="ja-JP" dirty="0">
                <a:ea typeface="IPA Pゴシック" panose="020B0500000000000000" pitchFamily="50" charset="-128"/>
              </a:rPr>
              <a:t>ret = loader-&gt;</a:t>
            </a:r>
            <a:r>
              <a:rPr lang="en-US" altLang="ja-JP" dirty="0" smtClean="0">
                <a:ea typeface="IPA Pゴシック" panose="020B0500000000000000" pitchFamily="50" charset="-128"/>
              </a:rPr>
              <a:t>Load(…);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95536" y="3284984"/>
            <a:ext cx="2754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ea typeface="IPA Pゴシック" panose="020B0500000000000000" pitchFamily="50" charset="-128"/>
              </a:rPr>
              <a:t>ローダーにロードを委譲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073047" y="3573016"/>
            <a:ext cx="607095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ea typeface="IPA Pゴシック" panose="020B0500000000000000" pitchFamily="50" charset="-128"/>
              </a:rPr>
              <a:t>while(true</a:t>
            </a:r>
            <a:r>
              <a:rPr lang="en-US" altLang="ja-JP" sz="1600" dirty="0">
                <a:ea typeface="IPA Pゴシック" panose="020B0500000000000000" pitchFamily="50" charset="-128"/>
              </a:rPr>
              <a:t>) </a:t>
            </a:r>
            <a:r>
              <a:rPr lang="en-US" altLang="ja-JP" sz="1600" dirty="0" smtClean="0">
                <a:ea typeface="IPA Pゴシック" panose="020B0500000000000000" pitchFamily="50" charset="-128"/>
              </a:rPr>
              <a:t>{</a:t>
            </a:r>
          </a:p>
          <a:p>
            <a:r>
              <a:rPr lang="en-US" altLang="ja-JP" sz="1600" dirty="0">
                <a:ea typeface="IPA Pゴシック" panose="020B0500000000000000" pitchFamily="50" charset="-128"/>
              </a:rPr>
              <a:t> </a:t>
            </a:r>
            <a:r>
              <a:rPr lang="en-US" altLang="ja-JP" sz="1600" dirty="0" smtClean="0">
                <a:ea typeface="IPA Pゴシック" panose="020B0500000000000000" pitchFamily="50" charset="-128"/>
              </a:rPr>
              <a:t> // </a:t>
            </a:r>
            <a:r>
              <a:rPr lang="ja-JP" altLang="en-US" sz="1600" dirty="0" smtClean="0">
                <a:ea typeface="IPA Pゴシック" panose="020B0500000000000000" pitchFamily="50" charset="-128"/>
              </a:rPr>
              <a:t>フレーズテーブルファイルから</a:t>
            </a:r>
            <a:r>
              <a:rPr lang="en-US" altLang="ja-JP" sz="1600" dirty="0" smtClean="0">
                <a:ea typeface="IPA Pゴシック" panose="020B0500000000000000" pitchFamily="50" charset="-128"/>
              </a:rPr>
              <a:t>1</a:t>
            </a:r>
            <a:r>
              <a:rPr lang="ja-JP" altLang="en-US" sz="1600" dirty="0" smtClean="0">
                <a:ea typeface="IPA Pゴシック" panose="020B0500000000000000" pitchFamily="50" charset="-128"/>
              </a:rPr>
              <a:t>行読み込み</a:t>
            </a:r>
            <a:endParaRPr lang="en-US" altLang="ja-JP" sz="1600" dirty="0" smtClean="0">
              <a:ea typeface="IPA Pゴシック" panose="020B0500000000000000" pitchFamily="50" charset="-128"/>
            </a:endParaRPr>
          </a:p>
          <a:p>
            <a:r>
              <a:rPr lang="ja-JP" altLang="en-US" sz="1600" dirty="0">
                <a:ea typeface="IPA Pゴシック" panose="020B0500000000000000" pitchFamily="50" charset="-128"/>
              </a:rPr>
              <a:t> </a:t>
            </a:r>
            <a:r>
              <a:rPr lang="ja-JP" altLang="en-US" sz="1600" dirty="0" smtClean="0">
                <a:ea typeface="IPA Pゴシック" panose="020B0500000000000000" pitchFamily="50" charset="-128"/>
              </a:rPr>
              <a:t> </a:t>
            </a:r>
            <a:r>
              <a:rPr lang="en-US" altLang="ja-JP" sz="1600" dirty="0" smtClean="0">
                <a:ea typeface="IPA Pゴシック" panose="020B0500000000000000" pitchFamily="50" charset="-128"/>
              </a:rPr>
              <a:t>line </a:t>
            </a:r>
            <a:r>
              <a:rPr lang="en-US" altLang="ja-JP" sz="1600" dirty="0">
                <a:ea typeface="IPA Pゴシック" panose="020B0500000000000000" pitchFamily="50" charset="-128"/>
              </a:rPr>
              <a:t>= </a:t>
            </a:r>
            <a:r>
              <a:rPr lang="en-US" altLang="ja-JP" sz="1600" dirty="0" err="1">
                <a:ea typeface="IPA Pゴシック" panose="020B0500000000000000" pitchFamily="50" charset="-128"/>
              </a:rPr>
              <a:t>in.ReadLine</a:t>
            </a:r>
            <a:r>
              <a:rPr lang="en-US" altLang="ja-JP" sz="1600" dirty="0" smtClean="0">
                <a:ea typeface="IPA Pゴシック" panose="020B0500000000000000" pitchFamily="50" charset="-128"/>
              </a:rPr>
              <a:t>();</a:t>
            </a:r>
          </a:p>
          <a:p>
            <a:r>
              <a:rPr lang="en-US" altLang="ja-JP" sz="1600" dirty="0">
                <a:ea typeface="IPA Pゴシック" panose="020B0500000000000000" pitchFamily="50" charset="-128"/>
              </a:rPr>
              <a:t> </a:t>
            </a:r>
            <a:r>
              <a:rPr lang="en-US" altLang="ja-JP" sz="1600" dirty="0" smtClean="0">
                <a:ea typeface="IPA Pゴシック" panose="020B0500000000000000" pitchFamily="50" charset="-128"/>
              </a:rPr>
              <a:t> …</a:t>
            </a:r>
          </a:p>
          <a:p>
            <a:r>
              <a:rPr lang="en-US" altLang="ja-JP" sz="1600" dirty="0">
                <a:ea typeface="IPA Pゴシック" panose="020B0500000000000000" pitchFamily="50" charset="-128"/>
              </a:rPr>
              <a:t> </a:t>
            </a:r>
            <a:r>
              <a:rPr lang="en-US" altLang="ja-JP" sz="1600" dirty="0" smtClean="0">
                <a:ea typeface="IPA Pゴシック" panose="020B0500000000000000" pitchFamily="50" charset="-128"/>
              </a:rPr>
              <a:t> //</a:t>
            </a:r>
            <a:r>
              <a:rPr lang="ja-JP" altLang="en-US" sz="1600" dirty="0" smtClean="0">
                <a:ea typeface="IPA Pゴシック" panose="020B0500000000000000" pitchFamily="50" charset="-128"/>
              </a:rPr>
              <a:t>ターゲットフレーズを作成</a:t>
            </a:r>
            <a:endParaRPr lang="en-US" altLang="ja-JP" sz="1600" dirty="0" smtClean="0">
              <a:ea typeface="IPA Pゴシック" panose="020B0500000000000000" pitchFamily="50" charset="-128"/>
            </a:endParaRPr>
          </a:p>
          <a:p>
            <a:r>
              <a:rPr lang="en-US" altLang="ja-JP" sz="1600" dirty="0">
                <a:ea typeface="IPA Pゴシック" panose="020B0500000000000000" pitchFamily="50" charset="-128"/>
              </a:rPr>
              <a:t>  </a:t>
            </a:r>
            <a:r>
              <a:rPr lang="en-US" altLang="ja-JP" sz="1600" dirty="0" err="1" smtClean="0">
                <a:ea typeface="IPA Pゴシック" panose="020B0500000000000000" pitchFamily="50" charset="-128"/>
              </a:rPr>
              <a:t>TargetPhrase</a:t>
            </a:r>
            <a:r>
              <a:rPr lang="en-US" altLang="ja-JP" sz="1600" dirty="0" smtClean="0">
                <a:ea typeface="IPA Pゴシック" panose="020B0500000000000000" pitchFamily="50" charset="-128"/>
              </a:rPr>
              <a:t> </a:t>
            </a:r>
            <a:r>
              <a:rPr lang="en-US" altLang="ja-JP" sz="1600" dirty="0">
                <a:ea typeface="IPA Pゴシック" panose="020B0500000000000000" pitchFamily="50" charset="-128"/>
              </a:rPr>
              <a:t>*</a:t>
            </a:r>
            <a:r>
              <a:rPr lang="en-US" altLang="ja-JP" sz="1600" dirty="0" err="1">
                <a:ea typeface="IPA Pゴシック" panose="020B0500000000000000" pitchFamily="50" charset="-128"/>
              </a:rPr>
              <a:t>targetPhrase</a:t>
            </a:r>
            <a:r>
              <a:rPr lang="en-US" altLang="ja-JP" sz="1600" dirty="0">
                <a:ea typeface="IPA Pゴシック" panose="020B0500000000000000" pitchFamily="50" charset="-128"/>
              </a:rPr>
              <a:t> </a:t>
            </a:r>
            <a:endParaRPr lang="en-US" altLang="ja-JP" sz="1600" dirty="0" smtClean="0">
              <a:ea typeface="IPA Pゴシック" panose="020B0500000000000000" pitchFamily="50" charset="-128"/>
            </a:endParaRPr>
          </a:p>
          <a:p>
            <a:r>
              <a:rPr lang="en-US" altLang="ja-JP" sz="1600" dirty="0">
                <a:ea typeface="IPA Pゴシック" panose="020B0500000000000000" pitchFamily="50" charset="-128"/>
              </a:rPr>
              <a:t> </a:t>
            </a:r>
            <a:r>
              <a:rPr lang="en-US" altLang="ja-JP" sz="1600" dirty="0" smtClean="0">
                <a:ea typeface="IPA Pゴシック" panose="020B0500000000000000" pitchFamily="50" charset="-128"/>
              </a:rPr>
              <a:t>                  = </a:t>
            </a:r>
            <a:r>
              <a:rPr lang="en-US" altLang="ja-JP" sz="1600" dirty="0">
                <a:ea typeface="IPA Pゴシック" panose="020B0500000000000000" pitchFamily="50" charset="-128"/>
              </a:rPr>
              <a:t>new </a:t>
            </a:r>
            <a:r>
              <a:rPr lang="en-US" altLang="ja-JP" sz="1600" dirty="0" err="1">
                <a:ea typeface="IPA Pゴシック" panose="020B0500000000000000" pitchFamily="50" charset="-128"/>
              </a:rPr>
              <a:t>TargetPhrase</a:t>
            </a:r>
            <a:r>
              <a:rPr lang="en-US" altLang="ja-JP" sz="1600" dirty="0" smtClean="0">
                <a:ea typeface="IPA Pゴシック" panose="020B0500000000000000" pitchFamily="50" charset="-128"/>
              </a:rPr>
              <a:t>();</a:t>
            </a:r>
          </a:p>
          <a:p>
            <a:r>
              <a:rPr lang="en-US" altLang="ja-JP" sz="1600" dirty="0">
                <a:ea typeface="IPA Pゴシック" panose="020B0500000000000000" pitchFamily="50" charset="-128"/>
              </a:rPr>
              <a:t> </a:t>
            </a:r>
            <a:r>
              <a:rPr lang="en-US" altLang="ja-JP" sz="1600" dirty="0" smtClean="0">
                <a:ea typeface="IPA Pゴシック" panose="020B0500000000000000" pitchFamily="50" charset="-128"/>
              </a:rPr>
              <a:t> // </a:t>
            </a:r>
            <a:r>
              <a:rPr lang="ja-JP" altLang="en-US" sz="1600" dirty="0" smtClean="0">
                <a:ea typeface="IPA Pゴシック" panose="020B0500000000000000" pitchFamily="50" charset="-128"/>
              </a:rPr>
              <a:t>フレーズペアのスコアを計算</a:t>
            </a:r>
            <a:endParaRPr lang="en-US" altLang="ja-JP" sz="1600" dirty="0" smtClean="0">
              <a:ea typeface="IPA Pゴシック" panose="020B0500000000000000" pitchFamily="50" charset="-128"/>
            </a:endParaRPr>
          </a:p>
          <a:p>
            <a:r>
              <a:rPr lang="en-US" altLang="ja-JP" sz="1600" dirty="0" smtClean="0">
                <a:ea typeface="IPA Pゴシック" panose="020B0500000000000000" pitchFamily="50" charset="-128"/>
              </a:rPr>
              <a:t>  </a:t>
            </a:r>
            <a:r>
              <a:rPr lang="en-US" altLang="ja-JP" sz="1600" dirty="0" err="1">
                <a:ea typeface="IPA Pゴシック" panose="020B0500000000000000" pitchFamily="50" charset="-128"/>
              </a:rPr>
              <a:t>targetPhrase</a:t>
            </a:r>
            <a:r>
              <a:rPr lang="en-US" altLang="ja-JP" sz="1600" dirty="0">
                <a:ea typeface="IPA Pゴシック" panose="020B0500000000000000" pitchFamily="50" charset="-128"/>
              </a:rPr>
              <a:t>-&gt;Evaluate</a:t>
            </a:r>
            <a:r>
              <a:rPr lang="en-US" altLang="ja-JP" sz="1600" dirty="0" smtClean="0">
                <a:ea typeface="IPA Pゴシック" panose="020B0500000000000000" pitchFamily="50" charset="-128"/>
              </a:rPr>
              <a:t>(</a:t>
            </a:r>
          </a:p>
          <a:p>
            <a:r>
              <a:rPr lang="en-US" altLang="ja-JP" sz="1600" dirty="0">
                <a:ea typeface="IPA Pゴシック" panose="020B0500000000000000" pitchFamily="50" charset="-128"/>
              </a:rPr>
              <a:t> </a:t>
            </a:r>
            <a:r>
              <a:rPr lang="en-US" altLang="ja-JP" sz="1600" dirty="0" smtClean="0">
                <a:ea typeface="IPA Pゴシック" panose="020B0500000000000000" pitchFamily="50" charset="-128"/>
              </a:rPr>
              <a:t>        </a:t>
            </a:r>
            <a:r>
              <a:rPr lang="en-US" altLang="ja-JP" sz="1600" dirty="0" err="1" smtClean="0">
                <a:ea typeface="IPA Pゴシック" panose="020B0500000000000000" pitchFamily="50" charset="-128"/>
              </a:rPr>
              <a:t>sourcePhrase</a:t>
            </a:r>
            <a:r>
              <a:rPr lang="en-US" altLang="ja-JP" sz="1600" dirty="0" smtClean="0">
                <a:ea typeface="IPA Pゴシック" panose="020B0500000000000000" pitchFamily="50" charset="-128"/>
              </a:rPr>
              <a:t>,</a:t>
            </a:r>
          </a:p>
          <a:p>
            <a:r>
              <a:rPr lang="en-US" altLang="ja-JP" sz="1600" dirty="0">
                <a:ea typeface="IPA Pゴシック" panose="020B0500000000000000" pitchFamily="50" charset="-128"/>
              </a:rPr>
              <a:t> </a:t>
            </a:r>
            <a:r>
              <a:rPr lang="en-US" altLang="ja-JP" sz="1600" dirty="0" smtClean="0">
                <a:ea typeface="IPA Pゴシック" panose="020B0500000000000000" pitchFamily="50" charset="-128"/>
              </a:rPr>
              <a:t>        </a:t>
            </a:r>
            <a:r>
              <a:rPr lang="en-US" altLang="ja-JP" sz="1600" dirty="0" err="1" smtClean="0">
                <a:ea typeface="IPA Pゴシック" panose="020B0500000000000000" pitchFamily="50" charset="-128"/>
              </a:rPr>
              <a:t>ruleTable.GetFeaturesToApply</a:t>
            </a:r>
            <a:r>
              <a:rPr lang="en-US" altLang="ja-JP" sz="1600" dirty="0" smtClean="0">
                <a:ea typeface="IPA Pゴシック" panose="020B0500000000000000" pitchFamily="50" charset="-128"/>
              </a:rPr>
              <a:t>());</a:t>
            </a:r>
            <a:endParaRPr lang="en-US" altLang="ja-JP" sz="1600" dirty="0">
              <a:ea typeface="IPA Pゴシック" panose="020B0500000000000000" pitchFamily="50" charset="-128"/>
            </a:endParaRPr>
          </a:p>
          <a:p>
            <a:r>
              <a:rPr lang="en-US" altLang="ja-JP" sz="1600" dirty="0" smtClean="0">
                <a:ea typeface="IPA Pゴシック" panose="020B0500000000000000" pitchFamily="50" charset="-128"/>
              </a:rPr>
              <a:t>}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144016" y="3645024"/>
            <a:ext cx="3059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ea typeface="IPA Pゴシック" panose="020B0500000000000000" pitchFamily="50" charset="-128"/>
              </a:rPr>
              <a:t>LoaderStandard.cpp:170</a:t>
            </a:r>
            <a:endParaRPr lang="ja-JP" altLang="en-US" sz="1600" dirty="0">
              <a:ea typeface="IPA Pゴシック" panose="020B0500000000000000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25090" y="5229200"/>
            <a:ext cx="27606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ea typeface="IPA Pゴシック" panose="020B0500000000000000" pitchFamily="50" charset="-128"/>
              </a:rPr>
              <a:t>WordPenalty</a:t>
            </a:r>
            <a:r>
              <a:rPr kumimoji="1" lang="ja-JP" altLang="en-US" sz="2000" dirty="0" smtClean="0">
                <a:ea typeface="IPA Pゴシック" panose="020B0500000000000000" pitchFamily="50" charset="-128"/>
              </a:rPr>
              <a:t>などの</a:t>
            </a:r>
            <a:endParaRPr kumimoji="1" lang="en-US" altLang="ja-JP" sz="2000" dirty="0" smtClean="0">
              <a:ea typeface="IPA Pゴシック" panose="020B0500000000000000" pitchFamily="50" charset="-128"/>
            </a:endParaRPr>
          </a:p>
          <a:p>
            <a:r>
              <a:rPr lang="ja-JP" altLang="en-US" sz="2000" dirty="0">
                <a:ea typeface="IPA Pゴシック" panose="020B0500000000000000" pitchFamily="50" charset="-128"/>
              </a:rPr>
              <a:t>事前</a:t>
            </a:r>
            <a:r>
              <a:rPr lang="ja-JP" altLang="en-US" sz="2000" dirty="0" smtClean="0">
                <a:ea typeface="IPA Pゴシック" panose="020B0500000000000000" pitchFamily="50" charset="-128"/>
              </a:rPr>
              <a:t>計算できるスコアを</a:t>
            </a:r>
            <a:endParaRPr lang="en-US" altLang="ja-JP" sz="2000" dirty="0" smtClean="0">
              <a:ea typeface="IPA Pゴシック" panose="020B0500000000000000" pitchFamily="50" charset="-128"/>
            </a:endParaRPr>
          </a:p>
          <a:p>
            <a:r>
              <a:rPr kumimoji="1" lang="ja-JP" altLang="en-US" sz="2000" dirty="0">
                <a:ea typeface="IPA Pゴシック" panose="020B0500000000000000" pitchFamily="50" charset="-128"/>
              </a:rPr>
              <a:t>ここ</a:t>
            </a:r>
            <a:r>
              <a:rPr kumimoji="1" lang="ja-JP" altLang="en-US" sz="2000" dirty="0" smtClean="0">
                <a:ea typeface="IPA Pゴシック" panose="020B0500000000000000" pitchFamily="50" charset="-128"/>
              </a:rPr>
              <a:t>で計算しておく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cxnSp>
        <p:nvCxnSpPr>
          <p:cNvPr id="39" name="直線矢印コネクタ 38"/>
          <p:cNvCxnSpPr>
            <a:stCxn id="38" idx="3"/>
          </p:cNvCxnSpPr>
          <p:nvPr/>
        </p:nvCxnSpPr>
        <p:spPr>
          <a:xfrm>
            <a:off x="2985782" y="5737032"/>
            <a:ext cx="36208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118133" y="1412776"/>
            <a:ext cx="810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 smtClean="0">
                <a:ea typeface="IPA Pゴシック" panose="020B0500000000000000" pitchFamily="50" charset="-128"/>
              </a:rPr>
              <a:t>フレーズロード時に確定する値についてはフレーズペアロード中に事前計算しておく</a:t>
            </a:r>
            <a:endParaRPr kumimoji="1" lang="ja-JP" altLang="en-US" u="sng" dirty="0"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469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136904" cy="1143000"/>
          </a:xfrm>
        </p:spPr>
        <p:txBody>
          <a:bodyPr/>
          <a:lstStyle/>
          <a:p>
            <a:r>
              <a:rPr lang="ja-JP" altLang="en-US" sz="4400" dirty="0"/>
              <a:t>フレーズペアのスコア</a:t>
            </a:r>
            <a:r>
              <a:rPr lang="ja-JP" altLang="en-US" sz="4400" dirty="0" smtClean="0"/>
              <a:t>計算</a:t>
            </a:r>
            <a:r>
              <a:rPr lang="en-US" altLang="ja-JP" sz="4400" dirty="0" smtClean="0"/>
              <a:t>(</a:t>
            </a:r>
            <a:r>
              <a:rPr lang="ja-JP" altLang="en-US" sz="4400" dirty="0" smtClean="0"/>
              <a:t>その</a:t>
            </a:r>
            <a:r>
              <a:rPr lang="en-US" altLang="ja-JP" sz="4400" dirty="0"/>
              <a:t>2</a:t>
            </a:r>
            <a:r>
              <a:rPr lang="en-US" altLang="ja-JP" sz="4400" dirty="0" smtClean="0"/>
              <a:t>)</a:t>
            </a:r>
            <a:endParaRPr kumimoji="1" lang="ja-JP" altLang="en-US" sz="4400" dirty="0"/>
          </a:p>
        </p:txBody>
      </p:sp>
      <p:sp>
        <p:nvSpPr>
          <p:cNvPr id="4" name="正方形/長方形 3"/>
          <p:cNvSpPr/>
          <p:nvPr/>
        </p:nvSpPr>
        <p:spPr>
          <a:xfrm>
            <a:off x="35496" y="2348880"/>
            <a:ext cx="87129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ea typeface="IPA Pゴシック" panose="020B0500000000000000" pitchFamily="50" charset="-128"/>
              </a:rPr>
              <a:t>void </a:t>
            </a:r>
            <a:r>
              <a:rPr lang="en-US" altLang="ja-JP" dirty="0" err="1">
                <a:ea typeface="IPA Pゴシック" panose="020B0500000000000000" pitchFamily="50" charset="-128"/>
              </a:rPr>
              <a:t>TargetPhrase</a:t>
            </a:r>
            <a:r>
              <a:rPr lang="en-US" altLang="ja-JP" dirty="0">
                <a:ea typeface="IPA Pゴシック" panose="020B0500000000000000" pitchFamily="50" charset="-128"/>
              </a:rPr>
              <a:t>::Evaluate(</a:t>
            </a:r>
            <a:r>
              <a:rPr lang="en-US" altLang="ja-JP" dirty="0" err="1">
                <a:ea typeface="IPA Pゴシック" panose="020B0500000000000000" pitchFamily="50" charset="-128"/>
              </a:rPr>
              <a:t>const</a:t>
            </a:r>
            <a:r>
              <a:rPr lang="en-US" altLang="ja-JP" dirty="0">
                <a:ea typeface="IPA Pゴシック" panose="020B0500000000000000" pitchFamily="50" charset="-128"/>
              </a:rPr>
              <a:t> Phrase &amp;source, </a:t>
            </a:r>
            <a:r>
              <a:rPr lang="en-US" altLang="ja-JP" dirty="0" err="1">
                <a:ea typeface="IPA Pゴシック" panose="020B0500000000000000" pitchFamily="50" charset="-128"/>
              </a:rPr>
              <a:t>const</a:t>
            </a:r>
            <a:r>
              <a:rPr lang="en-US" altLang="ja-JP" dirty="0">
                <a:ea typeface="IPA Pゴシック" panose="020B0500000000000000" pitchFamily="50" charset="-128"/>
              </a:rPr>
              <a:t> </a:t>
            </a:r>
            <a:r>
              <a:rPr lang="en-US" altLang="ja-JP" dirty="0" err="1">
                <a:ea typeface="IPA Pゴシック" panose="020B0500000000000000" pitchFamily="50" charset="-128"/>
              </a:rPr>
              <a:t>std</a:t>
            </a:r>
            <a:r>
              <a:rPr lang="en-US" altLang="ja-JP" dirty="0">
                <a:ea typeface="IPA Pゴシック" panose="020B0500000000000000" pitchFamily="50" charset="-128"/>
              </a:rPr>
              <a:t>::</a:t>
            </a:r>
            <a:r>
              <a:rPr lang="en-US" altLang="ja-JP" dirty="0" smtClean="0">
                <a:ea typeface="IPA Pゴシック" panose="020B0500000000000000" pitchFamily="50" charset="-128"/>
              </a:rPr>
              <a:t>vector&lt;…&gt; </a:t>
            </a:r>
            <a:r>
              <a:rPr lang="en-US" altLang="ja-JP" dirty="0">
                <a:ea typeface="IPA Pゴシック" panose="020B0500000000000000" pitchFamily="50" charset="-128"/>
              </a:rPr>
              <a:t>&amp;</a:t>
            </a:r>
            <a:r>
              <a:rPr lang="en-US" altLang="ja-JP" dirty="0" err="1">
                <a:ea typeface="IPA Pゴシック" panose="020B0500000000000000" pitchFamily="50" charset="-128"/>
              </a:rPr>
              <a:t>ffs</a:t>
            </a:r>
            <a:r>
              <a:rPr lang="en-US" altLang="ja-JP" dirty="0" smtClean="0">
                <a:ea typeface="IPA Pゴシック" panose="020B0500000000000000" pitchFamily="50" charset="-128"/>
              </a:rPr>
              <a:t>){</a:t>
            </a:r>
          </a:p>
          <a:p>
            <a:endParaRPr lang="en-US" altLang="ja-JP" dirty="0" smtClean="0">
              <a:ea typeface="IPA Pゴシック" panose="020B0500000000000000" pitchFamily="50" charset="-128"/>
            </a:endParaRPr>
          </a:p>
          <a:p>
            <a:r>
              <a:rPr lang="en-US" altLang="ja-JP" dirty="0" smtClean="0">
                <a:ea typeface="IPA Pゴシック" panose="020B0500000000000000" pitchFamily="50" charset="-128"/>
              </a:rPr>
              <a:t>  // </a:t>
            </a:r>
            <a:r>
              <a:rPr lang="ja-JP" altLang="en-US" dirty="0" smtClean="0">
                <a:ea typeface="IPA Pゴシック" panose="020B0500000000000000" pitchFamily="50" charset="-128"/>
              </a:rPr>
              <a:t>各</a:t>
            </a:r>
            <a:r>
              <a:rPr lang="en-US" altLang="ja-JP" dirty="0" smtClean="0">
                <a:ea typeface="IPA Pゴシック" panose="020B0500000000000000" pitchFamily="50" charset="-128"/>
              </a:rPr>
              <a:t>Feature</a:t>
            </a:r>
            <a:r>
              <a:rPr lang="ja-JP" altLang="en-US" dirty="0" smtClean="0">
                <a:ea typeface="IPA Pゴシック" panose="020B0500000000000000" pitchFamily="50" charset="-128"/>
              </a:rPr>
              <a:t>関数について</a:t>
            </a:r>
            <a:r>
              <a:rPr lang="en-US" altLang="ja-JP" dirty="0" smtClean="0">
                <a:ea typeface="IPA Pゴシック" panose="020B0500000000000000" pitchFamily="50" charset="-128"/>
              </a:rPr>
              <a:t>Evaluate</a:t>
            </a:r>
            <a:r>
              <a:rPr lang="ja-JP" altLang="en-US" dirty="0" smtClean="0">
                <a:ea typeface="IPA Pゴシック" panose="020B0500000000000000" pitchFamily="50" charset="-128"/>
              </a:rPr>
              <a:t>を呼び出して評価</a:t>
            </a:r>
            <a:endParaRPr lang="en-US" altLang="ja-JP" dirty="0" smtClean="0">
              <a:ea typeface="IPA Pゴシック" panose="020B0500000000000000" pitchFamily="50" charset="-128"/>
            </a:endParaRPr>
          </a:p>
          <a:p>
            <a:r>
              <a:rPr lang="en-US" altLang="ja-JP" dirty="0" smtClean="0">
                <a:ea typeface="IPA Pゴシック" panose="020B0500000000000000" pitchFamily="50" charset="-128"/>
              </a:rPr>
              <a:t>  for </a:t>
            </a:r>
            <a:r>
              <a:rPr lang="en-US" altLang="ja-JP" dirty="0">
                <a:ea typeface="IPA Pゴシック" panose="020B0500000000000000" pitchFamily="50" charset="-128"/>
              </a:rPr>
              <a:t>(</a:t>
            </a:r>
            <a:r>
              <a:rPr lang="en-US" altLang="ja-JP" dirty="0" err="1">
                <a:ea typeface="IPA Pゴシック" panose="020B0500000000000000" pitchFamily="50" charset="-128"/>
              </a:rPr>
              <a:t>size_t</a:t>
            </a:r>
            <a:r>
              <a:rPr lang="en-US" altLang="ja-JP" dirty="0">
                <a:ea typeface="IPA Pゴシック" panose="020B0500000000000000" pitchFamily="50" charset="-128"/>
              </a:rPr>
              <a:t> </a:t>
            </a:r>
            <a:r>
              <a:rPr lang="en-US" altLang="ja-JP" dirty="0" err="1">
                <a:ea typeface="IPA Pゴシック" panose="020B0500000000000000" pitchFamily="50" charset="-128"/>
              </a:rPr>
              <a:t>i</a:t>
            </a:r>
            <a:r>
              <a:rPr lang="en-US" altLang="ja-JP" dirty="0">
                <a:ea typeface="IPA Pゴシック" panose="020B0500000000000000" pitchFamily="50" charset="-128"/>
              </a:rPr>
              <a:t> = 0; </a:t>
            </a:r>
            <a:r>
              <a:rPr lang="en-US" altLang="ja-JP" dirty="0" err="1">
                <a:ea typeface="IPA Pゴシック" panose="020B0500000000000000" pitchFamily="50" charset="-128"/>
              </a:rPr>
              <a:t>i</a:t>
            </a:r>
            <a:r>
              <a:rPr lang="en-US" altLang="ja-JP" dirty="0">
                <a:ea typeface="IPA Pゴシック" panose="020B0500000000000000" pitchFamily="50" charset="-128"/>
              </a:rPr>
              <a:t> &lt; </a:t>
            </a:r>
            <a:r>
              <a:rPr lang="en-US" altLang="ja-JP" dirty="0" err="1">
                <a:ea typeface="IPA Pゴシック" panose="020B0500000000000000" pitchFamily="50" charset="-128"/>
              </a:rPr>
              <a:t>ffs.size</a:t>
            </a:r>
            <a:r>
              <a:rPr lang="en-US" altLang="ja-JP" dirty="0">
                <a:ea typeface="IPA Pゴシック" panose="020B0500000000000000" pitchFamily="50" charset="-128"/>
              </a:rPr>
              <a:t>(); ++</a:t>
            </a:r>
            <a:r>
              <a:rPr lang="en-US" altLang="ja-JP" dirty="0" err="1">
                <a:ea typeface="IPA Pゴシック" panose="020B0500000000000000" pitchFamily="50" charset="-128"/>
              </a:rPr>
              <a:t>i</a:t>
            </a:r>
            <a:r>
              <a:rPr lang="en-US" altLang="ja-JP" dirty="0">
                <a:ea typeface="IPA Pゴシック" panose="020B0500000000000000" pitchFamily="50" charset="-128"/>
              </a:rPr>
              <a:t>) </a:t>
            </a:r>
            <a:r>
              <a:rPr lang="en-US" altLang="ja-JP" dirty="0" smtClean="0">
                <a:ea typeface="IPA Pゴシック" panose="020B0500000000000000" pitchFamily="50" charset="-128"/>
              </a:rPr>
              <a:t>{</a:t>
            </a:r>
          </a:p>
          <a:p>
            <a:r>
              <a:rPr lang="en-US" altLang="ja-JP" dirty="0" smtClean="0">
                <a:ea typeface="IPA Pゴシック" panose="020B0500000000000000" pitchFamily="50" charset="-128"/>
              </a:rPr>
              <a:t>    </a:t>
            </a:r>
            <a:r>
              <a:rPr lang="en-US" altLang="ja-JP" b="1" u="sng" dirty="0" err="1" smtClean="0">
                <a:ea typeface="IPA Pゴシック" panose="020B0500000000000000" pitchFamily="50" charset="-128"/>
              </a:rPr>
              <a:t>ffs</a:t>
            </a:r>
            <a:r>
              <a:rPr lang="en-US" altLang="ja-JP" b="1" u="sng" dirty="0" smtClean="0">
                <a:ea typeface="IPA Pゴシック" panose="020B0500000000000000" pitchFamily="50" charset="-128"/>
              </a:rPr>
              <a:t>[</a:t>
            </a:r>
            <a:r>
              <a:rPr lang="en-US" altLang="ja-JP" b="1" u="sng" dirty="0" err="1" smtClean="0">
                <a:ea typeface="IPA Pゴシック" panose="020B0500000000000000" pitchFamily="50" charset="-128"/>
              </a:rPr>
              <a:t>i</a:t>
            </a:r>
            <a:r>
              <a:rPr lang="en-US" altLang="ja-JP" b="1" u="sng" dirty="0" smtClean="0">
                <a:ea typeface="IPA Pゴシック" panose="020B0500000000000000" pitchFamily="50" charset="-128"/>
              </a:rPr>
              <a:t>]-&gt;Evaluate(source</a:t>
            </a:r>
            <a:r>
              <a:rPr lang="en-US" altLang="ja-JP" b="1" u="sng" dirty="0">
                <a:ea typeface="IPA Pゴシック" panose="020B0500000000000000" pitchFamily="50" charset="-128"/>
              </a:rPr>
              <a:t>, *this, </a:t>
            </a:r>
            <a:r>
              <a:rPr lang="en-US" altLang="ja-JP" b="1" u="sng" dirty="0" err="1">
                <a:ea typeface="IPA Pゴシック" panose="020B0500000000000000" pitchFamily="50" charset="-128"/>
              </a:rPr>
              <a:t>m_scoreBreakdown</a:t>
            </a:r>
            <a:r>
              <a:rPr lang="en-US" altLang="ja-JP" b="1" u="sng" dirty="0" smtClean="0">
                <a:ea typeface="IPA Pゴシック" panose="020B0500000000000000" pitchFamily="50" charset="-128"/>
              </a:rPr>
              <a:t>,…);</a:t>
            </a:r>
          </a:p>
          <a:p>
            <a:r>
              <a:rPr lang="en-US" altLang="ja-JP" dirty="0" smtClean="0">
                <a:ea typeface="IPA Pゴシック" panose="020B0500000000000000" pitchFamily="50" charset="-128"/>
              </a:rPr>
              <a:t>  }</a:t>
            </a:r>
          </a:p>
          <a:p>
            <a:r>
              <a:rPr lang="en-US" altLang="ja-JP" dirty="0" smtClean="0">
                <a:ea typeface="IPA Pゴシック" panose="020B0500000000000000" pitchFamily="50" charset="-128"/>
              </a:rPr>
              <a:t>  // </a:t>
            </a:r>
            <a:r>
              <a:rPr lang="ja-JP" altLang="en-US" dirty="0" smtClean="0">
                <a:ea typeface="IPA Pゴシック" panose="020B0500000000000000" pitchFamily="50" charset="-128"/>
              </a:rPr>
              <a:t>フレーズのスコアを保存</a:t>
            </a:r>
            <a:endParaRPr lang="en-US" altLang="ja-JP" dirty="0" smtClean="0">
              <a:ea typeface="IPA Pゴシック" panose="020B0500000000000000" pitchFamily="50" charset="-128"/>
            </a:endParaRPr>
          </a:p>
          <a:p>
            <a:r>
              <a:rPr lang="en-US" altLang="ja-JP" dirty="0" smtClean="0">
                <a:ea typeface="IPA Pゴシック" panose="020B0500000000000000" pitchFamily="50" charset="-128"/>
              </a:rPr>
              <a:t>  float </a:t>
            </a:r>
            <a:r>
              <a:rPr lang="en-US" altLang="ja-JP" dirty="0" err="1">
                <a:ea typeface="IPA Pゴシック" panose="020B0500000000000000" pitchFamily="50" charset="-128"/>
              </a:rPr>
              <a:t>weightedScore</a:t>
            </a:r>
            <a:r>
              <a:rPr lang="en-US" altLang="ja-JP" dirty="0">
                <a:ea typeface="IPA Pゴシック" panose="020B0500000000000000" pitchFamily="50" charset="-128"/>
              </a:rPr>
              <a:t> = </a:t>
            </a:r>
            <a:r>
              <a:rPr lang="en-US" altLang="ja-JP" dirty="0" err="1">
                <a:ea typeface="IPA Pゴシック" panose="020B0500000000000000" pitchFamily="50" charset="-128"/>
              </a:rPr>
              <a:t>m_scoreBreakdown.GetWeightedScore</a:t>
            </a:r>
            <a:r>
              <a:rPr lang="en-US" altLang="ja-JP" dirty="0">
                <a:ea typeface="IPA Pゴシック" panose="020B0500000000000000" pitchFamily="50" charset="-128"/>
              </a:rPr>
              <a:t>();</a:t>
            </a:r>
          </a:p>
          <a:p>
            <a:r>
              <a:rPr lang="en-US" altLang="ja-JP" dirty="0">
                <a:ea typeface="IPA Pゴシック" panose="020B0500000000000000" pitchFamily="50" charset="-128"/>
              </a:rPr>
              <a:t>  </a:t>
            </a:r>
            <a:r>
              <a:rPr lang="en-US" altLang="ja-JP" dirty="0" err="1" smtClean="0">
                <a:ea typeface="IPA Pゴシック" panose="020B0500000000000000" pitchFamily="50" charset="-128"/>
              </a:rPr>
              <a:t>m_futureScore</a:t>
            </a:r>
            <a:r>
              <a:rPr lang="en-US" altLang="ja-JP" dirty="0" smtClean="0">
                <a:ea typeface="IPA Pゴシック" panose="020B0500000000000000" pitchFamily="50" charset="-128"/>
              </a:rPr>
              <a:t> </a:t>
            </a:r>
            <a:r>
              <a:rPr lang="en-US" altLang="ja-JP" dirty="0">
                <a:ea typeface="IPA Pゴシック" panose="020B0500000000000000" pitchFamily="50" charset="-128"/>
              </a:rPr>
              <a:t>+= </a:t>
            </a:r>
            <a:r>
              <a:rPr lang="en-US" altLang="ja-JP" dirty="0" err="1">
                <a:ea typeface="IPA Pゴシック" panose="020B0500000000000000" pitchFamily="50" charset="-128"/>
              </a:rPr>
              <a:t>futureScoreBreakdown.GetWeightedScore</a:t>
            </a:r>
            <a:r>
              <a:rPr lang="en-US" altLang="ja-JP" dirty="0">
                <a:ea typeface="IPA Pゴシック" panose="020B0500000000000000" pitchFamily="50" charset="-128"/>
              </a:rPr>
              <a:t>();</a:t>
            </a:r>
          </a:p>
          <a:p>
            <a:r>
              <a:rPr lang="en-US" altLang="ja-JP" dirty="0">
                <a:ea typeface="IPA Pゴシック" panose="020B0500000000000000" pitchFamily="50" charset="-128"/>
              </a:rPr>
              <a:t>  </a:t>
            </a:r>
            <a:r>
              <a:rPr lang="en-US" altLang="ja-JP" dirty="0" err="1" smtClean="0">
                <a:ea typeface="IPA Pゴシック" panose="020B0500000000000000" pitchFamily="50" charset="-128"/>
              </a:rPr>
              <a:t>m_fullScore</a:t>
            </a:r>
            <a:r>
              <a:rPr lang="en-US" altLang="ja-JP" dirty="0" smtClean="0">
                <a:ea typeface="IPA Pゴシック" panose="020B0500000000000000" pitchFamily="50" charset="-128"/>
              </a:rPr>
              <a:t> </a:t>
            </a:r>
            <a:r>
              <a:rPr lang="en-US" altLang="ja-JP" dirty="0">
                <a:ea typeface="IPA Pゴシック" panose="020B0500000000000000" pitchFamily="50" charset="-128"/>
              </a:rPr>
              <a:t>= </a:t>
            </a:r>
            <a:r>
              <a:rPr lang="en-US" altLang="ja-JP" dirty="0" err="1">
                <a:ea typeface="IPA Pゴシック" panose="020B0500000000000000" pitchFamily="50" charset="-128"/>
              </a:rPr>
              <a:t>weightedScore</a:t>
            </a:r>
            <a:r>
              <a:rPr lang="en-US" altLang="ja-JP" dirty="0">
                <a:ea typeface="IPA Pゴシック" panose="020B0500000000000000" pitchFamily="50" charset="-128"/>
              </a:rPr>
              <a:t> + </a:t>
            </a:r>
            <a:r>
              <a:rPr lang="en-US" altLang="ja-JP" dirty="0" err="1">
                <a:ea typeface="IPA Pゴシック" panose="020B0500000000000000" pitchFamily="50" charset="-128"/>
              </a:rPr>
              <a:t>m_futureScore</a:t>
            </a:r>
            <a:r>
              <a:rPr lang="en-US" altLang="ja-JP" dirty="0" smtClean="0">
                <a:ea typeface="IPA Pゴシック" panose="020B0500000000000000" pitchFamily="50" charset="-128"/>
              </a:rPr>
              <a:t>;</a:t>
            </a:r>
            <a:endParaRPr lang="en-US" altLang="ja-JP" dirty="0">
              <a:ea typeface="IPA Pゴシック" panose="020B0500000000000000" pitchFamily="50" charset="-128"/>
            </a:endParaRPr>
          </a:p>
          <a:p>
            <a:endParaRPr lang="en-US" altLang="ja-JP" dirty="0" smtClean="0">
              <a:ea typeface="IPA Pゴシック" panose="020B0500000000000000" pitchFamily="50" charset="-128"/>
            </a:endParaRPr>
          </a:p>
          <a:p>
            <a:r>
              <a:rPr lang="en-US" altLang="ja-JP" dirty="0" smtClean="0">
                <a:ea typeface="IPA Pゴシック" panose="020B0500000000000000" pitchFamily="50" charset="-128"/>
              </a:rPr>
              <a:t>}</a:t>
            </a:r>
            <a:endParaRPr lang="en-US" altLang="ja-JP" dirty="0">
              <a:ea typeface="IPA Pゴシック" panose="020B05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9150" y="1412776"/>
            <a:ext cx="3968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ea typeface="IPA Pゴシック" panose="020B0500000000000000" pitchFamily="50" charset="-128"/>
              </a:rPr>
              <a:t>TargetPhrase.cpp:122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501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フレーズペアのスコア評価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95536" y="2941001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ea typeface="IPA Pゴシック" panose="020B0500000000000000" pitchFamily="50" charset="-128"/>
              </a:rPr>
              <a:t>void </a:t>
            </a:r>
            <a:r>
              <a:rPr lang="en-US" altLang="ja-JP" sz="1600" dirty="0" err="1">
                <a:ea typeface="IPA Pゴシック" panose="020B0500000000000000" pitchFamily="50" charset="-128"/>
              </a:rPr>
              <a:t>WordPenaltyProducer</a:t>
            </a:r>
            <a:r>
              <a:rPr lang="en-US" altLang="ja-JP" sz="1600" dirty="0">
                <a:ea typeface="IPA Pゴシック" panose="020B0500000000000000" pitchFamily="50" charset="-128"/>
              </a:rPr>
              <a:t>::Evaluate</a:t>
            </a:r>
            <a:r>
              <a:rPr lang="en-US" altLang="ja-JP" sz="1600" dirty="0" smtClean="0">
                <a:ea typeface="IPA Pゴシック" panose="020B0500000000000000" pitchFamily="50" charset="-128"/>
              </a:rPr>
              <a:t>(</a:t>
            </a:r>
          </a:p>
          <a:p>
            <a:r>
              <a:rPr lang="en-US" altLang="ja-JP" sz="1600" dirty="0">
                <a:ea typeface="IPA Pゴシック" panose="020B0500000000000000" pitchFamily="50" charset="-128"/>
              </a:rPr>
              <a:t> </a:t>
            </a:r>
            <a:r>
              <a:rPr lang="en-US" altLang="ja-JP" sz="1600" dirty="0" smtClean="0">
                <a:ea typeface="IPA Pゴシック" panose="020B0500000000000000" pitchFamily="50" charset="-128"/>
              </a:rPr>
              <a:t>       </a:t>
            </a:r>
            <a:r>
              <a:rPr lang="en-US" altLang="ja-JP" sz="1600" dirty="0" err="1" smtClean="0">
                <a:ea typeface="IPA Pゴシック" panose="020B0500000000000000" pitchFamily="50" charset="-128"/>
              </a:rPr>
              <a:t>const</a:t>
            </a:r>
            <a:r>
              <a:rPr lang="en-US" altLang="ja-JP" sz="1600" dirty="0" smtClean="0">
                <a:ea typeface="IPA Pゴシック" panose="020B0500000000000000" pitchFamily="50" charset="-128"/>
              </a:rPr>
              <a:t> </a:t>
            </a:r>
            <a:r>
              <a:rPr lang="en-US" altLang="ja-JP" sz="1600" dirty="0">
                <a:ea typeface="IPA Pゴシック" panose="020B0500000000000000" pitchFamily="50" charset="-128"/>
              </a:rPr>
              <a:t>Phrase &amp;source</a:t>
            </a:r>
          </a:p>
          <a:p>
            <a:r>
              <a:rPr lang="en-US" altLang="ja-JP" sz="1600" dirty="0">
                <a:ea typeface="IPA Pゴシック" panose="020B0500000000000000" pitchFamily="50" charset="-128"/>
              </a:rPr>
              <a:t>        </a:t>
            </a:r>
            <a:r>
              <a:rPr lang="en-US" altLang="ja-JP" sz="1600" dirty="0" smtClean="0">
                <a:ea typeface="IPA Pゴシック" panose="020B0500000000000000" pitchFamily="50" charset="-128"/>
              </a:rPr>
              <a:t>, </a:t>
            </a:r>
            <a:r>
              <a:rPr lang="en-US" altLang="ja-JP" sz="1600" dirty="0" err="1">
                <a:ea typeface="IPA Pゴシック" panose="020B0500000000000000" pitchFamily="50" charset="-128"/>
              </a:rPr>
              <a:t>const</a:t>
            </a:r>
            <a:r>
              <a:rPr lang="en-US" altLang="ja-JP" sz="1600" dirty="0">
                <a:ea typeface="IPA Pゴシック" panose="020B0500000000000000" pitchFamily="50" charset="-128"/>
              </a:rPr>
              <a:t> </a:t>
            </a:r>
            <a:r>
              <a:rPr lang="en-US" altLang="ja-JP" sz="1600" dirty="0" err="1">
                <a:ea typeface="IPA Pゴシック" panose="020B0500000000000000" pitchFamily="50" charset="-128"/>
              </a:rPr>
              <a:t>TargetPhrase</a:t>
            </a:r>
            <a:r>
              <a:rPr lang="en-US" altLang="ja-JP" sz="1600" dirty="0">
                <a:ea typeface="IPA Pゴシック" panose="020B0500000000000000" pitchFamily="50" charset="-128"/>
              </a:rPr>
              <a:t> &amp;</a:t>
            </a:r>
            <a:r>
              <a:rPr lang="en-US" altLang="ja-JP" sz="1600" dirty="0" err="1">
                <a:ea typeface="IPA Pゴシック" panose="020B0500000000000000" pitchFamily="50" charset="-128"/>
              </a:rPr>
              <a:t>targetPhrase</a:t>
            </a:r>
            <a:endParaRPr lang="en-US" altLang="ja-JP" sz="1600" dirty="0">
              <a:ea typeface="IPA Pゴシック" panose="020B0500000000000000" pitchFamily="50" charset="-128"/>
            </a:endParaRPr>
          </a:p>
          <a:p>
            <a:r>
              <a:rPr lang="en-US" altLang="ja-JP" sz="1600" dirty="0">
                <a:ea typeface="IPA Pゴシック" panose="020B0500000000000000" pitchFamily="50" charset="-128"/>
              </a:rPr>
              <a:t>        </a:t>
            </a:r>
            <a:r>
              <a:rPr lang="en-US" altLang="ja-JP" sz="1600" dirty="0" smtClean="0">
                <a:ea typeface="IPA Pゴシック" panose="020B0500000000000000" pitchFamily="50" charset="-128"/>
              </a:rPr>
              <a:t>, </a:t>
            </a:r>
            <a:r>
              <a:rPr lang="en-US" altLang="ja-JP" sz="1600" dirty="0" err="1">
                <a:ea typeface="IPA Pゴシック" panose="020B0500000000000000" pitchFamily="50" charset="-128"/>
              </a:rPr>
              <a:t>ScoreComponentCollection</a:t>
            </a:r>
            <a:r>
              <a:rPr lang="en-US" altLang="ja-JP" sz="1600" dirty="0">
                <a:ea typeface="IPA Pゴシック" panose="020B0500000000000000" pitchFamily="50" charset="-128"/>
              </a:rPr>
              <a:t> &amp;</a:t>
            </a:r>
            <a:r>
              <a:rPr lang="en-US" altLang="ja-JP" sz="1600" dirty="0" err="1">
                <a:ea typeface="IPA Pゴシック" panose="020B0500000000000000" pitchFamily="50" charset="-128"/>
              </a:rPr>
              <a:t>scoreBreakdown</a:t>
            </a:r>
            <a:endParaRPr lang="en-US" altLang="ja-JP" sz="1600" dirty="0">
              <a:ea typeface="IPA Pゴシック" panose="020B0500000000000000" pitchFamily="50" charset="-128"/>
            </a:endParaRPr>
          </a:p>
          <a:p>
            <a:r>
              <a:rPr lang="en-US" altLang="ja-JP" sz="1600" dirty="0">
                <a:ea typeface="IPA Pゴシック" panose="020B0500000000000000" pitchFamily="50" charset="-128"/>
              </a:rPr>
              <a:t>        </a:t>
            </a:r>
            <a:r>
              <a:rPr lang="en-US" altLang="ja-JP" sz="1600" dirty="0" smtClean="0">
                <a:ea typeface="IPA Pゴシック" panose="020B0500000000000000" pitchFamily="50" charset="-128"/>
              </a:rPr>
              <a:t>, </a:t>
            </a:r>
            <a:r>
              <a:rPr lang="en-US" altLang="ja-JP" sz="1600" dirty="0" err="1">
                <a:ea typeface="IPA Pゴシック" panose="020B0500000000000000" pitchFamily="50" charset="-128"/>
              </a:rPr>
              <a:t>ScoreComponentCollection</a:t>
            </a:r>
            <a:r>
              <a:rPr lang="en-US" altLang="ja-JP" sz="1600" dirty="0">
                <a:ea typeface="IPA Pゴシック" panose="020B0500000000000000" pitchFamily="50" charset="-128"/>
              </a:rPr>
              <a:t> &amp;</a:t>
            </a:r>
            <a:r>
              <a:rPr lang="en-US" altLang="ja-JP" sz="1600" dirty="0" err="1">
                <a:ea typeface="IPA Pゴシック" panose="020B0500000000000000" pitchFamily="50" charset="-128"/>
              </a:rPr>
              <a:t>estimatedFutureScore</a:t>
            </a:r>
            <a:r>
              <a:rPr lang="en-US" altLang="ja-JP" sz="1600" dirty="0">
                <a:ea typeface="IPA Pゴシック" panose="020B0500000000000000" pitchFamily="50" charset="-128"/>
              </a:rPr>
              <a:t>) </a:t>
            </a:r>
            <a:r>
              <a:rPr lang="en-US" altLang="ja-JP" sz="1600" dirty="0" err="1">
                <a:ea typeface="IPA Pゴシック" panose="020B0500000000000000" pitchFamily="50" charset="-128"/>
              </a:rPr>
              <a:t>const</a:t>
            </a:r>
            <a:endParaRPr lang="en-US" altLang="ja-JP" sz="1600" dirty="0">
              <a:ea typeface="IPA Pゴシック" panose="020B0500000000000000" pitchFamily="50" charset="-128"/>
            </a:endParaRPr>
          </a:p>
          <a:p>
            <a:r>
              <a:rPr lang="en-US" altLang="ja-JP" sz="1600" dirty="0">
                <a:ea typeface="IPA Pゴシック" panose="020B0500000000000000" pitchFamily="50" charset="-128"/>
              </a:rPr>
              <a:t>{</a:t>
            </a:r>
          </a:p>
          <a:p>
            <a:r>
              <a:rPr lang="en-US" altLang="ja-JP" sz="1600" dirty="0">
                <a:ea typeface="IPA Pゴシック" panose="020B0500000000000000" pitchFamily="50" charset="-128"/>
              </a:rPr>
              <a:t>  float score = - (float) </a:t>
            </a:r>
            <a:r>
              <a:rPr lang="en-US" altLang="ja-JP" sz="1600" b="1" u="sng" dirty="0" err="1">
                <a:ea typeface="IPA Pゴシック" panose="020B0500000000000000" pitchFamily="50" charset="-128"/>
              </a:rPr>
              <a:t>targetPhrase.GetNumTerminals</a:t>
            </a:r>
            <a:r>
              <a:rPr lang="en-US" altLang="ja-JP" sz="1600" b="1" u="sng" dirty="0">
                <a:ea typeface="IPA Pゴシック" panose="020B0500000000000000" pitchFamily="50" charset="-128"/>
              </a:rPr>
              <a:t>();</a:t>
            </a:r>
          </a:p>
          <a:p>
            <a:r>
              <a:rPr lang="en-US" altLang="ja-JP" sz="1600" dirty="0">
                <a:ea typeface="IPA Pゴシック" panose="020B0500000000000000" pitchFamily="50" charset="-128"/>
              </a:rPr>
              <a:t>  </a:t>
            </a:r>
            <a:r>
              <a:rPr lang="en-US" altLang="ja-JP" sz="1600" dirty="0" err="1">
                <a:ea typeface="IPA Pゴシック" panose="020B0500000000000000" pitchFamily="50" charset="-128"/>
              </a:rPr>
              <a:t>scoreBreakdown.</a:t>
            </a:r>
            <a:r>
              <a:rPr lang="en-US" altLang="ja-JP" sz="1600" b="1" u="sng" dirty="0" err="1">
                <a:ea typeface="IPA Pゴシック" panose="020B0500000000000000" pitchFamily="50" charset="-128"/>
              </a:rPr>
              <a:t>Assign</a:t>
            </a:r>
            <a:r>
              <a:rPr lang="en-US" altLang="ja-JP" sz="1600" b="1" u="sng" dirty="0">
                <a:ea typeface="IPA Pゴシック" panose="020B0500000000000000" pitchFamily="50" charset="-128"/>
              </a:rPr>
              <a:t>(this, score)</a:t>
            </a:r>
            <a:r>
              <a:rPr lang="en-US" altLang="ja-JP" sz="1600" dirty="0">
                <a:ea typeface="IPA Pゴシック" panose="020B0500000000000000" pitchFamily="50" charset="-128"/>
              </a:rPr>
              <a:t>;</a:t>
            </a:r>
          </a:p>
          <a:p>
            <a:r>
              <a:rPr lang="en-US" altLang="ja-JP" sz="1600" dirty="0">
                <a:ea typeface="IPA Pゴシック" panose="020B0500000000000000" pitchFamily="50" charset="-128"/>
              </a:rPr>
              <a:t>}</a:t>
            </a:r>
            <a:endParaRPr lang="ja-JP" altLang="en-US" sz="1600" dirty="0">
              <a:ea typeface="IPA Pゴシック" panose="020B0500000000000000" pitchFamily="50" charset="-128"/>
            </a:endParaRPr>
          </a:p>
        </p:txBody>
      </p:sp>
      <p:cxnSp>
        <p:nvCxnSpPr>
          <p:cNvPr id="5" name="直線矢印コネクタ 4"/>
          <p:cNvCxnSpPr>
            <a:stCxn id="6" idx="0"/>
          </p:cNvCxnSpPr>
          <p:nvPr/>
        </p:nvCxnSpPr>
        <p:spPr>
          <a:xfrm flipH="1" flipV="1">
            <a:off x="5436100" y="4669193"/>
            <a:ext cx="851973" cy="7435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4175956" y="5412739"/>
            <a:ext cx="4224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ea typeface="IPA Pゴシック" panose="020B0500000000000000" pitchFamily="50" charset="-128"/>
              </a:rPr>
              <a:t>ターゲットフレーズの単語数を求めて、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8281" y="2246525"/>
            <a:ext cx="5385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ea typeface="IPA Pゴシック" panose="020B0500000000000000" pitchFamily="50" charset="-128"/>
              </a:rPr>
              <a:t>WordPenaltyProducer.cpp:20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84413" y="5765194"/>
            <a:ext cx="294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ea typeface="IPA Pゴシック" panose="020B0500000000000000" pitchFamily="50" charset="-128"/>
              </a:rPr>
              <a:t>その値を</a:t>
            </a:r>
            <a:r>
              <a:rPr lang="ja-JP" altLang="en-US" sz="2000" dirty="0">
                <a:ea typeface="IPA Pゴシック" panose="020B0500000000000000" pitchFamily="50" charset="-128"/>
              </a:rPr>
              <a:t>スコアと</a:t>
            </a:r>
            <a:r>
              <a:rPr lang="ja-JP" altLang="en-US" sz="2000" dirty="0" smtClean="0">
                <a:ea typeface="IPA Pゴシック" panose="020B0500000000000000" pitchFamily="50" charset="-128"/>
              </a:rPr>
              <a:t>して登録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cxnSp>
        <p:nvCxnSpPr>
          <p:cNvPr id="12" name="直線矢印コネクタ 11"/>
          <p:cNvCxnSpPr>
            <a:stCxn id="11" idx="1"/>
          </p:cNvCxnSpPr>
          <p:nvPr/>
        </p:nvCxnSpPr>
        <p:spPr>
          <a:xfrm flipH="1" flipV="1">
            <a:off x="3635897" y="4885217"/>
            <a:ext cx="648516" cy="1080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341575" y="1334786"/>
            <a:ext cx="50405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ea typeface="IPA Pゴシック" panose="020B0500000000000000" pitchFamily="50" charset="-128"/>
              </a:rPr>
              <a:t>WordPenaltyProducer</a:t>
            </a:r>
            <a:r>
              <a:rPr kumimoji="1" lang="ja-JP" altLang="en-US" sz="2800" dirty="0" smtClean="0">
                <a:ea typeface="IPA Pゴシック" panose="020B0500000000000000" pitchFamily="50" charset="-128"/>
              </a:rPr>
              <a:t>の例</a:t>
            </a:r>
            <a:endParaRPr kumimoji="1" lang="ja-JP" altLang="en-US" sz="2800" dirty="0"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666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3528" y="1844824"/>
            <a:ext cx="82157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>
                <a:ea typeface="IPA Pゴシック" panose="020B0500000000000000" pitchFamily="50" charset="-128"/>
              </a:rPr>
              <a:t>これでやっと起動です！</a:t>
            </a:r>
            <a:endParaRPr kumimoji="1" lang="ja-JP" altLang="en-US" sz="6600" dirty="0">
              <a:ea typeface="IPA Pゴシック" panose="020B05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19872" y="3250145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ea typeface="IPA Pゴシック" panose="020B0500000000000000" pitchFamily="50" charset="-128"/>
              </a:rPr>
              <a:t>おつかれさまでした</a:t>
            </a:r>
            <a:r>
              <a:rPr kumimoji="1" lang="en-US" altLang="ja-JP" sz="2800" dirty="0" smtClean="0">
                <a:ea typeface="IPA Pゴシック" panose="020B0500000000000000" pitchFamily="50" charset="-128"/>
              </a:rPr>
              <a:t>m(_ _)m</a:t>
            </a:r>
            <a:endParaRPr kumimoji="1" lang="ja-JP" altLang="en-US" sz="2800" dirty="0"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309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翻訳</a:t>
            </a:r>
            <a:r>
              <a:rPr kumimoji="1" lang="ja-JP" altLang="en-US" dirty="0" smtClean="0"/>
              <a:t>のしくみ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3</a:t>
            </a:r>
            <a:r>
              <a:rPr lang="ja-JP" altLang="en-US" dirty="0" smtClean="0"/>
              <a:t>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374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kumimoji="1" lang="en-US" altLang="ja-JP" dirty="0" smtClean="0"/>
              <a:t>Moses</a:t>
            </a:r>
            <a:r>
              <a:rPr kumimoji="1" lang="ja-JP" altLang="en-US" dirty="0" smtClean="0"/>
              <a:t>の翻訳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フレーズモデル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41575" y="1556792"/>
            <a:ext cx="2934281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ea typeface="IPA Pゴシック" panose="020B0500000000000000" pitchFamily="50" charset="-128"/>
              </a:rPr>
              <a:t>探索開始</a:t>
            </a:r>
            <a:endParaRPr kumimoji="1" lang="ja-JP" altLang="en-US" sz="2800" dirty="0">
              <a:ea typeface="IPA Pゴシック" panose="020B0500000000000000" pitchFamily="50" charset="-128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26893" y="5295202"/>
            <a:ext cx="40196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IPA Pゴシック" panose="020B0500000000000000" pitchFamily="50" charset="-128"/>
              </a:rPr>
              <a:t>manager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IPA Pゴシック" panose="020B0500000000000000" pitchFamily="50" charset="-128"/>
                <a:cs typeface="ＭＳ Ｐゴシック" pitchFamily="50" charset="-128"/>
              </a:rPr>
              <a:t>.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IPA Pゴシック" panose="020B0500000000000000" pitchFamily="50" charset="-128"/>
              </a:rPr>
              <a:t>ProcessSentence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IPA Pゴシック" panose="020B0500000000000000" pitchFamily="50" charset="-128"/>
                <a:cs typeface="ＭＳ Ｐゴシック" pitchFamily="50" charset="-128"/>
              </a:rPr>
              <a:t>();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19872" y="1634782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>
                <a:ea typeface="IPA Pゴシック" panose="020B0500000000000000" pitchFamily="50" charset="-128"/>
              </a:rPr>
              <a:t>moses-cmd</a:t>
            </a:r>
            <a:r>
              <a:rPr kumimoji="1" lang="en-US" altLang="ja-JP" sz="2400" dirty="0" smtClean="0">
                <a:ea typeface="IPA Pゴシック" panose="020B0500000000000000" pitchFamily="50" charset="-128"/>
              </a:rPr>
              <a:t>/Main.cpp:128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3429000"/>
            <a:ext cx="9036496" cy="72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IPA Pゴシック" panose="020B0500000000000000" pitchFamily="50" charset="-128"/>
              </a:rPr>
              <a:t>Manager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IPA Pゴシック" panose="020B0500000000000000" pitchFamily="50" charset="-128"/>
                <a:cs typeface="ＭＳ Ｐゴシック" pitchFamily="50" charset="-128"/>
              </a:rPr>
              <a:t> manager(</a:t>
            </a:r>
            <a:endParaRPr kumimoji="1" lang="en-US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IPA Pゴシック" panose="020B0500000000000000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>
                <a:latin typeface="+mj-lt"/>
                <a:ea typeface="IPA Pゴシック" panose="020B0500000000000000" pitchFamily="50" charset="-128"/>
              </a:rPr>
              <a:t> </a:t>
            </a:r>
            <a:r>
              <a:rPr lang="en-US" altLang="ja-JP" dirty="0" smtClean="0">
                <a:latin typeface="+mj-lt"/>
                <a:ea typeface="IPA Pゴシック" panose="020B0500000000000000" pitchFamily="50" charset="-128"/>
              </a:rPr>
              <a:t>   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IPA Pゴシック" panose="020B0500000000000000" pitchFamily="50" charset="-128"/>
              </a:rPr>
              <a:t>m_lineNumber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IPA Pゴシック" panose="020B0500000000000000" pitchFamily="50" charset="-128"/>
                <a:cs typeface="ＭＳ Ｐゴシック" pitchFamily="50" charset="-128"/>
              </a:rPr>
              <a:t>, 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IPA Pゴシック" panose="020B0500000000000000" pitchFamily="50" charset="-128"/>
              </a:rPr>
              <a:t>*m_source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IPA Pゴシック" panose="020B0500000000000000" pitchFamily="50" charset="-128"/>
                <a:cs typeface="ＭＳ Ｐゴシック" pitchFamily="50" charset="-128"/>
              </a:rPr>
              <a:t>,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IPA Pゴシック" panose="020B0500000000000000" pitchFamily="50" charset="-128"/>
              </a:rPr>
              <a:t>staticData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IPA Pゴシック" panose="020B0500000000000000" pitchFamily="50" charset="-128"/>
                <a:cs typeface="ＭＳ Ｐゴシック" pitchFamily="50" charset="-128"/>
              </a:rPr>
              <a:t>.</a:t>
            </a:r>
            <a:r>
              <a:rPr kumimoji="0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IPA Pゴシック" panose="020B0500000000000000" pitchFamily="50" charset="-128"/>
              </a:rPr>
              <a:t>GetSearchAlgorithm</a:t>
            </a:r>
            <a:r>
              <a:rPr kumimoji="1" lang="ja-JP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IPA Pゴシック" panose="020B0500000000000000" pitchFamily="50" charset="-128"/>
                <a:cs typeface="ＭＳ Ｐゴシック" pitchFamily="50" charset="-128"/>
              </a:rPr>
              <a:t>());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79716" y="2846426"/>
            <a:ext cx="37128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ja-JP" altLang="en-US" sz="2000" dirty="0" smtClean="0">
                <a:ea typeface="IPA Pゴシック" panose="020B0500000000000000" pitchFamily="50" charset="-128"/>
              </a:rPr>
              <a:t>入力</a:t>
            </a:r>
            <a:r>
              <a:rPr kumimoji="0" lang="ja-JP" altLang="en-US" sz="2000" dirty="0">
                <a:ea typeface="IPA Pゴシック" panose="020B0500000000000000" pitchFamily="50" charset="-128"/>
              </a:rPr>
              <a:t>をマネージャーに渡して翻訳</a:t>
            </a:r>
            <a:endParaRPr kumimoji="0" lang="en-US" altLang="ja-JP" sz="2000" dirty="0">
              <a:ea typeface="IPA Pゴシック" panose="020B0500000000000000" pitchFamily="50" charset="-128"/>
            </a:endParaRPr>
          </a:p>
        </p:txBody>
      </p:sp>
      <p:cxnSp>
        <p:nvCxnSpPr>
          <p:cNvPr id="21" name="直線矢印コネクタ 20"/>
          <p:cNvCxnSpPr>
            <a:stCxn id="23" idx="0"/>
          </p:cNvCxnSpPr>
          <p:nvPr/>
        </p:nvCxnSpPr>
        <p:spPr>
          <a:xfrm flipV="1">
            <a:off x="3131840" y="4077072"/>
            <a:ext cx="288032" cy="4634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2693258" y="45404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ea typeface="IPA Pゴシック" panose="020B0500000000000000" pitchFamily="50" charset="-128"/>
              </a:rPr>
              <a:t>入力文</a:t>
            </a:r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cxnSp>
        <p:nvCxnSpPr>
          <p:cNvPr id="25" name="直線矢印コネクタ 24"/>
          <p:cNvCxnSpPr>
            <a:stCxn id="26" idx="0"/>
          </p:cNvCxnSpPr>
          <p:nvPr/>
        </p:nvCxnSpPr>
        <p:spPr>
          <a:xfrm flipH="1" flipV="1">
            <a:off x="6084170" y="4112457"/>
            <a:ext cx="217714" cy="4634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357554" y="4575863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ea typeface="IPA Pゴシック" panose="020B0500000000000000" pitchFamily="50" charset="-128"/>
              </a:rPr>
              <a:t>探索アルゴリズム</a:t>
            </a:r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436096" y="4910481"/>
            <a:ext cx="2952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ea typeface="IPA Pゴシック" panose="020B0500000000000000" pitchFamily="50" charset="-128"/>
              </a:rPr>
              <a:t>デフォルトで</a:t>
            </a:r>
            <a:r>
              <a:rPr lang="en-US" altLang="ja-JP" dirty="0" err="1">
                <a:ea typeface="IPA Pゴシック" panose="020B0500000000000000" pitchFamily="50" charset="-128"/>
              </a:rPr>
              <a:t>SearchNormal</a:t>
            </a:r>
            <a:endParaRPr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981290" y="6093296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ea typeface="IPA Pゴシック" panose="020B0500000000000000" pitchFamily="50" charset="-128"/>
              </a:rPr>
              <a:t>翻訳処理</a:t>
            </a:r>
            <a:r>
              <a:rPr lang="ja-JP" altLang="en-US" dirty="0" smtClean="0">
                <a:ea typeface="IPA Pゴシック" panose="020B0500000000000000" pitchFamily="50" charset="-128"/>
              </a:rPr>
              <a:t>をキック</a:t>
            </a:r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cxnSp>
        <p:nvCxnSpPr>
          <p:cNvPr id="29" name="直線矢印コネクタ 28"/>
          <p:cNvCxnSpPr>
            <a:stCxn id="28" idx="0"/>
          </p:cNvCxnSpPr>
          <p:nvPr/>
        </p:nvCxnSpPr>
        <p:spPr>
          <a:xfrm flipH="1" flipV="1">
            <a:off x="3131840" y="5589240"/>
            <a:ext cx="779353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62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Moses</a:t>
            </a:r>
            <a:r>
              <a:rPr kumimoji="1" lang="ja-JP" altLang="en-US" dirty="0" smtClean="0"/>
              <a:t>の翻訳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フレーズモデル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3568" y="1840371"/>
            <a:ext cx="7802400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void </a:t>
            </a:r>
            <a:r>
              <a:rPr kumimoji="0" lang="ja-JP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Manager::ProcessSentence</a:t>
            </a:r>
            <a:r>
              <a:rPr kumimoji="1" lang="ja-JP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(){</a:t>
            </a:r>
            <a:endParaRPr kumimoji="1" lang="en-US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IPA Pゴシック" panose="020B0500000000000000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dirty="0"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lang="en-US" altLang="ja-JP" sz="2000" dirty="0" smtClean="0">
                <a:ea typeface="IPA Pゴシック" panose="020B0500000000000000" pitchFamily="50" charset="-128"/>
                <a:cs typeface="ＭＳ Ｐゴシック" pitchFamily="50" charset="-128"/>
              </a:rPr>
              <a:t> // </a:t>
            </a:r>
            <a:r>
              <a:rPr lang="ja-JP" altLang="en-US" sz="2000" dirty="0" smtClean="0">
                <a:ea typeface="IPA Pゴシック" panose="020B0500000000000000" pitchFamily="50" charset="-128"/>
                <a:cs typeface="ＭＳ Ｐゴシック" pitchFamily="50" charset="-128"/>
              </a:rPr>
              <a:t>入力文に適用可能なフレーズペアを列挙</a:t>
            </a:r>
            <a:endParaRPr lang="en-US" altLang="ja-JP" sz="2000" dirty="0" smtClean="0">
              <a:ea typeface="IPA Pゴシック" panose="020B0500000000000000" pitchFamily="50" charset="-128"/>
              <a:cs typeface="ＭＳ Ｐゴシック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2000" dirty="0" smtClean="0">
                <a:ea typeface="IPA Pゴシック" panose="020B0500000000000000" pitchFamily="50" charset="-128"/>
                <a:cs typeface="ＭＳ Ｐゴシック" pitchFamily="50" charset="-128"/>
              </a:rPr>
              <a:t>  </a:t>
            </a:r>
            <a:r>
              <a:rPr lang="en-US" altLang="ja-JP" sz="2000" dirty="0" err="1" smtClean="0">
                <a:ea typeface="IPA Pゴシック" panose="020B0500000000000000" pitchFamily="50" charset="-128"/>
                <a:cs typeface="ＭＳ Ｐゴシック" pitchFamily="50" charset="-128"/>
              </a:rPr>
              <a:t>m_transOptColl</a:t>
            </a:r>
            <a:r>
              <a:rPr lang="en-US" altLang="ja-JP" sz="2000" dirty="0" smtClean="0">
                <a:ea typeface="IPA Pゴシック" panose="020B0500000000000000" pitchFamily="50" charset="-128"/>
                <a:cs typeface="ＭＳ Ｐゴシック" pitchFamily="50" charset="-128"/>
              </a:rPr>
              <a:t>-&gt;</a:t>
            </a:r>
            <a:r>
              <a:rPr lang="en-US" altLang="ja-JP" sz="2000" dirty="0" err="1" smtClean="0">
                <a:ea typeface="IPA Pゴシック" panose="020B0500000000000000" pitchFamily="50" charset="-128"/>
                <a:cs typeface="ＭＳ Ｐゴシック" pitchFamily="50" charset="-128"/>
              </a:rPr>
              <a:t>CreateTranslationOptions</a:t>
            </a:r>
            <a:r>
              <a:rPr lang="en-US" altLang="ja-JP" sz="2000" dirty="0" smtClean="0">
                <a:ea typeface="IPA Pゴシック" panose="020B0500000000000000" pitchFamily="50" charset="-128"/>
                <a:cs typeface="ＭＳ Ｐゴシック" pitchFamily="50" charset="-128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 </a:t>
            </a:r>
            <a:r>
              <a:rPr lang="en-US" altLang="ja-JP" sz="2000" dirty="0">
                <a:ea typeface="IPA Pゴシック" panose="020B0500000000000000" pitchFamily="50" charset="-128"/>
                <a:cs typeface="ＭＳ Ｐゴシック" pitchFamily="50" charset="-128"/>
              </a:rPr>
              <a:t>…</a:t>
            </a:r>
            <a:endParaRPr kumimoji="1" lang="en-US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IPA Pゴシック" panose="020B0500000000000000" pitchFamily="50" charset="-128"/>
              <a:cs typeface="ＭＳ Ｐゴシック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2000" dirty="0"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lang="en-US" altLang="ja-JP" sz="2000" dirty="0" smtClean="0"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1" lang="en-US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// </a:t>
            </a: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指定した探索アルゴリズムに探索を丸投げ</a:t>
            </a:r>
            <a:endParaRPr kumimoji="1" lang="en-US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IPA Pゴシック" panose="020B0500000000000000" pitchFamily="50" charset="-128"/>
              <a:cs typeface="ＭＳ Ｐゴシック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 </a:t>
            </a:r>
            <a:r>
              <a:rPr lang="en-US" altLang="ja-JP" sz="2000" dirty="0" err="1">
                <a:ea typeface="IPA Pゴシック" panose="020B0500000000000000" pitchFamily="50" charset="-128"/>
              </a:rPr>
              <a:t>m_search</a:t>
            </a:r>
            <a:r>
              <a:rPr lang="en-US" altLang="ja-JP" sz="2000" dirty="0">
                <a:ea typeface="IPA Pゴシック" panose="020B0500000000000000" pitchFamily="50" charset="-128"/>
              </a:rPr>
              <a:t>-&gt;</a:t>
            </a:r>
            <a:r>
              <a:rPr lang="en-US" altLang="ja-JP" sz="2000" dirty="0" err="1">
                <a:ea typeface="IPA Pゴシック" panose="020B0500000000000000" pitchFamily="50" charset="-128"/>
              </a:rPr>
              <a:t>ProcessSentence</a:t>
            </a:r>
            <a:r>
              <a:rPr lang="en-US" altLang="ja-JP" sz="2000" dirty="0" smtClean="0">
                <a:ea typeface="IPA Pゴシック" panose="020B0500000000000000" pitchFamily="50" charset="-128"/>
              </a:rPr>
              <a:t>();</a:t>
            </a:r>
            <a:endParaRPr kumimoji="1" lang="en-US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IPA Pゴシック" panose="020B0500000000000000" pitchFamily="50" charset="-128"/>
              <a:cs typeface="ＭＳ Ｐゴシック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2000" dirty="0">
                <a:ea typeface="IPA Pゴシック" panose="020B0500000000000000" pitchFamily="50" charset="-128"/>
                <a:cs typeface="ＭＳ Ｐゴシック" pitchFamily="50" charset="-128"/>
              </a:rPr>
              <a:t>}</a:t>
            </a:r>
            <a:endParaRPr kumimoji="1" lang="ja-JP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IPA Pゴシック" panose="020B0500000000000000" pitchFamily="50" charset="-128"/>
              <a:cs typeface="ＭＳ Ｐゴシック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16902" y="1340768"/>
            <a:ext cx="2858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ea typeface="IPA Pゴシック" panose="020B0500000000000000" pitchFamily="50" charset="-128"/>
              </a:rPr>
              <a:t>Manager.cpp:81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1520" y="4653136"/>
            <a:ext cx="8163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ea typeface="IPA Pゴシック" panose="020B0500000000000000" pitchFamily="50" charset="-128"/>
              </a:rPr>
              <a:t>デフォルトでは</a:t>
            </a:r>
            <a:r>
              <a:rPr kumimoji="1" lang="en-US" altLang="ja-JP" sz="2000" dirty="0" err="1" smtClean="0">
                <a:ea typeface="IPA Pゴシック" panose="020B0500000000000000" pitchFamily="50" charset="-128"/>
              </a:rPr>
              <a:t>TranslationOptionCollectionText</a:t>
            </a:r>
            <a:r>
              <a:rPr kumimoji="1" lang="ja-JP" altLang="en-US" sz="2000" dirty="0" smtClean="0">
                <a:ea typeface="IPA Pゴシック" panose="020B0500000000000000" pitchFamily="50" charset="-128"/>
              </a:rPr>
              <a:t>の</a:t>
            </a:r>
            <a:r>
              <a:rPr lang="ja-JP" altLang="en-US" sz="2000" dirty="0" smtClean="0">
                <a:ea typeface="IPA Pゴシック" panose="020B0500000000000000" pitchFamily="50" charset="-128"/>
              </a:rPr>
              <a:t>インスタンス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9421" y="5373216"/>
            <a:ext cx="6618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ea typeface="IPA Pゴシック" panose="020B0500000000000000" pitchFamily="50" charset="-128"/>
              </a:rPr>
              <a:t>Manager::</a:t>
            </a:r>
            <a:r>
              <a:rPr kumimoji="1" lang="en-US" altLang="ja-JP" sz="2000" dirty="0" err="1" smtClean="0">
                <a:ea typeface="IPA Pゴシック" panose="020B0500000000000000" pitchFamily="50" charset="-128"/>
              </a:rPr>
              <a:t>ProcessSentence</a:t>
            </a:r>
            <a:r>
              <a:rPr kumimoji="1" lang="ja-JP" altLang="en-US" sz="2000" dirty="0" smtClean="0">
                <a:ea typeface="IPA Pゴシック" panose="020B0500000000000000" pitchFamily="50" charset="-128"/>
              </a:rPr>
              <a:t>が終了すると翻訳完了</a:t>
            </a:r>
            <a:endParaRPr kumimoji="1" lang="en-US" altLang="ja-JP" sz="2000" dirty="0" smtClean="0">
              <a:ea typeface="IPA Pゴシック" panose="020B05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9552" y="6125234"/>
            <a:ext cx="7875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ea typeface="IPA Pゴシック" panose="020B0500000000000000" pitchFamily="50" charset="-128"/>
              </a:rPr>
              <a:t>あとは普通に訳を出力するなり</a:t>
            </a:r>
            <a:r>
              <a:rPr kumimoji="1" lang="en-US" altLang="ja-JP" sz="2000" dirty="0" err="1" smtClean="0">
                <a:ea typeface="IPA Pゴシック" panose="020B0500000000000000" pitchFamily="50" charset="-128"/>
              </a:rPr>
              <a:t>nbest</a:t>
            </a:r>
            <a:r>
              <a:rPr lang="ja-JP" altLang="en-US" sz="2000" dirty="0" smtClean="0">
                <a:ea typeface="IPA Pゴシック" panose="020B0500000000000000" pitchFamily="50" charset="-128"/>
              </a:rPr>
              <a:t>で出力してみる</a:t>
            </a:r>
            <a:r>
              <a:rPr kumimoji="1" lang="ja-JP" altLang="en-US" sz="2000" dirty="0" smtClean="0">
                <a:ea typeface="IPA Pゴシック" panose="020B0500000000000000" pitchFamily="50" charset="-128"/>
              </a:rPr>
              <a:t>なり煮る焼くなり</a:t>
            </a:r>
            <a:r>
              <a:rPr kumimoji="1" lang="en-US" altLang="ja-JP" sz="2000" dirty="0" smtClean="0">
                <a:ea typeface="IPA Pゴシック" panose="020B0500000000000000" pitchFamily="50" charset="-128"/>
              </a:rPr>
              <a:t>…</a:t>
            </a:r>
          </a:p>
        </p:txBody>
      </p:sp>
      <p:sp>
        <p:nvSpPr>
          <p:cNvPr id="5" name="フリーフォーム 4"/>
          <p:cNvSpPr/>
          <p:nvPr/>
        </p:nvSpPr>
        <p:spPr>
          <a:xfrm>
            <a:off x="193723" y="2870522"/>
            <a:ext cx="998469" cy="1828800"/>
          </a:xfrm>
          <a:custGeom>
            <a:avLst/>
            <a:gdLst>
              <a:gd name="connsiteX0" fmla="*/ 500758 w 998469"/>
              <a:gd name="connsiteY0" fmla="*/ 1828800 h 1828800"/>
              <a:gd name="connsiteX1" fmla="*/ 14621 w 998469"/>
              <a:gd name="connsiteY1" fmla="*/ 844951 h 1828800"/>
              <a:gd name="connsiteX2" fmla="*/ 998469 w 998469"/>
              <a:gd name="connsiteY2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469" h="1828800">
                <a:moveTo>
                  <a:pt x="500758" y="1828800"/>
                </a:moveTo>
                <a:cubicBezTo>
                  <a:pt x="216213" y="1489275"/>
                  <a:pt x="-68331" y="1149751"/>
                  <a:pt x="14621" y="844951"/>
                </a:cubicBezTo>
                <a:cubicBezTo>
                  <a:pt x="97573" y="540151"/>
                  <a:pt x="548021" y="270075"/>
                  <a:pt x="998469" y="0"/>
                </a:cubicBezTo>
              </a:path>
            </a:pathLst>
          </a:custGeom>
          <a:noFill/>
          <a:ln w="38100">
            <a:solidFill>
              <a:srgbClr val="A6A27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95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フレーズペア</a:t>
            </a:r>
            <a:r>
              <a:rPr lang="ja-JP" altLang="en-US" dirty="0" smtClean="0"/>
              <a:t>の列挙（その</a:t>
            </a:r>
            <a:r>
              <a:rPr lang="en-US" altLang="ja-JP" dirty="0" smtClean="0"/>
              <a:t>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275856" y="2586390"/>
            <a:ext cx="42302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err="1" smtClean="0">
                <a:ea typeface="IPA Pゴシック" panose="020B0500000000000000" pitchFamily="50" charset="-128"/>
              </a:rPr>
              <a:t>GetTargetPhraseCollectionBatch</a:t>
            </a:r>
            <a:r>
              <a:rPr lang="en-US" altLang="ja-JP" sz="1600" dirty="0" smtClean="0">
                <a:ea typeface="IPA Pゴシック" panose="020B0500000000000000" pitchFamily="50" charset="-128"/>
              </a:rPr>
              <a:t>();</a:t>
            </a:r>
            <a:endParaRPr lang="ja-JP" altLang="en-US" sz="1600" dirty="0">
              <a:ea typeface="IPA Pゴシック" panose="020B0500000000000000" pitchFamily="50" charset="-128"/>
            </a:endParaRPr>
          </a:p>
        </p:txBody>
      </p:sp>
      <p:sp>
        <p:nvSpPr>
          <p:cNvPr id="5" name="下矢印 4"/>
          <p:cNvSpPr/>
          <p:nvPr/>
        </p:nvSpPr>
        <p:spPr>
          <a:xfrm>
            <a:off x="4623482" y="3117666"/>
            <a:ext cx="86409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059832" y="3800531"/>
            <a:ext cx="5328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 smtClean="0">
                <a:ea typeface="IPA Pゴシック" panose="020B0500000000000000" pitchFamily="50" charset="-128"/>
              </a:rPr>
              <a:t>phraseDictionary.GetTargetPhraseCollectionBatch</a:t>
            </a:r>
            <a:r>
              <a:rPr lang="en-US" altLang="ja-JP" dirty="0" smtClean="0">
                <a:ea typeface="IPA Pゴシック" panose="020B0500000000000000" pitchFamily="50" charset="-128"/>
              </a:rPr>
              <a:t>(</a:t>
            </a:r>
            <a:r>
              <a:rPr lang="en-US" altLang="ja-JP" dirty="0" err="1" smtClean="0">
                <a:ea typeface="IPA Pゴシック" panose="020B0500000000000000" pitchFamily="50" charset="-128"/>
              </a:rPr>
              <a:t>m_inputPathQueue</a:t>
            </a:r>
            <a:r>
              <a:rPr lang="en-US" altLang="ja-JP" dirty="0" smtClean="0">
                <a:ea typeface="IPA Pゴシック" panose="020B0500000000000000" pitchFamily="50" charset="-128"/>
              </a:rPr>
              <a:t>);</a:t>
            </a:r>
            <a:endParaRPr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10082" y="4725144"/>
            <a:ext cx="4328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ea typeface="IPA Pゴシック" panose="020B0500000000000000" pitchFamily="50" charset="-128"/>
              </a:rPr>
              <a:t>入力文の任意のフレーズがすべて格納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cxnSp>
        <p:nvCxnSpPr>
          <p:cNvPr id="8" name="直線矢印コネクタ 7"/>
          <p:cNvCxnSpPr>
            <a:stCxn id="7" idx="0"/>
          </p:cNvCxnSpPr>
          <p:nvPr/>
        </p:nvCxnSpPr>
        <p:spPr>
          <a:xfrm flipV="1">
            <a:off x="5874297" y="4335096"/>
            <a:ext cx="65855" cy="390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55576" y="6080395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ea typeface="IPA Pゴシック" panose="020B0500000000000000" pitchFamily="50" charset="-128"/>
              </a:rPr>
              <a:t>※</a:t>
            </a:r>
            <a:r>
              <a:rPr kumimoji="1" lang="ja-JP" altLang="en-US" sz="2000" dirty="0" smtClean="0">
                <a:ea typeface="IPA Pゴシック" panose="020B0500000000000000" pitchFamily="50" charset="-128"/>
              </a:rPr>
              <a:t>具体的な列挙法はどのフレーズテーブル実装を使うかで変わる</a:t>
            </a:r>
            <a:endParaRPr kumimoji="1" lang="en-US" altLang="ja-JP" sz="2000" dirty="0" smtClean="0">
              <a:ea typeface="IPA Pゴシック" panose="020B0500000000000000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7504" y="3750321"/>
            <a:ext cx="2858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a typeface="IPA Pゴシック" panose="020B0500000000000000" pitchFamily="50" charset="-128"/>
              </a:rPr>
              <a:t>TranslationOptionCollection.cpp:714</a:t>
            </a:r>
            <a:endParaRPr kumimoji="1" lang="ja-JP" altLang="en-US" sz="1600" dirty="0">
              <a:ea typeface="IPA Pゴシック" panose="020B0500000000000000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7504" y="2384153"/>
            <a:ext cx="2912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ea typeface="IPA Pゴシック" panose="020B0500000000000000" pitchFamily="50" charset="-128"/>
              </a:rPr>
              <a:t>TranslationOptionCollectionText.cpp:193</a:t>
            </a:r>
            <a:endParaRPr kumimoji="1" lang="ja-JP" altLang="en-US" sz="1600" dirty="0">
              <a:ea typeface="IPA Pゴシック" panose="020B0500000000000000" pitchFamily="50" charset="-128"/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>
            <a:off x="3059832" y="1588730"/>
            <a:ext cx="0" cy="2869786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07504" y="1573915"/>
            <a:ext cx="2535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ea typeface="IPA Pゴシック" panose="020B0500000000000000" pitchFamily="50" charset="-128"/>
              </a:rPr>
              <a:t>Manager.cpp:99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059832" y="1604693"/>
            <a:ext cx="5492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err="1">
                <a:ea typeface="IPA Pゴシック" panose="020B0500000000000000" pitchFamily="50" charset="-128"/>
              </a:rPr>
              <a:t>m_transOptColl</a:t>
            </a:r>
            <a:r>
              <a:rPr lang="en-US" altLang="ja-JP" sz="1600" dirty="0">
                <a:ea typeface="IPA Pゴシック" panose="020B0500000000000000" pitchFamily="50" charset="-128"/>
              </a:rPr>
              <a:t>-&gt;</a:t>
            </a:r>
            <a:r>
              <a:rPr lang="en-US" altLang="ja-JP" sz="1600" dirty="0" err="1">
                <a:ea typeface="IPA Pゴシック" panose="020B0500000000000000" pitchFamily="50" charset="-128"/>
              </a:rPr>
              <a:t>CreateTranslationOptions</a:t>
            </a:r>
            <a:r>
              <a:rPr lang="en-US" altLang="ja-JP" sz="1600" dirty="0">
                <a:ea typeface="IPA Pゴシック" panose="020B0500000000000000" pitchFamily="50" charset="-128"/>
              </a:rPr>
              <a:t>();</a:t>
            </a:r>
            <a:endParaRPr lang="ja-JP" altLang="en-US" sz="1600" dirty="0">
              <a:ea typeface="IPA Pゴシック" panose="020B0500000000000000" pitchFamily="50" charset="-128"/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4623482" y="2017977"/>
            <a:ext cx="86409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83568" y="5445224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ea typeface="IPA Pゴシック" panose="020B0500000000000000" pitchFamily="50" charset="-128"/>
              </a:rPr>
              <a:t>※</a:t>
            </a:r>
            <a:r>
              <a:rPr kumimoji="1" lang="en-US" altLang="ja-JP" dirty="0" err="1" smtClean="0">
                <a:ea typeface="IPA Pゴシック" panose="020B0500000000000000" pitchFamily="50" charset="-128"/>
              </a:rPr>
              <a:t>m_inputPathQueue</a:t>
            </a:r>
            <a:r>
              <a:rPr kumimoji="1" lang="ja-JP" altLang="en-US" dirty="0" smtClean="0">
                <a:ea typeface="IPA Pゴシック" panose="020B0500000000000000" pitchFamily="50" charset="-128"/>
              </a:rPr>
              <a:t>は</a:t>
            </a:r>
            <a:r>
              <a:rPr kumimoji="1" lang="en-US" altLang="ja-JP" dirty="0" err="1" smtClean="0">
                <a:ea typeface="IPA Pゴシック" panose="020B0500000000000000" pitchFamily="50" charset="-128"/>
              </a:rPr>
              <a:t>TranslationOptionCollectionText</a:t>
            </a:r>
            <a:r>
              <a:rPr lang="ja-JP" altLang="en-US" dirty="0" smtClean="0">
                <a:ea typeface="IPA Pゴシック" panose="020B0500000000000000" pitchFamily="50" charset="-128"/>
              </a:rPr>
              <a:t>の</a:t>
            </a:r>
            <a:r>
              <a:rPr kumimoji="1" lang="ja-JP" altLang="en-US" dirty="0" smtClean="0">
                <a:ea typeface="IPA Pゴシック" panose="020B0500000000000000" pitchFamily="50" charset="-128"/>
              </a:rPr>
              <a:t>コンストラクタでセット</a:t>
            </a:r>
            <a:endParaRPr kumimoji="1" lang="ja-JP" altLang="en-US" dirty="0"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67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フレーズペア</a:t>
            </a:r>
            <a:r>
              <a:rPr lang="ja-JP" altLang="en-US" dirty="0" smtClean="0"/>
              <a:t>の列挙（その</a:t>
            </a:r>
            <a:r>
              <a:rPr lang="en-US" altLang="ja-JP" dirty="0" smtClean="0"/>
              <a:t>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5496" y="1340768"/>
            <a:ext cx="557050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ea typeface="IPA Pゴシック" panose="020B0500000000000000" pitchFamily="50" charset="-128"/>
              </a:rPr>
              <a:t>PhraseDictionaryMemory</a:t>
            </a:r>
            <a:r>
              <a:rPr lang="ja-JP" altLang="en-US" sz="2800" dirty="0" smtClean="0">
                <a:ea typeface="IPA Pゴシック" panose="020B0500000000000000" pitchFamily="50" charset="-128"/>
              </a:rPr>
              <a:t>の例</a:t>
            </a:r>
            <a:endParaRPr kumimoji="1" lang="ja-JP" altLang="en-US" sz="2800" dirty="0">
              <a:ea typeface="IPA Pゴシック" panose="020B05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2483599"/>
            <a:ext cx="87484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ea typeface="IPA Pゴシック" panose="020B0500000000000000" pitchFamily="50" charset="-128"/>
              </a:rPr>
              <a:t>void</a:t>
            </a:r>
          </a:p>
          <a:p>
            <a:r>
              <a:rPr lang="en-US" altLang="ja-JP" sz="1400" dirty="0" err="1">
                <a:ea typeface="IPA Pゴシック" panose="020B0500000000000000" pitchFamily="50" charset="-128"/>
              </a:rPr>
              <a:t>PhraseDictionaryMemory</a:t>
            </a:r>
            <a:r>
              <a:rPr lang="en-US" altLang="ja-JP" sz="1400" dirty="0">
                <a:ea typeface="IPA Pゴシック" panose="020B0500000000000000" pitchFamily="50" charset="-128"/>
              </a:rPr>
              <a:t>::</a:t>
            </a:r>
          </a:p>
          <a:p>
            <a:r>
              <a:rPr lang="en-US" altLang="ja-JP" sz="1400" dirty="0" err="1">
                <a:ea typeface="IPA Pゴシック" panose="020B0500000000000000" pitchFamily="50" charset="-128"/>
              </a:rPr>
              <a:t>GetTargetPhraseCollectionBatch</a:t>
            </a:r>
            <a:r>
              <a:rPr lang="en-US" altLang="ja-JP" sz="1400" dirty="0">
                <a:ea typeface="IPA Pゴシック" panose="020B0500000000000000" pitchFamily="50" charset="-128"/>
              </a:rPr>
              <a:t>(</a:t>
            </a:r>
            <a:r>
              <a:rPr lang="en-US" altLang="ja-JP" sz="1400" dirty="0" err="1">
                <a:ea typeface="IPA Pゴシック" panose="020B0500000000000000" pitchFamily="50" charset="-128"/>
              </a:rPr>
              <a:t>const</a:t>
            </a:r>
            <a:r>
              <a:rPr lang="en-US" altLang="ja-JP" sz="1400" dirty="0">
                <a:ea typeface="IPA Pゴシック" panose="020B0500000000000000" pitchFamily="50" charset="-128"/>
              </a:rPr>
              <a:t> </a:t>
            </a:r>
            <a:r>
              <a:rPr lang="en-US" altLang="ja-JP" sz="1400" dirty="0" err="1">
                <a:ea typeface="IPA Pゴシック" panose="020B0500000000000000" pitchFamily="50" charset="-128"/>
              </a:rPr>
              <a:t>InputPathList</a:t>
            </a:r>
            <a:r>
              <a:rPr lang="en-US" altLang="ja-JP" sz="1400" dirty="0">
                <a:ea typeface="IPA Pゴシック" panose="020B0500000000000000" pitchFamily="50" charset="-128"/>
              </a:rPr>
              <a:t> &amp;</a:t>
            </a:r>
            <a:r>
              <a:rPr lang="en-US" altLang="ja-JP" sz="1400" dirty="0" err="1">
                <a:ea typeface="IPA Pゴシック" panose="020B0500000000000000" pitchFamily="50" charset="-128"/>
              </a:rPr>
              <a:t>inputPathQueue</a:t>
            </a:r>
            <a:r>
              <a:rPr lang="en-US" altLang="ja-JP" sz="1400" dirty="0">
                <a:ea typeface="IPA Pゴシック" panose="020B0500000000000000" pitchFamily="50" charset="-128"/>
              </a:rPr>
              <a:t>) </a:t>
            </a:r>
            <a:r>
              <a:rPr lang="en-US" altLang="ja-JP" sz="1400" dirty="0" err="1" smtClean="0">
                <a:ea typeface="IPA Pゴシック" panose="020B0500000000000000" pitchFamily="50" charset="-128"/>
              </a:rPr>
              <a:t>const</a:t>
            </a:r>
            <a:r>
              <a:rPr lang="en-US" altLang="ja-JP" sz="1400" dirty="0" smtClean="0">
                <a:ea typeface="IPA Pゴシック" panose="020B0500000000000000" pitchFamily="50" charset="-128"/>
              </a:rPr>
              <a:t> {</a:t>
            </a:r>
          </a:p>
          <a:p>
            <a:r>
              <a:rPr lang="en-US" altLang="ja-JP" sz="1400" dirty="0" smtClean="0">
                <a:ea typeface="IPA Pゴシック" panose="020B0500000000000000" pitchFamily="50" charset="-128"/>
              </a:rPr>
              <a:t>  // </a:t>
            </a:r>
            <a:r>
              <a:rPr lang="ja-JP" altLang="en-US" sz="1400" dirty="0" smtClean="0">
                <a:ea typeface="IPA Pゴシック" panose="020B0500000000000000" pitchFamily="50" charset="-128"/>
              </a:rPr>
              <a:t>入力文の各フレーズについて</a:t>
            </a:r>
            <a:endParaRPr lang="en-US" altLang="ja-JP" sz="1400" dirty="0" smtClean="0">
              <a:ea typeface="IPA Pゴシック" panose="020B0500000000000000" pitchFamily="50" charset="-128"/>
            </a:endParaRPr>
          </a:p>
          <a:p>
            <a:r>
              <a:rPr lang="en-US" altLang="ja-JP" sz="1400" dirty="0">
                <a:ea typeface="IPA Pゴシック" panose="020B0500000000000000" pitchFamily="50" charset="-128"/>
              </a:rPr>
              <a:t> </a:t>
            </a:r>
            <a:r>
              <a:rPr lang="en-US" altLang="ja-JP" sz="1400" dirty="0" smtClean="0">
                <a:ea typeface="IPA Pゴシック" panose="020B0500000000000000" pitchFamily="50" charset="-128"/>
              </a:rPr>
              <a:t> for </a:t>
            </a:r>
            <a:r>
              <a:rPr lang="en-US" altLang="ja-JP" sz="1400" dirty="0">
                <a:ea typeface="IPA Pゴシック" panose="020B0500000000000000" pitchFamily="50" charset="-128"/>
              </a:rPr>
              <a:t>(</a:t>
            </a:r>
            <a:r>
              <a:rPr lang="en-US" altLang="ja-JP" sz="1400" dirty="0" err="1">
                <a:ea typeface="IPA Pゴシック" panose="020B0500000000000000" pitchFamily="50" charset="-128"/>
              </a:rPr>
              <a:t>iter</a:t>
            </a:r>
            <a:r>
              <a:rPr lang="en-US" altLang="ja-JP" sz="1400" dirty="0">
                <a:ea typeface="IPA Pゴシック" panose="020B0500000000000000" pitchFamily="50" charset="-128"/>
              </a:rPr>
              <a:t> = </a:t>
            </a:r>
            <a:r>
              <a:rPr lang="en-US" altLang="ja-JP" sz="1400" dirty="0" err="1">
                <a:ea typeface="IPA Pゴシック" panose="020B0500000000000000" pitchFamily="50" charset="-128"/>
              </a:rPr>
              <a:t>inputPathQueue.begin</a:t>
            </a:r>
            <a:r>
              <a:rPr lang="en-US" altLang="ja-JP" sz="1400" dirty="0" smtClean="0">
                <a:ea typeface="IPA Pゴシック" panose="020B0500000000000000" pitchFamily="50" charset="-128"/>
              </a:rPr>
              <a:t>();…) </a:t>
            </a:r>
            <a:r>
              <a:rPr lang="en-US" altLang="ja-JP" sz="1400" dirty="0">
                <a:ea typeface="IPA Pゴシック" panose="020B0500000000000000" pitchFamily="50" charset="-128"/>
              </a:rPr>
              <a:t>{</a:t>
            </a:r>
          </a:p>
          <a:p>
            <a:r>
              <a:rPr lang="en-US" altLang="ja-JP" sz="1400" dirty="0">
                <a:ea typeface="IPA Pゴシック" panose="020B0500000000000000" pitchFamily="50" charset="-128"/>
              </a:rPr>
              <a:t>    </a:t>
            </a:r>
            <a:r>
              <a:rPr lang="en-US" altLang="ja-JP" sz="1400" dirty="0" err="1">
                <a:ea typeface="IPA Pゴシック" panose="020B0500000000000000" pitchFamily="50" charset="-128"/>
              </a:rPr>
              <a:t>InputPath</a:t>
            </a:r>
            <a:r>
              <a:rPr lang="en-US" altLang="ja-JP" sz="1400" dirty="0">
                <a:ea typeface="IPA Pゴシック" panose="020B0500000000000000" pitchFamily="50" charset="-128"/>
              </a:rPr>
              <a:t> &amp;node = **</a:t>
            </a:r>
            <a:r>
              <a:rPr lang="en-US" altLang="ja-JP" sz="1400" dirty="0" err="1">
                <a:ea typeface="IPA Pゴシック" panose="020B0500000000000000" pitchFamily="50" charset="-128"/>
              </a:rPr>
              <a:t>iter</a:t>
            </a:r>
            <a:r>
              <a:rPr lang="en-US" altLang="ja-JP" sz="1400" dirty="0">
                <a:ea typeface="IPA Pゴシック" panose="020B0500000000000000" pitchFamily="50" charset="-128"/>
              </a:rPr>
              <a:t>;</a:t>
            </a:r>
          </a:p>
          <a:p>
            <a:r>
              <a:rPr lang="en-US" altLang="ja-JP" sz="1400" dirty="0">
                <a:ea typeface="IPA Pゴシック" panose="020B0500000000000000" pitchFamily="50" charset="-128"/>
              </a:rPr>
              <a:t>    </a:t>
            </a:r>
            <a:r>
              <a:rPr lang="en-US" altLang="ja-JP" sz="1400" dirty="0" err="1">
                <a:ea typeface="IPA Pゴシック" panose="020B0500000000000000" pitchFamily="50" charset="-128"/>
              </a:rPr>
              <a:t>const</a:t>
            </a:r>
            <a:r>
              <a:rPr lang="en-US" altLang="ja-JP" sz="1400" dirty="0">
                <a:ea typeface="IPA Pゴシック" panose="020B0500000000000000" pitchFamily="50" charset="-128"/>
              </a:rPr>
              <a:t> Phrase &amp;phrase = </a:t>
            </a:r>
            <a:r>
              <a:rPr lang="en-US" altLang="ja-JP" sz="1400" dirty="0" err="1">
                <a:ea typeface="IPA Pゴシック" panose="020B0500000000000000" pitchFamily="50" charset="-128"/>
              </a:rPr>
              <a:t>node.GetPhrase</a:t>
            </a:r>
            <a:r>
              <a:rPr lang="en-US" altLang="ja-JP" sz="1400" dirty="0" smtClean="0">
                <a:ea typeface="IPA Pゴシック" panose="020B0500000000000000" pitchFamily="50" charset="-128"/>
              </a:rPr>
              <a:t>();</a:t>
            </a:r>
          </a:p>
          <a:p>
            <a:r>
              <a:rPr lang="en-US" altLang="ja-JP" sz="1400" dirty="0">
                <a:ea typeface="IPA Pゴシック" panose="020B0500000000000000" pitchFamily="50" charset="-128"/>
              </a:rPr>
              <a:t> </a:t>
            </a:r>
            <a:r>
              <a:rPr lang="en-US" altLang="ja-JP" sz="1400" dirty="0" smtClean="0">
                <a:ea typeface="IPA Pゴシック" panose="020B0500000000000000" pitchFamily="50" charset="-128"/>
              </a:rPr>
              <a:t>   </a:t>
            </a:r>
            <a:r>
              <a:rPr lang="en-US" altLang="ja-JP" sz="1400" dirty="0" err="1" smtClean="0">
                <a:ea typeface="IPA Pゴシック" panose="020B0500000000000000" pitchFamily="50" charset="-128"/>
              </a:rPr>
              <a:t>const</a:t>
            </a:r>
            <a:r>
              <a:rPr lang="en-US" altLang="ja-JP" sz="1400" dirty="0" smtClean="0">
                <a:ea typeface="IPA Pゴシック" panose="020B0500000000000000" pitchFamily="50" charset="-128"/>
              </a:rPr>
              <a:t> </a:t>
            </a:r>
            <a:r>
              <a:rPr lang="en-US" altLang="ja-JP" sz="1400" dirty="0" err="1" smtClean="0">
                <a:ea typeface="IPA Pゴシック" panose="020B0500000000000000" pitchFamily="50" charset="-128"/>
              </a:rPr>
              <a:t>PhraseDctionaryNodeMemory</a:t>
            </a:r>
            <a:r>
              <a:rPr lang="en-US" altLang="ja-JP" sz="1400" dirty="0" smtClean="0">
                <a:ea typeface="IPA Pゴシック" panose="020B0500000000000000" pitchFamily="50" charset="-128"/>
              </a:rPr>
              <a:t> *</a:t>
            </a:r>
            <a:r>
              <a:rPr lang="en-US" altLang="ja-JP" sz="1400" dirty="0" err="1" smtClean="0">
                <a:ea typeface="IPA Pゴシック" panose="020B0500000000000000" pitchFamily="50" charset="-128"/>
              </a:rPr>
              <a:t>prevPtNode</a:t>
            </a:r>
            <a:r>
              <a:rPr lang="en-US" altLang="ja-JP" sz="1400" dirty="0" smtClean="0">
                <a:ea typeface="IPA Pゴシック" panose="020B0500000000000000" pitchFamily="50" charset="-128"/>
              </a:rPr>
              <a:t> =  </a:t>
            </a:r>
          </a:p>
          <a:p>
            <a:r>
              <a:rPr lang="en-US" altLang="ja-JP" sz="1400" dirty="0">
                <a:ea typeface="IPA Pゴシック" panose="020B0500000000000000" pitchFamily="50" charset="-128"/>
              </a:rPr>
              <a:t> </a:t>
            </a:r>
            <a:r>
              <a:rPr lang="en-US" altLang="ja-JP" sz="1400" dirty="0" smtClean="0">
                <a:ea typeface="IPA Pゴシック" panose="020B0500000000000000" pitchFamily="50" charset="-128"/>
              </a:rPr>
              <a:t>                   </a:t>
            </a:r>
            <a:r>
              <a:rPr lang="en-US" altLang="ja-JP" sz="1400" dirty="0" err="1" smtClean="0">
                <a:ea typeface="IPA Pゴシック" panose="020B0500000000000000" pitchFamily="50" charset="-128"/>
              </a:rPr>
              <a:t>node.</a:t>
            </a:r>
            <a:r>
              <a:rPr lang="en-US" altLang="ja-JP" sz="1400" b="1" u="sng" dirty="0" err="1" smtClean="0">
                <a:ea typeface="IPA Pゴシック" panose="020B0500000000000000" pitchFamily="50" charset="-128"/>
              </a:rPr>
              <a:t>GetPrevPath</a:t>
            </a:r>
            <a:r>
              <a:rPr lang="en-US" altLang="ja-JP" sz="1400" b="1" u="sng" dirty="0" smtClean="0">
                <a:ea typeface="IPA Pゴシック" panose="020B0500000000000000" pitchFamily="50" charset="-128"/>
              </a:rPr>
              <a:t>()-&gt;</a:t>
            </a:r>
            <a:r>
              <a:rPr lang="en-US" altLang="ja-JP" sz="1400" b="1" u="sng" dirty="0" err="1">
                <a:ea typeface="IPA Pゴシック" panose="020B0500000000000000" pitchFamily="50" charset="-128"/>
              </a:rPr>
              <a:t>GetPtNode</a:t>
            </a:r>
            <a:r>
              <a:rPr lang="en-US" altLang="ja-JP" sz="1400" b="1" u="sng" dirty="0">
                <a:ea typeface="IPA Pゴシック" panose="020B0500000000000000" pitchFamily="50" charset="-128"/>
              </a:rPr>
              <a:t>(*this</a:t>
            </a:r>
            <a:r>
              <a:rPr lang="en-US" altLang="ja-JP" sz="1400" b="1" u="sng" dirty="0" smtClean="0">
                <a:ea typeface="IPA Pゴシック" panose="020B0500000000000000" pitchFamily="50" charset="-128"/>
              </a:rPr>
              <a:t>);</a:t>
            </a:r>
          </a:p>
          <a:p>
            <a:r>
              <a:rPr lang="en-US" altLang="ja-JP" sz="1400" dirty="0">
                <a:ea typeface="IPA Pゴシック" panose="020B0500000000000000" pitchFamily="50" charset="-128"/>
              </a:rPr>
              <a:t>    Word </a:t>
            </a:r>
            <a:r>
              <a:rPr lang="en-US" altLang="ja-JP" sz="1400" dirty="0" err="1">
                <a:ea typeface="IPA Pゴシック" panose="020B0500000000000000" pitchFamily="50" charset="-128"/>
              </a:rPr>
              <a:t>lastWord</a:t>
            </a:r>
            <a:r>
              <a:rPr lang="en-US" altLang="ja-JP" sz="1400" dirty="0">
                <a:ea typeface="IPA Pゴシック" panose="020B0500000000000000" pitchFamily="50" charset="-128"/>
              </a:rPr>
              <a:t> = </a:t>
            </a:r>
            <a:r>
              <a:rPr lang="en-US" altLang="ja-JP" sz="1400" dirty="0" err="1">
                <a:ea typeface="IPA Pゴシック" panose="020B0500000000000000" pitchFamily="50" charset="-128"/>
              </a:rPr>
              <a:t>phrase.GetWord</a:t>
            </a:r>
            <a:r>
              <a:rPr lang="en-US" altLang="ja-JP" sz="1400" dirty="0">
                <a:ea typeface="IPA Pゴシック" panose="020B0500000000000000" pitchFamily="50" charset="-128"/>
              </a:rPr>
              <a:t>(</a:t>
            </a:r>
            <a:r>
              <a:rPr lang="en-US" altLang="ja-JP" sz="1400" dirty="0" err="1">
                <a:ea typeface="IPA Pゴシック" panose="020B0500000000000000" pitchFamily="50" charset="-128"/>
              </a:rPr>
              <a:t>phrase.GetSize</a:t>
            </a:r>
            <a:r>
              <a:rPr lang="en-US" altLang="ja-JP" sz="1400" dirty="0">
                <a:ea typeface="IPA Pゴシック" panose="020B0500000000000000" pitchFamily="50" charset="-128"/>
              </a:rPr>
              <a:t>() - 1</a:t>
            </a:r>
            <a:r>
              <a:rPr lang="en-US" altLang="ja-JP" sz="1400" dirty="0" smtClean="0">
                <a:ea typeface="IPA Pゴシック" panose="020B0500000000000000" pitchFamily="50" charset="-128"/>
              </a:rPr>
              <a:t>);</a:t>
            </a:r>
          </a:p>
          <a:p>
            <a:r>
              <a:rPr lang="en-US" altLang="ja-JP" sz="1400" dirty="0">
                <a:ea typeface="IPA Pゴシック" panose="020B0500000000000000" pitchFamily="50" charset="-128"/>
              </a:rPr>
              <a:t> </a:t>
            </a:r>
            <a:r>
              <a:rPr lang="en-US" altLang="ja-JP" sz="1400" dirty="0" smtClean="0">
                <a:ea typeface="IPA Pゴシック" panose="020B0500000000000000" pitchFamily="50" charset="-128"/>
              </a:rPr>
              <a:t>   </a:t>
            </a:r>
          </a:p>
          <a:p>
            <a:r>
              <a:rPr lang="en-US" altLang="ja-JP" sz="1400" dirty="0" smtClean="0">
                <a:ea typeface="IPA Pゴシック" panose="020B0500000000000000" pitchFamily="50" charset="-128"/>
              </a:rPr>
              <a:t>    </a:t>
            </a:r>
            <a:r>
              <a:rPr lang="en-US" altLang="ja-JP" sz="1400" dirty="0" err="1">
                <a:ea typeface="IPA Pゴシック" panose="020B0500000000000000" pitchFamily="50" charset="-128"/>
              </a:rPr>
              <a:t>const</a:t>
            </a:r>
            <a:r>
              <a:rPr lang="en-US" altLang="ja-JP" sz="1400" dirty="0">
                <a:ea typeface="IPA Pゴシック" panose="020B0500000000000000" pitchFamily="50" charset="-128"/>
              </a:rPr>
              <a:t> </a:t>
            </a:r>
            <a:r>
              <a:rPr lang="en-US" altLang="ja-JP" sz="1400" dirty="0" err="1">
                <a:ea typeface="IPA Pゴシック" panose="020B0500000000000000" pitchFamily="50" charset="-128"/>
              </a:rPr>
              <a:t>PhraseDictionaryNodeMemory</a:t>
            </a:r>
            <a:r>
              <a:rPr lang="en-US" altLang="ja-JP" sz="1400" dirty="0">
                <a:ea typeface="IPA Pゴシック" panose="020B0500000000000000" pitchFamily="50" charset="-128"/>
              </a:rPr>
              <a:t> *</a:t>
            </a:r>
            <a:r>
              <a:rPr lang="en-US" altLang="ja-JP" sz="1400" dirty="0" err="1">
                <a:ea typeface="IPA Pゴシック" panose="020B0500000000000000" pitchFamily="50" charset="-128"/>
              </a:rPr>
              <a:t>ptNode</a:t>
            </a:r>
            <a:r>
              <a:rPr lang="en-US" altLang="ja-JP" sz="1400" dirty="0">
                <a:ea typeface="IPA Pゴシック" panose="020B0500000000000000" pitchFamily="50" charset="-128"/>
              </a:rPr>
              <a:t> = </a:t>
            </a:r>
            <a:r>
              <a:rPr lang="en-US" altLang="ja-JP" sz="1400" dirty="0" err="1">
                <a:ea typeface="IPA Pゴシック" panose="020B0500000000000000" pitchFamily="50" charset="-128"/>
              </a:rPr>
              <a:t>prevPtNode</a:t>
            </a:r>
            <a:r>
              <a:rPr lang="en-US" altLang="ja-JP" sz="1400" dirty="0">
                <a:ea typeface="IPA Pゴシック" panose="020B0500000000000000" pitchFamily="50" charset="-128"/>
              </a:rPr>
              <a:t>-&gt;</a:t>
            </a:r>
            <a:r>
              <a:rPr lang="en-US" altLang="ja-JP" sz="1400" b="1" u="sng" dirty="0" err="1">
                <a:ea typeface="IPA Pゴシック" panose="020B0500000000000000" pitchFamily="50" charset="-128"/>
              </a:rPr>
              <a:t>GetChild</a:t>
            </a:r>
            <a:r>
              <a:rPr lang="en-US" altLang="ja-JP" sz="1400" b="1" dirty="0">
                <a:ea typeface="IPA Pゴシック" panose="020B0500000000000000" pitchFamily="50" charset="-128"/>
              </a:rPr>
              <a:t>(</a:t>
            </a:r>
            <a:r>
              <a:rPr lang="en-US" altLang="ja-JP" sz="1400" b="1" dirty="0" err="1">
                <a:ea typeface="IPA Pゴシック" panose="020B0500000000000000" pitchFamily="50" charset="-128"/>
              </a:rPr>
              <a:t>lastWord</a:t>
            </a:r>
            <a:r>
              <a:rPr lang="en-US" altLang="ja-JP" sz="1400" b="1" dirty="0">
                <a:ea typeface="IPA Pゴシック" panose="020B0500000000000000" pitchFamily="50" charset="-128"/>
              </a:rPr>
              <a:t>)</a:t>
            </a:r>
            <a:r>
              <a:rPr lang="en-US" altLang="ja-JP" sz="1400" dirty="0">
                <a:ea typeface="IPA Pゴシック" panose="020B0500000000000000" pitchFamily="50" charset="-128"/>
              </a:rPr>
              <a:t>;</a:t>
            </a:r>
          </a:p>
          <a:p>
            <a:endParaRPr lang="en-US" altLang="ja-JP" sz="1400" dirty="0" smtClean="0">
              <a:ea typeface="IPA Pゴシック" panose="020B0500000000000000" pitchFamily="50" charset="-128"/>
            </a:endParaRPr>
          </a:p>
          <a:p>
            <a:r>
              <a:rPr lang="en-US" altLang="ja-JP" sz="1400" dirty="0" smtClean="0">
                <a:ea typeface="IPA Pゴシック" panose="020B0500000000000000" pitchFamily="50" charset="-128"/>
              </a:rPr>
              <a:t>    </a:t>
            </a:r>
            <a:r>
              <a:rPr lang="en-US" altLang="ja-JP" sz="1400" dirty="0" err="1" smtClean="0">
                <a:ea typeface="IPA Pゴシック" panose="020B0500000000000000" pitchFamily="50" charset="-128"/>
              </a:rPr>
              <a:t>const</a:t>
            </a:r>
            <a:r>
              <a:rPr lang="en-US" altLang="ja-JP" sz="1400" dirty="0" smtClean="0">
                <a:ea typeface="IPA Pゴシック" panose="020B0500000000000000" pitchFamily="50" charset="-128"/>
              </a:rPr>
              <a:t> </a:t>
            </a:r>
            <a:r>
              <a:rPr lang="en-US" altLang="ja-JP" sz="1400" dirty="0" err="1">
                <a:ea typeface="IPA Pゴシック" panose="020B0500000000000000" pitchFamily="50" charset="-128"/>
              </a:rPr>
              <a:t>TargetPhraseCollection</a:t>
            </a:r>
            <a:r>
              <a:rPr lang="en-US" altLang="ja-JP" sz="1400" dirty="0">
                <a:ea typeface="IPA Pゴシック" panose="020B0500000000000000" pitchFamily="50" charset="-128"/>
              </a:rPr>
              <a:t> &amp;</a:t>
            </a:r>
            <a:r>
              <a:rPr lang="en-US" altLang="ja-JP" sz="1400" dirty="0" err="1">
                <a:ea typeface="IPA Pゴシック" panose="020B0500000000000000" pitchFamily="50" charset="-128"/>
              </a:rPr>
              <a:t>targetPhrases</a:t>
            </a:r>
            <a:r>
              <a:rPr lang="en-US" altLang="ja-JP" sz="1400" dirty="0">
                <a:ea typeface="IPA Pゴシック" panose="020B0500000000000000" pitchFamily="50" charset="-128"/>
              </a:rPr>
              <a:t> </a:t>
            </a:r>
            <a:endParaRPr lang="en-US" altLang="ja-JP" sz="1400" dirty="0" smtClean="0">
              <a:ea typeface="IPA Pゴシック" panose="020B0500000000000000" pitchFamily="50" charset="-128"/>
            </a:endParaRPr>
          </a:p>
          <a:p>
            <a:r>
              <a:rPr lang="en-US" altLang="ja-JP" sz="1400" dirty="0">
                <a:ea typeface="IPA Pゴシック" panose="020B0500000000000000" pitchFamily="50" charset="-128"/>
              </a:rPr>
              <a:t> </a:t>
            </a:r>
            <a:r>
              <a:rPr lang="en-US" altLang="ja-JP" sz="1400" dirty="0" smtClean="0">
                <a:ea typeface="IPA Pゴシック" panose="020B0500000000000000" pitchFamily="50" charset="-128"/>
              </a:rPr>
              <a:t>                                        = </a:t>
            </a:r>
            <a:r>
              <a:rPr lang="en-US" altLang="ja-JP" sz="1400" dirty="0" err="1">
                <a:ea typeface="IPA Pゴシック" panose="020B0500000000000000" pitchFamily="50" charset="-128"/>
              </a:rPr>
              <a:t>ptNode</a:t>
            </a:r>
            <a:r>
              <a:rPr lang="en-US" altLang="ja-JP" sz="1400" dirty="0">
                <a:ea typeface="IPA Pゴシック" panose="020B0500000000000000" pitchFamily="50" charset="-128"/>
              </a:rPr>
              <a:t>-&gt;</a:t>
            </a:r>
            <a:r>
              <a:rPr lang="en-US" altLang="ja-JP" sz="1400" dirty="0" err="1">
                <a:ea typeface="IPA Pゴシック" panose="020B0500000000000000" pitchFamily="50" charset="-128"/>
              </a:rPr>
              <a:t>GetTargetPhraseCollection</a:t>
            </a:r>
            <a:r>
              <a:rPr lang="en-US" altLang="ja-JP" sz="1400" dirty="0">
                <a:ea typeface="IPA Pゴシック" panose="020B0500000000000000" pitchFamily="50" charset="-128"/>
              </a:rPr>
              <a:t>();</a:t>
            </a:r>
          </a:p>
          <a:p>
            <a:r>
              <a:rPr lang="en-US" altLang="ja-JP" sz="1400" dirty="0">
                <a:ea typeface="IPA Pゴシック" panose="020B0500000000000000" pitchFamily="50" charset="-128"/>
              </a:rPr>
              <a:t>    </a:t>
            </a:r>
            <a:r>
              <a:rPr lang="en-US" altLang="ja-JP" sz="1400" dirty="0" err="1" smtClean="0">
                <a:ea typeface="IPA Pゴシック" panose="020B0500000000000000" pitchFamily="50" charset="-128"/>
              </a:rPr>
              <a:t>node.</a:t>
            </a:r>
            <a:r>
              <a:rPr lang="en-US" altLang="ja-JP" sz="1400" b="1" u="sng" dirty="0" err="1" smtClean="0">
                <a:ea typeface="IPA Pゴシック" panose="020B0500000000000000" pitchFamily="50" charset="-128"/>
              </a:rPr>
              <a:t>SetTargetPhrases</a:t>
            </a:r>
            <a:r>
              <a:rPr lang="en-US" altLang="ja-JP" sz="1400" b="1" u="sng" dirty="0">
                <a:ea typeface="IPA Pゴシック" panose="020B0500000000000000" pitchFamily="50" charset="-128"/>
              </a:rPr>
              <a:t>(*this, &amp;</a:t>
            </a:r>
            <a:r>
              <a:rPr lang="en-US" altLang="ja-JP" sz="1400" b="1" u="sng" dirty="0" err="1">
                <a:ea typeface="IPA Pゴシック" panose="020B0500000000000000" pitchFamily="50" charset="-128"/>
              </a:rPr>
              <a:t>targetPhrases</a:t>
            </a:r>
            <a:r>
              <a:rPr lang="en-US" altLang="ja-JP" sz="1400" b="1" u="sng" dirty="0">
                <a:ea typeface="IPA Pゴシック" panose="020B0500000000000000" pitchFamily="50" charset="-128"/>
              </a:rPr>
              <a:t>, </a:t>
            </a:r>
            <a:r>
              <a:rPr lang="en-US" altLang="ja-JP" sz="1400" b="1" u="sng" dirty="0" err="1">
                <a:ea typeface="IPA Pゴシック" panose="020B0500000000000000" pitchFamily="50" charset="-128"/>
              </a:rPr>
              <a:t>ptNode</a:t>
            </a:r>
            <a:r>
              <a:rPr lang="en-US" altLang="ja-JP" sz="1400" b="1" u="sng" dirty="0" smtClean="0">
                <a:ea typeface="IPA Pゴシック" panose="020B0500000000000000" pitchFamily="50" charset="-128"/>
              </a:rPr>
              <a:t>);</a:t>
            </a:r>
          </a:p>
          <a:p>
            <a:r>
              <a:rPr lang="en-US" altLang="ja-JP" sz="1400" dirty="0" smtClean="0">
                <a:ea typeface="IPA Pゴシック" panose="020B0500000000000000" pitchFamily="50" charset="-128"/>
              </a:rPr>
              <a:t> </a:t>
            </a:r>
            <a:r>
              <a:rPr lang="en-US" altLang="ja-JP" sz="1400" dirty="0">
                <a:ea typeface="IPA Pゴシック" panose="020B0500000000000000" pitchFamily="50" charset="-128"/>
              </a:rPr>
              <a:t>}</a:t>
            </a:r>
          </a:p>
          <a:p>
            <a:r>
              <a:rPr lang="en-US" altLang="ja-JP" sz="1400" dirty="0">
                <a:ea typeface="IPA Pゴシック" panose="020B0500000000000000" pitchFamily="50" charset="-128"/>
              </a:rPr>
              <a:t>}</a:t>
            </a:r>
            <a:endParaRPr lang="ja-JP" altLang="en-US" sz="1400" dirty="0">
              <a:ea typeface="IPA Pゴシック" panose="020B05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96136" y="1719746"/>
            <a:ext cx="2654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ea typeface="IPA Pゴシック" panose="020B0500000000000000" pitchFamily="50" charset="-128"/>
              </a:rPr>
              <a:t>Trie</a:t>
            </a:r>
            <a:r>
              <a:rPr lang="ja-JP" altLang="en-US" sz="2000" dirty="0">
                <a:ea typeface="IPA Pゴシック" panose="020B0500000000000000" pitchFamily="50" charset="-128"/>
              </a:rPr>
              <a:t>に</a:t>
            </a:r>
            <a:r>
              <a:rPr lang="ja-JP" altLang="en-US" sz="2000" dirty="0" smtClean="0">
                <a:ea typeface="IPA Pゴシック" panose="020B0500000000000000" pitchFamily="50" charset="-128"/>
              </a:rPr>
              <a:t>よるデータ構造</a:t>
            </a:r>
            <a:endParaRPr kumimoji="1" lang="en-US" altLang="ja-JP" sz="2000" dirty="0" smtClean="0">
              <a:ea typeface="IPA Pゴシック" panose="020B05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12324" y="3501008"/>
            <a:ext cx="2462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ea typeface="IPA Pゴシック" panose="020B0500000000000000" pitchFamily="50" charset="-128"/>
              </a:rPr>
              <a:t>1</a:t>
            </a:r>
            <a:r>
              <a:rPr lang="ja-JP" altLang="en-US" sz="2000" dirty="0" smtClean="0">
                <a:ea typeface="IPA Pゴシック" panose="020B0500000000000000" pitchFamily="50" charset="-128"/>
              </a:rPr>
              <a:t>単語短いフレーズを</a:t>
            </a:r>
            <a:endParaRPr lang="en-US" altLang="ja-JP" sz="2000" dirty="0" smtClean="0">
              <a:ea typeface="IPA Pゴシック" panose="020B0500000000000000" pitchFamily="50" charset="-128"/>
            </a:endParaRPr>
          </a:p>
          <a:p>
            <a:r>
              <a:rPr lang="ja-JP" altLang="en-US" sz="2000" dirty="0" smtClean="0">
                <a:ea typeface="IPA Pゴシック" panose="020B0500000000000000" pitchFamily="50" charset="-128"/>
              </a:rPr>
              <a:t>たどったときのノード</a:t>
            </a:r>
            <a:endParaRPr kumimoji="1" lang="en-US" altLang="ja-JP" sz="2000" dirty="0" smtClean="0">
              <a:ea typeface="IPA Pゴシック" panose="020B0500000000000000" pitchFamily="50" charset="-128"/>
            </a:endParaRPr>
          </a:p>
        </p:txBody>
      </p:sp>
      <p:cxnSp>
        <p:nvCxnSpPr>
          <p:cNvPr id="8" name="直線矢印コネクタ 7"/>
          <p:cNvCxnSpPr>
            <a:stCxn id="7" idx="1"/>
          </p:cNvCxnSpPr>
          <p:nvPr/>
        </p:nvCxnSpPr>
        <p:spPr>
          <a:xfrm flipH="1">
            <a:off x="5768066" y="3854951"/>
            <a:ext cx="244258" cy="4292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732240" y="4077072"/>
            <a:ext cx="1869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ea typeface="IPA Pゴシック" panose="020B0500000000000000" pitchFamily="50" charset="-128"/>
              </a:rPr>
              <a:t>差分の</a:t>
            </a:r>
            <a:r>
              <a:rPr kumimoji="1" lang="en-US" altLang="ja-JP" sz="2000" dirty="0" smtClean="0">
                <a:ea typeface="IPA Pゴシック" panose="020B0500000000000000" pitchFamily="50" charset="-128"/>
              </a:rPr>
              <a:t>1</a:t>
            </a:r>
            <a:r>
              <a:rPr lang="ja-JP" altLang="en-US" sz="2000" dirty="0" smtClean="0">
                <a:ea typeface="IPA Pゴシック" panose="020B0500000000000000" pitchFamily="50" charset="-128"/>
              </a:rPr>
              <a:t>単語分</a:t>
            </a:r>
            <a:endParaRPr lang="en-US" altLang="ja-JP" sz="2000" dirty="0" smtClean="0">
              <a:ea typeface="IPA Pゴシック" panose="020B0500000000000000" pitchFamily="50" charset="-128"/>
            </a:endParaRPr>
          </a:p>
          <a:p>
            <a:r>
              <a:rPr kumimoji="1" lang="ja-JP" altLang="en-US" sz="2000" dirty="0">
                <a:ea typeface="IPA Pゴシック" panose="020B0500000000000000" pitchFamily="50" charset="-128"/>
              </a:rPr>
              <a:t>たどる</a:t>
            </a:r>
            <a:endParaRPr kumimoji="1" lang="en-US" altLang="ja-JP" sz="2000" dirty="0" smtClean="0">
              <a:ea typeface="IPA Pゴシック" panose="020B0500000000000000" pitchFamily="50" charset="-128"/>
            </a:endParaRPr>
          </a:p>
        </p:txBody>
      </p:sp>
      <p:cxnSp>
        <p:nvCxnSpPr>
          <p:cNvPr id="15" name="直線矢印コネクタ 14"/>
          <p:cNvCxnSpPr>
            <a:stCxn id="14" idx="1"/>
          </p:cNvCxnSpPr>
          <p:nvPr/>
        </p:nvCxnSpPr>
        <p:spPr>
          <a:xfrm flipH="1">
            <a:off x="6581012" y="4431015"/>
            <a:ext cx="151228" cy="51015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22" idx="1"/>
          </p:cNvCxnSpPr>
          <p:nvPr/>
        </p:nvCxnSpPr>
        <p:spPr>
          <a:xfrm flipH="1" flipV="1">
            <a:off x="5652120" y="5949281"/>
            <a:ext cx="432048" cy="4259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6084168" y="6021288"/>
            <a:ext cx="2326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ea typeface="IPA Pゴシック" panose="020B0500000000000000" pitchFamily="50" charset="-128"/>
              </a:rPr>
              <a:t>得られた目的言語</a:t>
            </a:r>
            <a:endParaRPr kumimoji="1" lang="en-US" altLang="ja-JP" sz="2000" dirty="0" smtClean="0">
              <a:ea typeface="IPA Pゴシック" panose="020B0500000000000000" pitchFamily="50" charset="-128"/>
            </a:endParaRPr>
          </a:p>
          <a:p>
            <a:r>
              <a:rPr kumimoji="1" lang="ja-JP" altLang="en-US" sz="2000" dirty="0" smtClean="0">
                <a:ea typeface="IPA Pゴシック" panose="020B0500000000000000" pitchFamily="50" charset="-128"/>
              </a:rPr>
              <a:t>フレーズ</a:t>
            </a:r>
            <a:r>
              <a:rPr lang="ja-JP" altLang="en-US" sz="2000" dirty="0" smtClean="0">
                <a:ea typeface="IPA Pゴシック" panose="020B0500000000000000" pitchFamily="50" charset="-128"/>
              </a:rPr>
              <a:t>集合を保存</a:t>
            </a:r>
            <a:endParaRPr kumimoji="1" lang="en-US" altLang="ja-JP" sz="2000" dirty="0" smtClean="0">
              <a:ea typeface="IPA Pゴシック" panose="020B0500000000000000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508104" y="1321642"/>
            <a:ext cx="30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ea typeface="IPA Pゴシック" panose="020B0500000000000000" pitchFamily="50" charset="-128"/>
              </a:rPr>
              <a:t>デフォルトのフレーズテーブル</a:t>
            </a:r>
            <a:endParaRPr kumimoji="1" lang="en-US" altLang="ja-JP" dirty="0" smtClean="0">
              <a:ea typeface="IPA Pゴシック" panose="020B0500000000000000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60437" y="2126396"/>
            <a:ext cx="4464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ea typeface="IPA Pゴシック" panose="020B0500000000000000" pitchFamily="50" charset="-128"/>
              </a:rPr>
              <a:t>PhraseDictionaryMemory.cpp:140</a:t>
            </a:r>
            <a:endParaRPr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875634" y="3177192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ea typeface="IPA Pゴシック" panose="020B0500000000000000" pitchFamily="50" charset="-128"/>
              </a:rPr>
              <a:t>元言語フレーズを取得</a:t>
            </a:r>
            <a:endParaRPr kumimoji="1" lang="en-US" altLang="ja-JP" sz="2000" dirty="0" smtClean="0">
              <a:ea typeface="IPA Pゴシック" panose="020B0500000000000000" pitchFamily="50" charset="-128"/>
            </a:endParaRPr>
          </a:p>
        </p:txBody>
      </p:sp>
      <p:cxnSp>
        <p:nvCxnSpPr>
          <p:cNvPr id="27" name="直線矢印コネクタ 26"/>
          <p:cNvCxnSpPr>
            <a:stCxn id="26" idx="1"/>
          </p:cNvCxnSpPr>
          <p:nvPr/>
        </p:nvCxnSpPr>
        <p:spPr>
          <a:xfrm flipH="1">
            <a:off x="4374232" y="3377247"/>
            <a:ext cx="501402" cy="4838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リーフォーム 8"/>
          <p:cNvSpPr/>
          <p:nvPr/>
        </p:nvSpPr>
        <p:spPr>
          <a:xfrm>
            <a:off x="5786553" y="4077072"/>
            <a:ext cx="881876" cy="864096"/>
          </a:xfrm>
          <a:custGeom>
            <a:avLst/>
            <a:gdLst>
              <a:gd name="connsiteX0" fmla="*/ 881876 w 881876"/>
              <a:gd name="connsiteY0" fmla="*/ 0 h 1048214"/>
              <a:gd name="connsiteX1" fmla="*/ 681154 w 881876"/>
              <a:gd name="connsiteY1" fmla="*/ 546410 h 1048214"/>
              <a:gd name="connsiteX2" fmla="*/ 90140 w 881876"/>
              <a:gd name="connsiteY2" fmla="*/ 892097 h 1048214"/>
              <a:gd name="connsiteX3" fmla="*/ 12081 w 881876"/>
              <a:gd name="connsiteY3" fmla="*/ 1048214 h 104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1876" h="1048214">
                <a:moveTo>
                  <a:pt x="881876" y="0"/>
                </a:moveTo>
                <a:cubicBezTo>
                  <a:pt x="847493" y="198863"/>
                  <a:pt x="813110" y="397727"/>
                  <a:pt x="681154" y="546410"/>
                </a:cubicBezTo>
                <a:cubicBezTo>
                  <a:pt x="549198" y="695093"/>
                  <a:pt x="201652" y="808463"/>
                  <a:pt x="90140" y="892097"/>
                </a:cubicBezTo>
                <a:cubicBezTo>
                  <a:pt x="-21372" y="975731"/>
                  <a:pt x="-4646" y="1011972"/>
                  <a:pt x="12081" y="1048214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347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dirty="0"/>
              <a:t>Moses</a:t>
            </a:r>
            <a:r>
              <a:rPr lang="ja-JP" altLang="en-US" sz="4400" dirty="0"/>
              <a:t>の翻訳</a:t>
            </a:r>
            <a:r>
              <a:rPr lang="en-US" altLang="ja-JP" sz="4400" dirty="0"/>
              <a:t>(</a:t>
            </a:r>
            <a:r>
              <a:rPr lang="ja-JP" altLang="en-US" sz="4400" dirty="0"/>
              <a:t>フレーズモデル</a:t>
            </a:r>
            <a:r>
              <a:rPr lang="en-US" altLang="ja-JP" sz="4400" dirty="0"/>
              <a:t>)</a:t>
            </a:r>
            <a:endParaRPr kumimoji="1" lang="ja-JP" altLang="en-US" sz="4400" dirty="0"/>
          </a:p>
        </p:txBody>
      </p:sp>
      <p:sp>
        <p:nvSpPr>
          <p:cNvPr id="4" name="正方形/長方形 3"/>
          <p:cNvSpPr/>
          <p:nvPr/>
        </p:nvSpPr>
        <p:spPr>
          <a:xfrm>
            <a:off x="341575" y="1334786"/>
            <a:ext cx="2934281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ea typeface="IPA Pゴシック" panose="020B0500000000000000" pitchFamily="50" charset="-128"/>
              </a:rPr>
              <a:t>探索処理</a:t>
            </a:r>
            <a:endParaRPr kumimoji="1" lang="ja-JP" altLang="en-US" sz="2800" dirty="0">
              <a:ea typeface="IPA Pゴシック" panose="020B05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2132856"/>
            <a:ext cx="387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ea typeface="IPA Pゴシック" panose="020B0500000000000000" pitchFamily="50" charset="-128"/>
              </a:rPr>
              <a:t>SearchNormal.cpp:50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47864" y="1455167"/>
            <a:ext cx="4876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ea typeface="IPA Pゴシック" panose="020B0500000000000000" pitchFamily="50" charset="-128"/>
              </a:rPr>
              <a:t>デフォルトで</a:t>
            </a:r>
            <a:r>
              <a:rPr kumimoji="1" lang="en-US" altLang="ja-JP" sz="2400" dirty="0" err="1" smtClean="0">
                <a:ea typeface="IPA Pゴシック" panose="020B0500000000000000" pitchFamily="50" charset="-128"/>
              </a:rPr>
              <a:t>SearchNormal</a:t>
            </a:r>
            <a:r>
              <a:rPr kumimoji="1" lang="ja-JP" altLang="en-US" sz="2400" dirty="0" smtClean="0">
                <a:ea typeface="IPA Pゴシック" panose="020B0500000000000000" pitchFamily="50" charset="-128"/>
              </a:rPr>
              <a:t>が実行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108520" y="2665825"/>
            <a:ext cx="8629285" cy="3982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void 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SearchNormal::ProcessSentence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(){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IPA Pゴシック" panose="020B0500000000000000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　</a:t>
            </a:r>
            <a:r>
              <a:rPr kumimoji="1" lang="en-US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//</a:t>
            </a:r>
            <a:r>
              <a:rPr kumimoji="1" lang="ja-JP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初期仮説</a:t>
            </a:r>
            <a:endParaRPr kumimoji="1" lang="ja-JP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IPA Pゴシック" panose="020B0500000000000000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  </a:t>
            </a:r>
            <a:r>
              <a:rPr kumimoji="0" lang="ja-JP" altLang="ja-JP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Hypothesis</a:t>
            </a:r>
            <a:r>
              <a:rPr kumimoji="1" lang="ja-JP" altLang="ja-JP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*hypo</a:t>
            </a:r>
            <a:r>
              <a:rPr kumimoji="1" lang="ja-JP" altLang="ja-JP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=</a:t>
            </a:r>
            <a:r>
              <a:rPr kumimoji="1" lang="ja-JP" altLang="ja-JP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Hypothesis::Create</a:t>
            </a:r>
            <a:r>
              <a:rPr kumimoji="1" lang="ja-JP" altLang="ja-JP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(</a:t>
            </a:r>
            <a:r>
              <a:rPr kumimoji="0" lang="ja-JP" altLang="ja-JP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m_manager</a:t>
            </a:r>
            <a:r>
              <a:rPr kumimoji="1" lang="ja-JP" altLang="ja-JP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,</a:t>
            </a:r>
            <a:r>
              <a:rPr kumimoji="0" lang="ja-JP" altLang="ja-JP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m_source</a:t>
            </a:r>
            <a:r>
              <a:rPr kumimoji="1" lang="ja-JP" altLang="ja-JP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,</a:t>
            </a:r>
            <a:r>
              <a:rPr lang="en-US" altLang="ja-JP" sz="1600" b="1" u="sng" dirty="0">
                <a:ea typeface="IPA Pゴシック" panose="020B0500000000000000" pitchFamily="50" charset="-128"/>
                <a:cs typeface="ＭＳ Ｐゴシック" pitchFamily="50" charset="-128"/>
              </a:rPr>
              <a:t>…</a:t>
            </a:r>
            <a:r>
              <a:rPr kumimoji="1" lang="ja-JP" altLang="ja-JP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  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m_hypoStackColl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[0]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-&gt;AddPrune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(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hypo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  for (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iterStack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=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m_hypoStackColl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.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begin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(); </a:t>
            </a:r>
            <a:r>
              <a:rPr kumimoji="0" lang="en-US" altLang="ja-JP" sz="1600" dirty="0" smtClean="0">
                <a:ea typeface="IPA Pゴシック" panose="020B0500000000000000" pitchFamily="50" charset="-128"/>
              </a:rPr>
              <a:t>…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) {</a:t>
            </a:r>
            <a:r>
              <a:rPr lang="ja-JP" altLang="ja-JP" sz="1600" dirty="0">
                <a:ea typeface="IPA Pゴシック" panose="020B0500000000000000" pitchFamily="50" charset="-128"/>
                <a:cs typeface="ＭＳ Ｐゴシック" pitchFamily="50" charset="-128"/>
              </a:rPr>
              <a:t>  //</a:t>
            </a:r>
            <a:r>
              <a:rPr lang="ja-JP" altLang="en-US" sz="1600" dirty="0">
                <a:ea typeface="IPA Pゴシック" panose="020B0500000000000000" pitchFamily="50" charset="-128"/>
                <a:cs typeface="ＭＳ Ｐゴシック" pitchFamily="50" charset="-128"/>
              </a:rPr>
              <a:t>各スタックについて</a:t>
            </a:r>
            <a:r>
              <a:rPr lang="ja-JP" altLang="en-US" sz="1600" dirty="0" smtClean="0">
                <a:ea typeface="IPA Pゴシック" panose="020B0500000000000000" pitchFamily="50" charset="-128"/>
                <a:cs typeface="ＭＳ Ｐゴシック" pitchFamily="50" charset="-128"/>
              </a:rPr>
              <a:t>処理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IPA Pゴシック" panose="020B0500000000000000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    //</a:t>
            </a:r>
            <a:r>
              <a:rPr lang="ja-JP" altLang="en-US" sz="1600" dirty="0" smtClean="0">
                <a:ea typeface="IPA Pゴシック" panose="020B0500000000000000" pitchFamily="50" charset="-128"/>
                <a:cs typeface="ＭＳ Ｐゴシック" pitchFamily="50" charset="-128"/>
              </a:rPr>
              <a:t>スタックからはみ出た分を枝切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IPA Pゴシック" panose="020B0500000000000000" pitchFamily="50" charset="-128"/>
              <a:cs typeface="ＭＳ Ｐゴシック" pitchFamily="50" charset="-128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    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sourceHypoColl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.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PruneToSize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(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staticData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.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GetMaxHypoStackSize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());</a:t>
            </a:r>
            <a:b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</a:b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    for (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iterHypo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=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sourceHypoColl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.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begin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();</a:t>
            </a:r>
            <a:r>
              <a:rPr lang="en-US" altLang="ja-JP" sz="1600" dirty="0" smtClean="0">
                <a:ea typeface="IPA Pゴシック" panose="020B0500000000000000" pitchFamily="50" charset="-128"/>
                <a:cs typeface="ＭＳ Ｐゴシック" pitchFamily="50" charset="-128"/>
              </a:rPr>
              <a:t>…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) {</a:t>
            </a:r>
            <a:r>
              <a:rPr lang="ja-JP" altLang="en-US" sz="1600" dirty="0"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lang="en-US" altLang="ja-JP" sz="1600" dirty="0" smtClean="0">
                <a:ea typeface="IPA Pゴシック" panose="020B0500000000000000" pitchFamily="50" charset="-128"/>
                <a:cs typeface="ＭＳ Ｐゴシック" pitchFamily="50" charset="-128"/>
              </a:rPr>
              <a:t>//</a:t>
            </a:r>
            <a:r>
              <a:rPr lang="ja-JP" altLang="en-US" sz="1600" dirty="0">
                <a:ea typeface="IPA Pゴシック" panose="020B0500000000000000" pitchFamily="50" charset="-128"/>
                <a:cs typeface="ＭＳ Ｐゴシック" pitchFamily="50" charset="-128"/>
              </a:rPr>
              <a:t>各仮説について処理</a:t>
            </a:r>
            <a:endParaRPr kumimoji="1" lang="ja-JP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IPA Pゴシック" panose="020B0500000000000000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      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Hypothesis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&amp;hypothesis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=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**iterHypo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      </a:t>
            </a:r>
            <a:r>
              <a:rPr kumimoji="0" lang="ja-JP" altLang="ja-JP" sz="16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ProcessOneHypothesis</a:t>
            </a:r>
            <a:r>
              <a:rPr kumimoji="1" lang="ja-JP" altLang="ja-JP" sz="16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(</a:t>
            </a:r>
            <a:r>
              <a:rPr kumimoji="0" lang="ja-JP" altLang="ja-JP" sz="16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hypothesis</a:t>
            </a:r>
            <a:r>
              <a:rPr kumimoji="1" lang="ja-JP" altLang="ja-JP" sz="16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);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// expand the hypothesis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  }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IPA Pゴシック" panose="020B0500000000000000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dirty="0" smtClean="0">
                <a:ea typeface="IPA Pゴシック" panose="020B0500000000000000" pitchFamily="50" charset="-128"/>
                <a:cs typeface="ＭＳ Ｐゴシック" pitchFamily="50" charset="-128"/>
              </a:rPr>
              <a:t>  …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IPA Pゴシック" panose="020B0500000000000000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}</a:t>
            </a:r>
            <a:endParaRPr kumimoji="1" lang="ja-JP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IPA Pゴシック" panose="020B0500000000000000" pitchFamily="50" charset="-128"/>
              <a:cs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518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99592" y="1484784"/>
            <a:ext cx="30243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>
                <a:ea typeface="IPA Pゴシック" panose="020B0500000000000000" pitchFamily="50" charset="-128"/>
              </a:rPr>
              <a:t>超概要</a:t>
            </a:r>
            <a:endParaRPr kumimoji="1" lang="ja-JP" altLang="en-US" sz="2800" b="1" dirty="0">
              <a:ea typeface="IPA Pゴシック" panose="020B0500000000000000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99186" y="3140968"/>
            <a:ext cx="30243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>
                <a:ea typeface="IPA Pゴシック" panose="020B0500000000000000" pitchFamily="50" charset="-128"/>
              </a:rPr>
              <a:t>起動のしくみ</a:t>
            </a:r>
            <a:endParaRPr kumimoji="1" lang="ja-JP" altLang="en-US" sz="2800" b="1" dirty="0">
              <a:ea typeface="IPA Pゴシック" panose="020B0500000000000000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98983" y="4797152"/>
            <a:ext cx="30243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ea typeface="IPA Pゴシック" panose="020B0500000000000000" pitchFamily="50" charset="-128"/>
              </a:rPr>
              <a:t>翻訳</a:t>
            </a:r>
            <a:r>
              <a:rPr kumimoji="1" lang="ja-JP" altLang="en-US" sz="2800" b="1" dirty="0" smtClean="0">
                <a:ea typeface="IPA Pゴシック" panose="020B0500000000000000" pitchFamily="50" charset="-128"/>
              </a:rPr>
              <a:t>のしくみ</a:t>
            </a:r>
            <a:endParaRPr kumimoji="1" lang="ja-JP" altLang="en-US" sz="2800" b="1" dirty="0">
              <a:ea typeface="IPA Pゴシック" panose="020B05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16016" y="1412776"/>
            <a:ext cx="2618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ea typeface="IPA Pゴシック" panose="020B0500000000000000" pitchFamily="50" charset="-128"/>
              </a:rPr>
              <a:t>Main</a:t>
            </a:r>
            <a:r>
              <a:rPr lang="en-US" altLang="ja-JP" sz="2800" dirty="0" smtClean="0">
                <a:ea typeface="IPA Pゴシック" panose="020B0500000000000000" pitchFamily="50" charset="-128"/>
              </a:rPr>
              <a:t>()</a:t>
            </a:r>
            <a:r>
              <a:rPr lang="ja-JP" altLang="en-US" sz="2800" dirty="0" smtClean="0">
                <a:ea typeface="IPA Pゴシック" panose="020B0500000000000000" pitchFamily="50" charset="-128"/>
              </a:rPr>
              <a:t>はどこ</a:t>
            </a:r>
            <a:r>
              <a:rPr lang="en-US" altLang="ja-JP" sz="2800" dirty="0" smtClean="0">
                <a:ea typeface="IPA Pゴシック" panose="020B0500000000000000" pitchFamily="50" charset="-128"/>
              </a:rPr>
              <a:t>?</a:t>
            </a:r>
            <a:endParaRPr kumimoji="1" lang="ja-JP" altLang="en-US" sz="2800" dirty="0">
              <a:ea typeface="IPA Pゴシック" panose="020B05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16016" y="1844824"/>
            <a:ext cx="3523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ea typeface="IPA Pゴシック" panose="020B0500000000000000" pitchFamily="50" charset="-128"/>
              </a:rPr>
              <a:t>Main</a:t>
            </a:r>
            <a:r>
              <a:rPr kumimoji="1" lang="ja-JP" altLang="en-US" sz="2800" dirty="0" smtClean="0">
                <a:ea typeface="IPA Pゴシック" panose="020B0500000000000000" pitchFamily="50" charset="-128"/>
              </a:rPr>
              <a:t>のやっていること</a:t>
            </a:r>
            <a:endParaRPr kumimoji="1" lang="ja-JP" altLang="en-US" sz="2800" dirty="0">
              <a:ea typeface="IPA Pゴシック" panose="020B05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716016" y="30218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ea typeface="IPA Pゴシック" panose="020B0500000000000000" pitchFamily="50" charset="-128"/>
              </a:rPr>
              <a:t>初期化</a:t>
            </a:r>
            <a:endParaRPr kumimoji="1" lang="ja-JP" altLang="en-US" sz="2800" dirty="0">
              <a:ea typeface="IPA Pゴシック" panose="020B05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16016" y="347191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ea typeface="IPA Pゴシック" panose="020B0500000000000000" pitchFamily="50" charset="-128"/>
              </a:rPr>
              <a:t>引数解析</a:t>
            </a:r>
            <a:endParaRPr kumimoji="1" lang="ja-JP" altLang="en-US" sz="2800" dirty="0">
              <a:ea typeface="IPA Pゴシック" panose="020B05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716016" y="3861048"/>
            <a:ext cx="21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ea typeface="IPA Pゴシック" panose="020B0500000000000000" pitchFamily="50" charset="-128"/>
              </a:rPr>
              <a:t>モデルロード</a:t>
            </a:r>
            <a:endParaRPr kumimoji="1" lang="ja-JP" altLang="en-US" sz="2800" dirty="0">
              <a:ea typeface="IPA Pゴシック" panose="020B05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716016" y="4681301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ea typeface="IPA Pゴシック" panose="020B0500000000000000" pitchFamily="50" charset="-128"/>
              </a:rPr>
              <a:t>フレーズ取得</a:t>
            </a:r>
            <a:endParaRPr kumimoji="1" lang="ja-JP" altLang="en-US" sz="2800" dirty="0">
              <a:ea typeface="IPA Pゴシック" panose="020B05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16016" y="5066020"/>
            <a:ext cx="1438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ea typeface="IPA Pゴシック" panose="020B0500000000000000" pitchFamily="50" charset="-128"/>
              </a:rPr>
              <a:t>デコード</a:t>
            </a:r>
            <a:endParaRPr kumimoji="1" lang="ja-JP" altLang="en-US" sz="2800" dirty="0">
              <a:ea typeface="IPA Pゴシック" panose="020B05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716016" y="551723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ea typeface="IPA Pゴシック" panose="020B0500000000000000" pitchFamily="50" charset="-128"/>
              </a:rPr>
              <a:t>仮説評価</a:t>
            </a:r>
            <a:endParaRPr kumimoji="1" lang="ja-JP" altLang="en-US" sz="2800" dirty="0">
              <a:ea typeface="IPA Pゴシック" panose="020B0500000000000000" pitchFamily="50" charset="-128"/>
            </a:endParaRPr>
          </a:p>
        </p:txBody>
      </p:sp>
      <p:sp>
        <p:nvSpPr>
          <p:cNvPr id="16" name="下矢印 15"/>
          <p:cNvSpPr/>
          <p:nvPr/>
        </p:nvSpPr>
        <p:spPr>
          <a:xfrm>
            <a:off x="1979712" y="2348880"/>
            <a:ext cx="86409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17" name="下矢印 16"/>
          <p:cNvSpPr/>
          <p:nvPr/>
        </p:nvSpPr>
        <p:spPr>
          <a:xfrm>
            <a:off x="1979103" y="4081775"/>
            <a:ext cx="86409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907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初期</a:t>
            </a:r>
            <a:r>
              <a:rPr lang="ja-JP" altLang="en-US" dirty="0" smtClean="0"/>
              <a:t>仮説の生成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860181" y="1568986"/>
            <a:ext cx="56338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ja-JP" altLang="ja-JP" sz="1600" dirty="0">
                <a:ea typeface="IPA Pゴシック" panose="020B0500000000000000" pitchFamily="50" charset="-128"/>
              </a:rPr>
              <a:t>Hypothesis</a:t>
            </a:r>
            <a:r>
              <a:rPr lang="ja-JP" altLang="ja-JP" sz="1600" dirty="0"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sz="1600" dirty="0">
                <a:ea typeface="IPA Pゴシック" panose="020B0500000000000000" pitchFamily="50" charset="-128"/>
              </a:rPr>
              <a:t>*hypo</a:t>
            </a:r>
            <a:r>
              <a:rPr lang="ja-JP" altLang="ja-JP" sz="1600" dirty="0"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sz="1600" dirty="0">
                <a:ea typeface="IPA Pゴシック" panose="020B0500000000000000" pitchFamily="50" charset="-128"/>
              </a:rPr>
              <a:t>=</a:t>
            </a:r>
            <a:r>
              <a:rPr lang="ja-JP" altLang="ja-JP" sz="1600" dirty="0"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endParaRPr lang="en-US" altLang="ja-JP" sz="1600" dirty="0">
              <a:ea typeface="IPA Pゴシック" panose="020B0500000000000000" pitchFamily="50" charset="-128"/>
              <a:cs typeface="ＭＳ Ｐゴシック" pitchFamily="50" charset="-128"/>
            </a:endParaRPr>
          </a:p>
          <a:p>
            <a:r>
              <a:rPr kumimoji="0" lang="ja-JP" altLang="en-US" sz="1600" dirty="0" smtClean="0">
                <a:ea typeface="IPA Pゴシック" panose="020B0500000000000000" pitchFamily="50" charset="-128"/>
              </a:rPr>
              <a:t>　　</a:t>
            </a:r>
            <a:r>
              <a:rPr kumimoji="0" lang="en-US" altLang="ja-JP" sz="1600" dirty="0" smtClean="0">
                <a:ea typeface="IPA Pゴシック" panose="020B0500000000000000" pitchFamily="50" charset="-128"/>
              </a:rPr>
              <a:t> </a:t>
            </a:r>
            <a:r>
              <a:rPr kumimoji="0" lang="ja-JP" altLang="ja-JP" sz="1600" dirty="0" smtClean="0">
                <a:ea typeface="IPA Pゴシック" panose="020B0500000000000000" pitchFamily="50" charset="-128"/>
              </a:rPr>
              <a:t>Hypothesis</a:t>
            </a:r>
            <a:r>
              <a:rPr kumimoji="0" lang="ja-JP" altLang="ja-JP" sz="1600" dirty="0">
                <a:ea typeface="IPA Pゴシック" panose="020B0500000000000000" pitchFamily="50" charset="-128"/>
              </a:rPr>
              <a:t>::Create</a:t>
            </a:r>
            <a:r>
              <a:rPr lang="ja-JP" altLang="ja-JP" sz="1600" dirty="0">
                <a:ea typeface="IPA Pゴシック" panose="020B0500000000000000" pitchFamily="50" charset="-128"/>
                <a:cs typeface="ＭＳ Ｐゴシック" pitchFamily="50" charset="-128"/>
              </a:rPr>
              <a:t>(</a:t>
            </a:r>
            <a:r>
              <a:rPr kumimoji="0" lang="ja-JP" altLang="ja-JP" sz="1600" dirty="0">
                <a:ea typeface="IPA Pゴシック" panose="020B0500000000000000" pitchFamily="50" charset="-128"/>
              </a:rPr>
              <a:t>m_manager</a:t>
            </a:r>
            <a:r>
              <a:rPr lang="ja-JP" altLang="ja-JP" sz="1600" dirty="0">
                <a:ea typeface="IPA Pゴシック" panose="020B0500000000000000" pitchFamily="50" charset="-128"/>
                <a:cs typeface="ＭＳ Ｐゴシック" pitchFamily="50" charset="-128"/>
              </a:rPr>
              <a:t>,</a:t>
            </a:r>
            <a:r>
              <a:rPr kumimoji="0" lang="ja-JP" altLang="ja-JP" sz="1600" dirty="0">
                <a:ea typeface="IPA Pゴシック" panose="020B0500000000000000" pitchFamily="50" charset="-128"/>
              </a:rPr>
              <a:t>m_source</a:t>
            </a:r>
            <a:r>
              <a:rPr lang="ja-JP" altLang="ja-JP" sz="1600" dirty="0">
                <a:ea typeface="IPA Pゴシック" panose="020B0500000000000000" pitchFamily="50" charset="-128"/>
                <a:cs typeface="ＭＳ Ｐゴシック" pitchFamily="50" charset="-128"/>
              </a:rPr>
              <a:t>,</a:t>
            </a:r>
            <a:r>
              <a:rPr lang="en-US" altLang="ja-JP" sz="1600" dirty="0">
                <a:ea typeface="IPA Pゴシック" panose="020B0500000000000000" pitchFamily="50" charset="-128"/>
                <a:cs typeface="ＭＳ Ｐゴシック" pitchFamily="50" charset="-128"/>
              </a:rPr>
              <a:t>…</a:t>
            </a:r>
            <a:r>
              <a:rPr lang="ja-JP" altLang="ja-JP" sz="1600" dirty="0">
                <a:ea typeface="IPA Pゴシック" panose="020B0500000000000000" pitchFamily="50" charset="-128"/>
                <a:cs typeface="ＭＳ Ｐゴシック" pitchFamily="50" charset="-128"/>
              </a:rPr>
              <a:t>)</a:t>
            </a:r>
            <a:endParaRPr lang="ja-JP" altLang="en-US" sz="1600" dirty="0">
              <a:ea typeface="IPA Pゴシック" panose="020B05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496" y="1613991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ea typeface="IPA Pゴシック" panose="020B0500000000000000" pitchFamily="50" charset="-128"/>
              </a:rPr>
              <a:t>SearchNormal.cpp:50</a:t>
            </a:r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88172" y="2715017"/>
            <a:ext cx="560025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return new Hypothesis(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manager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, 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m_source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,</a:t>
            </a:r>
            <a:r>
              <a:rPr kumimoji="1" lang="en-US" altLang="ja-JP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…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); 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496" y="2636912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ea typeface="IPA Pゴシック" panose="020B0500000000000000" pitchFamily="50" charset="-128"/>
              </a:rPr>
              <a:t>Hypothesis.cpp:179</a:t>
            </a:r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44796" y="3941240"/>
            <a:ext cx="8115636" cy="250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PA Pゴシック" panose="020B0500000000000000" pitchFamily="50" charset="-128"/>
              </a:rPr>
              <a:t>Hypothesis::Hypothesis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PA Pゴシック" panose="020B0500000000000000" pitchFamily="50" charset="-128"/>
                <a:cs typeface="ＭＳ Ｐゴシック" pitchFamily="50" charset="-128"/>
              </a:rPr>
              <a:t>(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PA Pゴシック" panose="020B0500000000000000" pitchFamily="50" charset="-128"/>
              </a:rPr>
              <a:t>Manager&amp;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PA Pゴシック" panose="020B0500000000000000" pitchFamily="50" charset="-128"/>
              </a:rPr>
              <a:t>manager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PA Pゴシック" panose="020B0500000000000000" pitchFamily="50" charset="-128"/>
                <a:cs typeface="ＭＳ Ｐゴシック" pitchFamily="50" charset="-128"/>
              </a:rPr>
              <a:t>,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PA Pゴシック" panose="020B0500000000000000" pitchFamily="50" charset="-128"/>
              </a:rPr>
              <a:t> InputType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PA Pゴシック" panose="020B0500000000000000" pitchFamily="50" charset="-128"/>
              </a:rPr>
              <a:t>const&amp;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PA Pゴシック" panose="020B0500000000000000" pitchFamily="50" charset="-128"/>
              </a:rPr>
              <a:t>source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PA Pゴシック" panose="020B0500000000000000" pitchFamily="50" charset="-128"/>
                <a:cs typeface="ＭＳ Ｐゴシック" pitchFamily="50" charset="-128"/>
              </a:rPr>
              <a:t>,</a:t>
            </a:r>
            <a:r>
              <a:rPr kumimoji="1" lang="en-US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PA Pゴシック" panose="020B0500000000000000" pitchFamily="50" charset="-128"/>
                <a:cs typeface="ＭＳ Ｐゴシック" pitchFamily="50" charset="-128"/>
              </a:rPr>
              <a:t> …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PA Pゴシック" panose="020B0500000000000000" pitchFamily="50" charset="-128"/>
                <a:cs typeface="ＭＳ Ｐゴシック" pitchFamily="50" charset="-128"/>
              </a:rPr>
              <a:t>)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IPA Pゴシック" panose="020B0500000000000000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dirty="0" smtClean="0">
                <a:latin typeface="+mn-lt"/>
                <a:ea typeface="IPA Pゴシック" panose="020B0500000000000000" pitchFamily="50" charset="-128"/>
                <a:cs typeface="ＭＳ Ｐゴシック" pitchFamily="50" charset="-128"/>
              </a:rPr>
              <a:t>: (</a:t>
            </a:r>
            <a:r>
              <a:rPr lang="ja-JP" altLang="en-US" sz="1600" dirty="0" smtClean="0">
                <a:latin typeface="+mn-lt"/>
                <a:ea typeface="IPA Pゴシック" panose="020B0500000000000000" pitchFamily="50" charset="-128"/>
                <a:cs typeface="ＭＳ Ｐゴシック" pitchFamily="50" charset="-128"/>
              </a:rPr>
              <a:t>いろいろ初期化</a:t>
            </a:r>
            <a:r>
              <a:rPr lang="en-US" altLang="ja-JP" sz="1600" dirty="0" smtClean="0">
                <a:latin typeface="+mn-lt"/>
                <a:ea typeface="IPA Pゴシック" panose="020B0500000000000000" pitchFamily="50" charset="-128"/>
                <a:cs typeface="ＭＳ Ｐゴシック" pitchFamily="50" charset="-128"/>
              </a:rPr>
              <a:t>…) </a:t>
            </a:r>
            <a:r>
              <a:rPr kumimoji="1" lang="en-US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IPA Pゴシック" panose="020B0500000000000000" pitchFamily="50" charset="-128"/>
                <a:cs typeface="ＭＳ Ｐゴシック" pitchFamily="50" charset="-128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dirty="0">
                <a:latin typeface="+mn-lt"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lang="en-US" altLang="ja-JP" sz="1600" dirty="0" smtClean="0">
                <a:latin typeface="+mn-lt"/>
                <a:ea typeface="IPA Pゴシック" panose="020B0500000000000000" pitchFamily="50" charset="-128"/>
                <a:cs typeface="ＭＳ Ｐゴシック" pitchFamily="50" charset="-128"/>
              </a:rPr>
              <a:t> // State</a:t>
            </a:r>
            <a:r>
              <a:rPr lang="ja-JP" altLang="en-US" sz="1600" dirty="0" smtClean="0">
                <a:latin typeface="+mn-lt"/>
                <a:ea typeface="IPA Pゴシック" panose="020B0500000000000000" pitchFamily="50" charset="-128"/>
                <a:cs typeface="ＭＳ Ｐゴシック" pitchFamily="50" charset="-128"/>
              </a:rPr>
              <a:t>を利用する</a:t>
            </a:r>
            <a:r>
              <a:rPr lang="en-US" altLang="ja-JP" sz="1600" dirty="0" smtClean="0">
                <a:latin typeface="+mn-lt"/>
                <a:ea typeface="IPA Pゴシック" panose="020B0500000000000000" pitchFamily="50" charset="-128"/>
                <a:cs typeface="ＭＳ Ｐゴシック" pitchFamily="50" charset="-128"/>
              </a:rPr>
              <a:t>Feature</a:t>
            </a:r>
            <a:r>
              <a:rPr lang="ja-JP" altLang="en-US" sz="1600" dirty="0" smtClean="0">
                <a:latin typeface="+mn-lt"/>
                <a:ea typeface="IPA Pゴシック" panose="020B0500000000000000" pitchFamily="50" charset="-128"/>
                <a:cs typeface="ＭＳ Ｐゴシック" pitchFamily="50" charset="-128"/>
              </a:rPr>
              <a:t>を取得し、</a:t>
            </a:r>
            <a:r>
              <a:rPr lang="en-US" altLang="ja-JP" sz="1600" dirty="0" smtClean="0">
                <a:latin typeface="+mn-lt"/>
                <a:ea typeface="IPA Pゴシック" panose="020B0500000000000000" pitchFamily="50" charset="-128"/>
                <a:cs typeface="ＭＳ Ｐゴシック" pitchFamily="50" charset="-128"/>
              </a:rPr>
              <a:t>State</a:t>
            </a:r>
            <a:r>
              <a:rPr lang="ja-JP" altLang="en-US" sz="1600" dirty="0" smtClean="0">
                <a:latin typeface="+mn-lt"/>
                <a:ea typeface="IPA Pゴシック" panose="020B0500000000000000" pitchFamily="50" charset="-128"/>
                <a:cs typeface="ＭＳ Ｐゴシック" pitchFamily="50" charset="-128"/>
              </a:rPr>
              <a:t>を文頭にリセット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IPA Pゴシック" panose="020B0500000000000000" pitchFamily="50" charset="-128"/>
              <a:cs typeface="ＭＳ Ｐゴシック" pitchFamily="50" charset="-128"/>
            </a:endParaRPr>
          </a:p>
          <a:p>
            <a:r>
              <a:rPr lang="en-US" altLang="ja-JP" sz="1600" dirty="0">
                <a:latin typeface="+mn-lt"/>
                <a:ea typeface="IPA Pゴシック" panose="020B0500000000000000" pitchFamily="50" charset="-128"/>
              </a:rPr>
              <a:t>  </a:t>
            </a:r>
            <a:r>
              <a:rPr lang="en-US" altLang="ja-JP" sz="1600" dirty="0" err="1">
                <a:latin typeface="+mn-lt"/>
                <a:ea typeface="IPA Pゴシック" panose="020B0500000000000000" pitchFamily="50" charset="-128"/>
              </a:rPr>
              <a:t>const</a:t>
            </a:r>
            <a:r>
              <a:rPr lang="en-US" altLang="ja-JP" sz="1600" dirty="0">
                <a:latin typeface="+mn-lt"/>
                <a:ea typeface="IPA Pゴシック" panose="020B0500000000000000" pitchFamily="50" charset="-128"/>
              </a:rPr>
              <a:t> </a:t>
            </a:r>
            <a:r>
              <a:rPr lang="en-US" altLang="ja-JP" sz="1600" dirty="0" smtClean="0">
                <a:latin typeface="+mn-lt"/>
                <a:ea typeface="IPA Pゴシック" panose="020B0500000000000000" pitchFamily="50" charset="-128"/>
              </a:rPr>
              <a:t>vector&lt;…&gt;&amp; </a:t>
            </a:r>
            <a:r>
              <a:rPr lang="en-US" altLang="ja-JP" sz="1600" dirty="0" err="1">
                <a:latin typeface="+mn-lt"/>
                <a:ea typeface="IPA Pゴシック" panose="020B0500000000000000" pitchFamily="50" charset="-128"/>
              </a:rPr>
              <a:t>ffs</a:t>
            </a:r>
            <a:r>
              <a:rPr lang="en-US" altLang="ja-JP" sz="1600" dirty="0">
                <a:latin typeface="+mn-lt"/>
                <a:ea typeface="IPA Pゴシック" panose="020B0500000000000000" pitchFamily="50" charset="-128"/>
              </a:rPr>
              <a:t> = </a:t>
            </a:r>
            <a:r>
              <a:rPr lang="en-US" altLang="ja-JP" sz="1600" dirty="0" err="1" smtClean="0">
                <a:latin typeface="+mn-lt"/>
                <a:ea typeface="IPA Pゴシック" panose="020B0500000000000000" pitchFamily="50" charset="-128"/>
              </a:rPr>
              <a:t>GetStatefulFeatureFunctions</a:t>
            </a:r>
            <a:r>
              <a:rPr lang="en-US" altLang="ja-JP" sz="1600" dirty="0">
                <a:latin typeface="+mn-lt"/>
                <a:ea typeface="IPA Pゴシック" panose="020B0500000000000000" pitchFamily="50" charset="-128"/>
              </a:rPr>
              <a:t>();</a:t>
            </a:r>
          </a:p>
          <a:p>
            <a:r>
              <a:rPr lang="en-US" altLang="ja-JP" sz="1600" dirty="0">
                <a:latin typeface="+mn-lt"/>
                <a:ea typeface="IPA Pゴシック" panose="020B0500000000000000" pitchFamily="50" charset="-128"/>
              </a:rPr>
              <a:t>  for (unsigned </a:t>
            </a:r>
            <a:r>
              <a:rPr lang="en-US" altLang="ja-JP" sz="1600" dirty="0" err="1">
                <a:latin typeface="+mn-lt"/>
                <a:ea typeface="IPA Pゴシック" panose="020B0500000000000000" pitchFamily="50" charset="-128"/>
              </a:rPr>
              <a:t>i</a:t>
            </a:r>
            <a:r>
              <a:rPr lang="en-US" altLang="ja-JP" sz="1600" dirty="0">
                <a:latin typeface="+mn-lt"/>
                <a:ea typeface="IPA Pゴシック" panose="020B0500000000000000" pitchFamily="50" charset="-128"/>
              </a:rPr>
              <a:t> = 0; </a:t>
            </a:r>
            <a:r>
              <a:rPr lang="en-US" altLang="ja-JP" sz="1600" dirty="0" err="1">
                <a:latin typeface="+mn-lt"/>
                <a:ea typeface="IPA Pゴシック" panose="020B0500000000000000" pitchFamily="50" charset="-128"/>
              </a:rPr>
              <a:t>i</a:t>
            </a:r>
            <a:r>
              <a:rPr lang="en-US" altLang="ja-JP" sz="1600" dirty="0">
                <a:latin typeface="+mn-lt"/>
                <a:ea typeface="IPA Pゴシック" panose="020B0500000000000000" pitchFamily="50" charset="-128"/>
              </a:rPr>
              <a:t> &lt; </a:t>
            </a:r>
            <a:r>
              <a:rPr lang="en-US" altLang="ja-JP" sz="1600" dirty="0" err="1">
                <a:latin typeface="+mn-lt"/>
                <a:ea typeface="IPA Pゴシック" panose="020B0500000000000000" pitchFamily="50" charset="-128"/>
              </a:rPr>
              <a:t>ffs.size</a:t>
            </a:r>
            <a:r>
              <a:rPr lang="en-US" altLang="ja-JP" sz="1600" dirty="0">
                <a:latin typeface="+mn-lt"/>
                <a:ea typeface="IPA Pゴシック" panose="020B0500000000000000" pitchFamily="50" charset="-128"/>
              </a:rPr>
              <a:t>(); ++</a:t>
            </a:r>
            <a:r>
              <a:rPr lang="en-US" altLang="ja-JP" sz="1600" dirty="0" err="1">
                <a:latin typeface="+mn-lt"/>
                <a:ea typeface="IPA Pゴシック" panose="020B0500000000000000" pitchFamily="50" charset="-128"/>
              </a:rPr>
              <a:t>i</a:t>
            </a:r>
            <a:r>
              <a:rPr lang="en-US" altLang="ja-JP" sz="1600" dirty="0">
                <a:latin typeface="+mn-lt"/>
                <a:ea typeface="IPA Pゴシック" panose="020B0500000000000000" pitchFamily="50" charset="-128"/>
              </a:rPr>
              <a:t>)</a:t>
            </a:r>
          </a:p>
          <a:p>
            <a:r>
              <a:rPr lang="en-US" altLang="ja-JP" sz="1600" dirty="0">
                <a:latin typeface="+mn-lt"/>
                <a:ea typeface="IPA Pゴシック" panose="020B0500000000000000" pitchFamily="50" charset="-128"/>
              </a:rPr>
              <a:t>    </a:t>
            </a:r>
            <a:r>
              <a:rPr lang="en-US" altLang="ja-JP" sz="1600" dirty="0" err="1">
                <a:latin typeface="+mn-lt"/>
                <a:ea typeface="IPA Pゴシック" panose="020B0500000000000000" pitchFamily="50" charset="-128"/>
              </a:rPr>
              <a:t>m_ffStates</a:t>
            </a:r>
            <a:r>
              <a:rPr lang="en-US" altLang="ja-JP" sz="1600" dirty="0">
                <a:latin typeface="+mn-lt"/>
                <a:ea typeface="IPA Pゴシック" panose="020B0500000000000000" pitchFamily="50" charset="-128"/>
              </a:rPr>
              <a:t>[</a:t>
            </a:r>
            <a:r>
              <a:rPr lang="en-US" altLang="ja-JP" sz="1600" dirty="0" err="1">
                <a:latin typeface="+mn-lt"/>
                <a:ea typeface="IPA Pゴシック" panose="020B0500000000000000" pitchFamily="50" charset="-128"/>
              </a:rPr>
              <a:t>i</a:t>
            </a:r>
            <a:r>
              <a:rPr lang="en-US" altLang="ja-JP" sz="1600" dirty="0">
                <a:latin typeface="+mn-lt"/>
                <a:ea typeface="IPA Pゴシック" panose="020B0500000000000000" pitchFamily="50" charset="-128"/>
              </a:rPr>
              <a:t>] = </a:t>
            </a:r>
            <a:r>
              <a:rPr lang="en-US" altLang="ja-JP" sz="1600" dirty="0" err="1">
                <a:latin typeface="+mn-lt"/>
                <a:ea typeface="IPA Pゴシック" panose="020B0500000000000000" pitchFamily="50" charset="-128"/>
              </a:rPr>
              <a:t>ffs</a:t>
            </a:r>
            <a:r>
              <a:rPr lang="en-US" altLang="ja-JP" sz="1600" dirty="0">
                <a:latin typeface="+mn-lt"/>
                <a:ea typeface="IPA Pゴシック" panose="020B0500000000000000" pitchFamily="50" charset="-128"/>
              </a:rPr>
              <a:t>[</a:t>
            </a:r>
            <a:r>
              <a:rPr lang="en-US" altLang="ja-JP" sz="1600" dirty="0" err="1">
                <a:latin typeface="+mn-lt"/>
                <a:ea typeface="IPA Pゴシック" panose="020B0500000000000000" pitchFamily="50" charset="-128"/>
              </a:rPr>
              <a:t>i</a:t>
            </a:r>
            <a:r>
              <a:rPr lang="en-US" altLang="ja-JP" sz="1600" dirty="0">
                <a:latin typeface="+mn-lt"/>
                <a:ea typeface="IPA Pゴシック" panose="020B0500000000000000" pitchFamily="50" charset="-128"/>
              </a:rPr>
              <a:t>]-&gt;</a:t>
            </a:r>
            <a:r>
              <a:rPr lang="en-US" altLang="ja-JP" sz="1600" b="1" u="sng" dirty="0" err="1">
                <a:latin typeface="+mn-lt"/>
                <a:ea typeface="IPA Pゴシック" panose="020B0500000000000000" pitchFamily="50" charset="-128"/>
              </a:rPr>
              <a:t>EmptyHypothesisState</a:t>
            </a:r>
            <a:r>
              <a:rPr lang="en-US" altLang="ja-JP" sz="1600" b="1" u="sng" dirty="0">
                <a:latin typeface="+mn-lt"/>
                <a:ea typeface="IPA Pゴシック" panose="020B0500000000000000" pitchFamily="50" charset="-128"/>
              </a:rPr>
              <a:t>(source</a:t>
            </a:r>
            <a:r>
              <a:rPr lang="en-US" altLang="ja-JP" sz="1600" b="1" u="sng" dirty="0" smtClean="0">
                <a:latin typeface="+mn-lt"/>
                <a:ea typeface="IPA Pゴシック" panose="020B0500000000000000" pitchFamily="50" charset="-128"/>
              </a:rPr>
              <a:t>);</a:t>
            </a:r>
            <a:endParaRPr kumimoji="0" lang="en-US" altLang="ja-JP" sz="16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IPA Pゴシック" panose="020B0500000000000000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dirty="0">
                <a:latin typeface="+mn-lt"/>
                <a:ea typeface="IPA Pゴシック" panose="020B0500000000000000" pitchFamily="50" charset="-128"/>
              </a:rPr>
              <a:t>}</a:t>
            </a:r>
            <a:endParaRPr kumimoji="0" lang="ja-JP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IPA Pゴシック" panose="020B05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6904" y="343180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ea typeface="IPA Pゴシック" panose="020B0500000000000000" pitchFamily="50" charset="-128"/>
              </a:rPr>
              <a:t>Hypothesis.cpp:48</a:t>
            </a:r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2771800" y="1484784"/>
            <a:ext cx="0" cy="1728192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下矢印 10"/>
          <p:cNvSpPr/>
          <p:nvPr/>
        </p:nvSpPr>
        <p:spPr>
          <a:xfrm>
            <a:off x="4623482" y="2321214"/>
            <a:ext cx="864096" cy="343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cxnSp>
        <p:nvCxnSpPr>
          <p:cNvPr id="12" name="直線矢印コネクタ 11"/>
          <p:cNvCxnSpPr>
            <a:stCxn id="13" idx="1"/>
          </p:cNvCxnSpPr>
          <p:nvPr/>
        </p:nvCxnSpPr>
        <p:spPr>
          <a:xfrm flipH="1" flipV="1">
            <a:off x="4215276" y="6021289"/>
            <a:ext cx="356724" cy="2842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4572000" y="6105490"/>
            <a:ext cx="3922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ea typeface="IPA Pゴシック" panose="020B0500000000000000" pitchFamily="50" charset="-128"/>
              </a:rPr>
              <a:t>初期仮説</a:t>
            </a:r>
            <a:r>
              <a:rPr lang="ja-JP" altLang="en-US" sz="2000" dirty="0" smtClean="0">
                <a:ea typeface="IPA Pゴシック" panose="020B0500000000000000" pitchFamily="50" charset="-128"/>
              </a:rPr>
              <a:t>に対応する</a:t>
            </a:r>
            <a:r>
              <a:rPr lang="en-US" altLang="ja-JP" sz="2000" dirty="0" smtClean="0">
                <a:ea typeface="IPA Pゴシック" panose="020B0500000000000000" pitchFamily="50" charset="-128"/>
              </a:rPr>
              <a:t>state</a:t>
            </a:r>
            <a:r>
              <a:rPr lang="ja-JP" altLang="en-US" sz="2000" dirty="0" smtClean="0">
                <a:ea typeface="IPA Pゴシック" panose="020B0500000000000000" pitchFamily="50" charset="-128"/>
              </a:rPr>
              <a:t>を取得</a:t>
            </a:r>
            <a:endParaRPr kumimoji="1" lang="en-US" altLang="ja-JP" sz="2000" dirty="0" smtClean="0"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880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en-US" altLang="ja-JP" dirty="0"/>
              <a:t>Moses</a:t>
            </a:r>
            <a:r>
              <a:rPr lang="ja-JP" altLang="en-US" dirty="0"/>
              <a:t>の翻訳</a:t>
            </a:r>
            <a:r>
              <a:rPr lang="en-US" altLang="ja-JP" dirty="0"/>
              <a:t>(</a:t>
            </a:r>
            <a:r>
              <a:rPr lang="ja-JP" altLang="en-US" dirty="0"/>
              <a:t>フレーズモデル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41575" y="1334786"/>
            <a:ext cx="2934281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ea typeface="IPA Pゴシック" panose="020B0500000000000000" pitchFamily="50" charset="-128"/>
              </a:rPr>
              <a:t>探索処理</a:t>
            </a:r>
            <a:endParaRPr kumimoji="1" lang="ja-JP" altLang="en-US" sz="2800" dirty="0">
              <a:ea typeface="IPA Pゴシック" panose="020B05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9552" y="2132856"/>
            <a:ext cx="366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ea typeface="IPA Pゴシック" panose="020B0500000000000000" pitchFamily="50" charset="-128"/>
              </a:rPr>
              <a:t>SearchNormal.cpp:50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47864" y="1455167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ea typeface="IPA Pゴシック" panose="020B0500000000000000" pitchFamily="50" charset="-128"/>
              </a:rPr>
              <a:t>デフォルトで</a:t>
            </a:r>
            <a:r>
              <a:rPr kumimoji="1" lang="en-US" altLang="ja-JP" sz="2400" dirty="0" err="1" smtClean="0">
                <a:ea typeface="IPA Pゴシック" panose="020B0500000000000000" pitchFamily="50" charset="-128"/>
              </a:rPr>
              <a:t>SearchNormal</a:t>
            </a:r>
            <a:r>
              <a:rPr kumimoji="1" lang="ja-JP" altLang="en-US" sz="2400" dirty="0" smtClean="0">
                <a:ea typeface="IPA Pゴシック" panose="020B0500000000000000" pitchFamily="50" charset="-128"/>
              </a:rPr>
              <a:t>が実行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36512" y="2881268"/>
            <a:ext cx="8629285" cy="3551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void 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SearchNormal::ProcessSentence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(){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IPA Pゴシック" panose="020B0500000000000000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　</a:t>
            </a:r>
            <a:r>
              <a:rPr kumimoji="1" lang="en-US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//</a:t>
            </a:r>
            <a:r>
              <a:rPr kumimoji="1" lang="ja-JP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初期仮説</a:t>
            </a:r>
            <a:endParaRPr kumimoji="1" lang="ja-JP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IPA Pゴシック" panose="020B0500000000000000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  </a:t>
            </a:r>
            <a:r>
              <a:rPr kumimoji="0" lang="ja-JP" altLang="ja-JP" sz="16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Hypothesis</a:t>
            </a:r>
            <a:r>
              <a:rPr kumimoji="1" lang="ja-JP" altLang="ja-JP" sz="16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sz="16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*hypo</a:t>
            </a:r>
            <a:r>
              <a:rPr kumimoji="1" lang="ja-JP" altLang="ja-JP" sz="16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sz="16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=</a:t>
            </a:r>
            <a:r>
              <a:rPr kumimoji="1" lang="ja-JP" altLang="ja-JP" sz="16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sz="16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Hypothesis::Create</a:t>
            </a:r>
            <a:r>
              <a:rPr kumimoji="1" lang="ja-JP" altLang="ja-JP" sz="16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(</a:t>
            </a:r>
            <a:r>
              <a:rPr kumimoji="0" lang="ja-JP" altLang="ja-JP" sz="16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m_manager</a:t>
            </a:r>
            <a:r>
              <a:rPr kumimoji="1" lang="ja-JP" altLang="ja-JP" sz="16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,</a:t>
            </a:r>
            <a:r>
              <a:rPr kumimoji="0" lang="ja-JP" altLang="ja-JP" sz="16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m_source</a:t>
            </a:r>
            <a:r>
              <a:rPr kumimoji="1" lang="ja-JP" altLang="ja-JP" sz="16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,</a:t>
            </a:r>
            <a:r>
              <a:rPr lang="en-US" altLang="ja-JP" sz="1600" dirty="0">
                <a:ea typeface="IPA Pゴシック" panose="020B0500000000000000" pitchFamily="50" charset="-128"/>
                <a:cs typeface="ＭＳ Ｐゴシック" pitchFamily="50" charset="-128"/>
              </a:rPr>
              <a:t>…</a:t>
            </a:r>
            <a:r>
              <a:rPr kumimoji="1" lang="ja-JP" altLang="ja-JP" sz="16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  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m_hypoStackColl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[0]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-&gt;AddPrune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(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hypo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  for (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iterStack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=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m_hypoStackColl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.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begin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(); </a:t>
            </a:r>
            <a:r>
              <a:rPr kumimoji="0" lang="en-US" altLang="ja-JP" sz="1600" dirty="0" smtClean="0">
                <a:ea typeface="IPA Pゴシック" panose="020B0500000000000000" pitchFamily="50" charset="-128"/>
              </a:rPr>
              <a:t>…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) {</a:t>
            </a:r>
            <a:r>
              <a:rPr lang="ja-JP" altLang="ja-JP" sz="1600" dirty="0">
                <a:ea typeface="IPA Pゴシック" panose="020B0500000000000000" pitchFamily="50" charset="-128"/>
                <a:cs typeface="ＭＳ Ｐゴシック" pitchFamily="50" charset="-128"/>
              </a:rPr>
              <a:t>  //</a:t>
            </a:r>
            <a:r>
              <a:rPr lang="ja-JP" altLang="en-US" sz="1600" dirty="0">
                <a:ea typeface="IPA Pゴシック" panose="020B0500000000000000" pitchFamily="50" charset="-128"/>
                <a:cs typeface="ＭＳ Ｐゴシック" pitchFamily="50" charset="-128"/>
              </a:rPr>
              <a:t>各スタックについて</a:t>
            </a:r>
            <a:r>
              <a:rPr lang="ja-JP" altLang="en-US" sz="1600" dirty="0" smtClean="0">
                <a:ea typeface="IPA Pゴシック" panose="020B0500000000000000" pitchFamily="50" charset="-128"/>
                <a:cs typeface="ＭＳ Ｐゴシック" pitchFamily="50" charset="-128"/>
              </a:rPr>
              <a:t>処理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IPA Pゴシック" panose="020B0500000000000000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    //</a:t>
            </a:r>
            <a:r>
              <a:rPr lang="ja-JP" altLang="en-US" sz="1600" dirty="0" smtClean="0">
                <a:ea typeface="IPA Pゴシック" panose="020B0500000000000000" pitchFamily="50" charset="-128"/>
                <a:cs typeface="ＭＳ Ｐゴシック" pitchFamily="50" charset="-128"/>
              </a:rPr>
              <a:t>スタックからはみ出た分を枝切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IPA Pゴシック" panose="020B0500000000000000" pitchFamily="50" charset="-128"/>
              <a:cs typeface="ＭＳ Ｐゴシック" pitchFamily="50" charset="-128"/>
            </a:endParaRPr>
          </a:p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    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sourceHypoColl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.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PruneToSize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(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staticData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.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GetMaxHypoStackSize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());</a:t>
            </a:r>
            <a:b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</a:b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    for (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iterHypo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=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sourceHypoColl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.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begin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();</a:t>
            </a:r>
            <a:r>
              <a:rPr lang="en-US" altLang="ja-JP" sz="1600" dirty="0" smtClean="0">
                <a:ea typeface="IPA Pゴシック" panose="020B0500000000000000" pitchFamily="50" charset="-128"/>
                <a:cs typeface="ＭＳ Ｐゴシック" pitchFamily="50" charset="-128"/>
              </a:rPr>
              <a:t>…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) {</a:t>
            </a:r>
            <a:r>
              <a:rPr lang="ja-JP" altLang="en-US" sz="1600" dirty="0"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lang="en-US" altLang="ja-JP" sz="1600" dirty="0" smtClean="0">
                <a:ea typeface="IPA Pゴシック" panose="020B0500000000000000" pitchFamily="50" charset="-128"/>
                <a:cs typeface="ＭＳ Ｐゴシック" pitchFamily="50" charset="-128"/>
              </a:rPr>
              <a:t>//</a:t>
            </a:r>
            <a:r>
              <a:rPr lang="ja-JP" altLang="en-US" sz="1600" dirty="0">
                <a:ea typeface="IPA Pゴシック" panose="020B0500000000000000" pitchFamily="50" charset="-128"/>
                <a:cs typeface="ＭＳ Ｐゴシック" pitchFamily="50" charset="-128"/>
              </a:rPr>
              <a:t>各仮説について処理</a:t>
            </a:r>
            <a:endParaRPr kumimoji="1" lang="ja-JP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IPA Pゴシック" panose="020B0500000000000000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      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Hypothesis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&amp;hypothesis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=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</a:t>
            </a:r>
            <a:r>
              <a:rPr kumimoji="0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**iterHypo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      </a:t>
            </a:r>
            <a:r>
              <a:rPr kumimoji="0" lang="ja-JP" altLang="ja-JP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ProcessOneHypothesis</a:t>
            </a:r>
            <a:r>
              <a:rPr kumimoji="1" lang="ja-JP" altLang="ja-JP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(</a:t>
            </a:r>
            <a:r>
              <a:rPr kumimoji="0" lang="ja-JP" altLang="ja-JP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</a:rPr>
              <a:t>hypothesis</a:t>
            </a:r>
            <a:r>
              <a:rPr kumimoji="1" lang="ja-JP" altLang="ja-JP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);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 // expand the hypothesis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IPA Pゴシック" panose="020B0500000000000000" pitchFamily="50" charset="-128"/>
                <a:cs typeface="ＭＳ Ｐゴシック" pitchFamily="50" charset="-128"/>
              </a:rPr>
              <a:t>  }</a:t>
            </a:r>
          </a:p>
        </p:txBody>
      </p:sp>
    </p:spTree>
    <p:extLst>
      <p:ext uri="{BB962C8B-B14F-4D97-AF65-F5344CB8AC3E}">
        <p14:creationId xmlns:p14="http://schemas.microsoft.com/office/powerpoint/2010/main" val="17790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仮説の生成</a:t>
            </a:r>
            <a:r>
              <a:rPr lang="ja-JP" altLang="en-US" dirty="0" smtClean="0"/>
              <a:t>（その</a:t>
            </a:r>
            <a:r>
              <a:rPr lang="en-US" altLang="ja-JP" dirty="0" smtClean="0"/>
              <a:t>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004197" y="1628800"/>
            <a:ext cx="4880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ja-JP" dirty="0" err="1">
                <a:ea typeface="IPA Pゴシック" panose="020B0500000000000000" pitchFamily="50" charset="-128"/>
              </a:rPr>
              <a:t>ProcessOneHypothesis</a:t>
            </a:r>
            <a:r>
              <a:rPr kumimoji="0" lang="en-US" altLang="ja-JP" dirty="0">
                <a:ea typeface="IPA Pゴシック" panose="020B0500000000000000" pitchFamily="50" charset="-128"/>
              </a:rPr>
              <a:t>(hypothesis);</a:t>
            </a:r>
            <a:endParaRPr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496" y="1613991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ea typeface="IPA Pゴシック" panose="020B0500000000000000" pitchFamily="50" charset="-128"/>
              </a:rPr>
              <a:t>SearchNormal.cpp:89</a:t>
            </a:r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04196" y="2540223"/>
            <a:ext cx="50961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ja-JP" dirty="0" err="1">
                <a:ea typeface="IPA Pゴシック" panose="020B0500000000000000" pitchFamily="50" charset="-128"/>
                <a:cs typeface="ＭＳ Ｐゴシック" pitchFamily="50" charset="-128"/>
              </a:rPr>
              <a:t>ExpandAllHypotheses</a:t>
            </a:r>
            <a:r>
              <a:rPr lang="en-US" altLang="ja-JP" dirty="0">
                <a:ea typeface="IPA Pゴシック" panose="020B0500000000000000" pitchFamily="50" charset="-128"/>
                <a:cs typeface="ＭＳ Ｐゴシック" pitchFamily="50" charset="-128"/>
              </a:rPr>
              <a:t>(hypothesis</a:t>
            </a:r>
            <a:r>
              <a:rPr lang="en-US" altLang="ja-JP" dirty="0" smtClean="0">
                <a:ea typeface="IPA Pゴシック" panose="020B0500000000000000" pitchFamily="50" charset="-128"/>
                <a:cs typeface="ＭＳ Ｐゴシック" pitchFamily="50" charset="-128"/>
              </a:rPr>
              <a:t>,…);</a:t>
            </a:r>
            <a:endParaRPr kumimoji="1" lang="ja-JP" altLang="ja-JP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IPA Pゴシック" panose="020B0500000000000000" pitchFamily="50" charset="-128"/>
              <a:cs typeface="ＭＳ Ｐゴシック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496" y="256490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ea typeface="IPA Pゴシック" panose="020B0500000000000000" pitchFamily="50" charset="-128"/>
              </a:rPr>
              <a:t>SearchNormal</a:t>
            </a:r>
            <a:r>
              <a:rPr kumimoji="1" lang="en-US" altLang="ja-JP" dirty="0" smtClean="0">
                <a:ea typeface="IPA Pゴシック" panose="020B0500000000000000" pitchFamily="50" charset="-128"/>
              </a:rPr>
              <a:t>.cpp:236</a:t>
            </a:r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2915816" y="1628800"/>
            <a:ext cx="0" cy="3384376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下矢印 8"/>
          <p:cNvSpPr/>
          <p:nvPr/>
        </p:nvSpPr>
        <p:spPr>
          <a:xfrm>
            <a:off x="4623482" y="2132856"/>
            <a:ext cx="864096" cy="343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004197" y="3491716"/>
            <a:ext cx="5888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 smtClean="0">
                <a:ea typeface="IPA Pゴシック" panose="020B0500000000000000" pitchFamily="50" charset="-128"/>
              </a:rPr>
              <a:t>ExpandHypothesis</a:t>
            </a:r>
            <a:r>
              <a:rPr lang="en-US" altLang="ja-JP" dirty="0" smtClean="0">
                <a:ea typeface="IPA Pゴシック" panose="020B0500000000000000" pitchFamily="50" charset="-128"/>
              </a:rPr>
              <a:t>(hypothesis, **</a:t>
            </a:r>
            <a:r>
              <a:rPr lang="en-US" altLang="ja-JP" dirty="0" err="1" smtClean="0">
                <a:ea typeface="IPA Pゴシック" panose="020B0500000000000000" pitchFamily="50" charset="-128"/>
              </a:rPr>
              <a:t>iter</a:t>
            </a:r>
            <a:r>
              <a:rPr lang="en-US" altLang="ja-JP" dirty="0" smtClean="0">
                <a:ea typeface="IPA Pゴシック" panose="020B0500000000000000" pitchFamily="50" charset="-128"/>
              </a:rPr>
              <a:t>,…);</a:t>
            </a:r>
            <a:endParaRPr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11" name="下矢印 10"/>
          <p:cNvSpPr/>
          <p:nvPr/>
        </p:nvSpPr>
        <p:spPr>
          <a:xfrm>
            <a:off x="4623482" y="3041294"/>
            <a:ext cx="864096" cy="343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5496" y="3499347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ea typeface="IPA Pゴシック" panose="020B0500000000000000" pitchFamily="50" charset="-128"/>
              </a:rPr>
              <a:t>SearchNormal.cpp:268</a:t>
            </a:r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989775" y="4653136"/>
            <a:ext cx="53687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err="1">
                <a:ea typeface="IPA Pゴシック" panose="020B0500000000000000" pitchFamily="50" charset="-128"/>
              </a:rPr>
              <a:t>newHypo</a:t>
            </a:r>
            <a:r>
              <a:rPr lang="en-US" altLang="ja-JP" sz="1600" dirty="0">
                <a:ea typeface="IPA Pゴシック" panose="020B0500000000000000" pitchFamily="50" charset="-128"/>
              </a:rPr>
              <a:t> = </a:t>
            </a:r>
            <a:r>
              <a:rPr lang="en-US" altLang="ja-JP" sz="1600" dirty="0" err="1">
                <a:ea typeface="IPA Pゴシック" panose="020B0500000000000000" pitchFamily="50" charset="-128"/>
              </a:rPr>
              <a:t>hypothesis.CreateNext</a:t>
            </a:r>
            <a:r>
              <a:rPr lang="en-US" altLang="ja-JP" sz="1600" dirty="0">
                <a:ea typeface="IPA Pゴシック" panose="020B0500000000000000" pitchFamily="50" charset="-128"/>
              </a:rPr>
              <a:t>(</a:t>
            </a:r>
            <a:r>
              <a:rPr lang="en-US" altLang="ja-JP" sz="1600" dirty="0" err="1">
                <a:ea typeface="IPA Pゴシック" panose="020B0500000000000000" pitchFamily="50" charset="-128"/>
              </a:rPr>
              <a:t>transOpt</a:t>
            </a:r>
            <a:r>
              <a:rPr lang="en-US" altLang="ja-JP" sz="1600" dirty="0">
                <a:ea typeface="IPA Pゴシック" panose="020B0500000000000000" pitchFamily="50" charset="-128"/>
              </a:rPr>
              <a:t>);</a:t>
            </a:r>
            <a:endParaRPr lang="ja-JP" altLang="en-US" sz="1600" dirty="0">
              <a:ea typeface="IPA Pゴシック" panose="020B0500000000000000" pitchFamily="50" charset="-128"/>
            </a:endParaRPr>
          </a:p>
        </p:txBody>
      </p:sp>
      <p:sp>
        <p:nvSpPr>
          <p:cNvPr id="15" name="下矢印 14"/>
          <p:cNvSpPr/>
          <p:nvPr/>
        </p:nvSpPr>
        <p:spPr>
          <a:xfrm>
            <a:off x="4626604" y="4313236"/>
            <a:ext cx="864096" cy="343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8618" y="464652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ea typeface="IPA Pゴシック" panose="020B0500000000000000" pitchFamily="50" charset="-128"/>
              </a:rPr>
              <a:t>SearchNormal.cpp:293</a:t>
            </a:r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479562" y="4077072"/>
            <a:ext cx="154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ea typeface="IPA Pゴシック" panose="020B0500000000000000" pitchFamily="50" charset="-128"/>
              </a:rPr>
              <a:t>フレーズペア</a:t>
            </a:r>
            <a:endParaRPr kumimoji="1" lang="en-US" altLang="ja-JP" sz="2000" dirty="0" smtClean="0">
              <a:ea typeface="IPA Pゴシック" panose="020B0500000000000000" pitchFamily="50" charset="-128"/>
            </a:endParaRPr>
          </a:p>
        </p:txBody>
      </p:sp>
      <p:cxnSp>
        <p:nvCxnSpPr>
          <p:cNvPr id="20" name="直線矢印コネクタ 19"/>
          <p:cNvCxnSpPr>
            <a:stCxn id="19" idx="0"/>
          </p:cNvCxnSpPr>
          <p:nvPr/>
        </p:nvCxnSpPr>
        <p:spPr>
          <a:xfrm flipV="1">
            <a:off x="7253973" y="3784922"/>
            <a:ext cx="342363" cy="2921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6075860" y="620688"/>
            <a:ext cx="1891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ea typeface="IPA Pゴシック" panose="020B0500000000000000" pitchFamily="50" charset="-128"/>
              </a:rPr>
              <a:t>拡張したい仮説</a:t>
            </a:r>
            <a:endParaRPr kumimoji="1" lang="en-US" altLang="ja-JP" sz="2000" dirty="0" smtClean="0">
              <a:ea typeface="IPA Pゴシック" panose="020B0500000000000000" pitchFamily="50" charset="-128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 flipH="1">
            <a:off x="6454965" y="993669"/>
            <a:ext cx="334764" cy="6763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6156176" y="1988529"/>
            <a:ext cx="0" cy="4876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5822342" y="2874794"/>
            <a:ext cx="333834" cy="6763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/>
          <p:cNvGrpSpPr/>
          <p:nvPr/>
        </p:nvGrpSpPr>
        <p:grpSpPr>
          <a:xfrm>
            <a:off x="3369248" y="5515890"/>
            <a:ext cx="4099774" cy="1225478"/>
            <a:chOff x="4970681" y="2491554"/>
            <a:chExt cx="4099774" cy="1225478"/>
          </a:xfrm>
        </p:grpSpPr>
        <p:grpSp>
          <p:nvGrpSpPr>
            <p:cNvPr id="30" name="グループ化 29"/>
            <p:cNvGrpSpPr/>
            <p:nvPr/>
          </p:nvGrpSpPr>
          <p:grpSpPr>
            <a:xfrm>
              <a:off x="4970681" y="2491554"/>
              <a:ext cx="4099774" cy="832158"/>
              <a:chOff x="5152746" y="2571147"/>
              <a:chExt cx="4099774" cy="832158"/>
            </a:xfrm>
          </p:grpSpPr>
          <p:sp>
            <p:nvSpPr>
              <p:cNvPr id="32" name="正方形/長方形 31"/>
              <p:cNvSpPr/>
              <p:nvPr/>
            </p:nvSpPr>
            <p:spPr>
              <a:xfrm>
                <a:off x="5152746" y="2626025"/>
                <a:ext cx="4099774" cy="7772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ea typeface="IPA Pゴシック" panose="020B0500000000000000" pitchFamily="50" charset="-128"/>
                </a:endParaRPr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5249210" y="2979641"/>
                <a:ext cx="2262222" cy="2880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ea typeface="IPA Pゴシック" panose="020B0500000000000000" pitchFamily="50" charset="-128"/>
                </a:endParaRPr>
              </a:p>
            </p:txBody>
          </p:sp>
          <p:sp>
            <p:nvSpPr>
              <p:cNvPr id="34" name="正方形/長方形 33"/>
              <p:cNvSpPr/>
              <p:nvPr/>
            </p:nvSpPr>
            <p:spPr>
              <a:xfrm>
                <a:off x="7591798" y="2971257"/>
                <a:ext cx="1552201" cy="2880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ea typeface="IPA Pゴシック" panose="020B0500000000000000" pitchFamily="50" charset="-128"/>
                </a:endParaRPr>
              </a:p>
            </p:txBody>
          </p:sp>
          <p:sp>
            <p:nvSpPr>
              <p:cNvPr id="35" name="テキスト ボックス 34"/>
              <p:cNvSpPr txBox="1"/>
              <p:nvPr/>
            </p:nvSpPr>
            <p:spPr>
              <a:xfrm>
                <a:off x="5152746" y="2571147"/>
                <a:ext cx="19127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 dirty="0" smtClean="0">
                    <a:ea typeface="IPA Pゴシック" panose="020B0500000000000000" pitchFamily="50" charset="-128"/>
                  </a:rPr>
                  <a:t>拡張された仮説</a:t>
                </a:r>
                <a:endParaRPr kumimoji="1" lang="ja-JP" altLang="en-US" sz="2000" dirty="0">
                  <a:ea typeface="IPA Pゴシック" panose="020B0500000000000000" pitchFamily="50" charset="-128"/>
                </a:endParaRPr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5436096" y="2924944"/>
                <a:ext cx="18918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 dirty="0" smtClean="0">
                    <a:ea typeface="IPA Pゴシック" panose="020B0500000000000000" pitchFamily="50" charset="-128"/>
                  </a:rPr>
                  <a:t>拡張したい</a:t>
                </a:r>
                <a:r>
                  <a:rPr kumimoji="1" lang="ja-JP" altLang="en-US" sz="2000" dirty="0" smtClean="0">
                    <a:ea typeface="IPA Pゴシック" panose="020B0500000000000000" pitchFamily="50" charset="-128"/>
                  </a:rPr>
                  <a:t>仮説</a:t>
                </a:r>
                <a:endParaRPr kumimoji="1" lang="ja-JP" altLang="en-US" sz="2000" dirty="0">
                  <a:ea typeface="IPA Pゴシック" panose="020B0500000000000000" pitchFamily="50" charset="-128"/>
                </a:endParaRPr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7609499" y="2923602"/>
                <a:ext cx="15921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 smtClean="0">
                    <a:ea typeface="IPA Pゴシック" panose="020B0500000000000000" pitchFamily="50" charset="-128"/>
                  </a:rPr>
                  <a:t>追加フレーズ</a:t>
                </a:r>
                <a:endParaRPr kumimoji="1" lang="ja-JP" altLang="en-US" sz="2000" dirty="0">
                  <a:ea typeface="IPA Pゴシック" panose="020B0500000000000000" pitchFamily="50" charset="-128"/>
                </a:endParaRPr>
              </a:p>
            </p:txBody>
          </p:sp>
        </p:grpSp>
        <p:sp>
          <p:nvSpPr>
            <p:cNvPr id="31" name="テキスト ボックス 30"/>
            <p:cNvSpPr txBox="1"/>
            <p:nvPr/>
          </p:nvSpPr>
          <p:spPr>
            <a:xfrm>
              <a:off x="4975061" y="3347700"/>
              <a:ext cx="370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ea typeface="IPA Pゴシック" panose="020B0500000000000000" pitchFamily="50" charset="-128"/>
                </a:rPr>
                <a:t>(</a:t>
              </a:r>
              <a:r>
                <a:rPr kumimoji="1" lang="ja-JP" altLang="en-US" dirty="0" smtClean="0">
                  <a:ea typeface="IPA Pゴシック" panose="020B0500000000000000" pitchFamily="50" charset="-128"/>
                </a:rPr>
                <a:t>イメージ</a:t>
              </a:r>
              <a:r>
                <a:rPr kumimoji="1" lang="en-US" altLang="ja-JP" dirty="0" smtClean="0">
                  <a:ea typeface="IPA Pゴシック" panose="020B0500000000000000" pitchFamily="50" charset="-128"/>
                </a:rPr>
                <a:t>)</a:t>
              </a:r>
              <a:r>
                <a:rPr kumimoji="1" lang="ja-JP" altLang="en-US" dirty="0" smtClean="0">
                  <a:ea typeface="IPA Pゴシック" panose="020B0500000000000000" pitchFamily="50" charset="-128"/>
                </a:rPr>
                <a:t>仮説</a:t>
              </a:r>
              <a:r>
                <a:rPr kumimoji="1" lang="en-US" altLang="ja-JP" dirty="0" smtClean="0">
                  <a:ea typeface="IPA Pゴシック" panose="020B0500000000000000" pitchFamily="50" charset="-128"/>
                </a:rPr>
                <a:t>=</a:t>
              </a:r>
              <a:r>
                <a:rPr kumimoji="1" lang="ja-JP" altLang="en-US" dirty="0" smtClean="0">
                  <a:ea typeface="IPA Pゴシック" panose="020B0500000000000000" pitchFamily="50" charset="-128"/>
                </a:rPr>
                <a:t>前回仮説</a:t>
              </a:r>
              <a:r>
                <a:rPr kumimoji="1" lang="en-US" altLang="ja-JP" dirty="0" smtClean="0">
                  <a:ea typeface="IPA Pゴシック" panose="020B0500000000000000" pitchFamily="50" charset="-128"/>
                </a:rPr>
                <a:t>+</a:t>
              </a:r>
              <a:r>
                <a:rPr kumimoji="1" lang="ja-JP" altLang="en-US" dirty="0" smtClean="0">
                  <a:ea typeface="IPA Pゴシック" panose="020B0500000000000000" pitchFamily="50" charset="-128"/>
                </a:rPr>
                <a:t>フレーズ</a:t>
              </a:r>
              <a:endParaRPr kumimoji="1" lang="ja-JP" altLang="en-US" dirty="0">
                <a:ea typeface="IPA Pゴシック" panose="020B0500000000000000" pitchFamily="50" charset="-128"/>
              </a:endParaRPr>
            </a:p>
          </p:txBody>
        </p:sp>
      </p:grpSp>
      <p:sp>
        <p:nvSpPr>
          <p:cNvPr id="38" name="フリーフォーム 37"/>
          <p:cNvSpPr/>
          <p:nvPr/>
        </p:nvSpPr>
        <p:spPr>
          <a:xfrm>
            <a:off x="3176754" y="4923470"/>
            <a:ext cx="369334" cy="792476"/>
          </a:xfrm>
          <a:custGeom>
            <a:avLst/>
            <a:gdLst>
              <a:gd name="connsiteX0" fmla="*/ 268973 w 369334"/>
              <a:gd name="connsiteY0" fmla="*/ 1248937 h 1248937"/>
              <a:gd name="connsiteX1" fmla="*/ 1344 w 369334"/>
              <a:gd name="connsiteY1" fmla="*/ 735981 h 1248937"/>
              <a:gd name="connsiteX2" fmla="*/ 369334 w 369334"/>
              <a:gd name="connsiteY2" fmla="*/ 0 h 124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334" h="1248937">
                <a:moveTo>
                  <a:pt x="268973" y="1248937"/>
                </a:moveTo>
                <a:cubicBezTo>
                  <a:pt x="126795" y="1096537"/>
                  <a:pt x="-15383" y="944137"/>
                  <a:pt x="1344" y="735981"/>
                </a:cubicBezTo>
                <a:cubicBezTo>
                  <a:pt x="18071" y="527825"/>
                  <a:pt x="193702" y="263912"/>
                  <a:pt x="369334" y="0"/>
                </a:cubicBezTo>
              </a:path>
            </a:pathLst>
          </a:custGeom>
          <a:noFill/>
          <a:ln w="38100">
            <a:solidFill>
              <a:srgbClr val="A6A27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27" name="フリーフォーム 26"/>
          <p:cNvSpPr/>
          <p:nvPr/>
        </p:nvSpPr>
        <p:spPr>
          <a:xfrm>
            <a:off x="4427984" y="3784922"/>
            <a:ext cx="1206277" cy="995422"/>
          </a:xfrm>
          <a:custGeom>
            <a:avLst/>
            <a:gdLst>
              <a:gd name="connsiteX0" fmla="*/ 914439 w 914439"/>
              <a:gd name="connsiteY0" fmla="*/ 0 h 995422"/>
              <a:gd name="connsiteX1" fmla="*/ 219958 w 914439"/>
              <a:gd name="connsiteY1" fmla="*/ 254643 h 995422"/>
              <a:gd name="connsiteX2" fmla="*/ 39 w 914439"/>
              <a:gd name="connsiteY2" fmla="*/ 729205 h 995422"/>
              <a:gd name="connsiteX3" fmla="*/ 231533 w 914439"/>
              <a:gd name="connsiteY3" fmla="*/ 995422 h 99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39" h="995422">
                <a:moveTo>
                  <a:pt x="914439" y="0"/>
                </a:moveTo>
                <a:cubicBezTo>
                  <a:pt x="643398" y="66554"/>
                  <a:pt x="372358" y="133109"/>
                  <a:pt x="219958" y="254643"/>
                </a:cubicBezTo>
                <a:cubicBezTo>
                  <a:pt x="67558" y="376177"/>
                  <a:pt x="-1890" y="605742"/>
                  <a:pt x="39" y="729205"/>
                </a:cubicBezTo>
                <a:cubicBezTo>
                  <a:pt x="1968" y="852668"/>
                  <a:pt x="116750" y="924045"/>
                  <a:pt x="231533" y="995422"/>
                </a:cubicBezTo>
              </a:path>
            </a:pathLst>
          </a:custGeom>
          <a:noFill/>
          <a:ln w="38100">
            <a:solidFill>
              <a:srgbClr val="A6A27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cxnSp>
        <p:nvCxnSpPr>
          <p:cNvPr id="43" name="直線矢印コネクタ 42"/>
          <p:cNvCxnSpPr>
            <a:stCxn id="37" idx="0"/>
          </p:cNvCxnSpPr>
          <p:nvPr/>
        </p:nvCxnSpPr>
        <p:spPr>
          <a:xfrm flipV="1">
            <a:off x="6622053" y="4917791"/>
            <a:ext cx="1262315" cy="9505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 flipV="1">
            <a:off x="5187374" y="4917790"/>
            <a:ext cx="229578" cy="9982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19" idx="2"/>
          </p:cNvCxnSpPr>
          <p:nvPr/>
        </p:nvCxnSpPr>
        <p:spPr>
          <a:xfrm>
            <a:off x="7253973" y="4477182"/>
            <a:ext cx="486379" cy="3031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7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仮説の生成（その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2627784" y="1484784"/>
            <a:ext cx="0" cy="252028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2627784" y="1716197"/>
            <a:ext cx="5974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>
                <a:ea typeface="IPA Pゴシック" panose="020B0500000000000000" pitchFamily="50" charset="-128"/>
              </a:rPr>
              <a:t>newHypo</a:t>
            </a:r>
            <a:r>
              <a:rPr lang="en-US" altLang="ja-JP" dirty="0">
                <a:ea typeface="IPA Pゴシック" panose="020B0500000000000000" pitchFamily="50" charset="-128"/>
              </a:rPr>
              <a:t> = </a:t>
            </a:r>
            <a:r>
              <a:rPr lang="en-US" altLang="ja-JP" dirty="0" err="1">
                <a:ea typeface="IPA Pゴシック" panose="020B0500000000000000" pitchFamily="50" charset="-128"/>
              </a:rPr>
              <a:t>hypothesis.CreateNext</a:t>
            </a:r>
            <a:r>
              <a:rPr lang="en-US" altLang="ja-JP" dirty="0">
                <a:ea typeface="IPA Pゴシック" panose="020B0500000000000000" pitchFamily="50" charset="-128"/>
              </a:rPr>
              <a:t>(</a:t>
            </a:r>
            <a:r>
              <a:rPr lang="en-US" altLang="ja-JP" dirty="0" err="1">
                <a:ea typeface="IPA Pゴシック" panose="020B0500000000000000" pitchFamily="50" charset="-128"/>
              </a:rPr>
              <a:t>transOpt</a:t>
            </a:r>
            <a:r>
              <a:rPr lang="en-US" altLang="ja-JP" dirty="0">
                <a:ea typeface="IPA Pゴシック" panose="020B0500000000000000" pitchFamily="50" charset="-128"/>
              </a:rPr>
              <a:t>);</a:t>
            </a:r>
            <a:endParaRPr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496" y="1700808"/>
            <a:ext cx="2653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ea typeface="IPA Pゴシック" panose="020B0500000000000000" pitchFamily="50" charset="-128"/>
              </a:rPr>
              <a:t>SearchNormal.cpp:293</a:t>
            </a:r>
            <a:endParaRPr kumimoji="1" lang="ja-JP" altLang="en-US" sz="1600" dirty="0">
              <a:ea typeface="IPA Pゴシック" panose="020B0500000000000000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012623" y="980728"/>
            <a:ext cx="154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ea typeface="IPA Pゴシック" panose="020B0500000000000000" pitchFamily="50" charset="-128"/>
              </a:rPr>
              <a:t>フレーズペア</a:t>
            </a:r>
            <a:endParaRPr kumimoji="1" lang="en-US" altLang="ja-JP" sz="2000" dirty="0" smtClean="0">
              <a:ea typeface="IPA Pゴシック" panose="020B0500000000000000" pitchFamily="50" charset="-128"/>
            </a:endParaRPr>
          </a:p>
        </p:txBody>
      </p:sp>
      <p:cxnSp>
        <p:nvCxnSpPr>
          <p:cNvPr id="20" name="直線矢印コネクタ 19"/>
          <p:cNvCxnSpPr>
            <a:stCxn id="19" idx="2"/>
          </p:cNvCxnSpPr>
          <p:nvPr/>
        </p:nvCxnSpPr>
        <p:spPr>
          <a:xfrm flipH="1">
            <a:off x="7563160" y="1380838"/>
            <a:ext cx="223874" cy="48924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5006614" y="1084674"/>
            <a:ext cx="1891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ea typeface="IPA Pゴシック" panose="020B0500000000000000" pitchFamily="50" charset="-128"/>
              </a:rPr>
              <a:t>拡張したい仮説</a:t>
            </a:r>
            <a:endParaRPr kumimoji="1" lang="en-US" altLang="ja-JP" sz="2000" dirty="0" smtClean="0">
              <a:ea typeface="IPA Pゴシック" panose="020B0500000000000000" pitchFamily="50" charset="-128"/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 flipH="1">
            <a:off x="5023113" y="1475865"/>
            <a:ext cx="184068" cy="3381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3042735" y="2564904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ea typeface="IPA Pゴシック" panose="020B0500000000000000" pitchFamily="50" charset="-128"/>
              </a:rPr>
              <a:t>return Create(*this, </a:t>
            </a:r>
            <a:r>
              <a:rPr lang="en-US" altLang="ja-JP" dirty="0" err="1">
                <a:ea typeface="IPA Pゴシック" panose="020B0500000000000000" pitchFamily="50" charset="-128"/>
              </a:rPr>
              <a:t>transOpt</a:t>
            </a:r>
            <a:r>
              <a:rPr lang="en-US" altLang="ja-JP" dirty="0">
                <a:ea typeface="IPA Pゴシック" panose="020B0500000000000000" pitchFamily="50" charset="-128"/>
              </a:rPr>
              <a:t>);</a:t>
            </a:r>
            <a:endParaRPr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5496" y="2586390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ea typeface="IPA Pゴシック" panose="020B0500000000000000" pitchFamily="50" charset="-128"/>
              </a:rPr>
              <a:t>Hypothesis.cpp:153</a:t>
            </a:r>
            <a:endParaRPr kumimoji="1" lang="ja-JP" altLang="en-US" sz="1600" dirty="0">
              <a:ea typeface="IPA Pゴシック" panose="020B0500000000000000" pitchFamily="50" charset="-128"/>
            </a:endParaRPr>
          </a:p>
        </p:txBody>
      </p:sp>
      <p:sp>
        <p:nvSpPr>
          <p:cNvPr id="43" name="下矢印 42"/>
          <p:cNvSpPr/>
          <p:nvPr/>
        </p:nvSpPr>
        <p:spPr>
          <a:xfrm>
            <a:off x="4362125" y="2156057"/>
            <a:ext cx="864096" cy="343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44" name="下矢印 43"/>
          <p:cNvSpPr/>
          <p:nvPr/>
        </p:nvSpPr>
        <p:spPr>
          <a:xfrm>
            <a:off x="4362125" y="3005290"/>
            <a:ext cx="864096" cy="343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627784" y="3391778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IPA Pゴシック" panose="020B0500000000000000" pitchFamily="50" charset="-128"/>
              </a:rPr>
              <a:t>return new Hypothesis(</a:t>
            </a:r>
            <a:r>
              <a:rPr lang="en-US" altLang="ja-JP" dirty="0" err="1">
                <a:ea typeface="IPA Pゴシック" panose="020B0500000000000000" pitchFamily="50" charset="-128"/>
              </a:rPr>
              <a:t>prevHypo</a:t>
            </a:r>
            <a:r>
              <a:rPr lang="en-US" altLang="ja-JP" dirty="0">
                <a:ea typeface="IPA Pゴシック" panose="020B0500000000000000" pitchFamily="50" charset="-128"/>
              </a:rPr>
              <a:t>, </a:t>
            </a:r>
            <a:r>
              <a:rPr lang="en-US" altLang="ja-JP" dirty="0" err="1">
                <a:ea typeface="IPA Pゴシック" panose="020B0500000000000000" pitchFamily="50" charset="-128"/>
              </a:rPr>
              <a:t>transOpt</a:t>
            </a:r>
            <a:r>
              <a:rPr lang="en-US" altLang="ja-JP" dirty="0">
                <a:ea typeface="IPA Pゴシック" panose="020B0500000000000000" pitchFamily="50" charset="-128"/>
              </a:rPr>
              <a:t>);</a:t>
            </a:r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5496" y="3391778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>
                <a:ea typeface="IPA Pゴシック" panose="020B0500000000000000" pitchFamily="50" charset="-128"/>
              </a:rPr>
              <a:t>Hypothesis.cpp:166</a:t>
            </a:r>
            <a:endParaRPr kumimoji="1" lang="ja-JP" altLang="en-US" sz="1600" dirty="0">
              <a:ea typeface="IPA Pゴシック" panose="020B0500000000000000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-36512" y="4300061"/>
            <a:ext cx="91805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ea typeface="IPA Pゴシック" panose="020B0500000000000000" pitchFamily="50" charset="-128"/>
              </a:rPr>
              <a:t>Hypothesis::Hypothesis(</a:t>
            </a:r>
            <a:r>
              <a:rPr lang="en-US" altLang="ja-JP" sz="1600" dirty="0" err="1">
                <a:ea typeface="IPA Pゴシック" panose="020B0500000000000000" pitchFamily="50" charset="-128"/>
              </a:rPr>
              <a:t>const</a:t>
            </a:r>
            <a:r>
              <a:rPr lang="en-US" altLang="ja-JP" sz="1600" dirty="0">
                <a:ea typeface="IPA Pゴシック" panose="020B0500000000000000" pitchFamily="50" charset="-128"/>
              </a:rPr>
              <a:t> Hypothesis &amp;</a:t>
            </a:r>
            <a:r>
              <a:rPr lang="en-US" altLang="ja-JP" sz="1600" dirty="0" err="1">
                <a:ea typeface="IPA Pゴシック" panose="020B0500000000000000" pitchFamily="50" charset="-128"/>
              </a:rPr>
              <a:t>prevHypo</a:t>
            </a:r>
            <a:r>
              <a:rPr lang="en-US" altLang="ja-JP" sz="1600" dirty="0">
                <a:ea typeface="IPA Pゴシック" panose="020B0500000000000000" pitchFamily="50" charset="-128"/>
              </a:rPr>
              <a:t>, </a:t>
            </a:r>
            <a:endParaRPr lang="en-US" altLang="ja-JP" sz="1600" dirty="0" smtClean="0">
              <a:ea typeface="IPA Pゴシック" panose="020B0500000000000000" pitchFamily="50" charset="-128"/>
            </a:endParaRPr>
          </a:p>
          <a:p>
            <a:r>
              <a:rPr lang="en-US" altLang="ja-JP" sz="1600" dirty="0">
                <a:ea typeface="IPA Pゴシック" panose="020B0500000000000000" pitchFamily="50" charset="-128"/>
              </a:rPr>
              <a:t> </a:t>
            </a:r>
            <a:r>
              <a:rPr lang="en-US" altLang="ja-JP" sz="1600" dirty="0" smtClean="0">
                <a:ea typeface="IPA Pゴシック" panose="020B0500000000000000" pitchFamily="50" charset="-128"/>
              </a:rPr>
              <a:t>                      </a:t>
            </a:r>
            <a:r>
              <a:rPr lang="en-US" altLang="ja-JP" sz="1600" dirty="0" err="1" smtClean="0">
                <a:ea typeface="IPA Pゴシック" panose="020B0500000000000000" pitchFamily="50" charset="-128"/>
              </a:rPr>
              <a:t>const</a:t>
            </a:r>
            <a:r>
              <a:rPr lang="en-US" altLang="ja-JP" sz="1600" dirty="0" smtClean="0">
                <a:ea typeface="IPA Pゴシック" panose="020B0500000000000000" pitchFamily="50" charset="-128"/>
              </a:rPr>
              <a:t> </a:t>
            </a:r>
            <a:r>
              <a:rPr lang="en-US" altLang="ja-JP" sz="1600" dirty="0" err="1">
                <a:ea typeface="IPA Pゴシック" panose="020B0500000000000000" pitchFamily="50" charset="-128"/>
              </a:rPr>
              <a:t>TranslationOption</a:t>
            </a:r>
            <a:r>
              <a:rPr lang="en-US" altLang="ja-JP" sz="1600" dirty="0">
                <a:ea typeface="IPA Pゴシック" panose="020B0500000000000000" pitchFamily="50" charset="-128"/>
              </a:rPr>
              <a:t> &amp;</a:t>
            </a:r>
            <a:r>
              <a:rPr lang="en-US" altLang="ja-JP" sz="1600" dirty="0" err="1">
                <a:ea typeface="IPA Pゴシック" panose="020B0500000000000000" pitchFamily="50" charset="-128"/>
              </a:rPr>
              <a:t>transOpt</a:t>
            </a:r>
            <a:r>
              <a:rPr lang="en-US" altLang="ja-JP" sz="1600" dirty="0">
                <a:ea typeface="IPA Pゴシック" panose="020B0500000000000000" pitchFamily="50" charset="-128"/>
              </a:rPr>
              <a:t>)</a:t>
            </a:r>
          </a:p>
          <a:p>
            <a:r>
              <a:rPr lang="en-US" altLang="ja-JP" sz="1600" dirty="0">
                <a:ea typeface="IPA Pゴシック" panose="020B0500000000000000" pitchFamily="50" charset="-128"/>
              </a:rPr>
              <a:t>  : </a:t>
            </a:r>
            <a:r>
              <a:rPr lang="en-US" altLang="ja-JP" sz="1600" b="1" u="sng" dirty="0" err="1">
                <a:ea typeface="IPA Pゴシック" panose="020B0500000000000000" pitchFamily="50" charset="-128"/>
              </a:rPr>
              <a:t>m_prevHypo</a:t>
            </a:r>
            <a:r>
              <a:rPr lang="en-US" altLang="ja-JP" sz="1600" b="1" u="sng" dirty="0">
                <a:ea typeface="IPA Pゴシック" panose="020B0500000000000000" pitchFamily="50" charset="-128"/>
              </a:rPr>
              <a:t>(&amp;</a:t>
            </a:r>
            <a:r>
              <a:rPr lang="en-US" altLang="ja-JP" sz="1600" b="1" u="sng" dirty="0" err="1">
                <a:ea typeface="IPA Pゴシック" panose="020B0500000000000000" pitchFamily="50" charset="-128"/>
              </a:rPr>
              <a:t>prevHypo</a:t>
            </a:r>
            <a:r>
              <a:rPr lang="en-US" altLang="ja-JP" sz="1600" b="1" u="sng" dirty="0" smtClean="0">
                <a:ea typeface="IPA Pゴシック" panose="020B0500000000000000" pitchFamily="50" charset="-128"/>
              </a:rPr>
              <a:t>)</a:t>
            </a:r>
          </a:p>
          <a:p>
            <a:r>
              <a:rPr lang="en-US" altLang="ja-JP" sz="1600" dirty="0">
                <a:ea typeface="IPA Pゴシック" panose="020B0500000000000000" pitchFamily="50" charset="-128"/>
              </a:rPr>
              <a:t> </a:t>
            </a:r>
            <a:r>
              <a:rPr lang="en-US" altLang="ja-JP" sz="1600" dirty="0" smtClean="0">
                <a:ea typeface="IPA Pゴシック" panose="020B0500000000000000" pitchFamily="50" charset="-128"/>
              </a:rPr>
              <a:t> , (</a:t>
            </a:r>
            <a:r>
              <a:rPr lang="ja-JP" altLang="en-US" sz="1600" dirty="0" smtClean="0">
                <a:ea typeface="IPA Pゴシック" panose="020B0500000000000000" pitchFamily="50" charset="-128"/>
              </a:rPr>
              <a:t>いろいろ初期化</a:t>
            </a:r>
            <a:r>
              <a:rPr lang="en-US" altLang="ja-JP" sz="1600" dirty="0" smtClean="0">
                <a:ea typeface="IPA Pゴシック" panose="020B0500000000000000" pitchFamily="50" charset="-128"/>
              </a:rPr>
              <a:t>)</a:t>
            </a:r>
          </a:p>
          <a:p>
            <a:r>
              <a:rPr lang="en-US" altLang="ja-JP" sz="1600" dirty="0" smtClean="0">
                <a:ea typeface="IPA Pゴシック" panose="020B0500000000000000" pitchFamily="50" charset="-128"/>
              </a:rPr>
              <a:t>  </a:t>
            </a:r>
            <a:r>
              <a:rPr lang="en-US" altLang="ja-JP" sz="1600" dirty="0">
                <a:ea typeface="IPA Pゴシック" panose="020B0500000000000000" pitchFamily="50" charset="-128"/>
              </a:rPr>
              <a:t>, </a:t>
            </a:r>
            <a:r>
              <a:rPr lang="en-US" altLang="ja-JP" sz="1600" b="1" u="sng" dirty="0" err="1">
                <a:ea typeface="IPA Pゴシック" panose="020B0500000000000000" pitchFamily="50" charset="-128"/>
              </a:rPr>
              <a:t>m_scoreBreakdown</a:t>
            </a:r>
            <a:r>
              <a:rPr lang="en-US" altLang="ja-JP" sz="1600" b="1" u="sng" dirty="0">
                <a:ea typeface="IPA Pゴシック" panose="020B0500000000000000" pitchFamily="50" charset="-128"/>
              </a:rPr>
              <a:t>(</a:t>
            </a:r>
            <a:r>
              <a:rPr lang="en-US" altLang="ja-JP" sz="1600" b="1" u="sng" dirty="0" err="1">
                <a:ea typeface="IPA Pゴシック" panose="020B0500000000000000" pitchFamily="50" charset="-128"/>
              </a:rPr>
              <a:t>prevHypo.GetScoreBreakdown</a:t>
            </a:r>
            <a:r>
              <a:rPr lang="en-US" altLang="ja-JP" sz="1600" b="1" u="sng" dirty="0" smtClean="0">
                <a:ea typeface="IPA Pゴシック" panose="020B0500000000000000" pitchFamily="50" charset="-128"/>
              </a:rPr>
              <a:t>())</a:t>
            </a:r>
          </a:p>
          <a:p>
            <a:r>
              <a:rPr lang="en-US" altLang="ja-JP" sz="1600" dirty="0" smtClean="0">
                <a:ea typeface="IPA Pゴシック" panose="020B0500000000000000" pitchFamily="50" charset="-128"/>
              </a:rPr>
              <a:t>  , (</a:t>
            </a:r>
            <a:r>
              <a:rPr lang="ja-JP" altLang="en-US" sz="1600" dirty="0" smtClean="0">
                <a:ea typeface="IPA Pゴシック" panose="020B0500000000000000" pitchFamily="50" charset="-128"/>
              </a:rPr>
              <a:t>いろいろ初期化</a:t>
            </a:r>
            <a:r>
              <a:rPr lang="en-US" altLang="ja-JP" sz="1600" dirty="0" smtClean="0">
                <a:ea typeface="IPA Pゴシック" panose="020B0500000000000000" pitchFamily="50" charset="-128"/>
              </a:rPr>
              <a:t>)</a:t>
            </a:r>
          </a:p>
          <a:p>
            <a:r>
              <a:rPr lang="en-US" altLang="ja-JP" sz="1600" dirty="0" smtClean="0">
                <a:ea typeface="IPA Pゴシック" panose="020B0500000000000000" pitchFamily="50" charset="-128"/>
              </a:rPr>
              <a:t>{</a:t>
            </a:r>
            <a:endParaRPr lang="en-US" altLang="ja-JP" sz="1600" dirty="0">
              <a:ea typeface="IPA Pゴシック" panose="020B0500000000000000" pitchFamily="50" charset="-128"/>
            </a:endParaRPr>
          </a:p>
          <a:p>
            <a:r>
              <a:rPr lang="en-US" altLang="ja-JP" sz="1600" dirty="0">
                <a:ea typeface="IPA Pゴシック" panose="020B0500000000000000" pitchFamily="50" charset="-128"/>
              </a:rPr>
              <a:t>  </a:t>
            </a:r>
            <a:r>
              <a:rPr lang="en-US" altLang="ja-JP" sz="1600" b="1" u="sng" dirty="0" err="1">
                <a:ea typeface="IPA Pゴシック" panose="020B0500000000000000" pitchFamily="50" charset="-128"/>
              </a:rPr>
              <a:t>m_scoreBreakdown.PlusEquals</a:t>
            </a:r>
            <a:r>
              <a:rPr lang="en-US" altLang="ja-JP" sz="1600" b="1" u="sng" dirty="0">
                <a:ea typeface="IPA Pゴシック" panose="020B0500000000000000" pitchFamily="50" charset="-128"/>
              </a:rPr>
              <a:t>(</a:t>
            </a:r>
            <a:r>
              <a:rPr lang="en-US" altLang="ja-JP" sz="1600" b="1" u="sng" dirty="0" err="1">
                <a:ea typeface="IPA Pゴシック" panose="020B0500000000000000" pitchFamily="50" charset="-128"/>
              </a:rPr>
              <a:t>transOpt.GetScoreBreakdown</a:t>
            </a:r>
            <a:r>
              <a:rPr lang="en-US" altLang="ja-JP" sz="1600" b="1" u="sng" dirty="0" smtClean="0">
                <a:ea typeface="IPA Pゴシック" panose="020B0500000000000000" pitchFamily="50" charset="-128"/>
              </a:rPr>
              <a:t>());</a:t>
            </a:r>
          </a:p>
          <a:p>
            <a:r>
              <a:rPr lang="en-US" altLang="ja-JP" sz="1600" dirty="0" smtClean="0">
                <a:ea typeface="IPA Pゴシック" panose="020B0500000000000000" pitchFamily="50" charset="-128"/>
              </a:rPr>
              <a:t>  …</a:t>
            </a:r>
            <a:endParaRPr lang="en-US" altLang="ja-JP" sz="1600" dirty="0">
              <a:ea typeface="IPA Pゴシック" panose="020B0500000000000000" pitchFamily="50" charset="-128"/>
            </a:endParaRPr>
          </a:p>
          <a:p>
            <a:r>
              <a:rPr lang="en-US" altLang="ja-JP" sz="1600" dirty="0" smtClean="0">
                <a:ea typeface="IPA Pゴシック" panose="020B0500000000000000" pitchFamily="50" charset="-128"/>
              </a:rPr>
              <a:t>}</a:t>
            </a:r>
            <a:endParaRPr lang="ja-JP" altLang="en-US" sz="1600" dirty="0">
              <a:ea typeface="IPA Pゴシック" panose="020B0500000000000000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386187" y="4935008"/>
            <a:ext cx="3002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ea typeface="IPA Pゴシック" panose="020B0500000000000000" pitchFamily="50" charset="-128"/>
              </a:rPr>
              <a:t>元</a:t>
            </a:r>
            <a:r>
              <a:rPr lang="ja-JP" altLang="en-US" sz="2000" dirty="0" smtClean="0">
                <a:ea typeface="IPA Pゴシック" panose="020B0500000000000000" pitchFamily="50" charset="-128"/>
              </a:rPr>
              <a:t>の仮説のスコアをコピー</a:t>
            </a:r>
            <a:endParaRPr kumimoji="1" lang="en-US" altLang="ja-JP" sz="2000" dirty="0" smtClean="0">
              <a:ea typeface="IPA Pゴシック" panose="020B0500000000000000" pitchFamily="50" charset="-128"/>
            </a:endParaRPr>
          </a:p>
        </p:txBody>
      </p:sp>
      <p:cxnSp>
        <p:nvCxnSpPr>
          <p:cNvPr id="49" name="直線矢印コネクタ 48"/>
          <p:cNvCxnSpPr>
            <a:stCxn id="48" idx="1"/>
          </p:cNvCxnSpPr>
          <p:nvPr/>
        </p:nvCxnSpPr>
        <p:spPr>
          <a:xfrm flipH="1">
            <a:off x="5277463" y="5135063"/>
            <a:ext cx="108724" cy="23815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2987824" y="5621178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ea typeface="IPA Pゴシック" panose="020B0500000000000000" pitchFamily="50" charset="-128"/>
              </a:rPr>
              <a:t>フレーズペアロード時に計算したスコアを加算</a:t>
            </a:r>
            <a:endParaRPr kumimoji="1" lang="en-US" altLang="ja-JP" sz="2000" dirty="0" smtClean="0">
              <a:ea typeface="IPA Pゴシック" panose="020B0500000000000000" pitchFamily="50" charset="-128"/>
            </a:endParaRPr>
          </a:p>
        </p:txBody>
      </p:sp>
      <p:cxnSp>
        <p:nvCxnSpPr>
          <p:cNvPr id="51" name="直線矢印コネクタ 50"/>
          <p:cNvCxnSpPr>
            <a:stCxn id="50" idx="1"/>
          </p:cNvCxnSpPr>
          <p:nvPr/>
        </p:nvCxnSpPr>
        <p:spPr>
          <a:xfrm flipH="1">
            <a:off x="2879100" y="5821233"/>
            <a:ext cx="108724" cy="23815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下矢印 51"/>
          <p:cNvSpPr/>
          <p:nvPr/>
        </p:nvSpPr>
        <p:spPr>
          <a:xfrm>
            <a:off x="4508892" y="3791888"/>
            <a:ext cx="864096" cy="343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7504" y="3964994"/>
            <a:ext cx="2837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ea typeface="IPA Pゴシック" panose="020B0500000000000000" pitchFamily="50" charset="-128"/>
              </a:rPr>
              <a:t>Hypothesis.cpp:78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618967" y="5045114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ea typeface="IPA Pゴシック" panose="020B0500000000000000" pitchFamily="50" charset="-128"/>
              </a:rPr>
              <a:t>元の仮説への参照</a:t>
            </a:r>
            <a:endParaRPr kumimoji="1" lang="en-US" altLang="ja-JP" sz="2000" dirty="0" smtClean="0">
              <a:ea typeface="IPA Pゴシック" panose="020B0500000000000000" pitchFamily="50" charset="-128"/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H="1" flipV="1">
            <a:off x="3232800" y="4936520"/>
            <a:ext cx="536793" cy="1190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22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仮説の評価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9356" y="1196752"/>
            <a:ext cx="8733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ea typeface="IPA Pゴシック" panose="020B0500000000000000" pitchFamily="50" charset="-128"/>
              </a:rPr>
              <a:t>Hypothesis::</a:t>
            </a:r>
            <a:r>
              <a:rPr kumimoji="1" lang="en-US" altLang="ja-JP" sz="2400" dirty="0" err="1" smtClean="0">
                <a:ea typeface="IPA Pゴシック" panose="020B0500000000000000" pitchFamily="50" charset="-128"/>
              </a:rPr>
              <a:t>ProcessOneHypothesis</a:t>
            </a:r>
            <a:r>
              <a:rPr lang="ja-JP" altLang="en-US" sz="2400" dirty="0" smtClean="0">
                <a:ea typeface="IPA Pゴシック" panose="020B0500000000000000" pitchFamily="50" charset="-128"/>
              </a:rPr>
              <a:t>の先で</a:t>
            </a:r>
            <a:r>
              <a:rPr kumimoji="1" lang="ja-JP" altLang="en-US" sz="2400" dirty="0" smtClean="0">
                <a:ea typeface="IPA Pゴシック" panose="020B0500000000000000" pitchFamily="50" charset="-128"/>
              </a:rPr>
              <a:t>仮説</a:t>
            </a:r>
            <a:r>
              <a:rPr lang="ja-JP" altLang="en-US" sz="2400" dirty="0">
                <a:ea typeface="IPA Pゴシック" panose="020B0500000000000000" pitchFamily="50" charset="-128"/>
              </a:rPr>
              <a:t>を</a:t>
            </a:r>
            <a:r>
              <a:rPr kumimoji="1" lang="ja-JP" altLang="en-US" sz="2400" dirty="0" smtClean="0">
                <a:ea typeface="IPA Pゴシック" panose="020B0500000000000000" pitchFamily="50" charset="-128"/>
              </a:rPr>
              <a:t>評価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170420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ea typeface="IPA Pゴシック" panose="020B0500000000000000" pitchFamily="50" charset="-128"/>
              </a:rPr>
              <a:t>SearchNormal.cpp:298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5576" y="2064242"/>
            <a:ext cx="77444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Code Pro" pitchFamily="49" charset="0"/>
                <a:ea typeface="IPA Pゴシック" panose="020B0500000000000000" pitchFamily="50" charset="-128"/>
              </a:rPr>
              <a:t>newHypo-&gt;Evaluate</a:t>
            </a:r>
            <a:r>
              <a:rPr kumimoji="1" lang="ja-JP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PA Pゴシック" panose="020B0500000000000000" pitchFamily="50" charset="-128"/>
                <a:ea typeface="IPA Pゴシック" panose="020B0500000000000000" pitchFamily="50" charset="-128"/>
                <a:cs typeface="ＭＳ Ｐゴシック" pitchFamily="50" charset="-128"/>
              </a:rPr>
              <a:t>(</a:t>
            </a:r>
            <a:r>
              <a:rPr kumimoji="0" lang="ja-JP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Code Pro" pitchFamily="49" charset="0"/>
                <a:ea typeface="IPA Pゴシック" panose="020B0500000000000000" pitchFamily="50" charset="-128"/>
              </a:rPr>
              <a:t>m_transOptColl</a:t>
            </a:r>
            <a:r>
              <a:rPr kumimoji="1" lang="ja-JP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PA Pゴシック" panose="020B0500000000000000" pitchFamily="50" charset="-128"/>
                <a:ea typeface="IPA Pゴシック" panose="020B0500000000000000" pitchFamily="50" charset="-128"/>
                <a:cs typeface="ＭＳ Ｐゴシック" pitchFamily="50" charset="-128"/>
              </a:rPr>
              <a:t>.</a:t>
            </a:r>
            <a:r>
              <a:rPr kumimoji="0" lang="ja-JP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Code Pro" pitchFamily="49" charset="0"/>
                <a:ea typeface="IPA Pゴシック" panose="020B0500000000000000" pitchFamily="50" charset="-128"/>
              </a:rPr>
              <a:t>GetFutureScore</a:t>
            </a:r>
            <a:r>
              <a:rPr kumimoji="1" lang="ja-JP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PA Pゴシック" panose="020B0500000000000000" pitchFamily="50" charset="-128"/>
                <a:ea typeface="IPA Pゴシック" panose="020B0500000000000000" pitchFamily="50" charset="-128"/>
                <a:cs typeface="ＭＳ Ｐゴシック" pitchFamily="50" charset="-128"/>
              </a:rPr>
              <a:t>());</a:t>
            </a:r>
            <a:r>
              <a:rPr kumimoji="0" lang="ja-JP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Code Pro" pitchFamily="49" charset="0"/>
                <a:ea typeface="IPA Pゴシック" panose="020B0500000000000000" pitchFamily="50" charset="-128"/>
              </a:rPr>
              <a:t>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3224330"/>
            <a:ext cx="8748464" cy="361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ja-JP" sz="1800" dirty="0">
                <a:latin typeface="Source Code Pro" pitchFamily="49" charset="0"/>
                <a:ea typeface="IPA Pゴシック" panose="020B0500000000000000" pitchFamily="50" charset="-128"/>
              </a:rPr>
              <a:t>void Hypothesis::Evaluate(</a:t>
            </a:r>
            <a:r>
              <a:rPr lang="en-US" altLang="ja-JP" sz="1800" dirty="0" err="1">
                <a:latin typeface="Source Code Pro" pitchFamily="49" charset="0"/>
                <a:ea typeface="IPA Pゴシック" panose="020B0500000000000000" pitchFamily="50" charset="-128"/>
              </a:rPr>
              <a:t>const</a:t>
            </a:r>
            <a:r>
              <a:rPr lang="en-US" altLang="ja-JP" sz="1800" dirty="0">
                <a:latin typeface="Source Code Pro" pitchFamily="49" charset="0"/>
                <a:ea typeface="IPA Pゴシック" panose="020B0500000000000000" pitchFamily="50" charset="-128"/>
              </a:rPr>
              <a:t> </a:t>
            </a:r>
            <a:r>
              <a:rPr lang="en-US" altLang="ja-JP" sz="1800" dirty="0" err="1">
                <a:latin typeface="Source Code Pro" pitchFamily="49" charset="0"/>
                <a:ea typeface="IPA Pゴシック" panose="020B0500000000000000" pitchFamily="50" charset="-128"/>
              </a:rPr>
              <a:t>SquareMatrix</a:t>
            </a:r>
            <a:r>
              <a:rPr lang="en-US" altLang="ja-JP" sz="1800" dirty="0">
                <a:latin typeface="Source Code Pro" pitchFamily="49" charset="0"/>
                <a:ea typeface="IPA Pゴシック" panose="020B0500000000000000" pitchFamily="50" charset="-128"/>
              </a:rPr>
              <a:t> &amp;</a:t>
            </a:r>
            <a:r>
              <a:rPr lang="en-US" altLang="ja-JP" sz="1800" dirty="0" err="1">
                <a:latin typeface="Source Code Pro" pitchFamily="49" charset="0"/>
                <a:ea typeface="IPA Pゴシック" panose="020B0500000000000000" pitchFamily="50" charset="-128"/>
              </a:rPr>
              <a:t>futureScore</a:t>
            </a:r>
            <a:r>
              <a:rPr lang="en-US" altLang="ja-JP" sz="1800" dirty="0" smtClean="0">
                <a:latin typeface="Source Code Pro" pitchFamily="49" charset="0"/>
                <a:ea typeface="IPA Pゴシック" panose="020B0500000000000000" pitchFamily="50" charset="-128"/>
              </a:rPr>
              <a:t>){</a:t>
            </a:r>
          </a:p>
          <a:p>
            <a:r>
              <a:rPr lang="en-US" altLang="ja-JP" sz="1800" dirty="0" smtClean="0">
                <a:latin typeface="Source Code Pro" pitchFamily="49" charset="0"/>
                <a:ea typeface="IPA Pゴシック" panose="020B0500000000000000" pitchFamily="50" charset="-128"/>
              </a:rPr>
              <a:t>  </a:t>
            </a:r>
            <a:r>
              <a:rPr lang="en-US" altLang="ja-JP" sz="1800" dirty="0" err="1" smtClean="0">
                <a:latin typeface="Source Code Pro" pitchFamily="49" charset="0"/>
                <a:ea typeface="IPA Pゴシック" panose="020B0500000000000000" pitchFamily="50" charset="-128"/>
              </a:rPr>
              <a:t>const</a:t>
            </a:r>
            <a:r>
              <a:rPr lang="en-US" altLang="ja-JP" sz="1800" dirty="0" smtClean="0">
                <a:latin typeface="Source Code Pro" pitchFamily="49" charset="0"/>
                <a:ea typeface="IPA Pゴシック" panose="020B0500000000000000" pitchFamily="50" charset="-128"/>
              </a:rPr>
              <a:t> vector&lt;…&gt;&amp; </a:t>
            </a:r>
            <a:r>
              <a:rPr lang="en-US" altLang="ja-JP" sz="1800" dirty="0" err="1">
                <a:latin typeface="Source Code Pro" pitchFamily="49" charset="0"/>
                <a:ea typeface="IPA Pゴシック" panose="020B0500000000000000" pitchFamily="50" charset="-128"/>
              </a:rPr>
              <a:t>sfs</a:t>
            </a:r>
            <a:r>
              <a:rPr lang="en-US" altLang="ja-JP" sz="1800" dirty="0">
                <a:latin typeface="Source Code Pro" pitchFamily="49" charset="0"/>
                <a:ea typeface="IPA Pゴシック" panose="020B0500000000000000" pitchFamily="50" charset="-128"/>
              </a:rPr>
              <a:t> </a:t>
            </a:r>
            <a:r>
              <a:rPr lang="en-US" altLang="ja-JP" sz="1800" dirty="0" smtClean="0">
                <a:latin typeface="Source Code Pro" pitchFamily="49" charset="0"/>
                <a:ea typeface="IPA Pゴシック" panose="020B0500000000000000" pitchFamily="50" charset="-128"/>
              </a:rPr>
              <a:t>= </a:t>
            </a:r>
            <a:r>
              <a:rPr lang="en-US" altLang="ja-JP" sz="1800" dirty="0" err="1" smtClean="0">
                <a:latin typeface="Source Code Pro" pitchFamily="49" charset="0"/>
                <a:ea typeface="IPA Pゴシック" panose="020B0500000000000000" pitchFamily="50" charset="-128"/>
              </a:rPr>
              <a:t>GetStatelessFeatureFunctions</a:t>
            </a:r>
            <a:r>
              <a:rPr lang="en-US" altLang="ja-JP" sz="1800" dirty="0">
                <a:latin typeface="Source Code Pro" pitchFamily="49" charset="0"/>
                <a:ea typeface="IPA Pゴシック" panose="020B0500000000000000" pitchFamily="50" charset="-128"/>
              </a:rPr>
              <a:t>();</a:t>
            </a:r>
          </a:p>
          <a:p>
            <a:r>
              <a:rPr lang="en-US" altLang="ja-JP" sz="1800" dirty="0">
                <a:latin typeface="Source Code Pro" pitchFamily="49" charset="0"/>
                <a:ea typeface="IPA Pゴシック" panose="020B0500000000000000" pitchFamily="50" charset="-128"/>
              </a:rPr>
              <a:t>  for (unsigned </a:t>
            </a:r>
            <a:r>
              <a:rPr lang="en-US" altLang="ja-JP" sz="1800" dirty="0" err="1">
                <a:latin typeface="Source Code Pro" pitchFamily="49" charset="0"/>
                <a:ea typeface="IPA Pゴシック" panose="020B0500000000000000" pitchFamily="50" charset="-128"/>
              </a:rPr>
              <a:t>i</a:t>
            </a:r>
            <a:r>
              <a:rPr lang="en-US" altLang="ja-JP" sz="1800" dirty="0">
                <a:latin typeface="Source Code Pro" pitchFamily="49" charset="0"/>
                <a:ea typeface="IPA Pゴシック" panose="020B0500000000000000" pitchFamily="50" charset="-128"/>
              </a:rPr>
              <a:t> = 0; </a:t>
            </a:r>
            <a:r>
              <a:rPr lang="en-US" altLang="ja-JP" sz="1800" dirty="0" err="1">
                <a:latin typeface="Source Code Pro" pitchFamily="49" charset="0"/>
                <a:ea typeface="IPA Pゴシック" panose="020B0500000000000000" pitchFamily="50" charset="-128"/>
              </a:rPr>
              <a:t>i</a:t>
            </a:r>
            <a:r>
              <a:rPr lang="en-US" altLang="ja-JP" sz="1800" dirty="0">
                <a:latin typeface="Source Code Pro" pitchFamily="49" charset="0"/>
                <a:ea typeface="IPA Pゴシック" panose="020B0500000000000000" pitchFamily="50" charset="-128"/>
              </a:rPr>
              <a:t> &lt; </a:t>
            </a:r>
            <a:r>
              <a:rPr lang="en-US" altLang="ja-JP" sz="1800" dirty="0" err="1">
                <a:latin typeface="Source Code Pro" pitchFamily="49" charset="0"/>
                <a:ea typeface="IPA Pゴシック" panose="020B0500000000000000" pitchFamily="50" charset="-128"/>
              </a:rPr>
              <a:t>sfs.size</a:t>
            </a:r>
            <a:r>
              <a:rPr lang="en-US" altLang="ja-JP" sz="1800" dirty="0">
                <a:latin typeface="Source Code Pro" pitchFamily="49" charset="0"/>
                <a:ea typeface="IPA Pゴシック" panose="020B0500000000000000" pitchFamily="50" charset="-128"/>
              </a:rPr>
              <a:t>(); ++</a:t>
            </a:r>
            <a:r>
              <a:rPr lang="en-US" altLang="ja-JP" sz="1800" dirty="0" err="1">
                <a:latin typeface="Source Code Pro" pitchFamily="49" charset="0"/>
                <a:ea typeface="IPA Pゴシック" panose="020B0500000000000000" pitchFamily="50" charset="-128"/>
              </a:rPr>
              <a:t>i</a:t>
            </a:r>
            <a:r>
              <a:rPr lang="en-US" altLang="ja-JP" sz="1800" dirty="0" smtClean="0">
                <a:latin typeface="Source Code Pro" pitchFamily="49" charset="0"/>
                <a:ea typeface="IPA Pゴシック" panose="020B0500000000000000" pitchFamily="50" charset="-128"/>
              </a:rPr>
              <a:t>)</a:t>
            </a:r>
          </a:p>
          <a:p>
            <a:r>
              <a:rPr lang="en-US" altLang="ja-JP" sz="1800" dirty="0">
                <a:latin typeface="Source Code Pro" pitchFamily="49" charset="0"/>
                <a:ea typeface="IPA Pゴシック" panose="020B0500000000000000" pitchFamily="50" charset="-128"/>
              </a:rPr>
              <a:t> </a:t>
            </a:r>
            <a:r>
              <a:rPr lang="en-US" altLang="ja-JP" sz="1800" dirty="0" smtClean="0">
                <a:latin typeface="Source Code Pro" pitchFamily="49" charset="0"/>
                <a:ea typeface="IPA Pゴシック" panose="020B0500000000000000" pitchFamily="50" charset="-128"/>
              </a:rPr>
              <a:t>   {</a:t>
            </a:r>
            <a:r>
              <a:rPr lang="en-US" altLang="ja-JP" sz="1800" b="1" u="sng" dirty="0" err="1" smtClean="0">
                <a:latin typeface="Source Code Pro" pitchFamily="49" charset="0"/>
                <a:ea typeface="IPA Pゴシック" panose="020B0500000000000000" pitchFamily="50" charset="-128"/>
              </a:rPr>
              <a:t>EvaluateWith</a:t>
            </a:r>
            <a:r>
              <a:rPr lang="en-US" altLang="ja-JP" sz="1800" b="1" u="sng" dirty="0" smtClean="0">
                <a:latin typeface="Source Code Pro" pitchFamily="49" charset="0"/>
                <a:ea typeface="IPA Pゴシック" panose="020B0500000000000000" pitchFamily="50" charset="-128"/>
              </a:rPr>
              <a:t>(</a:t>
            </a:r>
            <a:r>
              <a:rPr lang="en-US" altLang="ja-JP" sz="1800" b="1" u="sng" dirty="0">
                <a:latin typeface="Source Code Pro" pitchFamily="49" charset="0"/>
                <a:ea typeface="IPA Pゴシック" panose="020B0500000000000000" pitchFamily="50" charset="-128"/>
              </a:rPr>
              <a:t>*</a:t>
            </a:r>
            <a:r>
              <a:rPr lang="en-US" altLang="ja-JP" sz="1800" b="1" u="sng" dirty="0" err="1">
                <a:latin typeface="Source Code Pro" pitchFamily="49" charset="0"/>
                <a:ea typeface="IPA Pゴシック" panose="020B0500000000000000" pitchFamily="50" charset="-128"/>
              </a:rPr>
              <a:t>sfs</a:t>
            </a:r>
            <a:r>
              <a:rPr lang="en-US" altLang="ja-JP" sz="1800" b="1" u="sng" dirty="0">
                <a:latin typeface="Source Code Pro" pitchFamily="49" charset="0"/>
                <a:ea typeface="IPA Pゴシック" panose="020B0500000000000000" pitchFamily="50" charset="-128"/>
              </a:rPr>
              <a:t>[</a:t>
            </a:r>
            <a:r>
              <a:rPr lang="en-US" altLang="ja-JP" sz="1800" b="1" u="sng" dirty="0" err="1">
                <a:latin typeface="Source Code Pro" pitchFamily="49" charset="0"/>
                <a:ea typeface="IPA Pゴシック" panose="020B0500000000000000" pitchFamily="50" charset="-128"/>
              </a:rPr>
              <a:t>i</a:t>
            </a:r>
            <a:r>
              <a:rPr lang="en-US" altLang="ja-JP" sz="1800" b="1" u="sng" dirty="0" smtClean="0">
                <a:latin typeface="Source Code Pro" pitchFamily="49" charset="0"/>
                <a:ea typeface="IPA Pゴシック" panose="020B0500000000000000" pitchFamily="50" charset="-128"/>
              </a:rPr>
              <a:t>]);</a:t>
            </a:r>
            <a:r>
              <a:rPr lang="en-US" altLang="ja-JP" sz="1800" dirty="0" smtClean="0">
                <a:latin typeface="Source Code Pro" pitchFamily="49" charset="0"/>
                <a:ea typeface="IPA Pゴシック" panose="020B0500000000000000" pitchFamily="50" charset="-128"/>
              </a:rPr>
              <a:t>}</a:t>
            </a:r>
          </a:p>
          <a:p>
            <a:r>
              <a:rPr lang="en-US" altLang="ja-JP" sz="1800" dirty="0">
                <a:latin typeface="Source Code Pro" pitchFamily="49" charset="0"/>
                <a:ea typeface="IPA Pゴシック" panose="020B0500000000000000" pitchFamily="50" charset="-128"/>
              </a:rPr>
              <a:t> </a:t>
            </a:r>
            <a:r>
              <a:rPr lang="en-US" altLang="ja-JP" sz="1800" dirty="0" smtClean="0">
                <a:latin typeface="Source Code Pro" pitchFamily="49" charset="0"/>
                <a:ea typeface="IPA Pゴシック" panose="020B0500000000000000" pitchFamily="50" charset="-128"/>
              </a:rPr>
              <a:t> </a:t>
            </a:r>
            <a:r>
              <a:rPr lang="en-US" altLang="ja-JP" sz="1800" dirty="0" err="1">
                <a:latin typeface="Source Code Pro" pitchFamily="49" charset="0"/>
                <a:ea typeface="IPA Pゴシック" panose="020B0500000000000000" pitchFamily="50" charset="-128"/>
              </a:rPr>
              <a:t>const</a:t>
            </a:r>
            <a:r>
              <a:rPr lang="en-US" altLang="ja-JP" sz="1800" dirty="0">
                <a:latin typeface="Source Code Pro" pitchFamily="49" charset="0"/>
                <a:ea typeface="IPA Pゴシック" panose="020B0500000000000000" pitchFamily="50" charset="-128"/>
              </a:rPr>
              <a:t> </a:t>
            </a:r>
            <a:r>
              <a:rPr lang="en-US" altLang="ja-JP" sz="1800" dirty="0" smtClean="0">
                <a:latin typeface="Source Code Pro" pitchFamily="49" charset="0"/>
                <a:ea typeface="IPA Pゴシック" panose="020B0500000000000000" pitchFamily="50" charset="-128"/>
              </a:rPr>
              <a:t>vector&lt;…&gt;&amp; </a:t>
            </a:r>
            <a:r>
              <a:rPr lang="en-US" altLang="ja-JP" sz="1800" dirty="0" err="1">
                <a:latin typeface="Source Code Pro" pitchFamily="49" charset="0"/>
                <a:ea typeface="IPA Pゴシック" panose="020B0500000000000000" pitchFamily="50" charset="-128"/>
              </a:rPr>
              <a:t>ffs</a:t>
            </a:r>
            <a:r>
              <a:rPr lang="en-US" altLang="ja-JP" sz="1800" dirty="0">
                <a:latin typeface="Source Code Pro" pitchFamily="49" charset="0"/>
                <a:ea typeface="IPA Pゴシック" panose="020B0500000000000000" pitchFamily="50" charset="-128"/>
              </a:rPr>
              <a:t> </a:t>
            </a:r>
            <a:r>
              <a:rPr lang="en-US" altLang="ja-JP" sz="1800" dirty="0" smtClean="0">
                <a:latin typeface="Source Code Pro" pitchFamily="49" charset="0"/>
                <a:ea typeface="IPA Pゴシック" panose="020B0500000000000000" pitchFamily="50" charset="-128"/>
              </a:rPr>
              <a:t>= </a:t>
            </a:r>
            <a:r>
              <a:rPr lang="en-US" altLang="ja-JP" sz="1800" dirty="0" err="1" smtClean="0">
                <a:latin typeface="Source Code Pro" pitchFamily="49" charset="0"/>
                <a:ea typeface="IPA Pゴシック" panose="020B0500000000000000" pitchFamily="50" charset="-128"/>
              </a:rPr>
              <a:t>GetStatefulFeatureFunctions</a:t>
            </a:r>
            <a:r>
              <a:rPr lang="en-US" altLang="ja-JP" sz="1800" dirty="0" smtClean="0">
                <a:latin typeface="Source Code Pro" pitchFamily="49" charset="0"/>
                <a:ea typeface="IPA Pゴシック" panose="020B0500000000000000" pitchFamily="50" charset="-128"/>
              </a:rPr>
              <a:t>();</a:t>
            </a:r>
          </a:p>
          <a:p>
            <a:r>
              <a:rPr lang="en-US" altLang="ja-JP" sz="1800" dirty="0">
                <a:latin typeface="Source Code Pro" pitchFamily="49" charset="0"/>
                <a:ea typeface="IPA Pゴシック" panose="020B0500000000000000" pitchFamily="50" charset="-128"/>
              </a:rPr>
              <a:t>  for (unsigned </a:t>
            </a:r>
            <a:r>
              <a:rPr lang="en-US" altLang="ja-JP" sz="1800" dirty="0" err="1">
                <a:latin typeface="Source Code Pro" pitchFamily="49" charset="0"/>
                <a:ea typeface="IPA Pゴシック" panose="020B0500000000000000" pitchFamily="50" charset="-128"/>
              </a:rPr>
              <a:t>i</a:t>
            </a:r>
            <a:r>
              <a:rPr lang="en-US" altLang="ja-JP" sz="1800" dirty="0">
                <a:latin typeface="Source Code Pro" pitchFamily="49" charset="0"/>
                <a:ea typeface="IPA Pゴシック" panose="020B0500000000000000" pitchFamily="50" charset="-128"/>
              </a:rPr>
              <a:t> = 0; </a:t>
            </a:r>
            <a:r>
              <a:rPr lang="en-US" altLang="ja-JP" sz="1800" dirty="0" err="1">
                <a:latin typeface="Source Code Pro" pitchFamily="49" charset="0"/>
                <a:ea typeface="IPA Pゴシック" panose="020B0500000000000000" pitchFamily="50" charset="-128"/>
              </a:rPr>
              <a:t>i</a:t>
            </a:r>
            <a:r>
              <a:rPr lang="en-US" altLang="ja-JP" sz="1800" dirty="0">
                <a:latin typeface="Source Code Pro" pitchFamily="49" charset="0"/>
                <a:ea typeface="IPA Pゴシック" panose="020B0500000000000000" pitchFamily="50" charset="-128"/>
              </a:rPr>
              <a:t> &lt; </a:t>
            </a:r>
            <a:r>
              <a:rPr lang="en-US" altLang="ja-JP" sz="1800" dirty="0" err="1">
                <a:latin typeface="Source Code Pro" pitchFamily="49" charset="0"/>
                <a:ea typeface="IPA Pゴシック" panose="020B0500000000000000" pitchFamily="50" charset="-128"/>
              </a:rPr>
              <a:t>ffs.size</a:t>
            </a:r>
            <a:r>
              <a:rPr lang="en-US" altLang="ja-JP" sz="1800" dirty="0">
                <a:latin typeface="Source Code Pro" pitchFamily="49" charset="0"/>
                <a:ea typeface="IPA Pゴシック" panose="020B0500000000000000" pitchFamily="50" charset="-128"/>
              </a:rPr>
              <a:t>(); ++</a:t>
            </a:r>
            <a:r>
              <a:rPr lang="en-US" altLang="ja-JP" sz="1800" dirty="0" err="1">
                <a:latin typeface="Source Code Pro" pitchFamily="49" charset="0"/>
                <a:ea typeface="IPA Pゴシック" panose="020B0500000000000000" pitchFamily="50" charset="-128"/>
              </a:rPr>
              <a:t>i</a:t>
            </a:r>
            <a:r>
              <a:rPr lang="en-US" altLang="ja-JP" sz="1800" dirty="0">
                <a:latin typeface="Source Code Pro" pitchFamily="49" charset="0"/>
                <a:ea typeface="IPA Pゴシック" panose="020B0500000000000000" pitchFamily="50" charset="-128"/>
              </a:rPr>
              <a:t>) </a:t>
            </a:r>
            <a:r>
              <a:rPr lang="en-US" altLang="ja-JP" sz="1800" dirty="0" smtClean="0">
                <a:latin typeface="Source Code Pro" pitchFamily="49" charset="0"/>
                <a:ea typeface="IPA Pゴシック" panose="020B0500000000000000" pitchFamily="50" charset="-128"/>
              </a:rPr>
              <a:t>{</a:t>
            </a:r>
          </a:p>
          <a:p>
            <a:r>
              <a:rPr lang="en-US" altLang="ja-JP" sz="1800" dirty="0">
                <a:latin typeface="Source Code Pro" pitchFamily="49" charset="0"/>
                <a:ea typeface="IPA Pゴシック" panose="020B0500000000000000" pitchFamily="50" charset="-128"/>
              </a:rPr>
              <a:t> </a:t>
            </a:r>
            <a:r>
              <a:rPr lang="en-US" altLang="ja-JP" sz="1800" dirty="0" smtClean="0">
                <a:latin typeface="Source Code Pro" pitchFamily="49" charset="0"/>
                <a:ea typeface="IPA Pゴシック" panose="020B0500000000000000" pitchFamily="50" charset="-128"/>
              </a:rPr>
              <a:t>   </a:t>
            </a:r>
            <a:r>
              <a:rPr lang="en-US" altLang="ja-JP" sz="1800" dirty="0" err="1" smtClean="0">
                <a:latin typeface="Source Code Pro" pitchFamily="49" charset="0"/>
                <a:ea typeface="IPA Pゴシック" panose="020B0500000000000000" pitchFamily="50" charset="-128"/>
              </a:rPr>
              <a:t>m_ffStates</a:t>
            </a:r>
            <a:r>
              <a:rPr lang="en-US" altLang="ja-JP" sz="1800" dirty="0" smtClean="0">
                <a:latin typeface="Source Code Pro" pitchFamily="49" charset="0"/>
                <a:ea typeface="IPA Pゴシック" panose="020B0500000000000000" pitchFamily="50" charset="-128"/>
              </a:rPr>
              <a:t>[</a:t>
            </a:r>
            <a:r>
              <a:rPr lang="en-US" altLang="ja-JP" sz="1800" dirty="0" err="1" smtClean="0">
                <a:latin typeface="Source Code Pro" pitchFamily="49" charset="0"/>
                <a:ea typeface="IPA Pゴシック" panose="020B0500000000000000" pitchFamily="50" charset="-128"/>
              </a:rPr>
              <a:t>i</a:t>
            </a:r>
            <a:r>
              <a:rPr lang="en-US" altLang="ja-JP" sz="1800" dirty="0">
                <a:latin typeface="Source Code Pro" pitchFamily="49" charset="0"/>
                <a:ea typeface="IPA Pゴシック" panose="020B0500000000000000" pitchFamily="50" charset="-128"/>
              </a:rPr>
              <a:t>] = </a:t>
            </a:r>
            <a:endParaRPr lang="en-US" altLang="ja-JP" sz="1800" dirty="0" smtClean="0">
              <a:latin typeface="Source Code Pro" pitchFamily="49" charset="0"/>
              <a:ea typeface="IPA Pゴシック" panose="020B0500000000000000" pitchFamily="50" charset="-128"/>
            </a:endParaRPr>
          </a:p>
          <a:p>
            <a:r>
              <a:rPr lang="en-US" altLang="ja-JP" sz="1800" dirty="0">
                <a:latin typeface="Source Code Pro" pitchFamily="49" charset="0"/>
                <a:ea typeface="IPA Pゴシック" panose="020B0500000000000000" pitchFamily="50" charset="-128"/>
              </a:rPr>
              <a:t> </a:t>
            </a:r>
            <a:r>
              <a:rPr lang="en-US" altLang="ja-JP" sz="1800" dirty="0" smtClean="0">
                <a:latin typeface="Source Code Pro" pitchFamily="49" charset="0"/>
                <a:ea typeface="IPA Pゴシック" panose="020B0500000000000000" pitchFamily="50" charset="-128"/>
              </a:rPr>
              <a:t>      </a:t>
            </a:r>
            <a:r>
              <a:rPr lang="en-US" altLang="ja-JP" sz="1800" dirty="0" err="1" smtClean="0">
                <a:latin typeface="Source Code Pro" pitchFamily="49" charset="0"/>
                <a:ea typeface="IPA Pゴシック" panose="020B0500000000000000" pitchFamily="50" charset="-128"/>
              </a:rPr>
              <a:t>ffs</a:t>
            </a:r>
            <a:r>
              <a:rPr lang="en-US" altLang="ja-JP" sz="1800" dirty="0" smtClean="0">
                <a:latin typeface="Source Code Pro" pitchFamily="49" charset="0"/>
                <a:ea typeface="IPA Pゴシック" panose="020B0500000000000000" pitchFamily="50" charset="-128"/>
              </a:rPr>
              <a:t>[</a:t>
            </a:r>
            <a:r>
              <a:rPr lang="en-US" altLang="ja-JP" sz="1800" dirty="0" err="1" smtClean="0">
                <a:latin typeface="Source Code Pro" pitchFamily="49" charset="0"/>
                <a:ea typeface="IPA Pゴシック" panose="020B0500000000000000" pitchFamily="50" charset="-128"/>
              </a:rPr>
              <a:t>i</a:t>
            </a:r>
            <a:r>
              <a:rPr lang="en-US" altLang="ja-JP" sz="1800" dirty="0" smtClean="0">
                <a:latin typeface="Source Code Pro" pitchFamily="49" charset="0"/>
                <a:ea typeface="IPA Pゴシック" panose="020B0500000000000000" pitchFamily="50" charset="-128"/>
              </a:rPr>
              <a:t>]-&gt;</a:t>
            </a:r>
            <a:r>
              <a:rPr lang="en-US" altLang="ja-JP" sz="1800" b="1" u="sng" dirty="0" smtClean="0">
                <a:latin typeface="Source Code Pro" pitchFamily="49" charset="0"/>
                <a:ea typeface="IPA Pゴシック" panose="020B0500000000000000" pitchFamily="50" charset="-128"/>
              </a:rPr>
              <a:t>Evaluate</a:t>
            </a:r>
            <a:r>
              <a:rPr lang="en-US" altLang="ja-JP" sz="1800" b="1" u="sng" dirty="0">
                <a:latin typeface="Source Code Pro" pitchFamily="49" charset="0"/>
                <a:ea typeface="IPA Pゴシック" panose="020B0500000000000000" pitchFamily="50" charset="-128"/>
              </a:rPr>
              <a:t>(*</a:t>
            </a:r>
            <a:r>
              <a:rPr lang="en-US" altLang="ja-JP" sz="1800" b="1" u="sng" dirty="0" smtClean="0">
                <a:latin typeface="Source Code Pro" pitchFamily="49" charset="0"/>
                <a:ea typeface="IPA Pゴシック" panose="020B0500000000000000" pitchFamily="50" charset="-128"/>
              </a:rPr>
              <a:t>this,</a:t>
            </a:r>
            <a:r>
              <a:rPr lang="ja-JP" altLang="en-US" sz="1800" b="1" u="sng" dirty="0">
                <a:latin typeface="Source Code Pro" pitchFamily="49" charset="0"/>
                <a:ea typeface="IPA Pゴシック" panose="020B0500000000000000" pitchFamily="50" charset="-128"/>
              </a:rPr>
              <a:t> </a:t>
            </a:r>
            <a:r>
              <a:rPr lang="en-US" altLang="ja-JP" sz="1800" b="1" u="sng" dirty="0" err="1" smtClean="0">
                <a:latin typeface="Source Code Pro" pitchFamily="49" charset="0"/>
                <a:ea typeface="IPA Pゴシック" panose="020B0500000000000000" pitchFamily="50" charset="-128"/>
              </a:rPr>
              <a:t>m_prevHypo</a:t>
            </a:r>
            <a:r>
              <a:rPr lang="en-US" altLang="ja-JP" sz="1800" b="1" u="sng" dirty="0" smtClean="0">
                <a:latin typeface="Source Code Pro" pitchFamily="49" charset="0"/>
                <a:ea typeface="IPA Pゴシック" panose="020B0500000000000000" pitchFamily="50" charset="-128"/>
              </a:rPr>
              <a:t>-</a:t>
            </a:r>
            <a:r>
              <a:rPr lang="en-US" altLang="ja-JP" sz="1800" b="1" u="sng" dirty="0">
                <a:latin typeface="Source Code Pro" pitchFamily="49" charset="0"/>
                <a:ea typeface="IPA Pゴシック" panose="020B0500000000000000" pitchFamily="50" charset="-128"/>
              </a:rPr>
              <a:t>&gt;</a:t>
            </a:r>
            <a:r>
              <a:rPr lang="en-US" altLang="ja-JP" sz="1800" b="1" u="sng" dirty="0" err="1">
                <a:latin typeface="Source Code Pro" pitchFamily="49" charset="0"/>
                <a:ea typeface="IPA Pゴシック" panose="020B0500000000000000" pitchFamily="50" charset="-128"/>
              </a:rPr>
              <a:t>m_ffStates</a:t>
            </a:r>
            <a:r>
              <a:rPr lang="en-US" altLang="ja-JP" sz="1800" b="1" u="sng" dirty="0">
                <a:latin typeface="Source Code Pro" pitchFamily="49" charset="0"/>
                <a:ea typeface="IPA Pゴシック" panose="020B0500000000000000" pitchFamily="50" charset="-128"/>
              </a:rPr>
              <a:t>[</a:t>
            </a:r>
            <a:r>
              <a:rPr lang="en-US" altLang="ja-JP" sz="1800" b="1" u="sng" dirty="0" err="1">
                <a:latin typeface="Source Code Pro" pitchFamily="49" charset="0"/>
                <a:ea typeface="IPA Pゴシック" panose="020B0500000000000000" pitchFamily="50" charset="-128"/>
              </a:rPr>
              <a:t>i</a:t>
            </a:r>
            <a:r>
              <a:rPr lang="en-US" altLang="ja-JP" sz="1800" b="1" u="sng" dirty="0" smtClean="0">
                <a:latin typeface="Source Code Pro" pitchFamily="49" charset="0"/>
                <a:ea typeface="IPA Pゴシック" panose="020B0500000000000000" pitchFamily="50" charset="-128"/>
              </a:rPr>
              <a:t>], …);</a:t>
            </a:r>
            <a:endParaRPr lang="en-US" altLang="ja-JP" sz="1800" b="1" u="sng" dirty="0">
              <a:latin typeface="Source Code Pro" pitchFamily="49" charset="0"/>
              <a:ea typeface="IPA Pゴシック" panose="020B0500000000000000" pitchFamily="50" charset="-128"/>
            </a:endParaRPr>
          </a:p>
          <a:p>
            <a:r>
              <a:rPr lang="en-US" altLang="ja-JP" sz="1800" dirty="0" smtClean="0">
                <a:latin typeface="Source Code Pro" pitchFamily="49" charset="0"/>
                <a:ea typeface="IPA Pゴシック" panose="020B0500000000000000" pitchFamily="50" charset="-128"/>
              </a:rPr>
              <a:t>  }</a:t>
            </a:r>
            <a:endParaRPr lang="en-US" altLang="ja-JP" sz="1800" dirty="0">
              <a:latin typeface="Source Code Pro" pitchFamily="49" charset="0"/>
              <a:ea typeface="IPA Pゴシック" panose="020B0500000000000000" pitchFamily="50" charset="-128"/>
            </a:endParaRPr>
          </a:p>
          <a:p>
            <a:r>
              <a:rPr lang="en-US" altLang="ja-JP" sz="1800" dirty="0" smtClean="0">
                <a:latin typeface="Source Code Pro" pitchFamily="49" charset="0"/>
                <a:ea typeface="IPA Pゴシック" panose="020B0500000000000000" pitchFamily="50" charset="-128"/>
              </a:rPr>
              <a:t>}</a:t>
            </a:r>
          </a:p>
        </p:txBody>
      </p:sp>
      <p:sp>
        <p:nvSpPr>
          <p:cNvPr id="12" name="下矢印 11"/>
          <p:cNvSpPr/>
          <p:nvPr/>
        </p:nvSpPr>
        <p:spPr>
          <a:xfrm>
            <a:off x="3158552" y="2522108"/>
            <a:ext cx="909392" cy="429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51720" y="6444044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ea typeface="IPA Pゴシック" panose="020B0500000000000000" pitchFamily="50" charset="-128"/>
              </a:rPr>
              <a:t>注</a:t>
            </a:r>
            <a:r>
              <a:rPr lang="en-US" altLang="ja-JP" dirty="0" smtClean="0">
                <a:ea typeface="IPA Pゴシック" panose="020B0500000000000000" pitchFamily="50" charset="-128"/>
              </a:rPr>
              <a:t>)Feature Function</a:t>
            </a:r>
            <a:r>
              <a:rPr lang="ja-JP" altLang="en-US" dirty="0" smtClean="0">
                <a:ea typeface="IPA Pゴシック" panose="020B0500000000000000" pitchFamily="50" charset="-128"/>
              </a:rPr>
              <a:t>は、</a:t>
            </a:r>
            <a:r>
              <a:rPr lang="en-US" altLang="ja-JP" dirty="0" err="1" smtClean="0">
                <a:ea typeface="IPA Pゴシック" panose="020B0500000000000000" pitchFamily="50" charset="-128"/>
              </a:rPr>
              <a:t>Stateful</a:t>
            </a:r>
            <a:r>
              <a:rPr lang="ja-JP" altLang="en-US" dirty="0" smtClean="0">
                <a:ea typeface="IPA Pゴシック" panose="020B0500000000000000" pitchFamily="50" charset="-128"/>
              </a:rPr>
              <a:t>と</a:t>
            </a:r>
            <a:r>
              <a:rPr lang="en-US" altLang="ja-JP" dirty="0" smtClean="0">
                <a:ea typeface="IPA Pゴシック" panose="020B0500000000000000" pitchFamily="50" charset="-128"/>
              </a:rPr>
              <a:t>Stateless</a:t>
            </a:r>
            <a:r>
              <a:rPr lang="ja-JP" altLang="en-US" dirty="0" smtClean="0">
                <a:ea typeface="IPA Pゴシック" panose="020B0500000000000000" pitchFamily="50" charset="-128"/>
              </a:rPr>
              <a:t>の</a:t>
            </a:r>
            <a:r>
              <a:rPr lang="en-US" altLang="ja-JP" dirty="0" smtClean="0">
                <a:ea typeface="IPA Pゴシック" panose="020B0500000000000000" pitchFamily="50" charset="-128"/>
              </a:rPr>
              <a:t>2</a:t>
            </a:r>
            <a:r>
              <a:rPr lang="ja-JP" altLang="en-US" dirty="0" smtClean="0">
                <a:ea typeface="IPA Pゴシック" panose="020B0500000000000000" pitchFamily="50" charset="-128"/>
              </a:rPr>
              <a:t>種類</a:t>
            </a:r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403648" y="6063679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u="sng" dirty="0" smtClean="0">
                <a:ea typeface="IPA Pゴシック" panose="020B0500000000000000" pitchFamily="50" charset="-128"/>
              </a:rPr>
              <a:t>Feature Function</a:t>
            </a:r>
            <a:r>
              <a:rPr kumimoji="1" lang="ja-JP" altLang="en-US" sz="2400" b="1" u="sng" dirty="0" smtClean="0">
                <a:ea typeface="IPA Pゴシック" panose="020B0500000000000000" pitchFamily="50" charset="-128"/>
              </a:rPr>
              <a:t>を取り出して、それぞれ評価</a:t>
            </a:r>
            <a:endParaRPr kumimoji="1" lang="ja-JP" altLang="en-US" sz="2400" b="1" u="sng" dirty="0">
              <a:ea typeface="IPA Pゴシック" panose="020B05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496" y="2852936"/>
            <a:ext cx="3505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ea typeface="IPA Pゴシック" panose="020B0500000000000000" pitchFamily="50" charset="-128"/>
              </a:rPr>
              <a:t>Hypothesis.cpp:232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0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 err="1" smtClean="0"/>
              <a:t>StatelessFeatureFunction</a:t>
            </a:r>
            <a:r>
              <a:rPr kumimoji="1" lang="ja-JP" altLang="en-US" sz="3200" dirty="0" smtClean="0"/>
              <a:t>の評価</a:t>
            </a:r>
            <a:endParaRPr kumimoji="1" lang="ja-JP" altLang="en-US" sz="3200" dirty="0"/>
          </a:p>
        </p:txBody>
      </p:sp>
      <p:sp>
        <p:nvSpPr>
          <p:cNvPr id="7" name="正方形/長方形 6"/>
          <p:cNvSpPr/>
          <p:nvPr/>
        </p:nvSpPr>
        <p:spPr>
          <a:xfrm>
            <a:off x="3010637" y="1619508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>
                <a:ea typeface="IPA Pゴシック" panose="020B0500000000000000" pitchFamily="50" charset="-128"/>
              </a:rPr>
              <a:t>EvaluateWith</a:t>
            </a:r>
            <a:r>
              <a:rPr lang="en-US" altLang="ja-JP" dirty="0">
                <a:ea typeface="IPA Pゴシック" panose="020B0500000000000000" pitchFamily="50" charset="-128"/>
              </a:rPr>
              <a:t>(*</a:t>
            </a:r>
            <a:r>
              <a:rPr lang="en-US" altLang="ja-JP" dirty="0" err="1">
                <a:ea typeface="IPA Pゴシック" panose="020B0500000000000000" pitchFamily="50" charset="-128"/>
              </a:rPr>
              <a:t>sfs</a:t>
            </a:r>
            <a:r>
              <a:rPr lang="en-US" altLang="ja-JP" dirty="0">
                <a:ea typeface="IPA Pゴシック" panose="020B0500000000000000" pitchFamily="50" charset="-128"/>
              </a:rPr>
              <a:t>[</a:t>
            </a:r>
            <a:r>
              <a:rPr lang="en-US" altLang="ja-JP" dirty="0" err="1">
                <a:ea typeface="IPA Pゴシック" panose="020B0500000000000000" pitchFamily="50" charset="-128"/>
              </a:rPr>
              <a:t>i</a:t>
            </a:r>
            <a:r>
              <a:rPr lang="en-US" altLang="ja-JP" dirty="0">
                <a:ea typeface="IPA Pゴシック" panose="020B0500000000000000" pitchFamily="50" charset="-128"/>
              </a:rPr>
              <a:t>]);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-36512" y="162880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ea typeface="IPA Pゴシック" panose="020B0500000000000000" pitchFamily="50" charset="-128"/>
              </a:rPr>
              <a:t>Hypothesis.cpp:248</a:t>
            </a:r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2627784" y="1484784"/>
            <a:ext cx="0" cy="2304256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2689428" y="2915652"/>
            <a:ext cx="569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>
                <a:ea typeface="IPA Pゴシック" panose="020B0500000000000000" pitchFamily="50" charset="-128"/>
              </a:rPr>
              <a:t>slff.Evaluate</a:t>
            </a:r>
            <a:r>
              <a:rPr lang="en-US" altLang="ja-JP" dirty="0">
                <a:ea typeface="IPA Pゴシック" panose="020B0500000000000000" pitchFamily="50" charset="-128"/>
              </a:rPr>
              <a:t>(*this, &amp;</a:t>
            </a:r>
            <a:r>
              <a:rPr lang="en-US" altLang="ja-JP" dirty="0" err="1">
                <a:ea typeface="IPA Pゴシック" panose="020B0500000000000000" pitchFamily="50" charset="-128"/>
              </a:rPr>
              <a:t>m_scoreBreakdown</a:t>
            </a:r>
            <a:r>
              <a:rPr lang="en-US" altLang="ja-JP" dirty="0">
                <a:ea typeface="IPA Pゴシック" panose="020B0500000000000000" pitchFamily="50" charset="-128"/>
              </a:rPr>
              <a:t>);</a:t>
            </a:r>
          </a:p>
        </p:txBody>
      </p:sp>
      <p:sp>
        <p:nvSpPr>
          <p:cNvPr id="11" name="下矢印 10"/>
          <p:cNvSpPr/>
          <p:nvPr/>
        </p:nvSpPr>
        <p:spPr>
          <a:xfrm>
            <a:off x="4211960" y="2259743"/>
            <a:ext cx="1080120" cy="5931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-36512" y="291565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ea typeface="IPA Pゴシック" panose="020B0500000000000000" pitchFamily="50" charset="-128"/>
              </a:rPr>
              <a:t>Hypothesis.cpp:225</a:t>
            </a:r>
          </a:p>
        </p:txBody>
      </p:sp>
      <p:sp>
        <p:nvSpPr>
          <p:cNvPr id="16" name="下矢印 15"/>
          <p:cNvSpPr/>
          <p:nvPr/>
        </p:nvSpPr>
        <p:spPr>
          <a:xfrm>
            <a:off x="4139147" y="3789040"/>
            <a:ext cx="1080120" cy="5931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09973" y="4437112"/>
            <a:ext cx="7739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ea typeface="IPA Pゴシック" panose="020B0500000000000000" pitchFamily="50" charset="-128"/>
              </a:rPr>
              <a:t>Feature</a:t>
            </a:r>
            <a:r>
              <a:rPr kumimoji="1" lang="ja-JP" altLang="en-US" sz="2000" dirty="0" smtClean="0">
                <a:ea typeface="IPA Pゴシック" panose="020B0500000000000000" pitchFamily="50" charset="-128"/>
              </a:rPr>
              <a:t>関数の各</a:t>
            </a:r>
            <a:r>
              <a:rPr kumimoji="1" lang="en-US" altLang="ja-JP" sz="2000" dirty="0" smtClean="0">
                <a:ea typeface="IPA Pゴシック" panose="020B0500000000000000" pitchFamily="50" charset="-128"/>
              </a:rPr>
              <a:t>Feature</a:t>
            </a:r>
            <a:r>
              <a:rPr kumimoji="1" lang="ja-JP" altLang="en-US" sz="2000" dirty="0" smtClean="0">
                <a:ea typeface="IPA Pゴシック" panose="020B0500000000000000" pitchFamily="50" charset="-128"/>
              </a:rPr>
              <a:t>としての評価値は</a:t>
            </a:r>
            <a:r>
              <a:rPr kumimoji="1" lang="en-US" altLang="ja-JP" sz="2000" dirty="0" smtClean="0">
                <a:ea typeface="IPA Pゴシック" panose="020B0500000000000000" pitchFamily="50" charset="-128"/>
              </a:rPr>
              <a:t>Evaluate</a:t>
            </a:r>
            <a:r>
              <a:rPr kumimoji="1" lang="ja-JP" altLang="en-US" sz="2000" dirty="0" smtClean="0">
                <a:ea typeface="IPA Pゴシック" panose="020B0500000000000000" pitchFamily="50" charset="-128"/>
              </a:rPr>
              <a:t>関数で</a:t>
            </a:r>
            <a:r>
              <a:rPr lang="ja-JP" altLang="en-US" sz="2000" dirty="0" smtClean="0">
                <a:ea typeface="IPA Pゴシック" panose="020B0500000000000000" pitchFamily="50" charset="-128"/>
              </a:rPr>
              <a:t>計算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781072" y="4839543"/>
            <a:ext cx="4663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ea typeface="IPA Pゴシック" panose="020B0500000000000000" pitchFamily="50" charset="-128"/>
              </a:rPr>
              <a:t>評価結果は</a:t>
            </a:r>
            <a:r>
              <a:rPr kumimoji="1" lang="en-US" altLang="ja-JP" sz="2000" dirty="0" err="1" smtClean="0">
                <a:ea typeface="IPA Pゴシック" panose="020B0500000000000000" pitchFamily="50" charset="-128"/>
              </a:rPr>
              <a:t>m_scoreBreakdown</a:t>
            </a:r>
            <a:r>
              <a:rPr kumimoji="1" lang="ja-JP" altLang="en-US" sz="2000" dirty="0" smtClean="0">
                <a:ea typeface="IPA Pゴシック" panose="020B0500000000000000" pitchFamily="50" charset="-128"/>
              </a:rPr>
              <a:t>に格納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sp>
        <p:nvSpPr>
          <p:cNvPr id="4" name="フリーフォーム 3"/>
          <p:cNvSpPr/>
          <p:nvPr/>
        </p:nvSpPr>
        <p:spPr>
          <a:xfrm>
            <a:off x="3148314" y="1956122"/>
            <a:ext cx="2176040" cy="1018572"/>
          </a:xfrm>
          <a:custGeom>
            <a:avLst/>
            <a:gdLst>
              <a:gd name="connsiteX0" fmla="*/ 2176040 w 2176040"/>
              <a:gd name="connsiteY0" fmla="*/ 0 h 1018572"/>
              <a:gd name="connsiteX1" fmla="*/ 1805651 w 2176040"/>
              <a:gd name="connsiteY1" fmla="*/ 173620 h 1018572"/>
              <a:gd name="connsiteX2" fmla="*/ 405114 w 2176040"/>
              <a:gd name="connsiteY2" fmla="*/ 370389 h 1018572"/>
              <a:gd name="connsiteX3" fmla="*/ 0 w 2176040"/>
              <a:gd name="connsiteY3" fmla="*/ 1018572 h 101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6040" h="1018572">
                <a:moveTo>
                  <a:pt x="2176040" y="0"/>
                </a:moveTo>
                <a:cubicBezTo>
                  <a:pt x="2138422" y="55944"/>
                  <a:pt x="2100805" y="111889"/>
                  <a:pt x="1805651" y="173620"/>
                </a:cubicBezTo>
                <a:cubicBezTo>
                  <a:pt x="1510497" y="235352"/>
                  <a:pt x="706056" y="229564"/>
                  <a:pt x="405114" y="370389"/>
                </a:cubicBezTo>
                <a:cubicBezTo>
                  <a:pt x="104172" y="511214"/>
                  <a:pt x="52086" y="764893"/>
                  <a:pt x="0" y="1018572"/>
                </a:cubicBezTo>
              </a:path>
            </a:pathLst>
          </a:custGeom>
          <a:noFill/>
          <a:ln w="38100">
            <a:solidFill>
              <a:srgbClr val="A6A27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97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 err="1" smtClean="0"/>
              <a:t>StatelessFeatureFunction</a:t>
            </a:r>
            <a:r>
              <a:rPr kumimoji="1" lang="ja-JP" altLang="en-US" sz="3200" dirty="0" smtClean="0"/>
              <a:t>の評価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5355" y="5099700"/>
            <a:ext cx="7763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ea typeface="IPA Pゴシック" panose="020B0500000000000000" pitchFamily="50" charset="-128"/>
              </a:rPr>
              <a:t>注</a:t>
            </a:r>
            <a:r>
              <a:rPr kumimoji="1" lang="en-US" altLang="ja-JP" sz="2400" dirty="0" smtClean="0">
                <a:ea typeface="IPA Pゴシック" panose="020B0500000000000000" pitchFamily="50" charset="-128"/>
              </a:rPr>
              <a:t>: </a:t>
            </a:r>
            <a:r>
              <a:rPr kumimoji="1" lang="en-US" altLang="ja-JP" sz="2400" dirty="0" err="1" smtClean="0">
                <a:ea typeface="IPA Pゴシック" panose="020B0500000000000000" pitchFamily="50" charset="-128"/>
              </a:rPr>
              <a:t>StatelessFeatureFunction</a:t>
            </a:r>
            <a:r>
              <a:rPr kumimoji="1" lang="ja-JP" altLang="en-US" sz="2400" dirty="0" smtClean="0">
                <a:ea typeface="IPA Pゴシック" panose="020B0500000000000000" pitchFamily="50" charset="-128"/>
              </a:rPr>
              <a:t>はたいていの場合</a:t>
            </a:r>
            <a:endParaRPr kumimoji="1" lang="en-US" altLang="ja-JP" sz="2400" dirty="0" smtClean="0">
              <a:ea typeface="IPA Pゴシック" panose="020B0500000000000000" pitchFamily="50" charset="-128"/>
            </a:endParaRPr>
          </a:p>
          <a:p>
            <a:r>
              <a:rPr lang="en-US" altLang="ja-JP" sz="2400" dirty="0">
                <a:ea typeface="IPA Pゴシック" panose="020B0500000000000000" pitchFamily="50" charset="-128"/>
              </a:rPr>
              <a:t>  </a:t>
            </a:r>
            <a:r>
              <a:rPr lang="en-US" altLang="ja-JP" sz="2400" dirty="0" smtClean="0">
                <a:ea typeface="IPA Pゴシック" panose="020B0500000000000000" pitchFamily="50" charset="-128"/>
              </a:rPr>
              <a:t>  </a:t>
            </a:r>
            <a:r>
              <a:rPr kumimoji="1" lang="ja-JP" altLang="en-US" sz="2400" dirty="0" smtClean="0">
                <a:ea typeface="IPA Pゴシック" panose="020B0500000000000000" pitchFamily="50" charset="-128"/>
              </a:rPr>
              <a:t>フレーズテーブル</a:t>
            </a:r>
            <a:r>
              <a:rPr lang="ja-JP" altLang="en-US" sz="2400" dirty="0" smtClean="0">
                <a:ea typeface="IPA Pゴシック" panose="020B0500000000000000" pitchFamily="50" charset="-128"/>
              </a:rPr>
              <a:t>ロード</a:t>
            </a:r>
            <a:r>
              <a:rPr lang="ja-JP" altLang="en-US" sz="2400" dirty="0">
                <a:ea typeface="IPA Pゴシック" panose="020B0500000000000000" pitchFamily="50" charset="-128"/>
              </a:rPr>
              <a:t>時</a:t>
            </a:r>
            <a:r>
              <a:rPr lang="ja-JP" altLang="en-US" sz="2400" dirty="0" smtClean="0">
                <a:ea typeface="IPA Pゴシック" panose="020B0500000000000000" pitchFamily="50" charset="-128"/>
              </a:rPr>
              <a:t>にスコアが計算されている。</a:t>
            </a:r>
            <a:endParaRPr lang="en-US" altLang="ja-JP" sz="2400" dirty="0" smtClean="0">
              <a:ea typeface="IPA Pゴシック" panose="020B0500000000000000" pitchFamily="50" charset="-128"/>
            </a:endParaRPr>
          </a:p>
          <a:p>
            <a:r>
              <a:rPr lang="ja-JP" altLang="en-US" sz="2400" dirty="0" smtClean="0">
                <a:ea typeface="IPA Pゴシック" panose="020B0500000000000000" pitchFamily="50" charset="-128"/>
              </a:rPr>
              <a:t>    ここで呼ばれている</a:t>
            </a:r>
            <a:r>
              <a:rPr kumimoji="1" lang="en-US" altLang="ja-JP" sz="2400" dirty="0" smtClean="0">
                <a:ea typeface="IPA Pゴシック" panose="020B0500000000000000" pitchFamily="50" charset="-128"/>
              </a:rPr>
              <a:t>Evaluate</a:t>
            </a:r>
            <a:r>
              <a:rPr kumimoji="1" lang="ja-JP" altLang="en-US" sz="2400" dirty="0" smtClean="0">
                <a:ea typeface="IPA Pゴシック" panose="020B0500000000000000" pitchFamily="50" charset="-128"/>
              </a:rPr>
              <a:t>関数の実装は</a:t>
            </a:r>
            <a:endParaRPr kumimoji="1" lang="en-US" altLang="ja-JP" sz="2400" dirty="0" smtClean="0">
              <a:ea typeface="IPA Pゴシック" panose="020B0500000000000000" pitchFamily="50" charset="-128"/>
            </a:endParaRPr>
          </a:p>
          <a:p>
            <a:r>
              <a:rPr lang="en-US" altLang="ja-JP" sz="2400" dirty="0">
                <a:ea typeface="IPA Pゴシック" panose="020B0500000000000000" pitchFamily="50" charset="-128"/>
              </a:rPr>
              <a:t> </a:t>
            </a:r>
            <a:r>
              <a:rPr lang="en-US" altLang="ja-JP" sz="2400" dirty="0" smtClean="0">
                <a:ea typeface="IPA Pゴシック" panose="020B0500000000000000" pitchFamily="50" charset="-128"/>
              </a:rPr>
              <a:t>   </a:t>
            </a:r>
            <a:r>
              <a:rPr kumimoji="1" lang="ja-JP" altLang="en-US" sz="2400" dirty="0" smtClean="0">
                <a:ea typeface="IPA Pゴシック" panose="020B0500000000000000" pitchFamily="50" charset="-128"/>
              </a:rPr>
              <a:t>空になっていることが多い。</a:t>
            </a:r>
            <a:r>
              <a:rPr lang="en-US" altLang="ja-JP" sz="2400" dirty="0" smtClean="0">
                <a:ea typeface="IPA Pゴシック" panose="020B0500000000000000" pitchFamily="50" charset="-128"/>
              </a:rPr>
              <a:t>(</a:t>
            </a:r>
            <a:r>
              <a:rPr lang="ja-JP" altLang="en-US" sz="2400" dirty="0" smtClean="0">
                <a:ea typeface="IPA Pゴシック" panose="020B0500000000000000" pitchFamily="50" charset="-128"/>
              </a:rPr>
              <a:t>つまり何もしていない</a:t>
            </a:r>
            <a:r>
              <a:rPr lang="en-US" altLang="ja-JP" sz="2400" dirty="0" smtClean="0">
                <a:ea typeface="IPA Pゴシック" panose="020B0500000000000000" pitchFamily="50" charset="-128"/>
              </a:rPr>
              <a:t>)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41575" y="1334786"/>
            <a:ext cx="50405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 smtClean="0">
                <a:ea typeface="IPA Pゴシック" panose="020B0500000000000000" pitchFamily="50" charset="-128"/>
              </a:rPr>
              <a:t>WordPenaltyProducer</a:t>
            </a:r>
            <a:r>
              <a:rPr kumimoji="1" lang="ja-JP" altLang="en-US" sz="2800" dirty="0" smtClean="0">
                <a:ea typeface="IPA Pゴシック" panose="020B0500000000000000" pitchFamily="50" charset="-128"/>
              </a:rPr>
              <a:t>の例</a:t>
            </a:r>
            <a:endParaRPr kumimoji="1" lang="ja-JP" altLang="en-US" sz="2800" dirty="0">
              <a:ea typeface="IPA Pゴシック" panose="020B0500000000000000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5495" y="2924944"/>
            <a:ext cx="84431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ea typeface="IPA Pゴシック" panose="020B0500000000000000" pitchFamily="50" charset="-128"/>
              </a:rPr>
              <a:t>void Evaluate(</a:t>
            </a:r>
            <a:r>
              <a:rPr lang="en-US" altLang="ja-JP" dirty="0" err="1">
                <a:ea typeface="IPA Pゴシック" panose="020B0500000000000000" pitchFamily="50" charset="-128"/>
              </a:rPr>
              <a:t>const</a:t>
            </a:r>
            <a:r>
              <a:rPr lang="en-US" altLang="ja-JP" dirty="0">
                <a:ea typeface="IPA Pゴシック" panose="020B0500000000000000" pitchFamily="50" charset="-128"/>
              </a:rPr>
              <a:t> Hypothesis&amp; hypo,</a:t>
            </a:r>
          </a:p>
          <a:p>
            <a:r>
              <a:rPr lang="en-US" altLang="ja-JP" dirty="0">
                <a:ea typeface="IPA Pゴシック" panose="020B0500000000000000" pitchFamily="50" charset="-128"/>
              </a:rPr>
              <a:t>            </a:t>
            </a:r>
            <a:r>
              <a:rPr lang="en-US" altLang="ja-JP" dirty="0" smtClean="0">
                <a:ea typeface="IPA Pゴシック" panose="020B0500000000000000" pitchFamily="50" charset="-128"/>
              </a:rPr>
              <a:t>  </a:t>
            </a:r>
            <a:r>
              <a:rPr lang="en-US" altLang="ja-JP" dirty="0" err="1">
                <a:ea typeface="IPA Pゴシック" panose="020B0500000000000000" pitchFamily="50" charset="-128"/>
              </a:rPr>
              <a:t>ScoreComponentCollection</a:t>
            </a:r>
            <a:r>
              <a:rPr lang="en-US" altLang="ja-JP" dirty="0">
                <a:ea typeface="IPA Pゴシック" panose="020B0500000000000000" pitchFamily="50" charset="-128"/>
              </a:rPr>
              <a:t>* accumulator) </a:t>
            </a:r>
            <a:r>
              <a:rPr lang="en-US" altLang="ja-JP" dirty="0" err="1">
                <a:ea typeface="IPA Pゴシック" panose="020B0500000000000000" pitchFamily="50" charset="-128"/>
              </a:rPr>
              <a:t>const</a:t>
            </a:r>
            <a:endParaRPr lang="en-US" altLang="ja-JP" dirty="0">
              <a:ea typeface="IPA Pゴシック" panose="020B0500000000000000" pitchFamily="50" charset="-128"/>
            </a:endParaRPr>
          </a:p>
          <a:p>
            <a:r>
              <a:rPr lang="en-US" altLang="ja-JP" dirty="0">
                <a:ea typeface="IPA Pゴシック" panose="020B0500000000000000" pitchFamily="50" charset="-128"/>
              </a:rPr>
              <a:t>  {}</a:t>
            </a:r>
            <a:endParaRPr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9552" y="2382277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ea typeface="IPA Pゴシック" panose="020B0500000000000000" pitchFamily="50" charset="-128"/>
              </a:rPr>
              <a:t>WordPenaltyProducer.h:34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01298" y="3791623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u="sng" dirty="0" smtClean="0">
                <a:ea typeface="IPA Pゴシック" panose="020B0500000000000000" pitchFamily="50" charset="-128"/>
              </a:rPr>
              <a:t>何もしない</a:t>
            </a:r>
            <a:endParaRPr kumimoji="1" lang="ja-JP" altLang="en-US" sz="2400" b="1" u="sng" dirty="0"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163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err="1" smtClean="0"/>
              <a:t>StatefulFeatureFunction</a:t>
            </a:r>
            <a:r>
              <a:rPr kumimoji="1" lang="ja-JP" altLang="en-US" sz="3600" dirty="0" smtClean="0"/>
              <a:t>の評価</a:t>
            </a:r>
            <a:endParaRPr kumimoji="1" lang="ja-JP" altLang="en-US" sz="3600" dirty="0"/>
          </a:p>
        </p:txBody>
      </p:sp>
      <p:sp>
        <p:nvSpPr>
          <p:cNvPr id="4" name="正方形/長方形 3"/>
          <p:cNvSpPr/>
          <p:nvPr/>
        </p:nvSpPr>
        <p:spPr>
          <a:xfrm>
            <a:off x="395537" y="2636912"/>
            <a:ext cx="79959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 err="1">
                <a:ea typeface="IPA Pゴシック" panose="020B0500000000000000" pitchFamily="50" charset="-128"/>
              </a:rPr>
              <a:t>m_ffStates</a:t>
            </a:r>
            <a:r>
              <a:rPr lang="en-US" altLang="ja-JP" sz="2000" dirty="0">
                <a:ea typeface="IPA Pゴシック" panose="020B0500000000000000" pitchFamily="50" charset="-128"/>
              </a:rPr>
              <a:t>[</a:t>
            </a:r>
            <a:r>
              <a:rPr lang="en-US" altLang="ja-JP" sz="2000" dirty="0" err="1">
                <a:ea typeface="IPA Pゴシック" panose="020B0500000000000000" pitchFamily="50" charset="-128"/>
              </a:rPr>
              <a:t>i</a:t>
            </a:r>
            <a:r>
              <a:rPr lang="en-US" altLang="ja-JP" sz="2000" dirty="0">
                <a:ea typeface="IPA Pゴシック" panose="020B0500000000000000" pitchFamily="50" charset="-128"/>
              </a:rPr>
              <a:t>] = </a:t>
            </a:r>
            <a:r>
              <a:rPr lang="en-US" altLang="ja-JP" sz="2000" dirty="0" err="1">
                <a:ea typeface="IPA Pゴシック" panose="020B0500000000000000" pitchFamily="50" charset="-128"/>
              </a:rPr>
              <a:t>ffs</a:t>
            </a:r>
            <a:r>
              <a:rPr lang="en-US" altLang="ja-JP" sz="2000" dirty="0">
                <a:ea typeface="IPA Pゴシック" panose="020B0500000000000000" pitchFamily="50" charset="-128"/>
              </a:rPr>
              <a:t>[</a:t>
            </a:r>
            <a:r>
              <a:rPr lang="en-US" altLang="ja-JP" sz="2000" dirty="0" err="1">
                <a:ea typeface="IPA Pゴシック" panose="020B0500000000000000" pitchFamily="50" charset="-128"/>
              </a:rPr>
              <a:t>i</a:t>
            </a:r>
            <a:r>
              <a:rPr lang="en-US" altLang="ja-JP" sz="2000" dirty="0">
                <a:ea typeface="IPA Pゴシック" panose="020B0500000000000000" pitchFamily="50" charset="-128"/>
              </a:rPr>
              <a:t>].Evaluate(*this,</a:t>
            </a:r>
            <a:r>
              <a:rPr lang="ja-JP" altLang="en-US" sz="2000" dirty="0">
                <a:ea typeface="IPA Pゴシック" panose="020B0500000000000000" pitchFamily="50" charset="-128"/>
              </a:rPr>
              <a:t> </a:t>
            </a:r>
            <a:endParaRPr lang="en-US" altLang="ja-JP" sz="2000" dirty="0" smtClean="0">
              <a:ea typeface="IPA Pゴシック" panose="020B0500000000000000" pitchFamily="50" charset="-128"/>
            </a:endParaRPr>
          </a:p>
          <a:p>
            <a:r>
              <a:rPr lang="en-US" altLang="ja-JP" sz="2000" dirty="0" smtClean="0">
                <a:ea typeface="IPA Pゴシック" panose="020B0500000000000000" pitchFamily="50" charset="-128"/>
              </a:rPr>
              <a:t>     </a:t>
            </a:r>
            <a:r>
              <a:rPr lang="en-US" altLang="ja-JP" sz="2000" dirty="0" err="1" smtClean="0">
                <a:ea typeface="IPA Pゴシック" panose="020B0500000000000000" pitchFamily="50" charset="-128"/>
              </a:rPr>
              <a:t>m_prevHypo</a:t>
            </a:r>
            <a:r>
              <a:rPr lang="en-US" altLang="ja-JP" sz="2000" dirty="0" smtClean="0">
                <a:ea typeface="IPA Pゴシック" panose="020B0500000000000000" pitchFamily="50" charset="-128"/>
              </a:rPr>
              <a:t> </a:t>
            </a:r>
            <a:r>
              <a:rPr lang="en-US" altLang="ja-JP" sz="2000" dirty="0">
                <a:ea typeface="IPA Pゴシック" panose="020B0500000000000000" pitchFamily="50" charset="-128"/>
              </a:rPr>
              <a:t>? </a:t>
            </a:r>
            <a:r>
              <a:rPr lang="en-US" altLang="ja-JP" sz="2000" dirty="0" err="1">
                <a:ea typeface="IPA Pゴシック" panose="020B0500000000000000" pitchFamily="50" charset="-128"/>
              </a:rPr>
              <a:t>m_prevHypo</a:t>
            </a:r>
            <a:r>
              <a:rPr lang="en-US" altLang="ja-JP" sz="2000" dirty="0">
                <a:ea typeface="IPA Pゴシック" panose="020B0500000000000000" pitchFamily="50" charset="-128"/>
              </a:rPr>
              <a:t>-&gt;</a:t>
            </a:r>
            <a:r>
              <a:rPr lang="en-US" altLang="ja-JP" sz="2000" dirty="0" err="1">
                <a:ea typeface="IPA Pゴシック" panose="020B0500000000000000" pitchFamily="50" charset="-128"/>
              </a:rPr>
              <a:t>m_ffStates</a:t>
            </a:r>
            <a:r>
              <a:rPr lang="en-US" altLang="ja-JP" sz="2000" dirty="0">
                <a:ea typeface="IPA Pゴシック" panose="020B0500000000000000" pitchFamily="50" charset="-128"/>
              </a:rPr>
              <a:t>[</a:t>
            </a:r>
            <a:r>
              <a:rPr lang="en-US" altLang="ja-JP" sz="2000" dirty="0" err="1">
                <a:ea typeface="IPA Pゴシック" panose="020B0500000000000000" pitchFamily="50" charset="-128"/>
              </a:rPr>
              <a:t>i</a:t>
            </a:r>
            <a:r>
              <a:rPr lang="en-US" altLang="ja-JP" sz="2000" dirty="0">
                <a:ea typeface="IPA Pゴシック" panose="020B0500000000000000" pitchFamily="50" charset="-128"/>
              </a:rPr>
              <a:t>] : NULL,</a:t>
            </a:r>
          </a:p>
          <a:p>
            <a:r>
              <a:rPr lang="en-US" altLang="ja-JP" sz="2000" dirty="0">
                <a:ea typeface="IPA Pゴシック" panose="020B0500000000000000" pitchFamily="50" charset="-128"/>
              </a:rPr>
              <a:t>     </a:t>
            </a:r>
            <a:r>
              <a:rPr lang="en-US" altLang="ja-JP" sz="2000" dirty="0" smtClean="0">
                <a:ea typeface="IPA Pゴシック" panose="020B0500000000000000" pitchFamily="50" charset="-128"/>
              </a:rPr>
              <a:t>&amp;</a:t>
            </a:r>
            <a:r>
              <a:rPr lang="en-US" altLang="ja-JP" sz="2000" dirty="0" err="1" smtClean="0">
                <a:ea typeface="IPA Pゴシック" panose="020B0500000000000000" pitchFamily="50" charset="-128"/>
              </a:rPr>
              <a:t>m_scoreBreakdown</a:t>
            </a:r>
            <a:r>
              <a:rPr lang="en-US" altLang="ja-JP" sz="2000" dirty="0" smtClean="0">
                <a:ea typeface="IPA Pゴシック" panose="020B0500000000000000" pitchFamily="50" charset="-128"/>
              </a:rPr>
              <a:t>);</a:t>
            </a:r>
            <a:endParaRPr lang="en-US" altLang="ja-JP" sz="2000" dirty="0">
              <a:ea typeface="IPA Pゴシック" panose="020B05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6" y="2017527"/>
            <a:ext cx="3672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ea typeface="IPA Pゴシック" panose="020B0500000000000000" pitchFamily="50" charset="-128"/>
              </a:rPr>
              <a:t>Hypothesis.cpp:256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67744" y="1433768"/>
            <a:ext cx="6267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ea typeface="IPA Pゴシック" panose="020B0500000000000000" pitchFamily="50" charset="-128"/>
              </a:rPr>
              <a:t>StatefulFeatureFunction</a:t>
            </a:r>
            <a:r>
              <a:rPr kumimoji="1" lang="ja-JP" altLang="en-US" sz="2000" dirty="0" smtClean="0">
                <a:ea typeface="IPA Pゴシック" panose="020B0500000000000000" pitchFamily="50" charset="-128"/>
              </a:rPr>
              <a:t>で宣言</a:t>
            </a:r>
            <a:r>
              <a:rPr kumimoji="1" lang="en-US" altLang="ja-JP" sz="2000" dirty="0" smtClean="0">
                <a:ea typeface="IPA Pゴシック" panose="020B0500000000000000" pitchFamily="50" charset="-128"/>
              </a:rPr>
              <a:t>(</a:t>
            </a:r>
            <a:r>
              <a:rPr kumimoji="1" lang="ja-JP" altLang="en-US" sz="2000" dirty="0" smtClean="0">
                <a:ea typeface="IPA Pゴシック" panose="020B0500000000000000" pitchFamily="50" charset="-128"/>
              </a:rPr>
              <a:t>純粋仮想関数</a:t>
            </a:r>
            <a:r>
              <a:rPr kumimoji="1" lang="en-US" altLang="ja-JP" sz="2000" dirty="0" smtClean="0">
                <a:ea typeface="IPA Pゴシック" panose="020B0500000000000000" pitchFamily="50" charset="-128"/>
              </a:rPr>
              <a:t>)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779913" y="1833878"/>
            <a:ext cx="576063" cy="9470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923928" y="1772816"/>
            <a:ext cx="4611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ea typeface="IPA Pゴシック" panose="020B0500000000000000" pitchFamily="50" charset="-128"/>
              </a:rPr>
              <a:t>これを継承したオブジェクトで実装が必要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133207" y="3969450"/>
            <a:ext cx="4453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err="1" smtClean="0">
                <a:ea typeface="IPA Pゴシック" panose="020B0500000000000000" pitchFamily="50" charset="-128"/>
              </a:rPr>
              <a:t>FeatureFunction</a:t>
            </a:r>
            <a:r>
              <a:rPr lang="ja-JP" altLang="en-US" sz="2000" dirty="0" smtClean="0">
                <a:ea typeface="IPA Pゴシック" panose="020B0500000000000000" pitchFamily="50" charset="-128"/>
              </a:rPr>
              <a:t>に対応する</a:t>
            </a:r>
            <a:r>
              <a:rPr lang="en-US" altLang="ja-JP" sz="2000" dirty="0" smtClean="0">
                <a:ea typeface="IPA Pゴシック" panose="020B0500000000000000" pitchFamily="50" charset="-128"/>
              </a:rPr>
              <a:t>State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cxnSp>
        <p:nvCxnSpPr>
          <p:cNvPr id="14" name="直線矢印コネクタ 13"/>
          <p:cNvCxnSpPr>
            <a:stCxn id="13" idx="0"/>
          </p:cNvCxnSpPr>
          <p:nvPr/>
        </p:nvCxnSpPr>
        <p:spPr>
          <a:xfrm flipH="1" flipV="1">
            <a:off x="5868144" y="3284984"/>
            <a:ext cx="491795" cy="6844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25906" y="4303207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ea typeface="IPA Pゴシック" panose="020B0500000000000000" pitchFamily="50" charset="-128"/>
              </a:rPr>
              <a:t>評価結果格納用変数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cxnSp>
        <p:nvCxnSpPr>
          <p:cNvPr id="18" name="直線矢印コネクタ 17"/>
          <p:cNvCxnSpPr>
            <a:stCxn id="17" idx="0"/>
          </p:cNvCxnSpPr>
          <p:nvPr/>
        </p:nvCxnSpPr>
        <p:spPr>
          <a:xfrm flipV="1">
            <a:off x="1572401" y="3618741"/>
            <a:ext cx="1055383" cy="6844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err="1" smtClean="0"/>
              <a:t>StatefulFeatureFunction</a:t>
            </a:r>
            <a:r>
              <a:rPr kumimoji="1" lang="ja-JP" altLang="en-US" sz="3600" dirty="0" smtClean="0"/>
              <a:t>の評価</a:t>
            </a:r>
            <a:endParaRPr kumimoji="1" lang="ja-JP" altLang="en-US" sz="3600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2924944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err="1">
                <a:ea typeface="IPA Pゴシック" panose="020B0500000000000000" pitchFamily="50" charset="-128"/>
              </a:rPr>
              <a:t>FFState</a:t>
            </a:r>
            <a:r>
              <a:rPr lang="en-US" altLang="ja-JP" sz="1600" dirty="0">
                <a:ea typeface="IPA Pゴシック" panose="020B0500000000000000" pitchFamily="50" charset="-128"/>
              </a:rPr>
              <a:t>* </a:t>
            </a:r>
            <a:r>
              <a:rPr lang="en-US" altLang="ja-JP" sz="1600" dirty="0" err="1">
                <a:ea typeface="IPA Pゴシック" panose="020B0500000000000000" pitchFamily="50" charset="-128"/>
              </a:rPr>
              <a:t>DistortionScoreProducer</a:t>
            </a:r>
            <a:r>
              <a:rPr lang="en-US" altLang="ja-JP" sz="1600" dirty="0">
                <a:ea typeface="IPA Pゴシック" panose="020B0500000000000000" pitchFamily="50" charset="-128"/>
              </a:rPr>
              <a:t>::Evaluate(</a:t>
            </a:r>
          </a:p>
          <a:p>
            <a:r>
              <a:rPr lang="en-US" altLang="ja-JP" sz="1600" dirty="0">
                <a:ea typeface="IPA Pゴシック" panose="020B0500000000000000" pitchFamily="50" charset="-128"/>
              </a:rPr>
              <a:t>  </a:t>
            </a:r>
            <a:r>
              <a:rPr lang="en-US" altLang="ja-JP" sz="1600" dirty="0" err="1">
                <a:ea typeface="IPA Pゴシック" panose="020B0500000000000000" pitchFamily="50" charset="-128"/>
              </a:rPr>
              <a:t>const</a:t>
            </a:r>
            <a:r>
              <a:rPr lang="en-US" altLang="ja-JP" sz="1600" dirty="0">
                <a:ea typeface="IPA Pゴシック" panose="020B0500000000000000" pitchFamily="50" charset="-128"/>
              </a:rPr>
              <a:t> Hypothesis&amp; hypo,</a:t>
            </a:r>
          </a:p>
          <a:p>
            <a:r>
              <a:rPr lang="en-US" altLang="ja-JP" sz="1600" dirty="0">
                <a:ea typeface="IPA Pゴシック" panose="020B0500000000000000" pitchFamily="50" charset="-128"/>
              </a:rPr>
              <a:t>  </a:t>
            </a:r>
            <a:r>
              <a:rPr lang="en-US" altLang="ja-JP" sz="1600" dirty="0" err="1">
                <a:ea typeface="IPA Pゴシック" panose="020B0500000000000000" pitchFamily="50" charset="-128"/>
              </a:rPr>
              <a:t>const</a:t>
            </a:r>
            <a:r>
              <a:rPr lang="en-US" altLang="ja-JP" sz="1600" dirty="0">
                <a:ea typeface="IPA Pゴシック" panose="020B0500000000000000" pitchFamily="50" charset="-128"/>
              </a:rPr>
              <a:t> </a:t>
            </a:r>
            <a:r>
              <a:rPr lang="en-US" altLang="ja-JP" sz="1600" dirty="0" err="1">
                <a:ea typeface="IPA Pゴシック" panose="020B0500000000000000" pitchFamily="50" charset="-128"/>
              </a:rPr>
              <a:t>FFState</a:t>
            </a:r>
            <a:r>
              <a:rPr lang="en-US" altLang="ja-JP" sz="1600" dirty="0">
                <a:ea typeface="IPA Pゴシック" panose="020B0500000000000000" pitchFamily="50" charset="-128"/>
              </a:rPr>
              <a:t>* </a:t>
            </a:r>
            <a:r>
              <a:rPr lang="en-US" altLang="ja-JP" sz="1600" dirty="0" err="1">
                <a:ea typeface="IPA Pゴシック" panose="020B0500000000000000" pitchFamily="50" charset="-128"/>
              </a:rPr>
              <a:t>prev_state</a:t>
            </a:r>
            <a:r>
              <a:rPr lang="en-US" altLang="ja-JP" sz="1600" dirty="0">
                <a:ea typeface="IPA Pゴシック" panose="020B0500000000000000" pitchFamily="50" charset="-128"/>
              </a:rPr>
              <a:t>,</a:t>
            </a:r>
          </a:p>
          <a:p>
            <a:r>
              <a:rPr lang="en-US" altLang="ja-JP" sz="1600" dirty="0">
                <a:ea typeface="IPA Pゴシック" panose="020B0500000000000000" pitchFamily="50" charset="-128"/>
              </a:rPr>
              <a:t>  </a:t>
            </a:r>
            <a:r>
              <a:rPr lang="en-US" altLang="ja-JP" sz="1600" dirty="0" err="1">
                <a:ea typeface="IPA Pゴシック" panose="020B0500000000000000" pitchFamily="50" charset="-128"/>
              </a:rPr>
              <a:t>ScoreComponentCollection</a:t>
            </a:r>
            <a:r>
              <a:rPr lang="en-US" altLang="ja-JP" sz="1600" dirty="0">
                <a:ea typeface="IPA Pゴシック" panose="020B0500000000000000" pitchFamily="50" charset="-128"/>
              </a:rPr>
              <a:t>* </a:t>
            </a:r>
            <a:r>
              <a:rPr lang="en-US" altLang="ja-JP" sz="1600" b="1" dirty="0">
                <a:ea typeface="IPA Pゴシック" panose="020B0500000000000000" pitchFamily="50" charset="-128"/>
              </a:rPr>
              <a:t>out</a:t>
            </a:r>
            <a:r>
              <a:rPr lang="en-US" altLang="ja-JP" sz="1600" dirty="0">
                <a:ea typeface="IPA Pゴシック" panose="020B0500000000000000" pitchFamily="50" charset="-128"/>
              </a:rPr>
              <a:t>) </a:t>
            </a:r>
            <a:r>
              <a:rPr lang="en-US" altLang="ja-JP" sz="1600" dirty="0" err="1">
                <a:ea typeface="IPA Pゴシック" panose="020B0500000000000000" pitchFamily="50" charset="-128"/>
              </a:rPr>
              <a:t>const</a:t>
            </a:r>
            <a:endParaRPr lang="en-US" altLang="ja-JP" sz="1600" dirty="0">
              <a:ea typeface="IPA Pゴシック" panose="020B0500000000000000" pitchFamily="50" charset="-128"/>
            </a:endParaRPr>
          </a:p>
          <a:p>
            <a:r>
              <a:rPr lang="en-US" altLang="ja-JP" sz="1600" dirty="0">
                <a:ea typeface="IPA Pゴシック" panose="020B0500000000000000" pitchFamily="50" charset="-128"/>
              </a:rPr>
              <a:t>{</a:t>
            </a:r>
          </a:p>
          <a:p>
            <a:r>
              <a:rPr lang="en-US" altLang="ja-JP" sz="1600" dirty="0">
                <a:ea typeface="IPA Pゴシック" panose="020B0500000000000000" pitchFamily="50" charset="-128"/>
              </a:rPr>
              <a:t>  </a:t>
            </a:r>
            <a:r>
              <a:rPr lang="en-US" altLang="ja-JP" sz="1600" dirty="0" err="1">
                <a:ea typeface="IPA Pゴシック" panose="020B0500000000000000" pitchFamily="50" charset="-128"/>
              </a:rPr>
              <a:t>const</a:t>
            </a:r>
            <a:r>
              <a:rPr lang="en-US" altLang="ja-JP" sz="1600" dirty="0">
                <a:ea typeface="IPA Pゴシック" panose="020B0500000000000000" pitchFamily="50" charset="-128"/>
              </a:rPr>
              <a:t> </a:t>
            </a:r>
            <a:r>
              <a:rPr lang="en-US" altLang="ja-JP" sz="1600" dirty="0" err="1">
                <a:ea typeface="IPA Pゴシック" panose="020B0500000000000000" pitchFamily="50" charset="-128"/>
              </a:rPr>
              <a:t>DistortionState_traditional</a:t>
            </a:r>
            <a:r>
              <a:rPr lang="en-US" altLang="ja-JP" sz="1600" dirty="0">
                <a:ea typeface="IPA Pゴシック" panose="020B0500000000000000" pitchFamily="50" charset="-128"/>
              </a:rPr>
              <a:t>* </a:t>
            </a:r>
            <a:r>
              <a:rPr lang="en-US" altLang="ja-JP" sz="1600" dirty="0" err="1">
                <a:ea typeface="IPA Pゴシック" panose="020B0500000000000000" pitchFamily="50" charset="-128"/>
              </a:rPr>
              <a:t>prev</a:t>
            </a:r>
            <a:r>
              <a:rPr lang="en-US" altLang="ja-JP" sz="1600" dirty="0">
                <a:ea typeface="IPA Pゴシック" panose="020B0500000000000000" pitchFamily="50" charset="-128"/>
              </a:rPr>
              <a:t> = </a:t>
            </a:r>
            <a:r>
              <a:rPr lang="en-US" altLang="ja-JP" sz="1600" b="1" u="sng" dirty="0" err="1">
                <a:ea typeface="IPA Pゴシック" panose="020B0500000000000000" pitchFamily="50" charset="-128"/>
              </a:rPr>
              <a:t>static_cast</a:t>
            </a:r>
            <a:r>
              <a:rPr lang="en-US" altLang="ja-JP" sz="1600" b="1" u="sng" dirty="0" smtClean="0">
                <a:ea typeface="IPA Pゴシック" panose="020B0500000000000000" pitchFamily="50" charset="-128"/>
              </a:rPr>
              <a:t>&lt;…&gt;(</a:t>
            </a:r>
            <a:r>
              <a:rPr lang="en-US" altLang="ja-JP" sz="1600" b="1" u="sng" dirty="0" err="1">
                <a:ea typeface="IPA Pゴシック" panose="020B0500000000000000" pitchFamily="50" charset="-128"/>
              </a:rPr>
              <a:t>prev_state</a:t>
            </a:r>
            <a:r>
              <a:rPr lang="en-US" altLang="ja-JP" sz="1600" b="1" u="sng" dirty="0">
                <a:ea typeface="IPA Pゴシック" panose="020B0500000000000000" pitchFamily="50" charset="-128"/>
              </a:rPr>
              <a:t>);</a:t>
            </a:r>
          </a:p>
          <a:p>
            <a:r>
              <a:rPr lang="en-US" altLang="ja-JP" sz="1600" dirty="0">
                <a:ea typeface="IPA Pゴシック" panose="020B0500000000000000" pitchFamily="50" charset="-128"/>
              </a:rPr>
              <a:t>  </a:t>
            </a:r>
            <a:r>
              <a:rPr lang="en-US" altLang="ja-JP" sz="1600" dirty="0" err="1">
                <a:ea typeface="IPA Pゴシック" panose="020B0500000000000000" pitchFamily="50" charset="-128"/>
              </a:rPr>
              <a:t>const</a:t>
            </a:r>
            <a:r>
              <a:rPr lang="en-US" altLang="ja-JP" sz="1600" dirty="0">
                <a:ea typeface="IPA Pゴシック" panose="020B0500000000000000" pitchFamily="50" charset="-128"/>
              </a:rPr>
              <a:t> float </a:t>
            </a:r>
            <a:r>
              <a:rPr lang="en-US" altLang="ja-JP" sz="1600" dirty="0" err="1">
                <a:ea typeface="IPA Pゴシック" panose="020B0500000000000000" pitchFamily="50" charset="-128"/>
              </a:rPr>
              <a:t>distortionScore</a:t>
            </a:r>
            <a:r>
              <a:rPr lang="en-US" altLang="ja-JP" sz="1600" dirty="0">
                <a:ea typeface="IPA Pゴシック" panose="020B0500000000000000" pitchFamily="50" charset="-128"/>
              </a:rPr>
              <a:t> = </a:t>
            </a:r>
            <a:r>
              <a:rPr lang="en-US" altLang="ja-JP" sz="1600" dirty="0" err="1">
                <a:ea typeface="IPA Pゴシック" panose="020B0500000000000000" pitchFamily="50" charset="-128"/>
              </a:rPr>
              <a:t>CalculateDistortionScore</a:t>
            </a:r>
            <a:r>
              <a:rPr lang="en-US" altLang="ja-JP" sz="1600" dirty="0" smtClean="0">
                <a:ea typeface="IPA Pゴシック" panose="020B0500000000000000" pitchFamily="50" charset="-128"/>
              </a:rPr>
              <a:t>(…);</a:t>
            </a:r>
            <a:endParaRPr lang="en-US" altLang="ja-JP" sz="1600" dirty="0">
              <a:ea typeface="IPA Pゴシック" panose="020B0500000000000000" pitchFamily="50" charset="-128"/>
            </a:endParaRPr>
          </a:p>
          <a:p>
            <a:r>
              <a:rPr lang="en-US" altLang="ja-JP" sz="1600" dirty="0">
                <a:ea typeface="IPA Pゴシック" panose="020B0500000000000000" pitchFamily="50" charset="-128"/>
              </a:rPr>
              <a:t>  out-&gt;</a:t>
            </a:r>
            <a:r>
              <a:rPr lang="en-US" altLang="ja-JP" sz="1600" b="1" u="sng" dirty="0" err="1">
                <a:ea typeface="IPA Pゴシック" panose="020B0500000000000000" pitchFamily="50" charset="-128"/>
              </a:rPr>
              <a:t>PlusEquals</a:t>
            </a:r>
            <a:r>
              <a:rPr lang="en-US" altLang="ja-JP" sz="1600" b="1" u="sng" dirty="0">
                <a:ea typeface="IPA Pゴシック" panose="020B0500000000000000" pitchFamily="50" charset="-128"/>
              </a:rPr>
              <a:t>(this, </a:t>
            </a:r>
            <a:r>
              <a:rPr lang="en-US" altLang="ja-JP" sz="1600" b="1" u="sng" dirty="0" err="1">
                <a:ea typeface="IPA Pゴシック" panose="020B0500000000000000" pitchFamily="50" charset="-128"/>
              </a:rPr>
              <a:t>distortionScore</a:t>
            </a:r>
            <a:r>
              <a:rPr lang="en-US" altLang="ja-JP" sz="1600" b="1" u="sng" dirty="0" smtClean="0">
                <a:ea typeface="IPA Pゴシック" panose="020B0500000000000000" pitchFamily="50" charset="-128"/>
              </a:rPr>
              <a:t>);</a:t>
            </a:r>
          </a:p>
          <a:p>
            <a:endParaRPr lang="en-US" altLang="ja-JP" sz="1600" b="1" u="sng" dirty="0">
              <a:ea typeface="IPA Pゴシック" panose="020B0500000000000000" pitchFamily="50" charset="-128"/>
            </a:endParaRPr>
          </a:p>
          <a:p>
            <a:endParaRPr lang="en-US" altLang="ja-JP" sz="1600" dirty="0" smtClean="0">
              <a:ea typeface="IPA Pゴシック" panose="020B0500000000000000" pitchFamily="50" charset="-128"/>
            </a:endParaRPr>
          </a:p>
          <a:p>
            <a:r>
              <a:rPr lang="en-US" altLang="ja-JP" sz="1600" dirty="0" smtClean="0">
                <a:ea typeface="IPA Pゴシック" panose="020B0500000000000000" pitchFamily="50" charset="-128"/>
              </a:rPr>
              <a:t>  </a:t>
            </a:r>
            <a:r>
              <a:rPr lang="en-US" altLang="ja-JP" sz="1600" dirty="0" err="1">
                <a:ea typeface="IPA Pゴシック" panose="020B0500000000000000" pitchFamily="50" charset="-128"/>
              </a:rPr>
              <a:t>DistortionState_traditional</a:t>
            </a:r>
            <a:r>
              <a:rPr lang="en-US" altLang="ja-JP" sz="1600" dirty="0">
                <a:ea typeface="IPA Pゴシック" panose="020B0500000000000000" pitchFamily="50" charset="-128"/>
              </a:rPr>
              <a:t>* </a:t>
            </a:r>
            <a:r>
              <a:rPr lang="en-US" altLang="ja-JP" sz="1600" b="1" dirty="0">
                <a:ea typeface="IPA Pゴシック" panose="020B0500000000000000" pitchFamily="50" charset="-128"/>
              </a:rPr>
              <a:t>res </a:t>
            </a:r>
            <a:endParaRPr lang="en-US" altLang="ja-JP" sz="1600" b="1" dirty="0" smtClean="0">
              <a:ea typeface="IPA Pゴシック" panose="020B0500000000000000" pitchFamily="50" charset="-128"/>
            </a:endParaRPr>
          </a:p>
          <a:p>
            <a:r>
              <a:rPr lang="en-US" altLang="ja-JP" sz="1600" b="1" dirty="0">
                <a:ea typeface="IPA Pゴシック" panose="020B0500000000000000" pitchFamily="50" charset="-128"/>
              </a:rPr>
              <a:t> </a:t>
            </a:r>
            <a:r>
              <a:rPr lang="en-US" altLang="ja-JP" sz="1600" b="1" dirty="0" smtClean="0">
                <a:ea typeface="IPA Pゴシック" panose="020B0500000000000000" pitchFamily="50" charset="-128"/>
              </a:rPr>
              <a:t>           = </a:t>
            </a:r>
            <a:r>
              <a:rPr lang="en-US" altLang="ja-JP" sz="1600" b="1" dirty="0">
                <a:ea typeface="IPA Pゴシック" panose="020B0500000000000000" pitchFamily="50" charset="-128"/>
              </a:rPr>
              <a:t>new </a:t>
            </a:r>
            <a:r>
              <a:rPr lang="en-US" altLang="ja-JP" sz="1600" b="1" dirty="0" err="1">
                <a:ea typeface="IPA Pゴシック" panose="020B0500000000000000" pitchFamily="50" charset="-128"/>
              </a:rPr>
              <a:t>DistortionState_traditional</a:t>
            </a:r>
            <a:r>
              <a:rPr lang="en-US" altLang="ja-JP" sz="1600" dirty="0" smtClean="0">
                <a:ea typeface="IPA Pゴシック" panose="020B0500000000000000" pitchFamily="50" charset="-128"/>
              </a:rPr>
              <a:t>(…);</a:t>
            </a:r>
            <a:endParaRPr lang="en-US" altLang="ja-JP" sz="1600" dirty="0">
              <a:ea typeface="IPA Pゴシック" panose="020B0500000000000000" pitchFamily="50" charset="-128"/>
            </a:endParaRPr>
          </a:p>
          <a:p>
            <a:r>
              <a:rPr lang="en-US" altLang="ja-JP" sz="1600" dirty="0">
                <a:ea typeface="IPA Pゴシック" panose="020B0500000000000000" pitchFamily="50" charset="-128"/>
              </a:rPr>
              <a:t>  return res;</a:t>
            </a:r>
          </a:p>
          <a:p>
            <a:endParaRPr lang="en-US" altLang="ja-JP" sz="1600" dirty="0" smtClean="0">
              <a:ea typeface="IPA Pゴシック" panose="020B0500000000000000" pitchFamily="50" charset="-128"/>
            </a:endParaRPr>
          </a:p>
          <a:p>
            <a:r>
              <a:rPr lang="en-US" altLang="ja-JP" sz="1600" dirty="0" smtClean="0">
                <a:ea typeface="IPA Pゴシック" panose="020B0500000000000000" pitchFamily="50" charset="-128"/>
              </a:rPr>
              <a:t>}</a:t>
            </a:r>
            <a:endParaRPr lang="ja-JP" altLang="en-US" sz="1600" dirty="0">
              <a:ea typeface="IPA Pゴシック" panose="020B05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265" y="2204864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ea typeface="IPA Pゴシック" panose="020B0500000000000000" pitchFamily="50" charset="-128"/>
              </a:rPr>
              <a:t>DistortionScoreProducer.cpp:90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5496" y="1268760"/>
            <a:ext cx="50405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>
                <a:ea typeface="IPA Pゴシック" panose="020B0500000000000000" pitchFamily="50" charset="-128"/>
              </a:rPr>
              <a:t>DistortionScoreProducer</a:t>
            </a:r>
            <a:r>
              <a:rPr kumimoji="1" lang="ja-JP" altLang="en-US" sz="2400" dirty="0" smtClean="0">
                <a:ea typeface="IPA Pゴシック" panose="020B0500000000000000" pitchFamily="50" charset="-128"/>
              </a:rPr>
              <a:t>の例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76056" y="1268760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ea typeface="IPA Pゴシック" panose="020B0500000000000000" pitchFamily="50" charset="-128"/>
              </a:rPr>
              <a:t>最も初期の</a:t>
            </a:r>
            <a:r>
              <a:rPr lang="ja-JP" altLang="en-US" sz="2400" dirty="0" smtClean="0">
                <a:ea typeface="IPA Pゴシック" panose="020B0500000000000000" pitchFamily="50" charset="-128"/>
              </a:rPr>
              <a:t>歪みモデル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5865266" y="3861048"/>
            <a:ext cx="290910" cy="3236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843863" y="3569340"/>
            <a:ext cx="2962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ea typeface="IPA Pゴシック" panose="020B0500000000000000" pitchFamily="50" charset="-128"/>
              </a:rPr>
              <a:t>直前の仮説</a:t>
            </a:r>
            <a:r>
              <a:rPr kumimoji="1" lang="en-US" altLang="ja-JP" sz="2000" dirty="0" smtClean="0">
                <a:ea typeface="IPA Pゴシック" panose="020B0500000000000000" pitchFamily="50" charset="-128"/>
              </a:rPr>
              <a:t>state</a:t>
            </a:r>
            <a:r>
              <a:rPr kumimoji="1" lang="ja-JP" altLang="en-US" sz="2000" dirty="0" smtClean="0">
                <a:ea typeface="IPA Pゴシック" panose="020B0500000000000000" pitchFamily="50" charset="-128"/>
              </a:rPr>
              <a:t>を取得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cxnSp>
        <p:nvCxnSpPr>
          <p:cNvPr id="12" name="直線矢印コネクタ 11"/>
          <p:cNvCxnSpPr>
            <a:stCxn id="14" idx="1"/>
          </p:cNvCxnSpPr>
          <p:nvPr/>
        </p:nvCxnSpPr>
        <p:spPr>
          <a:xfrm flipH="1" flipV="1">
            <a:off x="3500483" y="4909231"/>
            <a:ext cx="259088" cy="304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3759571" y="5013176"/>
            <a:ext cx="3477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ea typeface="IPA Pゴシック" panose="020B0500000000000000" pitchFamily="50" charset="-128"/>
              </a:rPr>
              <a:t>追加フレーズ分のスコアを足す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4932040" y="1772816"/>
            <a:ext cx="4138415" cy="1118848"/>
            <a:chOff x="4932040" y="2204864"/>
            <a:chExt cx="4138415" cy="1118848"/>
          </a:xfrm>
        </p:grpSpPr>
        <p:grpSp>
          <p:nvGrpSpPr>
            <p:cNvPr id="23" name="グループ化 22"/>
            <p:cNvGrpSpPr/>
            <p:nvPr/>
          </p:nvGrpSpPr>
          <p:grpSpPr>
            <a:xfrm>
              <a:off x="4970681" y="2491554"/>
              <a:ext cx="4099774" cy="832158"/>
              <a:chOff x="5152746" y="2571147"/>
              <a:chExt cx="4099774" cy="832158"/>
            </a:xfrm>
          </p:grpSpPr>
          <p:sp>
            <p:nvSpPr>
              <p:cNvPr id="17" name="正方形/長方形 16"/>
              <p:cNvSpPr/>
              <p:nvPr/>
            </p:nvSpPr>
            <p:spPr>
              <a:xfrm>
                <a:off x="5152746" y="2626025"/>
                <a:ext cx="4099774" cy="7772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ea typeface="IPA Pゴシック" panose="020B0500000000000000" pitchFamily="50" charset="-128"/>
                </a:endParaRPr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5249210" y="2979641"/>
                <a:ext cx="2262222" cy="2880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ea typeface="IPA Pゴシック" panose="020B0500000000000000" pitchFamily="50" charset="-128"/>
                </a:endParaRPr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7591798" y="2971257"/>
                <a:ext cx="1552201" cy="2880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ea typeface="IPA Pゴシック" panose="020B0500000000000000" pitchFamily="50" charset="-128"/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152746" y="2571147"/>
                <a:ext cx="17155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 dirty="0">
                    <a:ea typeface="IPA Pゴシック" panose="020B0500000000000000" pitchFamily="50" charset="-128"/>
                  </a:rPr>
                  <a:t>処理中</a:t>
                </a:r>
                <a:r>
                  <a:rPr lang="ja-JP" altLang="en-US" sz="2000" dirty="0" smtClean="0">
                    <a:ea typeface="IPA Pゴシック" panose="020B0500000000000000" pitchFamily="50" charset="-128"/>
                  </a:rPr>
                  <a:t>の仮説</a:t>
                </a:r>
                <a:endParaRPr kumimoji="1" lang="ja-JP" altLang="en-US" sz="2000" dirty="0">
                  <a:ea typeface="IPA Pゴシック" panose="020B0500000000000000" pitchFamily="50" charset="-128"/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436096" y="2924944"/>
                <a:ext cx="21146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 smtClean="0">
                    <a:ea typeface="IPA Pゴシック" panose="020B0500000000000000" pitchFamily="50" charset="-128"/>
                  </a:rPr>
                  <a:t>前回</a:t>
                </a:r>
                <a:r>
                  <a:rPr kumimoji="1" lang="en-US" altLang="ja-JP" sz="2000" dirty="0" smtClean="0">
                    <a:ea typeface="IPA Pゴシック" panose="020B0500000000000000" pitchFamily="50" charset="-128"/>
                  </a:rPr>
                  <a:t>fix</a:t>
                </a:r>
                <a:r>
                  <a:rPr kumimoji="1" lang="ja-JP" altLang="en-US" sz="2000" dirty="0" smtClean="0">
                    <a:ea typeface="IPA Pゴシック" panose="020B0500000000000000" pitchFamily="50" charset="-128"/>
                  </a:rPr>
                  <a:t>した仮説</a:t>
                </a:r>
                <a:endParaRPr kumimoji="1" lang="ja-JP" altLang="en-US" sz="2000" dirty="0">
                  <a:ea typeface="IPA Pゴシック" panose="020B0500000000000000" pitchFamily="50" charset="-128"/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7609499" y="2923602"/>
                <a:ext cx="15921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 smtClean="0">
                    <a:ea typeface="IPA Pゴシック" panose="020B0500000000000000" pitchFamily="50" charset="-128"/>
                  </a:rPr>
                  <a:t>追加フレーズ</a:t>
                </a:r>
                <a:endParaRPr kumimoji="1" lang="ja-JP" altLang="en-US" sz="2000" dirty="0">
                  <a:ea typeface="IPA Pゴシック" panose="020B0500000000000000" pitchFamily="50" charset="-128"/>
                </a:endParaRPr>
              </a:p>
            </p:txBody>
          </p:sp>
        </p:grpSp>
        <p:sp>
          <p:nvSpPr>
            <p:cNvPr id="24" name="テキスト ボックス 23"/>
            <p:cNvSpPr txBox="1"/>
            <p:nvPr/>
          </p:nvSpPr>
          <p:spPr>
            <a:xfrm>
              <a:off x="4932040" y="2204864"/>
              <a:ext cx="3703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ea typeface="IPA Pゴシック" panose="020B0500000000000000" pitchFamily="50" charset="-128"/>
                </a:rPr>
                <a:t>(</a:t>
              </a:r>
              <a:r>
                <a:rPr kumimoji="1" lang="ja-JP" altLang="en-US" dirty="0" smtClean="0">
                  <a:ea typeface="IPA Pゴシック" panose="020B0500000000000000" pitchFamily="50" charset="-128"/>
                </a:rPr>
                <a:t>イメージ</a:t>
              </a:r>
              <a:r>
                <a:rPr kumimoji="1" lang="en-US" altLang="ja-JP" dirty="0" smtClean="0">
                  <a:ea typeface="IPA Pゴシック" panose="020B0500000000000000" pitchFamily="50" charset="-128"/>
                </a:rPr>
                <a:t>)</a:t>
              </a:r>
              <a:r>
                <a:rPr kumimoji="1" lang="ja-JP" altLang="en-US" dirty="0" smtClean="0">
                  <a:ea typeface="IPA Pゴシック" panose="020B0500000000000000" pitchFamily="50" charset="-128"/>
                </a:rPr>
                <a:t>仮説</a:t>
              </a:r>
              <a:r>
                <a:rPr kumimoji="1" lang="en-US" altLang="ja-JP" dirty="0" smtClean="0">
                  <a:ea typeface="IPA Pゴシック" panose="020B0500000000000000" pitchFamily="50" charset="-128"/>
                </a:rPr>
                <a:t>=</a:t>
              </a:r>
              <a:r>
                <a:rPr kumimoji="1" lang="ja-JP" altLang="en-US" dirty="0" smtClean="0">
                  <a:ea typeface="IPA Pゴシック" panose="020B0500000000000000" pitchFamily="50" charset="-128"/>
                </a:rPr>
                <a:t>前回仮説</a:t>
              </a:r>
              <a:r>
                <a:rPr kumimoji="1" lang="en-US" altLang="ja-JP" dirty="0" smtClean="0">
                  <a:ea typeface="IPA Pゴシック" panose="020B0500000000000000" pitchFamily="50" charset="-128"/>
                </a:rPr>
                <a:t>+</a:t>
              </a:r>
              <a:r>
                <a:rPr kumimoji="1" lang="ja-JP" altLang="en-US" dirty="0" smtClean="0">
                  <a:ea typeface="IPA Pゴシック" panose="020B0500000000000000" pitchFamily="50" charset="-128"/>
                </a:rPr>
                <a:t>フレーズ</a:t>
              </a:r>
              <a:endParaRPr kumimoji="1" lang="ja-JP" altLang="en-US" dirty="0">
                <a:ea typeface="IPA Pゴシック" panose="020B0500000000000000" pitchFamily="50" charset="-128"/>
              </a:endParaRPr>
            </a:p>
          </p:txBody>
        </p:sp>
      </p:grpSp>
      <p:sp>
        <p:nvSpPr>
          <p:cNvPr id="26" name="テキスト ボックス 25"/>
          <p:cNvSpPr txBox="1"/>
          <p:nvPr/>
        </p:nvSpPr>
        <p:spPr>
          <a:xfrm>
            <a:off x="3192151" y="3169230"/>
            <a:ext cx="5525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ea typeface="IPA Pゴシック" panose="020B0500000000000000" pitchFamily="50" charset="-128"/>
              </a:rPr>
              <a:t>前回</a:t>
            </a:r>
            <a:r>
              <a:rPr kumimoji="1" lang="en-US" altLang="ja-JP" sz="2000" dirty="0" smtClean="0">
                <a:ea typeface="IPA Pゴシック" panose="020B0500000000000000" pitchFamily="50" charset="-128"/>
              </a:rPr>
              <a:t>fix</a:t>
            </a:r>
            <a:r>
              <a:rPr kumimoji="1" lang="ja-JP" altLang="en-US" sz="2000" dirty="0" smtClean="0">
                <a:ea typeface="IPA Pゴシック" panose="020B0500000000000000" pitchFamily="50" charset="-128"/>
              </a:rPr>
              <a:t>した仮説のコストはここに格納されている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 flipH="1">
            <a:off x="3665958" y="3501008"/>
            <a:ext cx="257971" cy="2683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5275878" y="6165304"/>
            <a:ext cx="2536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ea typeface="IPA Pゴシック" panose="020B0500000000000000" pitchFamily="50" charset="-128"/>
              </a:rPr>
              <a:t>仮説の</a:t>
            </a:r>
            <a:r>
              <a:rPr lang="en-US" altLang="ja-JP" sz="2000" dirty="0" smtClean="0">
                <a:ea typeface="IPA Pゴシック" panose="020B0500000000000000" pitchFamily="50" charset="-128"/>
              </a:rPr>
              <a:t>state</a:t>
            </a:r>
            <a:r>
              <a:rPr lang="ja-JP" altLang="en-US" sz="2000" dirty="0" smtClean="0">
                <a:ea typeface="IPA Pゴシック" panose="020B0500000000000000" pitchFamily="50" charset="-128"/>
              </a:rPr>
              <a:t>を</a:t>
            </a:r>
            <a:r>
              <a:rPr lang="ja-JP" altLang="en-US" sz="2000" dirty="0">
                <a:ea typeface="IPA Pゴシック" panose="020B0500000000000000" pitchFamily="50" charset="-128"/>
              </a:rPr>
              <a:t>生成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 flipH="1" flipV="1">
            <a:off x="4970681" y="5877272"/>
            <a:ext cx="1046985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5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3528" y="1844824"/>
            <a:ext cx="8225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>
                <a:ea typeface="IPA Pゴシック" panose="020B0500000000000000" pitchFamily="50" charset="-128"/>
              </a:rPr>
              <a:t>この調子で進めれば翻訳完了！</a:t>
            </a:r>
            <a:endParaRPr kumimoji="1" lang="ja-JP" altLang="en-US" sz="4800" dirty="0">
              <a:ea typeface="IPA Pゴシック" panose="020B05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19872" y="3023250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ea typeface="IPA Pゴシック" panose="020B0500000000000000" pitchFamily="50" charset="-128"/>
              </a:rPr>
              <a:t>おつかれさまでした</a:t>
            </a:r>
            <a:r>
              <a:rPr kumimoji="1" lang="en-US" altLang="ja-JP" sz="2800" dirty="0" smtClean="0">
                <a:ea typeface="IPA Pゴシック" panose="020B0500000000000000" pitchFamily="50" charset="-128"/>
              </a:rPr>
              <a:t>m(_ _)m</a:t>
            </a:r>
            <a:endParaRPr kumimoji="1" lang="ja-JP" altLang="en-US" sz="2800" dirty="0"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313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超概要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</a:t>
            </a:r>
            <a:r>
              <a:rPr lang="ja-JP" altLang="en-US" dirty="0" smtClean="0"/>
              <a:t>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693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ライセンス</a:t>
            </a:r>
            <a:r>
              <a:rPr kumimoji="1" lang="ja-JP" altLang="en-US" dirty="0" smtClean="0"/>
              <a:t>の表示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dirty="0" smtClean="0"/>
              <a:t>この文書は</a:t>
            </a:r>
            <a:r>
              <a:rPr lang="en-US" altLang="ja-JP" dirty="0" err="1"/>
              <a:t>M</a:t>
            </a:r>
            <a:r>
              <a:rPr kumimoji="1" lang="en-US" altLang="ja-JP" dirty="0" err="1" smtClean="0"/>
              <a:t>oses</a:t>
            </a:r>
            <a:r>
              <a:rPr lang="en-US" altLang="ja-JP" dirty="0" err="1" smtClean="0"/>
              <a:t>decoder</a:t>
            </a:r>
            <a:r>
              <a:rPr lang="en-US" altLang="ja-JP" dirty="0" smtClean="0"/>
              <a:t> Release 2.1.1</a:t>
            </a:r>
            <a:r>
              <a:rPr lang="ja-JP" altLang="en-US" dirty="0" smtClean="0"/>
              <a:t>のソースコードを含んでいます。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本文書に記載のコードは見やすさのため適時修正を加えています。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あなたはこの文書に記載された</a:t>
            </a:r>
            <a:r>
              <a:rPr lang="en-US" altLang="ja-JP" dirty="0" err="1"/>
              <a:t>M</a:t>
            </a:r>
            <a:r>
              <a:rPr lang="en-US" altLang="ja-JP" dirty="0" err="1" smtClean="0"/>
              <a:t>osesdecoder</a:t>
            </a:r>
            <a:r>
              <a:rPr lang="ja-JP" altLang="en-US" dirty="0" smtClean="0"/>
              <a:t>のソースコードを以下の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から入手することができます。</a:t>
            </a:r>
            <a:endParaRPr lang="en-US" altLang="ja-JP" dirty="0" smtClean="0"/>
          </a:p>
          <a:p>
            <a:pPr lvl="1"/>
            <a:r>
              <a:rPr lang="en-US" altLang="ja-JP" dirty="0"/>
              <a:t>http://www.statmt.org/moses</a:t>
            </a:r>
            <a:r>
              <a:rPr lang="en-US" altLang="ja-JP" dirty="0" smtClean="0"/>
              <a:t>/</a:t>
            </a:r>
          </a:p>
          <a:p>
            <a:r>
              <a:rPr lang="en-US" altLang="ja-JP" dirty="0" err="1" smtClean="0"/>
              <a:t>Mosesdecoder</a:t>
            </a:r>
            <a:r>
              <a:rPr lang="ja-JP" altLang="en-US" dirty="0" smtClean="0"/>
              <a:t>は</a:t>
            </a:r>
            <a:r>
              <a:rPr lang="en-US" altLang="ja-JP" dirty="0" smtClean="0"/>
              <a:t>LGPL</a:t>
            </a:r>
            <a:r>
              <a:rPr lang="ja-JP" altLang="en-US" dirty="0" smtClean="0"/>
              <a:t>の下で配布されています。</a:t>
            </a:r>
            <a:endParaRPr lang="en-US" altLang="ja-JP" dirty="0" smtClean="0"/>
          </a:p>
          <a:p>
            <a:r>
              <a:rPr kumimoji="1" lang="ja-JP" altLang="en-US" dirty="0" smtClean="0"/>
              <a:t>この文書の著者は、この文書を</a:t>
            </a:r>
            <a:r>
              <a:rPr kumimoji="1" lang="en-US" altLang="ja-JP" dirty="0" smtClean="0"/>
              <a:t>LGPL 3.0</a:t>
            </a:r>
            <a:r>
              <a:rPr kumimoji="1" lang="ja-JP" altLang="en-US" dirty="0" smtClean="0"/>
              <a:t>の下で配布します。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ライセンス</a:t>
            </a:r>
            <a:r>
              <a:rPr lang="ja-JP" altLang="en-US" dirty="0" smtClean="0"/>
              <a:t>証書はこのスライドのノート欄に記入しています。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もし、この文書のファイルフォーマットが変更されたことにより、ノート欄の情報が失われた場合、あなたはライセンス証書を以下の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から入手できます。</a:t>
            </a:r>
            <a:endParaRPr lang="en-US" altLang="ja-JP" dirty="0" smtClean="0"/>
          </a:p>
          <a:p>
            <a:pPr lvl="1"/>
            <a:r>
              <a:rPr lang="en-US" altLang="ja-JP" dirty="0"/>
              <a:t>http://</a:t>
            </a:r>
            <a:r>
              <a:rPr lang="en-US" altLang="ja-JP" dirty="0" smtClean="0"/>
              <a:t>www.gnu.org/licenses/lgpl-3.0.txt</a:t>
            </a:r>
          </a:p>
          <a:p>
            <a:r>
              <a:rPr lang="ja-JP" altLang="en-US" dirty="0" smtClean="0"/>
              <a:t>以上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2202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main()</a:t>
            </a:r>
            <a:r>
              <a:rPr kumimoji="1" lang="ja-JP" altLang="en-US" dirty="0" smtClean="0"/>
              <a:t>はどこ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35696" y="2845625"/>
            <a:ext cx="4051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ea typeface="IPA Pゴシック" panose="020B0500000000000000" pitchFamily="50" charset="-128"/>
              </a:rPr>
              <a:t>moses-cmd</a:t>
            </a:r>
            <a:r>
              <a:rPr kumimoji="1" lang="en-US" altLang="ja-JP" sz="2800" dirty="0" smtClean="0">
                <a:ea typeface="IPA Pゴシック" panose="020B0500000000000000" pitchFamily="50" charset="-128"/>
              </a:rPr>
              <a:t>/Main.cpp</a:t>
            </a:r>
            <a:endParaRPr kumimoji="1" lang="ja-JP" altLang="en-US" sz="2800" dirty="0">
              <a:ea typeface="IPA Pゴシック" panose="020B05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99592" y="1916832"/>
            <a:ext cx="30243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ea typeface="IPA Pゴシック" panose="020B0500000000000000" pitchFamily="50" charset="-128"/>
              </a:rPr>
              <a:t>フレーズモデル</a:t>
            </a:r>
            <a:endParaRPr kumimoji="1" lang="ja-JP" altLang="en-US" sz="2800" b="1" dirty="0">
              <a:ea typeface="IPA Pゴシック" panose="020B0500000000000000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99592" y="3861048"/>
            <a:ext cx="44644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>
                <a:ea typeface="IPA Pゴシック" panose="020B0500000000000000" pitchFamily="50" charset="-128"/>
              </a:rPr>
              <a:t>階層フレーズモデル</a:t>
            </a:r>
            <a:endParaRPr kumimoji="1" lang="ja-JP" altLang="en-US" sz="2800" b="1" dirty="0">
              <a:ea typeface="IPA Pゴシック" panose="020B05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88096" y="5013176"/>
            <a:ext cx="5339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>
                <a:ea typeface="IPA Pゴシック" panose="020B0500000000000000" pitchFamily="50" charset="-128"/>
              </a:rPr>
              <a:t>moses</a:t>
            </a:r>
            <a:r>
              <a:rPr kumimoji="1" lang="en-US" altLang="ja-JP" sz="2800" dirty="0" smtClean="0">
                <a:ea typeface="IPA Pゴシック" panose="020B0500000000000000" pitchFamily="50" charset="-128"/>
              </a:rPr>
              <a:t>-chart-</a:t>
            </a:r>
            <a:r>
              <a:rPr kumimoji="1" lang="en-US" altLang="ja-JP" sz="2800" dirty="0" err="1" smtClean="0">
                <a:ea typeface="IPA Pゴシック" panose="020B0500000000000000" pitchFamily="50" charset="-128"/>
              </a:rPr>
              <a:t>cmd</a:t>
            </a:r>
            <a:r>
              <a:rPr kumimoji="1" lang="en-US" altLang="ja-JP" sz="2800" dirty="0" smtClean="0">
                <a:ea typeface="IPA Pゴシック" panose="020B0500000000000000" pitchFamily="50" charset="-128"/>
              </a:rPr>
              <a:t>/Main.cpp</a:t>
            </a:r>
            <a:endParaRPr kumimoji="1" lang="ja-JP" altLang="en-US" sz="2800" dirty="0"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324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Main</a:t>
            </a:r>
            <a:r>
              <a:rPr kumimoji="1" lang="ja-JP" altLang="en-US" dirty="0" smtClean="0"/>
              <a:t>のやっていること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496" y="1855852"/>
            <a:ext cx="885698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ea typeface="IPA Pゴシック" panose="020B0500000000000000" pitchFamily="50" charset="-128"/>
              </a:rPr>
              <a:t>int</a:t>
            </a:r>
            <a:r>
              <a:rPr kumimoji="1" lang="en-US" altLang="ja-JP" sz="2000" dirty="0" smtClean="0">
                <a:ea typeface="IPA Pゴシック" panose="020B0500000000000000" pitchFamily="50" charset="-128"/>
              </a:rPr>
              <a:t> main(…){</a:t>
            </a:r>
          </a:p>
          <a:p>
            <a:r>
              <a:rPr lang="en-US" altLang="ja-JP" sz="2000" dirty="0">
                <a:ea typeface="IPA Pゴシック" panose="020B0500000000000000" pitchFamily="50" charset="-128"/>
              </a:rPr>
              <a:t> </a:t>
            </a:r>
            <a:r>
              <a:rPr lang="en-US" altLang="ja-JP" sz="2000" dirty="0" smtClean="0">
                <a:ea typeface="IPA Pゴシック" panose="020B0500000000000000" pitchFamily="50" charset="-128"/>
              </a:rPr>
              <a:t>   …</a:t>
            </a:r>
            <a:endParaRPr kumimoji="1" lang="en-US" altLang="ja-JP" sz="2000" dirty="0" smtClean="0">
              <a:ea typeface="IPA Pゴシック" panose="020B0500000000000000" pitchFamily="50" charset="-128"/>
            </a:endParaRPr>
          </a:p>
          <a:p>
            <a:r>
              <a:rPr lang="en-US" altLang="ja-JP" sz="2000" dirty="0" smtClean="0">
                <a:ea typeface="IPA Pゴシック" panose="020B0500000000000000" pitchFamily="50" charset="-128"/>
              </a:rPr>
              <a:t>    // </a:t>
            </a:r>
            <a:r>
              <a:rPr lang="ja-JP" altLang="en-US" sz="2000" dirty="0" smtClean="0">
                <a:ea typeface="IPA Pゴシック" panose="020B0500000000000000" pitchFamily="50" charset="-128"/>
              </a:rPr>
              <a:t>引数を解析して設定格納用クラスにデータを格納</a:t>
            </a:r>
            <a:endParaRPr lang="en-US" altLang="ja-JP" sz="2000" dirty="0" smtClean="0">
              <a:ea typeface="IPA Pゴシック" panose="020B0500000000000000" pitchFamily="50" charset="-128"/>
            </a:endParaRPr>
          </a:p>
          <a:p>
            <a:r>
              <a:rPr lang="en-US" altLang="ja-JP" sz="2000" dirty="0" smtClean="0">
                <a:ea typeface="IPA Pゴシック" panose="020B0500000000000000" pitchFamily="50" charset="-128"/>
              </a:rPr>
              <a:t>    if (!</a:t>
            </a:r>
            <a:r>
              <a:rPr lang="en-US" altLang="ja-JP" sz="2000" dirty="0" err="1" smtClean="0">
                <a:ea typeface="IPA Pゴシック" panose="020B0500000000000000" pitchFamily="50" charset="-128"/>
              </a:rPr>
              <a:t>StaticData</a:t>
            </a:r>
            <a:r>
              <a:rPr lang="en-US" altLang="ja-JP" sz="2000" dirty="0" smtClean="0">
                <a:ea typeface="IPA Pゴシック" panose="020B0500000000000000" pitchFamily="50" charset="-128"/>
              </a:rPr>
              <a:t>::</a:t>
            </a:r>
            <a:r>
              <a:rPr lang="en-US" altLang="ja-JP" sz="2000" dirty="0" err="1" smtClean="0">
                <a:ea typeface="IPA Pゴシック" panose="020B0500000000000000" pitchFamily="50" charset="-128"/>
              </a:rPr>
              <a:t>LoadDataStatic</a:t>
            </a:r>
            <a:r>
              <a:rPr lang="en-US" altLang="ja-JP" sz="2000" dirty="0" smtClean="0">
                <a:ea typeface="IPA Pゴシック" panose="020B0500000000000000" pitchFamily="50" charset="-128"/>
              </a:rPr>
              <a:t>(&amp;</a:t>
            </a:r>
            <a:r>
              <a:rPr lang="en-US" altLang="ja-JP" sz="2000" dirty="0" err="1" smtClean="0">
                <a:ea typeface="IPA Pゴシック" panose="020B0500000000000000" pitchFamily="50" charset="-128"/>
              </a:rPr>
              <a:t>params</a:t>
            </a:r>
            <a:r>
              <a:rPr lang="en-US" altLang="ja-JP" sz="2000" dirty="0" smtClean="0">
                <a:ea typeface="IPA Pゴシック" panose="020B0500000000000000" pitchFamily="50" charset="-128"/>
              </a:rPr>
              <a:t>, </a:t>
            </a:r>
            <a:r>
              <a:rPr lang="en-US" altLang="ja-JP" sz="2000" dirty="0" err="1" smtClean="0">
                <a:ea typeface="IPA Pゴシック" panose="020B0500000000000000" pitchFamily="50" charset="-128"/>
              </a:rPr>
              <a:t>argv</a:t>
            </a:r>
            <a:r>
              <a:rPr lang="en-US" altLang="ja-JP" sz="2000" dirty="0" smtClean="0">
                <a:ea typeface="IPA Pゴシック" panose="020B0500000000000000" pitchFamily="50" charset="-128"/>
              </a:rPr>
              <a:t>[0]))</a:t>
            </a:r>
          </a:p>
          <a:p>
            <a:r>
              <a:rPr lang="ja-JP" altLang="en-US" sz="2000" dirty="0">
                <a:ea typeface="IPA Pゴシック" panose="020B0500000000000000" pitchFamily="50" charset="-128"/>
              </a:rPr>
              <a:t> </a:t>
            </a:r>
            <a:r>
              <a:rPr lang="ja-JP" altLang="en-US" sz="2000" dirty="0" smtClean="0">
                <a:ea typeface="IPA Pゴシック" panose="020B0500000000000000" pitchFamily="50" charset="-128"/>
              </a:rPr>
              <a:t>        </a:t>
            </a:r>
            <a:r>
              <a:rPr lang="en-US" altLang="ja-JP" sz="2000" dirty="0" smtClean="0">
                <a:ea typeface="IPA Pゴシック" panose="020B0500000000000000" pitchFamily="50" charset="-128"/>
              </a:rPr>
              <a:t>{ exit(1); }</a:t>
            </a:r>
          </a:p>
          <a:p>
            <a:r>
              <a:rPr lang="en-US" altLang="ja-JP" sz="2000" dirty="0" smtClean="0">
                <a:ea typeface="IPA Pゴシック" panose="020B0500000000000000" pitchFamily="50" charset="-128"/>
              </a:rPr>
              <a:t>    …</a:t>
            </a:r>
          </a:p>
          <a:p>
            <a:r>
              <a:rPr lang="en-US" altLang="ja-JP" sz="2000" dirty="0" smtClean="0">
                <a:ea typeface="IPA Pゴシック" panose="020B0500000000000000" pitchFamily="50" charset="-128"/>
              </a:rPr>
              <a:t>    while(</a:t>
            </a:r>
            <a:r>
              <a:rPr lang="en-US" altLang="ja-JP" sz="2000" dirty="0" err="1" smtClean="0">
                <a:ea typeface="IPA Pゴシック" panose="020B0500000000000000" pitchFamily="50" charset="-128"/>
              </a:rPr>
              <a:t>ReadInput</a:t>
            </a:r>
            <a:r>
              <a:rPr lang="en-US" altLang="ja-JP" sz="2000" dirty="0" smtClean="0">
                <a:ea typeface="IPA Pゴシック" panose="020B0500000000000000" pitchFamily="50" charset="-128"/>
              </a:rPr>
              <a:t>(…)) {// </a:t>
            </a:r>
            <a:r>
              <a:rPr lang="ja-JP" altLang="en-US" sz="2000" dirty="0" smtClean="0">
                <a:ea typeface="IPA Pゴシック" panose="020B0500000000000000" pitchFamily="50" charset="-128"/>
              </a:rPr>
              <a:t>原言語文を一行ずつ読み込んで</a:t>
            </a:r>
            <a:endParaRPr lang="en-US" altLang="ja-JP" sz="2000" dirty="0" smtClean="0">
              <a:ea typeface="IPA Pゴシック" panose="020B0500000000000000" pitchFamily="50" charset="-128"/>
            </a:endParaRPr>
          </a:p>
          <a:p>
            <a:r>
              <a:rPr lang="en-US" altLang="ja-JP" sz="2000" dirty="0">
                <a:ea typeface="IPA Pゴシック" panose="020B0500000000000000" pitchFamily="50" charset="-128"/>
              </a:rPr>
              <a:t> </a:t>
            </a:r>
            <a:r>
              <a:rPr lang="en-US" altLang="ja-JP" sz="2000" dirty="0" smtClean="0">
                <a:ea typeface="IPA Pゴシック" panose="020B0500000000000000" pitchFamily="50" charset="-128"/>
              </a:rPr>
              <a:t>       </a:t>
            </a:r>
            <a:r>
              <a:rPr lang="en-US" altLang="ja-JP" sz="2000" dirty="0" err="1" smtClean="0">
                <a:ea typeface="IPA Pゴシック" panose="020B0500000000000000" pitchFamily="50" charset="-128"/>
              </a:rPr>
              <a:t>TranslationTask</a:t>
            </a:r>
            <a:r>
              <a:rPr lang="en-US" altLang="ja-JP" sz="2000" dirty="0" smtClean="0">
                <a:ea typeface="IPA Pゴシック" panose="020B0500000000000000" pitchFamily="50" charset="-128"/>
              </a:rPr>
              <a:t>* task = new </a:t>
            </a:r>
            <a:r>
              <a:rPr lang="en-US" altLang="ja-JP" sz="2000" dirty="0" err="1" smtClean="0">
                <a:ea typeface="IPA Pゴシック" panose="020B0500000000000000" pitchFamily="50" charset="-128"/>
              </a:rPr>
              <a:t>TranslationTask</a:t>
            </a:r>
            <a:r>
              <a:rPr lang="en-US" altLang="ja-JP" sz="2000" dirty="0" smtClean="0">
                <a:ea typeface="IPA Pゴシック" panose="020B0500000000000000" pitchFamily="50" charset="-128"/>
              </a:rPr>
              <a:t>(…);</a:t>
            </a:r>
          </a:p>
          <a:p>
            <a:r>
              <a:rPr lang="en-US" altLang="ja-JP" sz="2000" dirty="0" smtClean="0">
                <a:ea typeface="IPA Pゴシック" panose="020B0500000000000000" pitchFamily="50" charset="-128"/>
              </a:rPr>
              <a:t>        …</a:t>
            </a:r>
          </a:p>
          <a:p>
            <a:r>
              <a:rPr lang="en-US" altLang="ja-JP" sz="2000" dirty="0">
                <a:ea typeface="IPA Pゴシック" panose="020B0500000000000000" pitchFamily="50" charset="-128"/>
              </a:rPr>
              <a:t> </a:t>
            </a:r>
            <a:r>
              <a:rPr lang="en-US" altLang="ja-JP" sz="2000" dirty="0" smtClean="0">
                <a:ea typeface="IPA Pゴシック" panose="020B0500000000000000" pitchFamily="50" charset="-128"/>
              </a:rPr>
              <a:t>       task-&gt;Run(); // </a:t>
            </a:r>
            <a:r>
              <a:rPr lang="ja-JP" altLang="en-US" sz="2000" dirty="0" smtClean="0">
                <a:ea typeface="IPA Pゴシック" panose="020B0500000000000000" pitchFamily="50" charset="-128"/>
              </a:rPr>
              <a:t>翻訳</a:t>
            </a:r>
            <a:endParaRPr lang="en-US" altLang="ja-JP" sz="2000" dirty="0" smtClean="0">
              <a:ea typeface="IPA Pゴシック" panose="020B0500000000000000" pitchFamily="50" charset="-128"/>
            </a:endParaRPr>
          </a:p>
          <a:p>
            <a:r>
              <a:rPr lang="en-US" altLang="ja-JP" sz="2000" dirty="0">
                <a:ea typeface="IPA Pゴシック" panose="020B0500000000000000" pitchFamily="50" charset="-128"/>
              </a:rPr>
              <a:t> </a:t>
            </a:r>
            <a:r>
              <a:rPr lang="en-US" altLang="ja-JP" sz="2000" dirty="0" smtClean="0">
                <a:ea typeface="IPA Pゴシック" panose="020B0500000000000000" pitchFamily="50" charset="-128"/>
              </a:rPr>
              <a:t>       …</a:t>
            </a:r>
            <a:endParaRPr lang="en-US" altLang="ja-JP" sz="2000" dirty="0">
              <a:ea typeface="IPA Pゴシック" panose="020B0500000000000000" pitchFamily="50" charset="-128"/>
            </a:endParaRPr>
          </a:p>
          <a:p>
            <a:r>
              <a:rPr lang="en-US" altLang="ja-JP" sz="2000" dirty="0" smtClean="0">
                <a:ea typeface="IPA Pゴシック" panose="020B0500000000000000" pitchFamily="50" charset="-128"/>
              </a:rPr>
              <a:t>    }</a:t>
            </a:r>
            <a:endParaRPr kumimoji="1" lang="en-US" altLang="ja-JP" sz="2000" dirty="0" smtClean="0">
              <a:ea typeface="IPA Pゴシック" panose="020B0500000000000000" pitchFamily="50" charset="-128"/>
            </a:endParaRPr>
          </a:p>
          <a:p>
            <a:r>
              <a:rPr lang="en-US" altLang="ja-JP" sz="2000" dirty="0">
                <a:ea typeface="IPA Pゴシック" panose="020B0500000000000000" pitchFamily="50" charset="-128"/>
              </a:rPr>
              <a:t>}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062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もっと</a:t>
            </a:r>
            <a:r>
              <a:rPr lang="ja-JP" altLang="en-US" dirty="0" smtClean="0"/>
              <a:t>詳しく</a:t>
            </a:r>
            <a:r>
              <a:rPr lang="en-US" altLang="ja-JP" dirty="0" smtClean="0"/>
              <a:t>(main)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75556" y="1788637"/>
            <a:ext cx="20162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ea typeface="IPA Pゴシック" panose="020B0500000000000000" pitchFamily="50" charset="-128"/>
              </a:rPr>
              <a:t>初期化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  <p:sp>
        <p:nvSpPr>
          <p:cNvPr id="5" name="下矢印 4"/>
          <p:cNvSpPr/>
          <p:nvPr/>
        </p:nvSpPr>
        <p:spPr>
          <a:xfrm>
            <a:off x="1223628" y="2594011"/>
            <a:ext cx="72008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7504" y="3356992"/>
            <a:ext cx="28083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ea typeface="IPA Pゴシック" panose="020B0500000000000000" pitchFamily="50" charset="-128"/>
              </a:rPr>
              <a:t>起動</a:t>
            </a:r>
            <a:r>
              <a:rPr lang="ja-JP" altLang="en-US" sz="2400" dirty="0" smtClean="0">
                <a:ea typeface="IPA Pゴシック" panose="020B0500000000000000" pitchFamily="50" charset="-128"/>
              </a:rPr>
              <a:t>パラメータ読込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1223628" y="4293096"/>
            <a:ext cx="72008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75556" y="5157192"/>
            <a:ext cx="20162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ea typeface="IPA Pゴシック" panose="020B0500000000000000" pitchFamily="50" charset="-128"/>
              </a:rPr>
              <a:t>文ごとに翻訳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3059832" y="1484784"/>
            <a:ext cx="0" cy="4968552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719363" y="1887215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ea typeface="IPA Pゴシック" panose="020B0500000000000000" pitchFamily="50" charset="-128"/>
              </a:rPr>
              <a:t>FeatureFactory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791913" y="3223928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ea typeface="IPA Pゴシック" panose="020B0500000000000000" pitchFamily="50" charset="-128"/>
              </a:rPr>
              <a:t>StaticData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791913" y="5157192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ea typeface="IPA Pゴシック" panose="020B0500000000000000" pitchFamily="50" charset="-128"/>
              </a:rPr>
              <a:t>Manager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5503881" y="1544650"/>
            <a:ext cx="0" cy="4968552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275856" y="1979548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ea typeface="IPA Pゴシック" panose="020B0500000000000000" pitchFamily="50" charset="-128"/>
              </a:rPr>
              <a:t>Feature</a:t>
            </a:r>
            <a:r>
              <a:rPr kumimoji="1" lang="ja-JP" altLang="en-US" dirty="0" smtClean="0">
                <a:ea typeface="IPA Pゴシック" panose="020B0500000000000000" pitchFamily="50" charset="-128"/>
              </a:rPr>
              <a:t>の登録</a:t>
            </a:r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269405" y="3284984"/>
            <a:ext cx="187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ea typeface="IPA Pゴシック" panose="020B0500000000000000" pitchFamily="50" charset="-128"/>
              </a:rPr>
              <a:t>moses.ini</a:t>
            </a:r>
            <a:r>
              <a:rPr lang="ja-JP" altLang="en-US" dirty="0" smtClean="0">
                <a:ea typeface="IPA Pゴシック" panose="020B0500000000000000" pitchFamily="50" charset="-128"/>
              </a:rPr>
              <a:t>読込</a:t>
            </a:r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212232" y="3707740"/>
            <a:ext cx="193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ea typeface="IPA Pゴシック" panose="020B0500000000000000" pitchFamily="50" charset="-128"/>
              </a:rPr>
              <a:t>起動</a:t>
            </a:r>
            <a:r>
              <a:rPr lang="ja-JP" altLang="en-US" dirty="0" smtClean="0">
                <a:ea typeface="IPA Pゴシック" panose="020B0500000000000000" pitchFamily="50" charset="-128"/>
              </a:rPr>
              <a:t>時引数解析</a:t>
            </a:r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203848" y="1304764"/>
            <a:ext cx="216246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ea typeface="IPA Pゴシック" panose="020B0500000000000000" pitchFamily="50" charset="-128"/>
              </a:rPr>
              <a:t>詳細</a:t>
            </a:r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791913" y="1268760"/>
            <a:ext cx="216246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ea typeface="IPA Pゴシック" panose="020B0500000000000000" pitchFamily="50" charset="-128"/>
              </a:rPr>
              <a:t>主要クラス</a:t>
            </a:r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555617" y="2276872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ea typeface="IPA Pゴシック" panose="020B0500000000000000" pitchFamily="50" charset="-128"/>
              </a:rPr>
              <a:t>(Factory.cpp)</a:t>
            </a:r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142042" y="370774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ea typeface="IPA Pゴシック" panose="020B0500000000000000" pitchFamily="50" charset="-128"/>
              </a:rPr>
              <a:t>(StaticData.cpp)</a:t>
            </a:r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821314" y="5838347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ea typeface="IPA Pゴシック" panose="020B0500000000000000" pitchFamily="50" charset="-128"/>
              </a:rPr>
              <a:t>ChartManager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555617" y="5507940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ea typeface="IPA Pゴシック" panose="020B0500000000000000" pitchFamily="50" charset="-128"/>
              </a:rPr>
              <a:t>(Manager.cpp)</a:t>
            </a:r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938334" y="6237312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ea typeface="IPA Pゴシック" panose="020B0500000000000000" pitchFamily="50" charset="-128"/>
              </a:rPr>
              <a:t>(ChartManager.cpp)</a:t>
            </a:r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64631" y="5108314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ea typeface="IPA Pゴシック" panose="020B0500000000000000" pitchFamily="50" charset="-128"/>
              </a:rPr>
              <a:t>翻訳タスクを作成</a:t>
            </a:r>
            <a:endParaRPr kumimoji="1" lang="ja-JP" altLang="en-US" dirty="0">
              <a:ea typeface="IPA Pゴシック" panose="020B05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347864" y="5507940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ea typeface="IPA Pゴシック" panose="020B0500000000000000" pitchFamily="50" charset="-128"/>
              </a:rPr>
              <a:t>別スレッドにキック</a:t>
            </a:r>
            <a:endParaRPr kumimoji="1" lang="ja-JP" altLang="en-US" dirty="0"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46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起動のしくみ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/>
              <a:t>2</a:t>
            </a:r>
            <a:r>
              <a:rPr lang="ja-JP" altLang="en-US" dirty="0" smtClean="0"/>
              <a:t>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88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Moses</a:t>
            </a:r>
            <a:r>
              <a:rPr kumimoji="1" lang="ja-JP" altLang="en-US" dirty="0" smtClean="0"/>
              <a:t>の起動プロセス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75556" y="1788637"/>
            <a:ext cx="201622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ea typeface="IPA Pゴシック" panose="020B0500000000000000" pitchFamily="50" charset="-128"/>
              </a:rPr>
              <a:t>初期化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55576" y="2564904"/>
            <a:ext cx="727280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ea typeface="IPA Pゴシック" panose="020B0500000000000000" pitchFamily="50" charset="-128"/>
              </a:rPr>
              <a:t>class </a:t>
            </a:r>
            <a:r>
              <a:rPr lang="en-US" altLang="ja-JP" sz="2400" dirty="0" err="1">
                <a:ea typeface="IPA Pゴシック" panose="020B0500000000000000" pitchFamily="50" charset="-128"/>
              </a:rPr>
              <a:t>StaticData</a:t>
            </a:r>
            <a:endParaRPr lang="en-US" altLang="ja-JP" sz="2400" dirty="0">
              <a:ea typeface="IPA Pゴシック" panose="020B0500000000000000" pitchFamily="50" charset="-128"/>
            </a:endParaRPr>
          </a:p>
          <a:p>
            <a:r>
              <a:rPr lang="en-US" altLang="ja-JP" sz="2400" dirty="0">
                <a:ea typeface="IPA Pゴシック" panose="020B0500000000000000" pitchFamily="50" charset="-128"/>
              </a:rPr>
              <a:t>{</a:t>
            </a:r>
          </a:p>
          <a:p>
            <a:r>
              <a:rPr lang="en-US" altLang="ja-JP" sz="2400" dirty="0">
                <a:ea typeface="IPA Pゴシック" panose="020B0500000000000000" pitchFamily="50" charset="-128"/>
              </a:rPr>
              <a:t>private:</a:t>
            </a:r>
          </a:p>
          <a:p>
            <a:r>
              <a:rPr lang="en-US" altLang="ja-JP" sz="2400" dirty="0">
                <a:ea typeface="IPA Pゴシック" panose="020B0500000000000000" pitchFamily="50" charset="-128"/>
              </a:rPr>
              <a:t>  static </a:t>
            </a:r>
            <a:r>
              <a:rPr lang="en-US" altLang="ja-JP" sz="2400" dirty="0" err="1">
                <a:ea typeface="IPA Pゴシック" panose="020B0500000000000000" pitchFamily="50" charset="-128"/>
              </a:rPr>
              <a:t>StaticData</a:t>
            </a:r>
            <a:r>
              <a:rPr lang="en-US" altLang="ja-JP" sz="2400" dirty="0">
                <a:ea typeface="IPA Pゴシック" panose="020B0500000000000000" pitchFamily="50" charset="-128"/>
              </a:rPr>
              <a:t>	</a:t>
            </a:r>
            <a:r>
              <a:rPr lang="en-US" altLang="ja-JP" sz="2400" b="1" u="sng" dirty="0" err="1">
                <a:ea typeface="IPA Pゴシック" panose="020B0500000000000000" pitchFamily="50" charset="-128"/>
              </a:rPr>
              <a:t>s_instance</a:t>
            </a:r>
            <a:r>
              <a:rPr lang="en-US" altLang="ja-JP" sz="2400" dirty="0" smtClean="0">
                <a:ea typeface="IPA Pゴシック" panose="020B0500000000000000" pitchFamily="50" charset="-128"/>
              </a:rPr>
              <a:t>;</a:t>
            </a:r>
          </a:p>
          <a:p>
            <a:r>
              <a:rPr lang="en-US" altLang="ja-JP" sz="2400" dirty="0" smtClean="0">
                <a:ea typeface="IPA Pゴシック" panose="020B0500000000000000" pitchFamily="50" charset="-128"/>
              </a:rPr>
              <a:t> …</a:t>
            </a:r>
          </a:p>
          <a:p>
            <a:r>
              <a:rPr lang="en-US" altLang="ja-JP" sz="2400" dirty="0" smtClean="0">
                <a:ea typeface="IPA Pゴシック" panose="020B0500000000000000" pitchFamily="50" charset="-128"/>
              </a:rPr>
              <a:t>public:</a:t>
            </a:r>
          </a:p>
          <a:p>
            <a:r>
              <a:rPr lang="en-US" altLang="ja-JP" sz="2400" dirty="0">
                <a:ea typeface="IPA Pゴシック" panose="020B0500000000000000" pitchFamily="50" charset="-128"/>
              </a:rPr>
              <a:t>static </a:t>
            </a:r>
            <a:r>
              <a:rPr lang="en-US" altLang="ja-JP" sz="2400" dirty="0" err="1">
                <a:ea typeface="IPA Pゴシック" panose="020B0500000000000000" pitchFamily="50" charset="-128"/>
              </a:rPr>
              <a:t>const</a:t>
            </a:r>
            <a:r>
              <a:rPr lang="en-US" altLang="ja-JP" sz="2400" dirty="0">
                <a:ea typeface="IPA Pゴシック" panose="020B0500000000000000" pitchFamily="50" charset="-128"/>
              </a:rPr>
              <a:t> </a:t>
            </a:r>
            <a:r>
              <a:rPr lang="en-US" altLang="ja-JP" sz="2400" dirty="0" err="1">
                <a:ea typeface="IPA Pゴシック" panose="020B0500000000000000" pitchFamily="50" charset="-128"/>
              </a:rPr>
              <a:t>StaticData</a:t>
            </a:r>
            <a:r>
              <a:rPr lang="en-US" altLang="ja-JP" sz="2400" dirty="0">
                <a:ea typeface="IPA Pゴシック" panose="020B0500000000000000" pitchFamily="50" charset="-128"/>
              </a:rPr>
              <a:t>&amp; Instance() {</a:t>
            </a:r>
          </a:p>
          <a:p>
            <a:r>
              <a:rPr lang="en-US" altLang="ja-JP" sz="2400" dirty="0">
                <a:ea typeface="IPA Pゴシック" panose="020B0500000000000000" pitchFamily="50" charset="-128"/>
              </a:rPr>
              <a:t>    return </a:t>
            </a:r>
            <a:r>
              <a:rPr lang="en-US" altLang="ja-JP" sz="2400" dirty="0" err="1">
                <a:ea typeface="IPA Pゴシック" panose="020B0500000000000000" pitchFamily="50" charset="-128"/>
              </a:rPr>
              <a:t>s_instance</a:t>
            </a:r>
            <a:r>
              <a:rPr lang="en-US" altLang="ja-JP" sz="2400" dirty="0">
                <a:ea typeface="IPA Pゴシック" panose="020B0500000000000000" pitchFamily="50" charset="-128"/>
              </a:rPr>
              <a:t>;</a:t>
            </a:r>
          </a:p>
          <a:p>
            <a:r>
              <a:rPr lang="en-US" altLang="ja-JP" sz="2400" dirty="0">
                <a:ea typeface="IPA Pゴシック" panose="020B0500000000000000" pitchFamily="50" charset="-128"/>
              </a:rPr>
              <a:t>  }</a:t>
            </a:r>
          </a:p>
          <a:p>
            <a:r>
              <a:rPr lang="en-US" altLang="ja-JP" sz="2400" dirty="0" smtClean="0">
                <a:ea typeface="IPA Pゴシック" panose="020B0500000000000000" pitchFamily="50" charset="-128"/>
              </a:rPr>
              <a:t>  …</a:t>
            </a:r>
            <a:endParaRPr lang="en-US" altLang="ja-JP" sz="2400" dirty="0">
              <a:ea typeface="IPA Pゴシック" panose="020B0500000000000000" pitchFamily="50" charset="-128"/>
            </a:endParaRPr>
          </a:p>
          <a:p>
            <a:r>
              <a:rPr lang="en-US" altLang="ja-JP" sz="2400" dirty="0" smtClean="0">
                <a:ea typeface="IPA Pゴシック" panose="020B0500000000000000" pitchFamily="50" charset="-128"/>
              </a:rPr>
              <a:t>}</a:t>
            </a:r>
            <a:endParaRPr lang="ja-JP" altLang="en-US" sz="2400" dirty="0">
              <a:ea typeface="IPA Pゴシック" panose="020B05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602125" y="2031231"/>
            <a:ext cx="5808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>
                <a:ea typeface="IPA Pゴシック" panose="020B0500000000000000" pitchFamily="50" charset="-128"/>
              </a:rPr>
              <a:t>StaticData</a:t>
            </a:r>
            <a:r>
              <a:rPr kumimoji="1" lang="ja-JP" altLang="en-US" sz="2400" dirty="0" smtClean="0">
                <a:ea typeface="IPA Pゴシック" panose="020B0500000000000000" pitchFamily="50" charset="-128"/>
              </a:rPr>
              <a:t>クラス</a:t>
            </a:r>
            <a:r>
              <a:rPr lang="ja-JP" altLang="en-US" sz="2400" dirty="0">
                <a:ea typeface="IPA Pゴシック" panose="020B0500000000000000" pitchFamily="50" charset="-128"/>
              </a:rPr>
              <a:t>は</a:t>
            </a:r>
            <a:r>
              <a:rPr kumimoji="1" lang="ja-JP" altLang="en-US" sz="2400" dirty="0" smtClean="0">
                <a:ea typeface="IPA Pゴシック" panose="020B0500000000000000" pitchFamily="50" charset="-128"/>
              </a:rPr>
              <a:t>シングルトンパターン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4937732" y="3335798"/>
            <a:ext cx="714388" cy="38123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4679736" y="2721114"/>
            <a:ext cx="32480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ea typeface="IPA Pゴシック" panose="020B0500000000000000" pitchFamily="50" charset="-128"/>
              </a:rPr>
              <a:t>プログラムを起動した時点で</a:t>
            </a:r>
            <a:endParaRPr kumimoji="1" lang="en-US" altLang="ja-JP" sz="2000" dirty="0" smtClean="0">
              <a:ea typeface="IPA Pゴシック" panose="020B0500000000000000" pitchFamily="50" charset="-128"/>
            </a:endParaRPr>
          </a:p>
          <a:p>
            <a:r>
              <a:rPr lang="ja-JP" altLang="en-US" sz="2000" dirty="0" smtClean="0">
                <a:ea typeface="IPA Pゴシック" panose="020B0500000000000000" pitchFamily="50" charset="-128"/>
              </a:rPr>
              <a:t>オブジェクト生成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923928" y="5909210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ea typeface="IPA Pゴシック" panose="020B0500000000000000" pitchFamily="50" charset="-128"/>
              </a:rPr>
              <a:t>グローバルで唯一なオブジェクトを取得</a:t>
            </a:r>
            <a:endParaRPr kumimoji="1" lang="ja-JP" altLang="en-US" sz="2000" dirty="0">
              <a:ea typeface="IPA Pゴシック" panose="020B0500000000000000" pitchFamily="50" charset="-128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H="1" flipV="1">
            <a:off x="5796136" y="5157192"/>
            <a:ext cx="432048" cy="77611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627784" y="1721966"/>
            <a:ext cx="5601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ea typeface="IPA Pゴシック" panose="020B0500000000000000" pitchFamily="50" charset="-128"/>
              </a:rPr>
              <a:t>初期化情報はすべて</a:t>
            </a:r>
            <a:r>
              <a:rPr kumimoji="1" lang="en-US" altLang="ja-JP" sz="2400" dirty="0" err="1" smtClean="0">
                <a:ea typeface="IPA Pゴシック" panose="020B0500000000000000" pitchFamily="50" charset="-128"/>
              </a:rPr>
              <a:t>StaticData</a:t>
            </a:r>
            <a:r>
              <a:rPr kumimoji="1" lang="ja-JP" altLang="en-US" sz="2400" dirty="0" smtClean="0">
                <a:ea typeface="IPA Pゴシック" panose="020B0500000000000000" pitchFamily="50" charset="-128"/>
              </a:rPr>
              <a:t>に集約</a:t>
            </a:r>
            <a:endParaRPr kumimoji="1" lang="ja-JP" altLang="en-US" sz="2400" dirty="0">
              <a:ea typeface="IPA Pゴシック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47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ナチュラル">
  <a:themeElements>
    <a:clrScheme name="ナチュラル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ユーザー定義 2">
      <a:majorFont>
        <a:latin typeface="Source Code Pro Semibold"/>
        <a:ea typeface="IPA Pゴシック"/>
        <a:cs typeface=""/>
      </a:majorFont>
      <a:minorFont>
        <a:latin typeface="Source Code Pro Medium"/>
        <a:ea typeface="IPA Pゴシック"/>
        <a:cs typeface=""/>
      </a:minorFont>
    </a:fontScheme>
    <a:fmtScheme name="ナチュラル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3560</Words>
  <Application>Microsoft Office PowerPoint</Application>
  <PresentationFormat>画面に合わせる (4:3)</PresentationFormat>
  <Paragraphs>682</Paragraphs>
  <Slides>40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1" baseType="lpstr">
      <vt:lpstr>ナチュラル</vt:lpstr>
      <vt:lpstr>Mosesdecoder コード解読の勘所</vt:lpstr>
      <vt:lpstr>これは何？</vt:lpstr>
      <vt:lpstr>目次</vt:lpstr>
      <vt:lpstr>超概要</vt:lpstr>
      <vt:lpstr>main()はどこ?</vt:lpstr>
      <vt:lpstr>Mainのやっていること</vt:lpstr>
      <vt:lpstr>もっと詳しく(main)</vt:lpstr>
      <vt:lpstr>起動のしくみ</vt:lpstr>
      <vt:lpstr>Mosesの起動プロセス</vt:lpstr>
      <vt:lpstr>StaticDataクラスの役割</vt:lpstr>
      <vt:lpstr>(補足) Featureに関するクラス(一部)</vt:lpstr>
      <vt:lpstr>Mosesの初期化処理（その1）</vt:lpstr>
      <vt:lpstr>Mosesの初期化処理（その2）</vt:lpstr>
      <vt:lpstr>Constructの行方</vt:lpstr>
      <vt:lpstr>moses.iniの1行パース</vt:lpstr>
      <vt:lpstr>moses.iniの1行パース</vt:lpstr>
      <vt:lpstr>SetParameterでの値のセット</vt:lpstr>
      <vt:lpstr>モデルのロード</vt:lpstr>
      <vt:lpstr>モデルのロード</vt:lpstr>
      <vt:lpstr>フレーズペアのスコア計算（その1）</vt:lpstr>
      <vt:lpstr>フレーズペアのスコア計算(その2)</vt:lpstr>
      <vt:lpstr>フレーズペアのスコア評価</vt:lpstr>
      <vt:lpstr>PowerPoint プレゼンテーション</vt:lpstr>
      <vt:lpstr>翻訳のしくみ</vt:lpstr>
      <vt:lpstr>Mosesの翻訳(フレーズモデル)</vt:lpstr>
      <vt:lpstr>Mosesの翻訳(フレーズモデル)</vt:lpstr>
      <vt:lpstr>フレーズペアの列挙（その1）</vt:lpstr>
      <vt:lpstr>フレーズペアの列挙（その2）</vt:lpstr>
      <vt:lpstr>Mosesの翻訳(フレーズモデル)</vt:lpstr>
      <vt:lpstr>初期仮説の生成</vt:lpstr>
      <vt:lpstr>Mosesの翻訳(フレーズモデル)</vt:lpstr>
      <vt:lpstr>仮説の生成（その1）</vt:lpstr>
      <vt:lpstr>仮説の生成（その2）</vt:lpstr>
      <vt:lpstr>仮説の評価</vt:lpstr>
      <vt:lpstr>StatelessFeatureFunctionの評価</vt:lpstr>
      <vt:lpstr>StatelessFeatureFunctionの評価</vt:lpstr>
      <vt:lpstr>StatefulFeatureFunctionの評価</vt:lpstr>
      <vt:lpstr>StatefulFeatureFunctionの評価</vt:lpstr>
      <vt:lpstr>PowerPoint プレゼンテーション</vt:lpstr>
      <vt:lpstr>ライセンスの表示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2014-08-10T12:14:14Z</dcterms:created>
  <dcterms:modified xsi:type="dcterms:W3CDTF">2014-08-10T12:18:51Z</dcterms:modified>
</cp:coreProperties>
</file>