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7"/>
  </p:notesMasterIdLst>
  <p:sldIdLst>
    <p:sldId id="282" r:id="rId2"/>
    <p:sldId id="270" r:id="rId3"/>
    <p:sldId id="284" r:id="rId4"/>
    <p:sldId id="285" r:id="rId5"/>
    <p:sldId id="283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  <p:sldId id="295" r:id="rId15"/>
    <p:sldId id="292" r:id="rId16"/>
    <p:sldId id="296" r:id="rId17"/>
    <p:sldId id="297" r:id="rId18"/>
    <p:sldId id="301" r:id="rId19"/>
    <p:sldId id="298" r:id="rId20"/>
    <p:sldId id="299" r:id="rId21"/>
    <p:sldId id="300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4" r:id="rId33"/>
    <p:sldId id="311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556" autoAdjust="0"/>
  </p:normalViewPr>
  <p:slideViewPr>
    <p:cSldViewPr>
      <p:cViewPr varScale="1">
        <p:scale>
          <a:sx n="92" d="100"/>
          <a:sy n="92" d="100"/>
        </p:scale>
        <p:origin x="107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0B7D-1EAA-458A-AECD-9D2B3EBD435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BB346-2328-4373-849C-D6BF2BFFA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7E3E-6DD6-40F7-AC2E-5F62527E490A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174D-EC9A-42E7-8532-7576D0D16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7E3E-6DD6-40F7-AC2E-5F62527E490A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174D-EC9A-42E7-8532-7576D0D16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7E3E-6DD6-40F7-AC2E-5F62527E490A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174D-EC9A-42E7-8532-7576D0D16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7E3E-6DD6-40F7-AC2E-5F62527E490A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174D-EC9A-42E7-8532-7576D0D16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7E3E-6DD6-40F7-AC2E-5F62527E490A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174D-EC9A-42E7-8532-7576D0D16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7E3E-6DD6-40F7-AC2E-5F62527E490A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174D-EC9A-42E7-8532-7576D0D16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7E3E-6DD6-40F7-AC2E-5F62527E490A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174D-EC9A-42E7-8532-7576D0D16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7E3E-6DD6-40F7-AC2E-5F62527E490A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174D-EC9A-42E7-8532-7576D0D16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7E3E-6DD6-40F7-AC2E-5F62527E490A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174D-EC9A-42E7-8532-7576D0D16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7E3E-6DD6-40F7-AC2E-5F62527E490A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174D-EC9A-42E7-8532-7576D0D16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7E3E-6DD6-40F7-AC2E-5F62527E490A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174D-EC9A-42E7-8532-7576D0D16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7E3E-6DD6-40F7-AC2E-5F62527E490A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174D-EC9A-42E7-8532-7576D0D16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hh598953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development_process" TargetMode="External"/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est_case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BF70-7819-49FC-B746-E2B4894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64D6-57A5-4C89-8F85-F3819D24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deck is originally Dr. Berman’s from CS 7041.</a:t>
            </a:r>
          </a:p>
        </p:txBody>
      </p:sp>
    </p:spTree>
    <p:extLst>
      <p:ext uri="{BB962C8B-B14F-4D97-AF65-F5344CB8AC3E}">
        <p14:creationId xmlns:p14="http://schemas.microsoft.com/office/powerpoint/2010/main" val="156059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Converting Numbers on Base to Another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F1D83-A229-4460-B771-7E7997470AB8}"/>
              </a:ext>
            </a:extLst>
          </p:cNvPr>
          <p:cNvSpPr txBox="1">
            <a:spLocks/>
          </p:cNvSpPr>
          <p:nvPr/>
        </p:nvSpPr>
        <p:spPr>
          <a:xfrm>
            <a:off x="381000" y="16764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dirty="0"/>
              <a:t>Now lets make it recursive algorithm</a:t>
            </a:r>
          </a:p>
          <a:p>
            <a:pPr marL="0" indent="0">
              <a:buFont typeface="Arial" pitchFamily="34" charset="0"/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0147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Complexity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F1D83-A229-4460-B771-7E7997470AB8}"/>
              </a:ext>
            </a:extLst>
          </p:cNvPr>
          <p:cNvSpPr txBox="1">
            <a:spLocks/>
          </p:cNvSpPr>
          <p:nvPr/>
        </p:nvSpPr>
        <p:spPr>
          <a:xfrm>
            <a:off x="381000" y="16764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9F7E73-0D39-470E-912B-EBB72ABD10F7}"/>
              </a:ext>
            </a:extLst>
          </p:cNvPr>
          <p:cNvSpPr txBox="1">
            <a:spLocks/>
          </p:cNvSpPr>
          <p:nvPr/>
        </p:nvSpPr>
        <p:spPr>
          <a:xfrm>
            <a:off x="533400" y="18288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When dealing with complexity we measure in terms of  a basic operation. 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Font typeface="Arial" pitchFamily="34" charset="0"/>
              <a:buNone/>
            </a:pP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64383-C6BC-4EE1-8A59-AF4D1DB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54740"/>
            <a:ext cx="6055654" cy="20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Complexity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F1D83-A229-4460-B771-7E7997470AB8}"/>
              </a:ext>
            </a:extLst>
          </p:cNvPr>
          <p:cNvSpPr txBox="1">
            <a:spLocks/>
          </p:cNvSpPr>
          <p:nvPr/>
        </p:nvSpPr>
        <p:spPr>
          <a:xfrm>
            <a:off x="381000" y="16764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9F7E73-0D39-470E-912B-EBB72ABD10F7}"/>
              </a:ext>
            </a:extLst>
          </p:cNvPr>
          <p:cNvSpPr txBox="1">
            <a:spLocks/>
          </p:cNvSpPr>
          <p:nvPr/>
        </p:nvSpPr>
        <p:spPr>
          <a:xfrm>
            <a:off x="533400" y="18288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Some algorithms the number of operations is  the same for input of size n.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However  it is more common that that the number of operations can differ inputs of size n.  For these we talk about best, worst, and average case complexity.</a:t>
            </a:r>
          </a:p>
          <a:p>
            <a:pPr marL="0" indent="0">
              <a:buFont typeface="Arial" pitchFamily="34" charset="0"/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5878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Complexity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F1D83-A229-4460-B771-7E7997470AB8}"/>
              </a:ext>
            </a:extLst>
          </p:cNvPr>
          <p:cNvSpPr txBox="1">
            <a:spLocks/>
          </p:cNvSpPr>
          <p:nvPr/>
        </p:nvSpPr>
        <p:spPr>
          <a:xfrm>
            <a:off x="381000" y="16764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9F7E73-0D39-470E-912B-EBB72ABD10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828800"/>
                <a:ext cx="8229600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400" dirty="0"/>
                  <a:t>An input </a:t>
                </a:r>
                <a:r>
                  <a:rPr lang="en-US" sz="4400" b="1" dirty="0"/>
                  <a:t>I</a:t>
                </a:r>
                <a:r>
                  <a:rPr lang="en-US" sz="4400" dirty="0"/>
                  <a:t> to an algorithm is  the data, such as numbers on with the operations of the algorithm is  performed.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44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400" dirty="0"/>
                  <a:t>denotes the set of all inputs of size n to an algorithm.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9F7E73-0D39-470E-912B-EBB72ABD1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8229600" cy="4800600"/>
              </a:xfrm>
              <a:prstGeom prst="rect">
                <a:avLst/>
              </a:prstGeom>
              <a:blipFill>
                <a:blip r:embed="rId2"/>
                <a:stretch>
                  <a:fillRect l="-3037" t="-3934" r="-1556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Complexity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F1D83-A229-4460-B771-7E7997470AB8}"/>
              </a:ext>
            </a:extLst>
          </p:cNvPr>
          <p:cNvSpPr txBox="1">
            <a:spLocks/>
          </p:cNvSpPr>
          <p:nvPr/>
        </p:nvSpPr>
        <p:spPr>
          <a:xfrm>
            <a:off x="381000" y="16764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9F7E73-0D39-470E-912B-EBB72ABD10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828800"/>
                <a:ext cx="8229600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44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𝑙𝑒𝑡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4400" dirty="0"/>
                  <a:t>denote the number of basic operations performed when the algorithm is executed with input I.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9F7E73-0D39-470E-912B-EBB72ABD1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8229600" cy="4800600"/>
              </a:xfrm>
              <a:prstGeom prst="rect">
                <a:avLst/>
              </a:prstGeom>
              <a:blipFill>
                <a:blip r:embed="rId2"/>
                <a:stretch>
                  <a:fillRect l="-303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32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Best-Case Complexity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F1D83-A229-4460-B771-7E7997470AB8}"/>
              </a:ext>
            </a:extLst>
          </p:cNvPr>
          <p:cNvSpPr txBox="1">
            <a:spLocks/>
          </p:cNvSpPr>
          <p:nvPr/>
        </p:nvSpPr>
        <p:spPr>
          <a:xfrm>
            <a:off x="381000" y="16764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9F7E73-0D39-470E-912B-EBB72ABD10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828800"/>
                <a:ext cx="8229600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400" dirty="0"/>
                  <a:t>The best-case complexity of a algorithm is  the function B(n) such that B(n) equals the minimum value of 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dirty="0"/>
                  <a:t>, where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4400" dirty="0"/>
                  <a:t> varies over all inputs of size n.   That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⁡{</m:t>
                      </m:r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400" dirty="0"/>
              </a:p>
              <a:p>
                <a:pPr marL="0" indent="0">
                  <a:buFont typeface="Arial" pitchFamily="34" charset="0"/>
                  <a:buNone/>
                </a:pPr>
                <a:endParaRPr lang="en-US" sz="4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9F7E73-0D39-470E-912B-EBB72ABD1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8229600" cy="4800600"/>
              </a:xfrm>
              <a:prstGeom prst="rect">
                <a:avLst/>
              </a:prstGeom>
              <a:blipFill>
                <a:blip r:embed="rId2"/>
                <a:stretch>
                  <a:fillRect l="-3037" t="-2538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68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Worst-Case Complexity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F1D83-A229-4460-B771-7E7997470AB8}"/>
              </a:ext>
            </a:extLst>
          </p:cNvPr>
          <p:cNvSpPr txBox="1">
            <a:spLocks/>
          </p:cNvSpPr>
          <p:nvPr/>
        </p:nvSpPr>
        <p:spPr>
          <a:xfrm>
            <a:off x="381000" y="16764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9F7E73-0D39-470E-912B-EBB72ABD10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828800"/>
                <a:ext cx="8229600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400" dirty="0"/>
                  <a:t>The worst-case complexity of a algorithm is  the function W(n) such that W(n) equals the maximum value of 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dirty="0"/>
                  <a:t>, where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4400" dirty="0"/>
                  <a:t> varies over all inputs of size n.   That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⁡{</m:t>
                      </m:r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400" dirty="0"/>
              </a:p>
              <a:p>
                <a:pPr marL="0" indent="0">
                  <a:buFont typeface="Arial" pitchFamily="34" charset="0"/>
                  <a:buNone/>
                </a:pPr>
                <a:endParaRPr lang="en-US" sz="4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9F7E73-0D39-470E-912B-EBB72ABD1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8229600" cy="4800600"/>
              </a:xfrm>
              <a:prstGeom prst="rect">
                <a:avLst/>
              </a:prstGeom>
              <a:blipFill>
                <a:blip r:embed="rId2"/>
                <a:stretch>
                  <a:fillRect l="-303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19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Average-Case Complexity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F1D83-A229-4460-B771-7E7997470AB8}"/>
              </a:ext>
            </a:extLst>
          </p:cNvPr>
          <p:cNvSpPr txBox="1">
            <a:spLocks/>
          </p:cNvSpPr>
          <p:nvPr/>
        </p:nvSpPr>
        <p:spPr>
          <a:xfrm>
            <a:off x="381000" y="16764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9F7E73-0D39-470E-912B-EBB72ABD10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828800"/>
                <a:ext cx="8229600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400" dirty="0"/>
                  <a:t>A(n) depends not only the input size of n, but also on the probability distribution on the set of all inputs of size n.</a:t>
                </a:r>
              </a:p>
              <a:p>
                <a:pPr marL="0" indent="0">
                  <a:buNone/>
                </a:pPr>
                <a:endParaRPr lang="en-US" sz="4400" dirty="0"/>
              </a:p>
              <a:p>
                <a:pPr marL="0" indent="0">
                  <a:buNone/>
                </a:pPr>
                <a:r>
                  <a:rPr lang="en-US" sz="4400" b="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4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4400" dirty="0"/>
                  <a:t> is a probability function defined on the input </a:t>
                </a:r>
              </a:p>
              <a:p>
                <a:pPr marL="0" indent="0">
                  <a:buNone/>
                </a:pPr>
                <a:endParaRPr lang="en-US" sz="4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400" dirty="0"/>
              </a:p>
              <a:p>
                <a:pPr marL="0" indent="0">
                  <a:buFont typeface="Arial" pitchFamily="34" charset="0"/>
                  <a:buNone/>
                </a:pPr>
                <a:endParaRPr lang="en-US" sz="4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9F7E73-0D39-470E-912B-EBB72ABD1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8229600" cy="4800600"/>
              </a:xfrm>
              <a:prstGeom prst="rect">
                <a:avLst/>
              </a:prstGeom>
              <a:blipFill>
                <a:blip r:embed="rId2"/>
                <a:stretch>
                  <a:fillRect l="-2074" t="-3680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73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Average-Case Complexity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F1D83-A229-4460-B771-7E7997470AB8}"/>
              </a:ext>
            </a:extLst>
          </p:cNvPr>
          <p:cNvSpPr txBox="1">
            <a:spLocks/>
          </p:cNvSpPr>
          <p:nvPr/>
        </p:nvSpPr>
        <p:spPr>
          <a:xfrm>
            <a:off x="381000" y="16764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9F7E73-0D39-470E-912B-EBB72ABD10F7}"/>
              </a:ext>
            </a:extLst>
          </p:cNvPr>
          <p:cNvSpPr txBox="1">
            <a:spLocks/>
          </p:cNvSpPr>
          <p:nvPr/>
        </p:nvSpPr>
        <p:spPr>
          <a:xfrm>
            <a:off x="533400" y="18288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We’ll explore this in more detail in future weeks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4400" dirty="0"/>
          </a:p>
          <a:p>
            <a:pPr marL="0" indent="0">
              <a:buFont typeface="Arial" pitchFamily="34" charset="0"/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404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Complexity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F1D83-A229-4460-B771-7E7997470AB8}"/>
              </a:ext>
            </a:extLst>
          </p:cNvPr>
          <p:cNvSpPr txBox="1">
            <a:spLocks/>
          </p:cNvSpPr>
          <p:nvPr/>
        </p:nvSpPr>
        <p:spPr>
          <a:xfrm>
            <a:off x="381000" y="16764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9F7E73-0D39-470E-912B-EBB72ABD10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828800"/>
                <a:ext cx="8229600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sz="4400" dirty="0"/>
              </a:p>
              <a:p>
                <a:pPr marL="0" indent="0">
                  <a:buNone/>
                </a:pPr>
                <a:r>
                  <a:rPr lang="en-US" sz="4400" dirty="0"/>
                  <a:t>And never: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sz="4400" dirty="0"/>
              </a:p>
              <a:p>
                <a:pPr marL="0" indent="0">
                  <a:buNone/>
                </a:pPr>
                <a:endParaRPr lang="en-US" sz="4400" dirty="0"/>
              </a:p>
              <a:p>
                <a:pPr marL="0" indent="0">
                  <a:buFont typeface="Arial" pitchFamily="34" charset="0"/>
                  <a:buNone/>
                </a:pPr>
                <a:endParaRPr lang="en-US" sz="4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9F7E73-0D39-470E-912B-EBB72ABD1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8229600" cy="4800600"/>
              </a:xfrm>
              <a:prstGeom prst="rect">
                <a:avLst/>
              </a:prstGeom>
              <a:blipFill>
                <a:blip r:embed="rId2"/>
                <a:stretch>
                  <a:fillRect l="-3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01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VS 2017 Unit Test Reference</a:t>
            </a:r>
          </a:p>
          <a:p>
            <a:pPr marL="0" indent="0">
              <a:buNone/>
            </a:pPr>
            <a:r>
              <a:rPr lang="en-US" sz="4400" dirty="0">
                <a:hlinkClick r:id="rId2"/>
              </a:rPr>
              <a:t>https://msdn.microsoft.com/en-us/library/hh598953.aspx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2477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LinearSearch</a:t>
            </a:r>
            <a:r>
              <a:rPr lang="en-US" dirty="0"/>
              <a:t>(L[0:n-1],X)</a:t>
            </a:r>
          </a:p>
          <a:p>
            <a:pPr marL="0" indent="0">
              <a:buNone/>
            </a:pPr>
            <a:r>
              <a:rPr lang="en-US" dirty="0"/>
              <a:t>Input: L[0:n-1] (a list of size n), X (a search item)</a:t>
            </a:r>
          </a:p>
          <a:p>
            <a:pPr marL="0" indent="0">
              <a:buNone/>
            </a:pPr>
            <a:r>
              <a:rPr lang="en-US" dirty="0"/>
              <a:t>Output: returns index of first </a:t>
            </a:r>
            <a:r>
              <a:rPr lang="en-US" dirty="0" err="1"/>
              <a:t>occurenceof</a:t>
            </a:r>
            <a:r>
              <a:rPr lang="en-US" dirty="0"/>
              <a:t> X in the list, or -1 if X is not in the list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&lt;- 0 to n -1 do</a:t>
            </a:r>
          </a:p>
          <a:p>
            <a:pPr marL="0" indent="0">
              <a:buNone/>
            </a:pPr>
            <a:r>
              <a:rPr lang="en-US" dirty="0"/>
              <a:t>		if X = L[</a:t>
            </a:r>
            <a:r>
              <a:rPr lang="en-US" dirty="0" err="1"/>
              <a:t>i</a:t>
            </a:r>
            <a:r>
              <a:rPr lang="en-US" dirty="0"/>
              <a:t>] then</a:t>
            </a:r>
          </a:p>
          <a:p>
            <a:pPr marL="0" indent="0">
              <a:buNone/>
            </a:pPr>
            <a:r>
              <a:rPr lang="en-US" dirty="0"/>
              <a:t>			return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endif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endfor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return(-1)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err="1"/>
              <a:t>LinearSearch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73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B(n) and W(n) for Linear Search?</a:t>
            </a:r>
          </a:p>
        </p:txBody>
      </p:sp>
    </p:spTree>
    <p:extLst>
      <p:ext uri="{BB962C8B-B14F-4D97-AF65-F5344CB8AC3E}">
        <p14:creationId xmlns:p14="http://schemas.microsoft.com/office/powerpoint/2010/main" val="296558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using in index in back of the book to look up a </a:t>
            </a:r>
            <a:r>
              <a:rPr lang="en-US" u="sng" dirty="0"/>
              <a:t>word</a:t>
            </a:r>
            <a:r>
              <a:rPr lang="en-US" dirty="0"/>
              <a:t>, how do you use it?  </a:t>
            </a:r>
          </a:p>
          <a:p>
            <a:r>
              <a:rPr lang="en-US" dirty="0"/>
              <a:t>Start at the beginning ‘A’ and  work you way to find the </a:t>
            </a:r>
            <a:r>
              <a:rPr lang="en-US" u="sng" dirty="0"/>
              <a:t>word</a:t>
            </a:r>
          </a:p>
          <a:p>
            <a:r>
              <a:rPr lang="en-US" dirty="0"/>
              <a:t>Randomly flip through the  book</a:t>
            </a:r>
          </a:p>
          <a:p>
            <a:r>
              <a:rPr lang="en-US" dirty="0"/>
              <a:t>Flip to the middle, see if the </a:t>
            </a:r>
            <a:r>
              <a:rPr lang="en-US" u="sng" dirty="0"/>
              <a:t>word</a:t>
            </a:r>
            <a:r>
              <a:rPr lang="en-US" dirty="0"/>
              <a:t> is before or after?</a:t>
            </a:r>
          </a:p>
        </p:txBody>
      </p:sp>
    </p:spTree>
    <p:extLst>
      <p:ext uri="{BB962C8B-B14F-4D97-AF65-F5344CB8AC3E}">
        <p14:creationId xmlns:p14="http://schemas.microsoft.com/office/powerpoint/2010/main" val="152387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Assume L[0,n-1] is a list of items in ascending order, and mid is the index of the middle, and X is the item we are looking for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have three possibilities:</a:t>
            </a:r>
          </a:p>
          <a:p>
            <a:pPr lvl="1"/>
            <a:r>
              <a:rPr lang="en-US" dirty="0"/>
              <a:t>X = L[mid], X is found</a:t>
            </a:r>
          </a:p>
          <a:p>
            <a:pPr lvl="1"/>
            <a:r>
              <a:rPr lang="en-US" dirty="0"/>
              <a:t>X &lt; L[mid], search for X in L[0:mid-1],</a:t>
            </a:r>
          </a:p>
          <a:p>
            <a:pPr lvl="1"/>
            <a:r>
              <a:rPr lang="en-US" dirty="0"/>
              <a:t>X &gt; L[mid], search for X in L[mid+1:n-1]</a:t>
            </a:r>
          </a:p>
        </p:txBody>
      </p:sp>
    </p:spTree>
    <p:extLst>
      <p:ext uri="{BB962C8B-B14F-4D97-AF65-F5344CB8AC3E}">
        <p14:creationId xmlns:p14="http://schemas.microsoft.com/office/powerpoint/2010/main" val="315821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BinarySearch</a:t>
            </a:r>
            <a:r>
              <a:rPr lang="en-US" dirty="0"/>
              <a:t>(L[0:n-1], low, high, 	X)recursive</a:t>
            </a:r>
          </a:p>
          <a:p>
            <a:pPr marL="0" indent="0">
              <a:buNone/>
            </a:pPr>
            <a:r>
              <a:rPr lang="en-US" dirty="0"/>
              <a:t>Input: L[0:n-1](an array of  list elements sorted in increasing order)</a:t>
            </a:r>
          </a:p>
          <a:p>
            <a:pPr marL="0" indent="0">
              <a:buNone/>
            </a:pPr>
            <a:r>
              <a:rPr lang="en-US" dirty="0"/>
              <a:t>Output: returns an index of an occurrence of X in the </a:t>
            </a:r>
            <a:r>
              <a:rPr lang="en-US" dirty="0" err="1"/>
              <a:t>sublist</a:t>
            </a:r>
            <a:r>
              <a:rPr lang="en-US" dirty="0"/>
              <a:t> L[low, high] or -1 if X is not in the </a:t>
            </a:r>
            <a:r>
              <a:rPr lang="en-US" dirty="0" err="1"/>
              <a:t>sublist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3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Function </a:t>
                </a:r>
                <a:r>
                  <a:rPr lang="en-US" dirty="0" err="1"/>
                  <a:t>BinarySearch</a:t>
                </a:r>
                <a:r>
                  <a:rPr lang="en-US" dirty="0"/>
                  <a:t>(L[0:n-1], low, high, 	X)recursive</a:t>
                </a:r>
              </a:p>
              <a:p>
                <a:pPr marL="0" indent="0">
                  <a:buNone/>
                </a:pPr>
                <a:r>
                  <a:rPr lang="en-US" dirty="0"/>
                  <a:t>	if low &gt; high then return (-1) endif</a:t>
                </a:r>
              </a:p>
              <a:p>
                <a:pPr marL="0" indent="0">
                  <a:buNone/>
                </a:pPr>
                <a:r>
                  <a:rPr lang="en-US" dirty="0"/>
                  <a:t>	mid &lt;-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⌋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)/2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case</a:t>
                </a:r>
              </a:p>
              <a:p>
                <a:pPr marL="0" indent="0">
                  <a:buNone/>
                </a:pPr>
                <a:r>
                  <a:rPr lang="en-US" dirty="0"/>
                  <a:t>		:X = L[mid]: return(mid)</a:t>
                </a:r>
              </a:p>
              <a:p>
                <a:pPr marL="0" indent="0">
                  <a:buNone/>
                </a:pPr>
                <a:r>
                  <a:rPr lang="en-US" dirty="0"/>
                  <a:t>		:X &lt; L[mid]: return(</a:t>
                </a:r>
                <a:r>
                  <a:rPr lang="en-US" dirty="0" err="1"/>
                  <a:t>BinarySearch</a:t>
                </a:r>
                <a:r>
                  <a:rPr lang="en-US" dirty="0"/>
                  <a:t>(</a:t>
                </a:r>
              </a:p>
              <a:p>
                <a:pPr marL="0" indent="0">
                  <a:buNone/>
                </a:pPr>
                <a:r>
                  <a:rPr lang="en-US" dirty="0"/>
                  <a:t>			L[0:n-1], low, mid -1, X))</a:t>
                </a:r>
              </a:p>
              <a:p>
                <a:pPr marL="0" indent="0">
                  <a:buNone/>
                </a:pPr>
                <a:r>
                  <a:rPr lang="en-US" dirty="0"/>
                  <a:t>		:otherwise: return(</a:t>
                </a:r>
                <a:r>
                  <a:rPr lang="en-US" dirty="0" err="1"/>
                  <a:t>BinarySearch</a:t>
                </a:r>
                <a:r>
                  <a:rPr lang="en-US" dirty="0"/>
                  <a:t>(</a:t>
                </a:r>
              </a:p>
              <a:p>
                <a:pPr marL="0" indent="0">
                  <a:buNone/>
                </a:pPr>
                <a:r>
                  <a:rPr lang="en-US" dirty="0"/>
                  <a:t>			L[0:n-1],mid+1, </a:t>
                </a:r>
                <a:r>
                  <a:rPr lang="en-US" dirty="0" err="1"/>
                  <a:t>high,X</a:t>
                </a:r>
                <a:r>
                  <a:rPr lang="en-US" dirty="0"/>
                  <a:t>))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endcase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End </a:t>
                </a:r>
                <a:r>
                  <a:rPr lang="en-US" dirty="0" err="1"/>
                  <a:t>BinarySearch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378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B(n) = 1 if midpoint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W(n) = 2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Why?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345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W(n) = 2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Why?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for some positive integer k, and X = L[0]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we keep comparing to midpoints: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…,0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59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To express k in terms of n, we note: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so that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we  have to make two  comparisons (= and&lt;=) thus:</a:t>
                </a:r>
              </a:p>
              <a:p>
                <a:pPr marL="0" indent="0">
                  <a:buNone/>
                </a:pPr>
                <a:r>
                  <a:rPr lang="en-US" dirty="0"/>
                  <a:t>W(n) = 2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464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dirty="0"/>
              <a:t>Binary Searc</a:t>
            </a:r>
            <a:r>
              <a:rPr lang="en-US" dirty="0"/>
              <a:t>h is akin to opening a dictionary in the middle and then going to the half  point between the end or beginning, and  keep repeating until you find the word you are looking for.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if we use the term we are looking for as a hint of where the item may be at.  For example “algorithm” is more likely to be at the middle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7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Overview of Steps</a:t>
            </a:r>
          </a:p>
          <a:p>
            <a:r>
              <a:rPr lang="en-US" sz="4400" dirty="0"/>
              <a:t>Create a Native Test Project</a:t>
            </a:r>
          </a:p>
          <a:p>
            <a:r>
              <a:rPr lang="en-US" sz="4400" dirty="0"/>
              <a:t>Create a DLL Project</a:t>
            </a:r>
          </a:p>
          <a:p>
            <a:r>
              <a:rPr lang="en-US" sz="4400"/>
              <a:t>Make Tests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555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If we assume a linear distribution, we can imagine a straight line with points (0,L[0] to (n-1,L[n-1])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interpolation search is the same as Binary Search except mid is replaced with </a:t>
                </a:r>
                <a:r>
                  <a:rPr lang="en-US" dirty="0" err="1"/>
                  <a:t>i</a:t>
                </a:r>
                <a:r>
                  <a:rPr lang="en-US" dirty="0"/>
                  <a:t>, which is represented by the following equation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695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110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200 −0)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 dirty="0"/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794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−13)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200 −13)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 dirty="0"/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438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outside of this class, but the A(n) of interpolation search is log2(log2(n)) which is a very slow growing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worst case complexity?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09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worst case complexity?</a:t>
            </a:r>
          </a:p>
          <a:p>
            <a:pPr marL="0" indent="0">
              <a:buNone/>
            </a:pPr>
            <a:r>
              <a:rPr lang="en-US" dirty="0"/>
              <a:t>W(n)=n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28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and Min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list of integers that is unsorted.  And we want to find the max or min in the list.  How should we proceed?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88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and Min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We can alter </a:t>
            </a:r>
            <a:r>
              <a:rPr lang="en-US" dirty="0" err="1"/>
              <a:t>LinearSearch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Function Max (L[0:n-1])</a:t>
            </a:r>
          </a:p>
          <a:p>
            <a:pPr marL="0" indent="0">
              <a:buNone/>
            </a:pPr>
            <a:r>
              <a:rPr lang="en-US" dirty="0" err="1"/>
              <a:t>Input:L</a:t>
            </a:r>
            <a:r>
              <a:rPr lang="en-US" dirty="0"/>
              <a:t>[0,n-1] ( a list of size n)</a:t>
            </a:r>
          </a:p>
          <a:p>
            <a:pPr marL="0" indent="0">
              <a:buNone/>
            </a:pPr>
            <a:r>
              <a:rPr lang="en-US" dirty="0"/>
              <a:t>Output: returns the max value occurring in L[0:n-1]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MaxValue</a:t>
            </a:r>
            <a:r>
              <a:rPr lang="en-US" dirty="0"/>
              <a:t> = L[0]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 to n-1 do</a:t>
            </a:r>
          </a:p>
          <a:p>
            <a:pPr marL="0" indent="0">
              <a:buNone/>
            </a:pPr>
            <a:r>
              <a:rPr lang="en-US" dirty="0"/>
              <a:t>		if L[1] &gt; </a:t>
            </a:r>
            <a:r>
              <a:rPr lang="en-US" dirty="0" err="1"/>
              <a:t>MaxValue</a:t>
            </a:r>
            <a:r>
              <a:rPr lang="en-US" dirty="0"/>
              <a:t> then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MaxValue</a:t>
            </a:r>
            <a:r>
              <a:rPr lang="en-US" dirty="0"/>
              <a:t> = L[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	endif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endfor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return(</a:t>
            </a:r>
            <a:r>
              <a:rPr lang="en-US" dirty="0" err="1"/>
              <a:t>MaxValue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End 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09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and Min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 operation is comparison (that dominates)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best, worst, and average complexity?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86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and Min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B(n) = W(n) = A(n) = n-1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87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and Min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B(n) = W(n) = A(n) = n-1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5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Test Driven Development (TDD)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From </a:t>
            </a:r>
            <a:r>
              <a:rPr lang="en-US" sz="4400" dirty="0">
                <a:hlinkClick r:id="rId2"/>
              </a:rPr>
              <a:t>Wikipedia</a:t>
            </a:r>
            <a:r>
              <a:rPr lang="en-US" sz="4400" dirty="0"/>
              <a:t> – </a:t>
            </a:r>
          </a:p>
          <a:p>
            <a:pPr marL="0" indent="0">
              <a:buNone/>
            </a:pPr>
            <a:r>
              <a:rPr lang="en-US" dirty="0"/>
              <a:t> is a </a:t>
            </a:r>
            <a:r>
              <a:rPr lang="en-US" dirty="0">
                <a:hlinkClick r:id="rId3" tooltip="Software development process"/>
              </a:rPr>
              <a:t>software development process</a:t>
            </a:r>
            <a:r>
              <a:rPr lang="en-US" dirty="0"/>
              <a:t> that relies on the repetition of a very short development cycle: Requirements are turned into very specific </a:t>
            </a:r>
            <a:r>
              <a:rPr lang="en-US" dirty="0">
                <a:hlinkClick r:id="rId4" tooltip="Test case"/>
              </a:rPr>
              <a:t>test cases</a:t>
            </a:r>
            <a:r>
              <a:rPr lang="en-US" dirty="0"/>
              <a:t>, then the software is improved to pass the new tests, only. This is opposed to software development that allows software to be added that is not proven to meet requirements.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85452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and Min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find both the max and min we could call Max and Min (replace the logic in Max to look for the smallest value).   And we would get B(n)=W(n)=2n-2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Famous question, can we do better?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53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and Min in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Famous question, can we do better?  The  answer is yes, it turns out the best that can be achieved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837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and Min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M&amp;M(A,B, </a:t>
            </a:r>
            <a:r>
              <a:rPr lang="en-US" dirty="0" err="1"/>
              <a:t>MaxValue,MinValue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Input: A,B</a:t>
            </a:r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dirty="0" err="1"/>
              <a:t>MaxValue</a:t>
            </a:r>
            <a:r>
              <a:rPr lang="en-US" dirty="0"/>
              <a:t>, </a:t>
            </a:r>
            <a:r>
              <a:rPr lang="en-US" dirty="0" err="1"/>
              <a:t>MinValue</a:t>
            </a:r>
            <a:r>
              <a:rPr lang="en-US" dirty="0"/>
              <a:t> (the maximum and minimum of A and B)</a:t>
            </a:r>
          </a:p>
          <a:p>
            <a:pPr marL="0" indent="0">
              <a:buNone/>
            </a:pPr>
            <a:r>
              <a:rPr lang="en-US" dirty="0"/>
              <a:t>	if A&gt;=B then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MaxValue</a:t>
            </a:r>
            <a:r>
              <a:rPr lang="en-US" dirty="0"/>
              <a:t> = A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MinValue</a:t>
            </a:r>
            <a:r>
              <a:rPr lang="en-US" dirty="0"/>
              <a:t> = B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MaxValue</a:t>
            </a:r>
            <a:r>
              <a:rPr lang="en-US" dirty="0"/>
              <a:t> = B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MinValue</a:t>
            </a:r>
            <a:r>
              <a:rPr lang="en-US" dirty="0"/>
              <a:t>  = A</a:t>
            </a:r>
          </a:p>
          <a:p>
            <a:pPr marL="0" indent="0">
              <a:buNone/>
            </a:pPr>
            <a:r>
              <a:rPr lang="en-US" dirty="0"/>
              <a:t>	endif</a:t>
            </a:r>
          </a:p>
          <a:p>
            <a:pPr marL="0" indent="0">
              <a:buNone/>
            </a:pPr>
            <a:r>
              <a:rPr lang="en-US" dirty="0"/>
              <a:t>end M&amp;M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84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and Min in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err="1"/>
                  <a:t>MaxMin</a:t>
                </a:r>
                <a:r>
                  <a:rPr lang="en-US" dirty="0"/>
                  <a:t> works by pairing elements and computing the maximum and minimum for each pair.  Yielding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dirty="0"/>
                  <a:t> potential maxima and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dirty="0"/>
                  <a:t> potential minima.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note when n is odd we just have one element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191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and Min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F88-C8AC-49BD-BA86-5B10D432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MaxMin</a:t>
            </a:r>
            <a:r>
              <a:rPr lang="en-US" dirty="0"/>
              <a:t>(L[0:n-1], </a:t>
            </a:r>
            <a:r>
              <a:rPr lang="en-US" dirty="0" err="1"/>
              <a:t>MaxValue,MinValue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Input: L[0:n-1](array)</a:t>
            </a:r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dirty="0" err="1"/>
              <a:t>MaxValue</a:t>
            </a:r>
            <a:r>
              <a:rPr lang="en-US" dirty="0"/>
              <a:t>, </a:t>
            </a:r>
            <a:r>
              <a:rPr lang="en-US" dirty="0" err="1"/>
              <a:t>MinValue</a:t>
            </a:r>
            <a:r>
              <a:rPr lang="en-US" dirty="0"/>
              <a:t> (the maximum and minimum of A and B)</a:t>
            </a:r>
          </a:p>
          <a:p>
            <a:pPr marL="0" indent="0">
              <a:buNone/>
            </a:pPr>
            <a:r>
              <a:rPr lang="en-US" dirty="0"/>
              <a:t>	if even(n) then</a:t>
            </a:r>
          </a:p>
          <a:p>
            <a:pPr marL="0" indent="0">
              <a:buNone/>
            </a:pPr>
            <a:r>
              <a:rPr lang="en-US" dirty="0"/>
              <a:t>		M&amp;M(L[0],L[1],</a:t>
            </a:r>
            <a:r>
              <a:rPr lang="en-US" dirty="0" err="1"/>
              <a:t>MaxValue,MinValue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		for </a:t>
            </a:r>
            <a:r>
              <a:rPr lang="en-US" dirty="0" err="1"/>
              <a:t>i</a:t>
            </a:r>
            <a:r>
              <a:rPr lang="en-US" dirty="0"/>
              <a:t>=2 to n by 2 do</a:t>
            </a:r>
          </a:p>
          <a:p>
            <a:pPr marL="400050" lvl="1" indent="0">
              <a:buNone/>
            </a:pPr>
            <a:r>
              <a:rPr lang="en-US" dirty="0"/>
              <a:t>		    M&amp;M(L[</a:t>
            </a:r>
            <a:r>
              <a:rPr lang="en-US" dirty="0" err="1"/>
              <a:t>i</a:t>
            </a:r>
            <a:r>
              <a:rPr lang="en-US" dirty="0"/>
              <a:t>],L[i+1], b, a)</a:t>
            </a:r>
          </a:p>
          <a:p>
            <a:pPr marL="400050" lvl="1" indent="0">
              <a:buNone/>
            </a:pPr>
            <a:r>
              <a:rPr lang="en-US" dirty="0"/>
              <a:t>		    if a &lt; </a:t>
            </a:r>
            <a:r>
              <a:rPr lang="en-US" dirty="0" err="1"/>
              <a:t>MinValue</a:t>
            </a:r>
            <a:r>
              <a:rPr lang="en-US" dirty="0"/>
              <a:t> then </a:t>
            </a:r>
            <a:r>
              <a:rPr lang="en-US" dirty="0" err="1"/>
              <a:t>MinValue</a:t>
            </a:r>
            <a:r>
              <a:rPr lang="en-US" dirty="0"/>
              <a:t> = a endif</a:t>
            </a:r>
          </a:p>
          <a:p>
            <a:pPr marL="400050" lvl="1" indent="0">
              <a:buNone/>
            </a:pPr>
            <a:r>
              <a:rPr lang="en-US" dirty="0"/>
              <a:t>		    if b &gt; </a:t>
            </a:r>
            <a:r>
              <a:rPr lang="en-US" dirty="0" err="1"/>
              <a:t>MaxValue</a:t>
            </a:r>
            <a:r>
              <a:rPr lang="en-US" dirty="0"/>
              <a:t> then </a:t>
            </a:r>
            <a:r>
              <a:rPr lang="en-US" dirty="0" err="1"/>
              <a:t>MaxValue</a:t>
            </a:r>
            <a:r>
              <a:rPr lang="en-US" dirty="0"/>
              <a:t> = b endif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endfor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else // n is odd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MaxValue</a:t>
            </a:r>
            <a:r>
              <a:rPr lang="en-US" dirty="0"/>
              <a:t> = L[0]; </a:t>
            </a:r>
            <a:r>
              <a:rPr lang="en-US" dirty="0" err="1"/>
              <a:t>MinValue</a:t>
            </a:r>
            <a:r>
              <a:rPr lang="en-US" dirty="0"/>
              <a:t>=L[0]</a:t>
            </a:r>
          </a:p>
          <a:p>
            <a:pPr marL="0" indent="0">
              <a:buNone/>
            </a:pPr>
            <a:r>
              <a:rPr lang="en-US" dirty="0"/>
              <a:t>		for </a:t>
            </a:r>
            <a:r>
              <a:rPr lang="en-US" dirty="0" err="1"/>
              <a:t>i</a:t>
            </a:r>
            <a:r>
              <a:rPr lang="en-US" dirty="0"/>
              <a:t>=1 to n-2 by 2 do</a:t>
            </a:r>
          </a:p>
          <a:p>
            <a:pPr marL="400050" lvl="1" indent="0">
              <a:buNone/>
            </a:pPr>
            <a:r>
              <a:rPr lang="en-US" dirty="0"/>
              <a:t>		    M&amp;M(L[</a:t>
            </a:r>
            <a:r>
              <a:rPr lang="en-US" dirty="0" err="1"/>
              <a:t>i</a:t>
            </a:r>
            <a:r>
              <a:rPr lang="en-US" dirty="0"/>
              <a:t>],L[i+1], b, a)</a:t>
            </a:r>
          </a:p>
          <a:p>
            <a:pPr marL="400050" lvl="1" indent="0">
              <a:buNone/>
            </a:pPr>
            <a:r>
              <a:rPr lang="en-US" dirty="0"/>
              <a:t>		    if a &lt; </a:t>
            </a:r>
            <a:r>
              <a:rPr lang="en-US" dirty="0" err="1"/>
              <a:t>MinValue</a:t>
            </a:r>
            <a:r>
              <a:rPr lang="en-US" dirty="0"/>
              <a:t> then </a:t>
            </a:r>
            <a:r>
              <a:rPr lang="en-US" dirty="0" err="1"/>
              <a:t>MinValue</a:t>
            </a:r>
            <a:r>
              <a:rPr lang="en-US" dirty="0"/>
              <a:t> = a endif</a:t>
            </a:r>
          </a:p>
          <a:p>
            <a:pPr marL="400050" lvl="1" indent="0">
              <a:buNone/>
            </a:pPr>
            <a:r>
              <a:rPr lang="en-US" dirty="0"/>
              <a:t>		    if b &gt; </a:t>
            </a:r>
            <a:r>
              <a:rPr lang="en-US" dirty="0" err="1"/>
              <a:t>MaxValue</a:t>
            </a:r>
            <a:r>
              <a:rPr lang="en-US" dirty="0"/>
              <a:t> then </a:t>
            </a:r>
            <a:r>
              <a:rPr lang="en-US" dirty="0" err="1"/>
              <a:t>MaxValue</a:t>
            </a:r>
            <a:r>
              <a:rPr lang="en-US" dirty="0"/>
              <a:t> = b endif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endfor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endif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err="1"/>
              <a:t>MaxMin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3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AB-055F-41E2-93CA-FCE5383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and Min in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Complexity analysis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for loop does 3(n-2)/2 +1 comparisons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Second loop does 3(n-1)/2 comparisons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gives us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8F88-C8AC-49BD-BA86-5B10D4329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5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Converting Numbers on Base to Another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sz="4400" dirty="0"/>
              <a:t>Problem Notebook:</a:t>
            </a:r>
          </a:p>
          <a:p>
            <a:pPr marL="0" indent="0">
              <a:buNone/>
            </a:pPr>
            <a:r>
              <a:rPr lang="en-US" sz="4400" dirty="0"/>
              <a:t>Can you think of an algorithm to convert a number from one base to another?</a:t>
            </a:r>
          </a:p>
        </p:txBody>
      </p:sp>
    </p:spTree>
    <p:extLst>
      <p:ext uri="{BB962C8B-B14F-4D97-AF65-F5344CB8AC3E}">
        <p14:creationId xmlns:p14="http://schemas.microsoft.com/office/powerpoint/2010/main" val="20393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Converting Numbers on Base to Another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3200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12/2 = 6 + 0</a:t>
            </a:r>
          </a:p>
          <a:p>
            <a:pPr marL="0" indent="0">
              <a:buNone/>
            </a:pPr>
            <a:r>
              <a:rPr lang="en-US" sz="4400" dirty="0"/>
              <a:t>6/2   = 3 + 0</a:t>
            </a:r>
          </a:p>
          <a:p>
            <a:pPr marL="0" indent="0">
              <a:buNone/>
            </a:pPr>
            <a:r>
              <a:rPr lang="en-US" sz="4400" dirty="0"/>
              <a:t>3/2   = 1 + 1</a:t>
            </a:r>
          </a:p>
          <a:p>
            <a:pPr marL="0" indent="0">
              <a:buNone/>
            </a:pPr>
            <a:r>
              <a:rPr lang="en-US" sz="4400" dirty="0"/>
              <a:t>1/2   = 0 + 1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12=1100</a:t>
            </a:r>
          </a:p>
        </p:txBody>
      </p:sp>
    </p:spTree>
    <p:extLst>
      <p:ext uri="{BB962C8B-B14F-4D97-AF65-F5344CB8AC3E}">
        <p14:creationId xmlns:p14="http://schemas.microsoft.com/office/powerpoint/2010/main" val="322505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Converting Numbers on Base to Another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F1D83-A229-4460-B771-7E7997470AB8}"/>
              </a:ext>
            </a:extLst>
          </p:cNvPr>
          <p:cNvSpPr txBox="1">
            <a:spLocks/>
          </p:cNvSpPr>
          <p:nvPr/>
        </p:nvSpPr>
        <p:spPr>
          <a:xfrm>
            <a:off x="4038600" y="1676400"/>
            <a:ext cx="4267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dirty="0"/>
              <a:t>45/16 = 2 + 15(D)</a:t>
            </a:r>
          </a:p>
          <a:p>
            <a:pPr marL="0" indent="0">
              <a:buFont typeface="Arial" pitchFamily="34" charset="0"/>
              <a:buNone/>
            </a:pPr>
            <a:r>
              <a:rPr lang="en-US" sz="4400" dirty="0"/>
              <a:t>2/16   = 0 + 2</a:t>
            </a:r>
          </a:p>
          <a:p>
            <a:pPr marL="0" indent="0">
              <a:buFont typeface="Arial" pitchFamily="34" charset="0"/>
              <a:buNone/>
            </a:pPr>
            <a:endParaRPr lang="en-US" sz="4400" dirty="0"/>
          </a:p>
          <a:p>
            <a:pPr marL="0" indent="0">
              <a:buFont typeface="Arial" pitchFamily="34" charset="0"/>
              <a:buNone/>
            </a:pPr>
            <a:endParaRPr lang="en-US" sz="4400" dirty="0"/>
          </a:p>
          <a:p>
            <a:pPr marL="0" indent="0">
              <a:buFont typeface="Arial" pitchFamily="34" charset="0"/>
              <a:buNone/>
            </a:pPr>
            <a:endParaRPr lang="en-US" sz="4400" dirty="0"/>
          </a:p>
          <a:p>
            <a:pPr marL="0" indent="0">
              <a:buFont typeface="Arial" pitchFamily="34" charset="0"/>
              <a:buNone/>
            </a:pPr>
            <a:r>
              <a:rPr lang="en-US" sz="4400" dirty="0"/>
              <a:t>45=2D</a:t>
            </a:r>
          </a:p>
        </p:txBody>
      </p:sp>
    </p:spTree>
    <p:extLst>
      <p:ext uri="{BB962C8B-B14F-4D97-AF65-F5344CB8AC3E}">
        <p14:creationId xmlns:p14="http://schemas.microsoft.com/office/powerpoint/2010/main" val="209284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Converting Numbers on Base to Another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F1D83-A229-4460-B771-7E7997470AB8}"/>
              </a:ext>
            </a:extLst>
          </p:cNvPr>
          <p:cNvSpPr txBox="1">
            <a:spLocks/>
          </p:cNvSpPr>
          <p:nvPr/>
        </p:nvSpPr>
        <p:spPr>
          <a:xfrm>
            <a:off x="4038600" y="1676400"/>
            <a:ext cx="4267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dirty="0"/>
              <a:t>45/16 = 2 + 15(D)</a:t>
            </a:r>
          </a:p>
          <a:p>
            <a:pPr marL="0" indent="0">
              <a:buFont typeface="Arial" pitchFamily="34" charset="0"/>
              <a:buNone/>
            </a:pPr>
            <a:r>
              <a:rPr lang="en-US" sz="4400" dirty="0"/>
              <a:t>2/16   = 0 + 2</a:t>
            </a:r>
          </a:p>
          <a:p>
            <a:pPr marL="0" indent="0">
              <a:buFont typeface="Arial" pitchFamily="34" charset="0"/>
              <a:buNone/>
            </a:pPr>
            <a:endParaRPr lang="en-US" sz="4400" dirty="0"/>
          </a:p>
          <a:p>
            <a:pPr marL="0" indent="0">
              <a:buFont typeface="Arial" pitchFamily="34" charset="0"/>
              <a:buNone/>
            </a:pPr>
            <a:endParaRPr lang="en-US" sz="4400" dirty="0"/>
          </a:p>
          <a:p>
            <a:pPr marL="0" indent="0">
              <a:buFont typeface="Arial" pitchFamily="34" charset="0"/>
              <a:buNone/>
            </a:pPr>
            <a:endParaRPr lang="en-US" sz="4400" dirty="0"/>
          </a:p>
          <a:p>
            <a:pPr marL="0" indent="0">
              <a:buFont typeface="Arial" pitchFamily="34" charset="0"/>
              <a:buNone/>
            </a:pPr>
            <a:r>
              <a:rPr lang="en-US" sz="4400" dirty="0"/>
              <a:t>45=2D</a:t>
            </a:r>
          </a:p>
        </p:txBody>
      </p:sp>
    </p:spTree>
    <p:extLst>
      <p:ext uri="{BB962C8B-B14F-4D97-AF65-F5344CB8AC3E}">
        <p14:creationId xmlns:p14="http://schemas.microsoft.com/office/powerpoint/2010/main" val="319940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Converting Numbers on Base to Another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F1D83-A229-4460-B771-7E7997470AB8}"/>
              </a:ext>
            </a:extLst>
          </p:cNvPr>
          <p:cNvSpPr txBox="1">
            <a:spLocks/>
          </p:cNvSpPr>
          <p:nvPr/>
        </p:nvSpPr>
        <p:spPr>
          <a:xfrm>
            <a:off x="381000" y="1676400"/>
            <a:ext cx="2743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dirty="0"/>
              <a:t>N / base = R1</a:t>
            </a:r>
          </a:p>
          <a:p>
            <a:pPr marL="0" indent="0">
              <a:buFont typeface="Arial" pitchFamily="34" charset="0"/>
              <a:buNone/>
            </a:pPr>
            <a:r>
              <a:rPr lang="en-US" sz="4400" dirty="0"/>
              <a:t>R1/base = R2</a:t>
            </a:r>
          </a:p>
          <a:p>
            <a:pPr marL="0" indent="0">
              <a:buFont typeface="Arial" pitchFamily="34" charset="0"/>
              <a:buNone/>
            </a:pPr>
            <a:r>
              <a:rPr lang="en-US" sz="4400" dirty="0"/>
              <a:t>R2/base = R3</a:t>
            </a:r>
          </a:p>
          <a:p>
            <a:pPr marL="0" indent="0">
              <a:buFont typeface="Arial" pitchFamily="34" charset="0"/>
              <a:buNone/>
            </a:pPr>
            <a:r>
              <a:rPr lang="en-US" sz="4400" dirty="0"/>
              <a:t>…..</a:t>
            </a:r>
          </a:p>
          <a:p>
            <a:pPr marL="0" indent="0">
              <a:buFont typeface="Arial" pitchFamily="34" charset="0"/>
              <a:buNone/>
            </a:pPr>
            <a:r>
              <a:rPr lang="en-US" sz="4400" dirty="0"/>
              <a:t>Until Rn is zero</a:t>
            </a:r>
          </a:p>
          <a:p>
            <a:pPr marL="0" indent="0">
              <a:buFont typeface="Arial" pitchFamily="34" charset="0"/>
              <a:buNone/>
            </a:pP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5AB18DE-318D-4584-B834-7C5977555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1000" y="1676400"/>
                <a:ext cx="4267200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4400" dirty="0"/>
                  <a:t>N % base = b1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4400" dirty="0"/>
                  <a:t>R1%base = b2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4400" dirty="0"/>
                  <a:t>R2%base = b3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4400" dirty="0"/>
                  <a:t>…..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4400" dirty="0"/>
                  <a:t>When Rn is zero assemble digit 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5AB18DE-318D-4584-B834-7C5977555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676400"/>
                <a:ext cx="4267200" cy="4800600"/>
              </a:xfrm>
              <a:prstGeom prst="rect">
                <a:avLst/>
              </a:prstGeom>
              <a:blipFill>
                <a:blip r:embed="rId2"/>
                <a:stretch>
                  <a:fillRect l="-4571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85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14719</TotalTime>
  <Words>1502</Words>
  <Application>Microsoft Office PowerPoint</Application>
  <PresentationFormat>On-screen Show (4:3)</PresentationFormat>
  <Paragraphs>327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Cambria Math</vt:lpstr>
      <vt:lpstr>Office Theme</vt:lpstr>
      <vt:lpstr>Week 2</vt:lpstr>
      <vt:lpstr>Unit Test</vt:lpstr>
      <vt:lpstr>Unit Test</vt:lpstr>
      <vt:lpstr>Test Driven Development (TDD)</vt:lpstr>
      <vt:lpstr>Converting Numbers on Base to Another</vt:lpstr>
      <vt:lpstr>Converting Numbers on Base to Another</vt:lpstr>
      <vt:lpstr>Converting Numbers on Base to Another</vt:lpstr>
      <vt:lpstr>Converting Numbers on Base to Another</vt:lpstr>
      <vt:lpstr>Converting Numbers on Base to Another</vt:lpstr>
      <vt:lpstr>Converting Numbers on Base to Another</vt:lpstr>
      <vt:lpstr>Complexity</vt:lpstr>
      <vt:lpstr>Complexity</vt:lpstr>
      <vt:lpstr>Complexity</vt:lpstr>
      <vt:lpstr>Complexity</vt:lpstr>
      <vt:lpstr>Best-Case Complexity</vt:lpstr>
      <vt:lpstr>Worst-Case Complexity</vt:lpstr>
      <vt:lpstr>Average-Case Complexity</vt:lpstr>
      <vt:lpstr>Average-Case Complexity</vt:lpstr>
      <vt:lpstr>Complexity</vt:lpstr>
      <vt:lpstr>Linear Search</vt:lpstr>
      <vt:lpstr>Linear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Interpolation Search</vt:lpstr>
      <vt:lpstr>Interpolation Search</vt:lpstr>
      <vt:lpstr>Interpolation Search</vt:lpstr>
      <vt:lpstr>Interpolation Search</vt:lpstr>
      <vt:lpstr>Interpolation Search</vt:lpstr>
      <vt:lpstr>Interpolation Search</vt:lpstr>
      <vt:lpstr>Max and Min in List</vt:lpstr>
      <vt:lpstr>Max and Min in List</vt:lpstr>
      <vt:lpstr>Max and Min in List</vt:lpstr>
      <vt:lpstr>Max and Min in List</vt:lpstr>
      <vt:lpstr>Max and Min in List</vt:lpstr>
      <vt:lpstr>Max and Min in List</vt:lpstr>
      <vt:lpstr>Max and Min in List</vt:lpstr>
      <vt:lpstr>Max and Min in List</vt:lpstr>
      <vt:lpstr>Max and Min in List</vt:lpstr>
      <vt:lpstr>Max and Min in List</vt:lpstr>
      <vt:lpstr>Max and Min in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major design strategies that can be used when creating an algorithm to solve a given problem.</dc:title>
  <dc:creator>Ken</dc:creator>
  <cp:lastModifiedBy>Notorgiacomo, John (notorgjv)</cp:lastModifiedBy>
  <cp:revision>130</cp:revision>
  <dcterms:created xsi:type="dcterms:W3CDTF">2011-09-20T23:16:05Z</dcterms:created>
  <dcterms:modified xsi:type="dcterms:W3CDTF">2018-09-24T21:51:04Z</dcterms:modified>
</cp:coreProperties>
</file>