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76B2E7-969A-4446-8261-8270EEC66D4D}">
  <a:tblStyle styleId="{0E76B2E7-969A-4446-8261-8270EEC66D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3d4390f1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3d4390f1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3d4390f1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3d4390f1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3efddaa3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3efddaa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83dcac9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83dcac9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83dcac9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83dcac9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83dcac9b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83dcac9b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3d4390f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23d4390f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283dcac9b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283dcac9b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388c0e78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388c0e78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rgbClr val="323232"/>
                </a:solidFill>
                <a:highlight>
                  <a:srgbClr val="FFFFFF"/>
                </a:highlight>
                <a:latin typeface="Georgia"/>
                <a:ea typeface="Georgia"/>
                <a:cs typeface="Georgia"/>
                <a:sym typeface="Georgia"/>
              </a:rPr>
              <a:t> It is associated with a legend of a Hindu temple where the puzzle was supposedly used to increase the mental discipline of young priests. In the legend the young priests were given 64 gold rings stacked neatly on one of three posts. Each ring rested on a slightly larger ring. The priests' goal was to re-create the stack on a different post by moving rings, one at a time, to another post with the rule that a larger ring could never be placed on top of a smaller ring. Using mathematics, you can calculate that even when the priests found the most efficient way to solve the problem, and moved the rings at a rate of one per second, it would take almost 585 billion years to finish the job. That is more than 42 times the age of the universe!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388c0e786_0_1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388c0e786_0_1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students how many movements did they do in the warm up activity?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3d4390f1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3d4390f1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3d4390f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3d4390f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3d4390f1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3d4390f1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3d4390f1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3d4390f1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3d4390f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3d4390f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3d4390f1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3d4390f1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drive.google.com/file/d/1BTWQD7JHjoxpt40Vfwh975y3O-xkelMl/view" TargetMode="Externa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drive.google.com/file/d/1GwIhEe5PmK9PP4mJh__OHck8sU61ep08/view" TargetMode="Externa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4.png"/><Relationship Id="rId9"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26.png"/><Relationship Id="rId7" Type="http://schemas.openxmlformats.org/officeDocument/2006/relationships/image" Target="../media/image22.png"/><Relationship Id="rId8"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mathplayground.com/logic_tower_of_hanoi.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mathplayground.com/logic_tower_of_hanoi.html" TargetMode="External"/></Relationships>
</file>

<file path=ppt/slides/_rels/slide5.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2.png"/><Relationship Id="rId13" Type="http://schemas.openxmlformats.org/officeDocument/2006/relationships/image" Target="../media/image4.png"/><Relationship Id="rId12"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9.png"/><Relationship Id="rId15" Type="http://schemas.openxmlformats.org/officeDocument/2006/relationships/image" Target="../media/image11.png"/><Relationship Id="rId14" Type="http://schemas.openxmlformats.org/officeDocument/2006/relationships/image" Target="../media/image14.png"/><Relationship Id="rId16"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2.png"/><Relationship Id="rId13" Type="http://schemas.openxmlformats.org/officeDocument/2006/relationships/image" Target="../media/image4.png"/><Relationship Id="rId12"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9.png"/><Relationship Id="rId15" Type="http://schemas.openxmlformats.org/officeDocument/2006/relationships/image" Target="../media/image11.png"/><Relationship Id="rId14" Type="http://schemas.openxmlformats.org/officeDocument/2006/relationships/image" Target="../media/image14.png"/><Relationship Id="rId16"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4.png"/><Relationship Id="rId12"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drive.google.com/file/d/1_ak9ymoXngLYT-BHTk9TrXLvqkrcoMcN/view" TargetMode="Externa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drive.google.com/file/d/1yrulV6AhnXYCkP5KEKl5PZnV4COnyxnx/view" TargetMode="Externa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TOWER OF HANOI</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Recursive Algorithm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Solution for 4 </a:t>
            </a:r>
            <a:r>
              <a:rPr lang="en"/>
              <a:t>ring</a:t>
            </a:r>
            <a:r>
              <a:rPr lang="en"/>
              <a:t> (third step)</a:t>
            </a:r>
            <a:endParaRPr/>
          </a:p>
        </p:txBody>
      </p:sp>
      <p:pic>
        <p:nvPicPr>
          <p:cNvPr id="201" name="Google Shape;201;p22" title="tower_of_hanoi_4_disks_3.mp4">
            <a:hlinkClick r:id="rId3"/>
          </p:cNvPr>
          <p:cNvPicPr preferRelativeResize="0"/>
          <p:nvPr/>
        </p:nvPicPr>
        <p:blipFill>
          <a:blip r:embed="rId4">
            <a:alphaModFix/>
          </a:blip>
          <a:stretch>
            <a:fillRect/>
          </a:stretch>
        </p:blipFill>
        <p:spPr>
          <a:xfrm>
            <a:off x="1347050" y="1824050"/>
            <a:ext cx="6113900" cy="311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Solution for 4 </a:t>
            </a:r>
            <a:r>
              <a:rPr lang="en"/>
              <a:t>ring</a:t>
            </a:r>
            <a:r>
              <a:rPr lang="en"/>
              <a:t> (last step)</a:t>
            </a:r>
            <a:endParaRPr/>
          </a:p>
        </p:txBody>
      </p:sp>
      <p:pic>
        <p:nvPicPr>
          <p:cNvPr id="207" name="Google Shape;207;p23" title="tower_of_hanoi_4_disks_edit.mp4">
            <a:hlinkClick r:id="rId3"/>
          </p:cNvPr>
          <p:cNvPicPr preferRelativeResize="0"/>
          <p:nvPr/>
        </p:nvPicPr>
        <p:blipFill>
          <a:blip r:embed="rId4">
            <a:alphaModFix/>
          </a:blip>
          <a:stretch>
            <a:fillRect/>
          </a:stretch>
        </p:blipFill>
        <p:spPr>
          <a:xfrm>
            <a:off x="1377650" y="1919075"/>
            <a:ext cx="5996851" cy="3114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Recursion</a:t>
            </a:r>
            <a:endParaRPr/>
          </a:p>
        </p:txBody>
      </p:sp>
      <p:sp>
        <p:nvSpPr>
          <p:cNvPr id="213" name="Google Shape;213;p24"/>
          <p:cNvSpPr txBox="1"/>
          <p:nvPr>
            <p:ph idx="4294967295" type="body"/>
          </p:nvPr>
        </p:nvSpPr>
        <p:spPr>
          <a:xfrm>
            <a:off x="3434506" y="590734"/>
            <a:ext cx="3796800" cy="3088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AutoNum type="arabicPeriod"/>
            </a:pPr>
            <a:r>
              <a:rPr lang="en" sz="1200"/>
              <a:t>Small</a:t>
            </a:r>
            <a:r>
              <a:rPr lang="en" sz="1200"/>
              <a:t> from A to B</a:t>
            </a:r>
            <a:endParaRPr sz="1200"/>
          </a:p>
          <a:p>
            <a:pPr indent="-304800" lvl="0" marL="457200" rtl="0" algn="l">
              <a:lnSpc>
                <a:spcPct val="150000"/>
              </a:lnSpc>
              <a:spcBef>
                <a:spcPts val="0"/>
              </a:spcBef>
              <a:spcAft>
                <a:spcPts val="0"/>
              </a:spcAft>
              <a:buSzPts val="1200"/>
              <a:buAutoNum type="arabicPeriod"/>
            </a:pPr>
            <a:r>
              <a:rPr lang="en" sz="1200"/>
              <a:t>Medium from A to C</a:t>
            </a:r>
            <a:endParaRPr sz="1200"/>
          </a:p>
          <a:p>
            <a:pPr indent="-304800" lvl="0" marL="457200" rtl="0" algn="l">
              <a:lnSpc>
                <a:spcPct val="150000"/>
              </a:lnSpc>
              <a:spcBef>
                <a:spcPts val="0"/>
              </a:spcBef>
              <a:spcAft>
                <a:spcPts val="0"/>
              </a:spcAft>
              <a:buSzPts val="1200"/>
              <a:buAutoNum type="arabicPeriod"/>
            </a:pPr>
            <a:r>
              <a:rPr lang="en" sz="1200"/>
              <a:t>Small from B to C</a:t>
            </a:r>
            <a:endParaRPr sz="1200"/>
          </a:p>
          <a:p>
            <a:pPr indent="-304800" lvl="0" marL="457200" rtl="0" algn="l">
              <a:lnSpc>
                <a:spcPct val="150000"/>
              </a:lnSpc>
              <a:spcBef>
                <a:spcPts val="0"/>
              </a:spcBef>
              <a:spcAft>
                <a:spcPts val="0"/>
              </a:spcAft>
              <a:buSzPts val="1200"/>
              <a:buAutoNum type="arabicPeriod"/>
            </a:pPr>
            <a:r>
              <a:rPr lang="en" sz="1200"/>
              <a:t>Large from A to B</a:t>
            </a:r>
            <a:endParaRPr sz="1200"/>
          </a:p>
          <a:p>
            <a:pPr indent="-304800" lvl="0" marL="457200" rtl="0" algn="l">
              <a:lnSpc>
                <a:spcPct val="150000"/>
              </a:lnSpc>
              <a:spcBef>
                <a:spcPts val="0"/>
              </a:spcBef>
              <a:spcAft>
                <a:spcPts val="0"/>
              </a:spcAft>
              <a:buSzPts val="1200"/>
              <a:buAutoNum type="arabicPeriod"/>
            </a:pPr>
            <a:r>
              <a:rPr lang="en" sz="1200"/>
              <a:t>Small from C to A</a:t>
            </a:r>
            <a:endParaRPr sz="1200"/>
          </a:p>
          <a:p>
            <a:pPr indent="-304800" lvl="0" marL="457200" rtl="0" algn="l">
              <a:lnSpc>
                <a:spcPct val="150000"/>
              </a:lnSpc>
              <a:spcBef>
                <a:spcPts val="0"/>
              </a:spcBef>
              <a:spcAft>
                <a:spcPts val="0"/>
              </a:spcAft>
              <a:buSzPts val="1200"/>
              <a:buAutoNum type="arabicPeriod"/>
            </a:pPr>
            <a:r>
              <a:rPr lang="en" sz="1200"/>
              <a:t>Medium from C to B</a:t>
            </a:r>
            <a:endParaRPr sz="1200"/>
          </a:p>
          <a:p>
            <a:pPr indent="-304800" lvl="0" marL="457200" rtl="0" algn="l">
              <a:lnSpc>
                <a:spcPct val="150000"/>
              </a:lnSpc>
              <a:spcBef>
                <a:spcPts val="0"/>
              </a:spcBef>
              <a:spcAft>
                <a:spcPts val="0"/>
              </a:spcAft>
              <a:buSzPts val="1200"/>
              <a:buAutoNum type="arabicPeriod"/>
            </a:pPr>
            <a:r>
              <a:rPr lang="en" sz="1200"/>
              <a:t>Small from A to B</a:t>
            </a:r>
            <a:endParaRPr sz="1200"/>
          </a:p>
        </p:txBody>
      </p:sp>
      <p:pic>
        <p:nvPicPr>
          <p:cNvPr id="214" name="Google Shape;214;p24"/>
          <p:cNvPicPr preferRelativeResize="0"/>
          <p:nvPr/>
        </p:nvPicPr>
        <p:blipFill>
          <a:blip r:embed="rId3">
            <a:alphaModFix/>
          </a:blip>
          <a:stretch>
            <a:fillRect/>
          </a:stretch>
        </p:blipFill>
        <p:spPr>
          <a:xfrm>
            <a:off x="2519875" y="1434077"/>
            <a:ext cx="3598400" cy="65275"/>
          </a:xfrm>
          <a:prstGeom prst="rect">
            <a:avLst/>
          </a:prstGeom>
          <a:noFill/>
          <a:ln>
            <a:noFill/>
          </a:ln>
        </p:spPr>
      </p:pic>
      <p:sp>
        <p:nvSpPr>
          <p:cNvPr id="215" name="Google Shape;215;p24"/>
          <p:cNvSpPr/>
          <p:nvPr/>
        </p:nvSpPr>
        <p:spPr>
          <a:xfrm>
            <a:off x="3373175" y="670700"/>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nvSpPr>
        <p:spPr>
          <a:xfrm>
            <a:off x="2419590" y="89955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A, C, B)</a:t>
            </a:r>
            <a:endParaRPr sz="1200">
              <a:latin typeface="Roboto"/>
              <a:ea typeface="Roboto"/>
              <a:cs typeface="Roboto"/>
              <a:sym typeface="Roboto"/>
            </a:endParaRPr>
          </a:p>
        </p:txBody>
      </p:sp>
      <p:sp>
        <p:nvSpPr>
          <p:cNvPr id="217" name="Google Shape;217;p24"/>
          <p:cNvSpPr txBox="1"/>
          <p:nvPr/>
        </p:nvSpPr>
        <p:spPr>
          <a:xfrm>
            <a:off x="2463267" y="141278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B, C)</a:t>
            </a:r>
            <a:endParaRPr sz="1200">
              <a:latin typeface="Roboto"/>
              <a:ea typeface="Roboto"/>
              <a:cs typeface="Roboto"/>
              <a:sym typeface="Roboto"/>
            </a:endParaRPr>
          </a:p>
        </p:txBody>
      </p:sp>
      <p:sp>
        <p:nvSpPr>
          <p:cNvPr id="218" name="Google Shape;218;p24"/>
          <p:cNvSpPr/>
          <p:nvPr/>
        </p:nvSpPr>
        <p:spPr>
          <a:xfrm>
            <a:off x="3373175" y="1790125"/>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txBox="1"/>
          <p:nvPr/>
        </p:nvSpPr>
        <p:spPr>
          <a:xfrm>
            <a:off x="2419590" y="197927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C, B, A)</a:t>
            </a:r>
            <a:endParaRPr sz="1200">
              <a:latin typeface="Roboto"/>
              <a:ea typeface="Roboto"/>
              <a:cs typeface="Roboto"/>
              <a:sym typeface="Roboto"/>
            </a:endParaRPr>
          </a:p>
        </p:txBody>
      </p:sp>
      <p:sp>
        <p:nvSpPr>
          <p:cNvPr id="220" name="Google Shape;220;p24"/>
          <p:cNvSpPr/>
          <p:nvPr/>
        </p:nvSpPr>
        <p:spPr>
          <a:xfrm>
            <a:off x="6309813" y="689534"/>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6309813" y="930208"/>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6309813" y="1247081"/>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6309813" y="1810379"/>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6309813" y="2051053"/>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6309813" y="2291726"/>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txBox="1"/>
          <p:nvPr/>
        </p:nvSpPr>
        <p:spPr>
          <a:xfrm>
            <a:off x="7000902" y="573584"/>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B, C)</a:t>
            </a:r>
            <a:endParaRPr sz="1200">
              <a:latin typeface="Roboto"/>
              <a:ea typeface="Roboto"/>
              <a:cs typeface="Roboto"/>
              <a:sym typeface="Roboto"/>
            </a:endParaRPr>
          </a:p>
        </p:txBody>
      </p:sp>
      <p:sp>
        <p:nvSpPr>
          <p:cNvPr id="227" name="Google Shape;227;p24"/>
          <p:cNvSpPr txBox="1"/>
          <p:nvPr/>
        </p:nvSpPr>
        <p:spPr>
          <a:xfrm>
            <a:off x="7000902" y="81425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C, B)</a:t>
            </a:r>
            <a:endParaRPr sz="1200">
              <a:latin typeface="Roboto"/>
              <a:ea typeface="Roboto"/>
              <a:cs typeface="Roboto"/>
              <a:sym typeface="Roboto"/>
            </a:endParaRPr>
          </a:p>
        </p:txBody>
      </p:sp>
      <p:sp>
        <p:nvSpPr>
          <p:cNvPr id="228" name="Google Shape;228;p24"/>
          <p:cNvSpPr txBox="1"/>
          <p:nvPr/>
        </p:nvSpPr>
        <p:spPr>
          <a:xfrm>
            <a:off x="7000902" y="1131132"/>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B, C, A)</a:t>
            </a:r>
            <a:endParaRPr sz="1200">
              <a:latin typeface="Roboto"/>
              <a:ea typeface="Roboto"/>
              <a:cs typeface="Roboto"/>
              <a:sym typeface="Roboto"/>
            </a:endParaRPr>
          </a:p>
        </p:txBody>
      </p:sp>
      <p:sp>
        <p:nvSpPr>
          <p:cNvPr id="229" name="Google Shape;229;p24"/>
          <p:cNvSpPr txBox="1"/>
          <p:nvPr/>
        </p:nvSpPr>
        <p:spPr>
          <a:xfrm>
            <a:off x="7011160" y="1677067"/>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C, A, B)</a:t>
            </a:r>
            <a:endParaRPr sz="1200">
              <a:latin typeface="Roboto"/>
              <a:ea typeface="Roboto"/>
              <a:cs typeface="Roboto"/>
              <a:sym typeface="Roboto"/>
            </a:endParaRPr>
          </a:p>
        </p:txBody>
      </p:sp>
      <p:sp>
        <p:nvSpPr>
          <p:cNvPr id="230" name="Google Shape;230;p24"/>
          <p:cNvSpPr txBox="1"/>
          <p:nvPr/>
        </p:nvSpPr>
        <p:spPr>
          <a:xfrm>
            <a:off x="7011160" y="195004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C, B, A)</a:t>
            </a:r>
            <a:endParaRPr sz="1200">
              <a:latin typeface="Roboto"/>
              <a:ea typeface="Roboto"/>
              <a:cs typeface="Roboto"/>
              <a:sym typeface="Roboto"/>
            </a:endParaRPr>
          </a:p>
        </p:txBody>
      </p:sp>
      <p:sp>
        <p:nvSpPr>
          <p:cNvPr id="231" name="Google Shape;231;p24"/>
          <p:cNvSpPr txBox="1"/>
          <p:nvPr/>
        </p:nvSpPr>
        <p:spPr>
          <a:xfrm>
            <a:off x="7000902" y="2223002"/>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B, C)</a:t>
            </a:r>
            <a:endParaRPr sz="1200">
              <a:latin typeface="Roboto"/>
              <a:ea typeface="Roboto"/>
              <a:cs typeface="Roboto"/>
              <a:sym typeface="Roboto"/>
            </a:endParaRPr>
          </a:p>
        </p:txBody>
      </p:sp>
      <p:sp>
        <p:nvSpPr>
          <p:cNvPr id="232" name="Google Shape;232;p24"/>
          <p:cNvSpPr/>
          <p:nvPr/>
        </p:nvSpPr>
        <p:spPr>
          <a:xfrm>
            <a:off x="2312325" y="679800"/>
            <a:ext cx="207600" cy="1912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txBox="1"/>
          <p:nvPr/>
        </p:nvSpPr>
        <p:spPr>
          <a:xfrm>
            <a:off x="1343450" y="147751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T(3, A, B, C)</a:t>
            </a:r>
            <a:endParaRPr sz="1200">
              <a:latin typeface="Roboto"/>
              <a:ea typeface="Roboto"/>
              <a:cs typeface="Roboto"/>
              <a:sym typeface="Roboto"/>
            </a:endParaRPr>
          </a:p>
        </p:txBody>
      </p:sp>
      <p:pic>
        <p:nvPicPr>
          <p:cNvPr id="234" name="Google Shape;234;p24"/>
          <p:cNvPicPr preferRelativeResize="0"/>
          <p:nvPr/>
        </p:nvPicPr>
        <p:blipFill>
          <a:blip r:embed="rId3">
            <a:alphaModFix/>
          </a:blip>
          <a:stretch>
            <a:fillRect/>
          </a:stretch>
        </p:blipFill>
        <p:spPr>
          <a:xfrm>
            <a:off x="2519875" y="1738877"/>
            <a:ext cx="3598400" cy="65275"/>
          </a:xfrm>
          <a:prstGeom prst="rect">
            <a:avLst/>
          </a:prstGeom>
          <a:noFill/>
          <a:ln>
            <a:noFill/>
          </a:ln>
        </p:spPr>
      </p:pic>
      <p:sp>
        <p:nvSpPr>
          <p:cNvPr id="235" name="Google Shape;235;p24"/>
          <p:cNvSpPr txBox="1"/>
          <p:nvPr>
            <p:ph type="title"/>
          </p:nvPr>
        </p:nvSpPr>
        <p:spPr>
          <a:xfrm>
            <a:off x="2083725" y="2607150"/>
            <a:ext cx="3945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Recursion</a:t>
            </a:r>
            <a:endParaRPr/>
          </a:p>
        </p:txBody>
      </p:sp>
      <p:sp>
        <p:nvSpPr>
          <p:cNvPr id="236" name="Google Shape;236;p24"/>
          <p:cNvSpPr txBox="1"/>
          <p:nvPr>
            <p:ph idx="4294967295" type="body"/>
          </p:nvPr>
        </p:nvSpPr>
        <p:spPr>
          <a:xfrm>
            <a:off x="3434506" y="3181534"/>
            <a:ext cx="3796800" cy="3088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AutoNum type="arabicPeriod"/>
            </a:pPr>
            <a:r>
              <a:rPr lang="en" sz="1200"/>
              <a:t>Small</a:t>
            </a:r>
            <a:r>
              <a:rPr lang="en" sz="1200"/>
              <a:t> from B to C</a:t>
            </a:r>
            <a:endParaRPr sz="1200"/>
          </a:p>
          <a:p>
            <a:pPr indent="-304800" lvl="0" marL="457200" rtl="0" algn="l">
              <a:lnSpc>
                <a:spcPct val="150000"/>
              </a:lnSpc>
              <a:spcBef>
                <a:spcPts val="0"/>
              </a:spcBef>
              <a:spcAft>
                <a:spcPts val="0"/>
              </a:spcAft>
              <a:buSzPts val="1200"/>
              <a:buAutoNum type="arabicPeriod"/>
            </a:pPr>
            <a:r>
              <a:rPr lang="en" sz="1200"/>
              <a:t>Medium from B to A</a:t>
            </a:r>
            <a:endParaRPr sz="1200"/>
          </a:p>
          <a:p>
            <a:pPr indent="-304800" lvl="0" marL="457200" rtl="0" algn="l">
              <a:lnSpc>
                <a:spcPct val="150000"/>
              </a:lnSpc>
              <a:spcBef>
                <a:spcPts val="0"/>
              </a:spcBef>
              <a:spcAft>
                <a:spcPts val="0"/>
              </a:spcAft>
              <a:buSzPts val="1200"/>
              <a:buAutoNum type="arabicPeriod"/>
            </a:pPr>
            <a:r>
              <a:rPr lang="en" sz="1200"/>
              <a:t>Small from C to A</a:t>
            </a:r>
            <a:endParaRPr sz="1200"/>
          </a:p>
          <a:p>
            <a:pPr indent="-304800" lvl="0" marL="457200" rtl="0" algn="l">
              <a:lnSpc>
                <a:spcPct val="150000"/>
              </a:lnSpc>
              <a:spcBef>
                <a:spcPts val="0"/>
              </a:spcBef>
              <a:spcAft>
                <a:spcPts val="0"/>
              </a:spcAft>
              <a:buSzPts val="1200"/>
              <a:buAutoNum type="arabicPeriod"/>
            </a:pPr>
            <a:r>
              <a:rPr lang="en" sz="1200"/>
              <a:t>Large from B to C</a:t>
            </a:r>
            <a:endParaRPr sz="1200"/>
          </a:p>
          <a:p>
            <a:pPr indent="-304800" lvl="0" marL="457200" rtl="0" algn="l">
              <a:lnSpc>
                <a:spcPct val="150000"/>
              </a:lnSpc>
              <a:spcBef>
                <a:spcPts val="0"/>
              </a:spcBef>
              <a:spcAft>
                <a:spcPts val="0"/>
              </a:spcAft>
              <a:buSzPts val="1200"/>
              <a:buAutoNum type="arabicPeriod"/>
            </a:pPr>
            <a:r>
              <a:rPr lang="en" sz="1200"/>
              <a:t>Small from A to B</a:t>
            </a:r>
            <a:endParaRPr sz="1200"/>
          </a:p>
          <a:p>
            <a:pPr indent="-304800" lvl="0" marL="457200" rtl="0" algn="l">
              <a:lnSpc>
                <a:spcPct val="150000"/>
              </a:lnSpc>
              <a:spcBef>
                <a:spcPts val="0"/>
              </a:spcBef>
              <a:spcAft>
                <a:spcPts val="0"/>
              </a:spcAft>
              <a:buSzPts val="1200"/>
              <a:buAutoNum type="arabicPeriod"/>
            </a:pPr>
            <a:r>
              <a:rPr lang="en" sz="1200"/>
              <a:t>Medium from A to C</a:t>
            </a:r>
            <a:endParaRPr sz="1200"/>
          </a:p>
          <a:p>
            <a:pPr indent="-304800" lvl="0" marL="457200" rtl="0" algn="l">
              <a:lnSpc>
                <a:spcPct val="150000"/>
              </a:lnSpc>
              <a:spcBef>
                <a:spcPts val="0"/>
              </a:spcBef>
              <a:spcAft>
                <a:spcPts val="0"/>
              </a:spcAft>
              <a:buSzPts val="1200"/>
              <a:buAutoNum type="arabicPeriod"/>
            </a:pPr>
            <a:r>
              <a:rPr lang="en" sz="1200"/>
              <a:t>Small from B to C</a:t>
            </a:r>
            <a:endParaRPr sz="1200"/>
          </a:p>
        </p:txBody>
      </p:sp>
      <p:pic>
        <p:nvPicPr>
          <p:cNvPr id="237" name="Google Shape;237;p24"/>
          <p:cNvPicPr preferRelativeResize="0"/>
          <p:nvPr/>
        </p:nvPicPr>
        <p:blipFill>
          <a:blip r:embed="rId3">
            <a:alphaModFix/>
          </a:blip>
          <a:stretch>
            <a:fillRect/>
          </a:stretch>
        </p:blipFill>
        <p:spPr>
          <a:xfrm>
            <a:off x="2519875" y="4024877"/>
            <a:ext cx="3598400" cy="65275"/>
          </a:xfrm>
          <a:prstGeom prst="rect">
            <a:avLst/>
          </a:prstGeom>
          <a:noFill/>
          <a:ln>
            <a:noFill/>
          </a:ln>
        </p:spPr>
      </p:pic>
      <p:sp>
        <p:nvSpPr>
          <p:cNvPr id="238" name="Google Shape;238;p24"/>
          <p:cNvSpPr/>
          <p:nvPr/>
        </p:nvSpPr>
        <p:spPr>
          <a:xfrm>
            <a:off x="3373175" y="3261500"/>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txBox="1"/>
          <p:nvPr/>
        </p:nvSpPr>
        <p:spPr>
          <a:xfrm>
            <a:off x="2419590" y="349035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B, A, C)</a:t>
            </a:r>
            <a:endParaRPr sz="1200">
              <a:latin typeface="Roboto"/>
              <a:ea typeface="Roboto"/>
              <a:cs typeface="Roboto"/>
              <a:sym typeface="Roboto"/>
            </a:endParaRPr>
          </a:p>
        </p:txBody>
      </p:sp>
      <p:sp>
        <p:nvSpPr>
          <p:cNvPr id="240" name="Google Shape;240;p24"/>
          <p:cNvSpPr txBox="1"/>
          <p:nvPr/>
        </p:nvSpPr>
        <p:spPr>
          <a:xfrm>
            <a:off x="2463267" y="400358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B, C, A)</a:t>
            </a:r>
            <a:endParaRPr sz="1200">
              <a:latin typeface="Roboto"/>
              <a:ea typeface="Roboto"/>
              <a:cs typeface="Roboto"/>
              <a:sym typeface="Roboto"/>
            </a:endParaRPr>
          </a:p>
        </p:txBody>
      </p:sp>
      <p:sp>
        <p:nvSpPr>
          <p:cNvPr id="241" name="Google Shape;241;p24"/>
          <p:cNvSpPr/>
          <p:nvPr/>
        </p:nvSpPr>
        <p:spPr>
          <a:xfrm>
            <a:off x="3373175" y="4380925"/>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txBox="1"/>
          <p:nvPr/>
        </p:nvSpPr>
        <p:spPr>
          <a:xfrm>
            <a:off x="2419590" y="457007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B, C, A)</a:t>
            </a:r>
            <a:endParaRPr sz="1200">
              <a:latin typeface="Roboto"/>
              <a:ea typeface="Roboto"/>
              <a:cs typeface="Roboto"/>
              <a:sym typeface="Roboto"/>
            </a:endParaRPr>
          </a:p>
        </p:txBody>
      </p:sp>
      <p:sp>
        <p:nvSpPr>
          <p:cNvPr id="243" name="Google Shape;243;p24"/>
          <p:cNvSpPr/>
          <p:nvPr/>
        </p:nvSpPr>
        <p:spPr>
          <a:xfrm>
            <a:off x="6309813" y="3280334"/>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p:nvPr/>
        </p:nvSpPr>
        <p:spPr>
          <a:xfrm>
            <a:off x="6309813" y="3521008"/>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6309813" y="3837881"/>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6309813" y="4401179"/>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6309813" y="4641853"/>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6309813" y="4882526"/>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txBox="1"/>
          <p:nvPr/>
        </p:nvSpPr>
        <p:spPr>
          <a:xfrm>
            <a:off x="7000902" y="3164384"/>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B, C, A)</a:t>
            </a:r>
            <a:endParaRPr sz="1200">
              <a:latin typeface="Roboto"/>
              <a:ea typeface="Roboto"/>
              <a:cs typeface="Roboto"/>
              <a:sym typeface="Roboto"/>
            </a:endParaRPr>
          </a:p>
        </p:txBody>
      </p:sp>
      <p:sp>
        <p:nvSpPr>
          <p:cNvPr id="250" name="Google Shape;250;p24"/>
          <p:cNvSpPr txBox="1"/>
          <p:nvPr/>
        </p:nvSpPr>
        <p:spPr>
          <a:xfrm>
            <a:off x="7000902" y="340505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B, A, C)</a:t>
            </a:r>
            <a:endParaRPr sz="1200">
              <a:latin typeface="Roboto"/>
              <a:ea typeface="Roboto"/>
              <a:cs typeface="Roboto"/>
              <a:sym typeface="Roboto"/>
            </a:endParaRPr>
          </a:p>
        </p:txBody>
      </p:sp>
      <p:sp>
        <p:nvSpPr>
          <p:cNvPr id="251" name="Google Shape;251;p24"/>
          <p:cNvSpPr txBox="1"/>
          <p:nvPr/>
        </p:nvSpPr>
        <p:spPr>
          <a:xfrm>
            <a:off x="7000902" y="3721932"/>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C, A, B)</a:t>
            </a:r>
            <a:endParaRPr sz="1200">
              <a:latin typeface="Roboto"/>
              <a:ea typeface="Roboto"/>
              <a:cs typeface="Roboto"/>
              <a:sym typeface="Roboto"/>
            </a:endParaRPr>
          </a:p>
        </p:txBody>
      </p:sp>
      <p:sp>
        <p:nvSpPr>
          <p:cNvPr id="252" name="Google Shape;252;p24"/>
          <p:cNvSpPr txBox="1"/>
          <p:nvPr/>
        </p:nvSpPr>
        <p:spPr>
          <a:xfrm>
            <a:off x="7011160" y="4267867"/>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B, C)</a:t>
            </a:r>
            <a:endParaRPr sz="1200">
              <a:latin typeface="Roboto"/>
              <a:ea typeface="Roboto"/>
              <a:cs typeface="Roboto"/>
              <a:sym typeface="Roboto"/>
            </a:endParaRPr>
          </a:p>
        </p:txBody>
      </p:sp>
      <p:sp>
        <p:nvSpPr>
          <p:cNvPr id="253" name="Google Shape;253;p24"/>
          <p:cNvSpPr txBox="1"/>
          <p:nvPr/>
        </p:nvSpPr>
        <p:spPr>
          <a:xfrm>
            <a:off x="7011160" y="454084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C, B)</a:t>
            </a:r>
            <a:endParaRPr sz="1200">
              <a:latin typeface="Roboto"/>
              <a:ea typeface="Roboto"/>
              <a:cs typeface="Roboto"/>
              <a:sym typeface="Roboto"/>
            </a:endParaRPr>
          </a:p>
        </p:txBody>
      </p:sp>
      <p:sp>
        <p:nvSpPr>
          <p:cNvPr id="254" name="Google Shape;254;p24"/>
          <p:cNvSpPr txBox="1"/>
          <p:nvPr/>
        </p:nvSpPr>
        <p:spPr>
          <a:xfrm>
            <a:off x="7000902" y="4813802"/>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B, C, A)</a:t>
            </a:r>
            <a:endParaRPr sz="1200">
              <a:latin typeface="Roboto"/>
              <a:ea typeface="Roboto"/>
              <a:cs typeface="Roboto"/>
              <a:sym typeface="Roboto"/>
            </a:endParaRPr>
          </a:p>
        </p:txBody>
      </p:sp>
      <p:sp>
        <p:nvSpPr>
          <p:cNvPr id="255" name="Google Shape;255;p24"/>
          <p:cNvSpPr/>
          <p:nvPr/>
        </p:nvSpPr>
        <p:spPr>
          <a:xfrm>
            <a:off x="2312325" y="3270600"/>
            <a:ext cx="207600" cy="1860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txBox="1"/>
          <p:nvPr/>
        </p:nvSpPr>
        <p:spPr>
          <a:xfrm>
            <a:off x="1419650" y="406831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T(3, B, C, A)</a:t>
            </a:r>
            <a:endParaRPr sz="1200">
              <a:latin typeface="Roboto"/>
              <a:ea typeface="Roboto"/>
              <a:cs typeface="Roboto"/>
              <a:sym typeface="Roboto"/>
            </a:endParaRPr>
          </a:p>
        </p:txBody>
      </p:sp>
      <p:pic>
        <p:nvPicPr>
          <p:cNvPr id="257" name="Google Shape;257;p24"/>
          <p:cNvPicPr preferRelativeResize="0"/>
          <p:nvPr/>
        </p:nvPicPr>
        <p:blipFill>
          <a:blip r:embed="rId3">
            <a:alphaModFix/>
          </a:blip>
          <a:stretch>
            <a:fillRect/>
          </a:stretch>
        </p:blipFill>
        <p:spPr>
          <a:xfrm>
            <a:off x="2519875" y="4329677"/>
            <a:ext cx="3598400" cy="65275"/>
          </a:xfrm>
          <a:prstGeom prst="rect">
            <a:avLst/>
          </a:prstGeom>
          <a:noFill/>
          <a:ln>
            <a:noFill/>
          </a:ln>
        </p:spPr>
      </p:pic>
      <p:pic>
        <p:nvPicPr>
          <p:cNvPr id="258" name="Google Shape;258;p24"/>
          <p:cNvPicPr preferRelativeResize="0"/>
          <p:nvPr/>
        </p:nvPicPr>
        <p:blipFill>
          <a:blip r:embed="rId3">
            <a:alphaModFix/>
          </a:blip>
          <a:stretch>
            <a:fillRect/>
          </a:stretch>
        </p:blipFill>
        <p:spPr>
          <a:xfrm>
            <a:off x="1376875" y="2729477"/>
            <a:ext cx="3598400" cy="65275"/>
          </a:xfrm>
          <a:prstGeom prst="rect">
            <a:avLst/>
          </a:prstGeom>
          <a:noFill/>
          <a:ln>
            <a:noFill/>
          </a:ln>
        </p:spPr>
      </p:pic>
      <p:sp>
        <p:nvSpPr>
          <p:cNvPr id="259" name="Google Shape;259;p24"/>
          <p:cNvSpPr txBox="1"/>
          <p:nvPr/>
        </p:nvSpPr>
        <p:spPr>
          <a:xfrm>
            <a:off x="1396467" y="270818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C, B)</a:t>
            </a:r>
            <a:endParaRPr sz="1200">
              <a:latin typeface="Roboto"/>
              <a:ea typeface="Roboto"/>
              <a:cs typeface="Roboto"/>
              <a:sym typeface="Roboto"/>
            </a:endParaRPr>
          </a:p>
        </p:txBody>
      </p:sp>
      <p:pic>
        <p:nvPicPr>
          <p:cNvPr id="260" name="Google Shape;260;p24"/>
          <p:cNvPicPr preferRelativeResize="0"/>
          <p:nvPr/>
        </p:nvPicPr>
        <p:blipFill>
          <a:blip r:embed="rId3">
            <a:alphaModFix/>
          </a:blip>
          <a:stretch>
            <a:fillRect/>
          </a:stretch>
        </p:blipFill>
        <p:spPr>
          <a:xfrm>
            <a:off x="1376875" y="3034277"/>
            <a:ext cx="3598400" cy="65275"/>
          </a:xfrm>
          <a:prstGeom prst="rect">
            <a:avLst/>
          </a:prstGeom>
          <a:noFill/>
          <a:ln>
            <a:noFill/>
          </a:ln>
        </p:spPr>
      </p:pic>
      <p:pic>
        <p:nvPicPr>
          <p:cNvPr id="261" name="Google Shape;261;p24"/>
          <p:cNvPicPr preferRelativeResize="0"/>
          <p:nvPr/>
        </p:nvPicPr>
        <p:blipFill>
          <a:blip r:embed="rId3">
            <a:alphaModFix/>
          </a:blip>
          <a:stretch>
            <a:fillRect/>
          </a:stretch>
        </p:blipFill>
        <p:spPr>
          <a:xfrm>
            <a:off x="3580769" y="1994600"/>
            <a:ext cx="1909650" cy="39250"/>
          </a:xfrm>
          <a:prstGeom prst="rect">
            <a:avLst/>
          </a:prstGeom>
          <a:noFill/>
          <a:ln>
            <a:noFill/>
          </a:ln>
        </p:spPr>
      </p:pic>
      <p:pic>
        <p:nvPicPr>
          <p:cNvPr id="262" name="Google Shape;262;p24"/>
          <p:cNvPicPr preferRelativeResize="0"/>
          <p:nvPr/>
        </p:nvPicPr>
        <p:blipFill>
          <a:blip r:embed="rId3">
            <a:alphaModFix/>
          </a:blip>
          <a:stretch>
            <a:fillRect/>
          </a:stretch>
        </p:blipFill>
        <p:spPr>
          <a:xfrm>
            <a:off x="3580769" y="2223200"/>
            <a:ext cx="1909650" cy="39250"/>
          </a:xfrm>
          <a:prstGeom prst="rect">
            <a:avLst/>
          </a:prstGeom>
          <a:noFill/>
          <a:ln>
            <a:noFill/>
          </a:ln>
        </p:spPr>
      </p:pic>
      <p:pic>
        <p:nvPicPr>
          <p:cNvPr id="263" name="Google Shape;263;p24"/>
          <p:cNvPicPr preferRelativeResize="0"/>
          <p:nvPr/>
        </p:nvPicPr>
        <p:blipFill>
          <a:blip r:embed="rId3">
            <a:alphaModFix/>
          </a:blip>
          <a:stretch>
            <a:fillRect/>
          </a:stretch>
        </p:blipFill>
        <p:spPr>
          <a:xfrm>
            <a:off x="3885569" y="927800"/>
            <a:ext cx="1909650" cy="39250"/>
          </a:xfrm>
          <a:prstGeom prst="rect">
            <a:avLst/>
          </a:prstGeom>
          <a:noFill/>
          <a:ln>
            <a:noFill/>
          </a:ln>
        </p:spPr>
      </p:pic>
      <p:pic>
        <p:nvPicPr>
          <p:cNvPr id="264" name="Google Shape;264;p24"/>
          <p:cNvPicPr preferRelativeResize="0"/>
          <p:nvPr/>
        </p:nvPicPr>
        <p:blipFill>
          <a:blip r:embed="rId3">
            <a:alphaModFix/>
          </a:blip>
          <a:stretch>
            <a:fillRect/>
          </a:stretch>
        </p:blipFill>
        <p:spPr>
          <a:xfrm>
            <a:off x="3885569" y="1156400"/>
            <a:ext cx="1909650" cy="39250"/>
          </a:xfrm>
          <a:prstGeom prst="rect">
            <a:avLst/>
          </a:prstGeom>
          <a:noFill/>
          <a:ln>
            <a:noFill/>
          </a:ln>
        </p:spPr>
      </p:pic>
      <p:pic>
        <p:nvPicPr>
          <p:cNvPr id="265" name="Google Shape;265;p24"/>
          <p:cNvPicPr preferRelativeResize="0"/>
          <p:nvPr/>
        </p:nvPicPr>
        <p:blipFill>
          <a:blip r:embed="rId3">
            <a:alphaModFix/>
          </a:blip>
          <a:stretch>
            <a:fillRect/>
          </a:stretch>
        </p:blipFill>
        <p:spPr>
          <a:xfrm>
            <a:off x="3961769" y="3518600"/>
            <a:ext cx="1909650" cy="39250"/>
          </a:xfrm>
          <a:prstGeom prst="rect">
            <a:avLst/>
          </a:prstGeom>
          <a:noFill/>
          <a:ln>
            <a:noFill/>
          </a:ln>
        </p:spPr>
      </p:pic>
      <p:pic>
        <p:nvPicPr>
          <p:cNvPr id="266" name="Google Shape;266;p24"/>
          <p:cNvPicPr preferRelativeResize="0"/>
          <p:nvPr/>
        </p:nvPicPr>
        <p:blipFill>
          <a:blip r:embed="rId3">
            <a:alphaModFix/>
          </a:blip>
          <a:stretch>
            <a:fillRect/>
          </a:stretch>
        </p:blipFill>
        <p:spPr>
          <a:xfrm>
            <a:off x="3961769" y="3747200"/>
            <a:ext cx="1909650" cy="39250"/>
          </a:xfrm>
          <a:prstGeom prst="rect">
            <a:avLst/>
          </a:prstGeom>
          <a:noFill/>
          <a:ln>
            <a:noFill/>
          </a:ln>
        </p:spPr>
      </p:pic>
      <p:pic>
        <p:nvPicPr>
          <p:cNvPr id="267" name="Google Shape;267;p24"/>
          <p:cNvPicPr preferRelativeResize="0"/>
          <p:nvPr/>
        </p:nvPicPr>
        <p:blipFill>
          <a:blip r:embed="rId3">
            <a:alphaModFix/>
          </a:blip>
          <a:stretch>
            <a:fillRect/>
          </a:stretch>
        </p:blipFill>
        <p:spPr>
          <a:xfrm>
            <a:off x="3961769" y="4585400"/>
            <a:ext cx="1909650" cy="39250"/>
          </a:xfrm>
          <a:prstGeom prst="rect">
            <a:avLst/>
          </a:prstGeom>
          <a:noFill/>
          <a:ln>
            <a:noFill/>
          </a:ln>
        </p:spPr>
      </p:pic>
      <p:pic>
        <p:nvPicPr>
          <p:cNvPr id="268" name="Google Shape;268;p24"/>
          <p:cNvPicPr preferRelativeResize="0"/>
          <p:nvPr/>
        </p:nvPicPr>
        <p:blipFill>
          <a:blip r:embed="rId3">
            <a:alphaModFix/>
          </a:blip>
          <a:stretch>
            <a:fillRect/>
          </a:stretch>
        </p:blipFill>
        <p:spPr>
          <a:xfrm>
            <a:off x="3961769" y="4814000"/>
            <a:ext cx="1909650" cy="39250"/>
          </a:xfrm>
          <a:prstGeom prst="rect">
            <a:avLst/>
          </a:prstGeom>
          <a:noFill/>
          <a:ln>
            <a:noFill/>
          </a:ln>
        </p:spPr>
      </p:pic>
      <p:sp>
        <p:nvSpPr>
          <p:cNvPr id="269" name="Google Shape;269;p24"/>
          <p:cNvSpPr/>
          <p:nvPr/>
        </p:nvSpPr>
        <p:spPr>
          <a:xfrm>
            <a:off x="1093125" y="689525"/>
            <a:ext cx="207600" cy="44421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txBox="1"/>
          <p:nvPr/>
        </p:nvSpPr>
        <p:spPr>
          <a:xfrm>
            <a:off x="147975" y="272296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T(4, A, C, B)</a:t>
            </a:r>
            <a:endParaRPr sz="1200">
              <a:latin typeface="Roboto"/>
              <a:ea typeface="Roboto"/>
              <a:cs typeface="Roboto"/>
              <a:sym typeface="Roboto"/>
            </a:endParaRPr>
          </a:p>
        </p:txBody>
      </p:sp>
      <p:sp>
        <p:nvSpPr>
          <p:cNvPr id="271" name="Google Shape;271;p24"/>
          <p:cNvSpPr txBox="1"/>
          <p:nvPr/>
        </p:nvSpPr>
        <p:spPr>
          <a:xfrm>
            <a:off x="2382300" y="2722983"/>
            <a:ext cx="242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Ring from A to C</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Recursion: factorial (classic example)</a:t>
            </a:r>
            <a:endParaRPr/>
          </a:p>
        </p:txBody>
      </p:sp>
      <p:sp>
        <p:nvSpPr>
          <p:cNvPr id="277" name="Google Shape;277;p25"/>
          <p:cNvSpPr txBox="1"/>
          <p:nvPr/>
        </p:nvSpPr>
        <p:spPr>
          <a:xfrm>
            <a:off x="279400" y="1027200"/>
            <a:ext cx="8565900" cy="423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6! = 6 x 5 x 4 x 3 x 2 x 1</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a:t>
            </a:r>
            <a:r>
              <a:rPr lang="en">
                <a:latin typeface="Roboto"/>
                <a:ea typeface="Roboto"/>
                <a:cs typeface="Roboto"/>
                <a:sym typeface="Roboto"/>
              </a:rPr>
              <a:t>! = n x (n-1) x (n-2) x (n-3) x …… x 2 x 1</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sz="1200">
                <a:solidFill>
                  <a:srgbClr val="161616"/>
                </a:solidFill>
              </a:rPr>
              <a:t>The factorial of a number is equal to the starting</a:t>
            </a:r>
            <a:endParaRPr sz="1200">
              <a:solidFill>
                <a:srgbClr val="161616"/>
              </a:solidFill>
            </a:endParaRPr>
          </a:p>
          <a:p>
            <a:pPr indent="0" lvl="0" marL="0" rtl="0" algn="l">
              <a:spcBef>
                <a:spcPts val="0"/>
              </a:spcBef>
              <a:spcAft>
                <a:spcPts val="0"/>
              </a:spcAft>
              <a:buNone/>
            </a:pPr>
            <a:r>
              <a:rPr lang="en" sz="1200">
                <a:solidFill>
                  <a:srgbClr val="161616"/>
                </a:solidFill>
              </a:rPr>
              <a:t>number multiplied by the factorial of the number</a:t>
            </a:r>
            <a:endParaRPr sz="1200">
              <a:solidFill>
                <a:srgbClr val="161616"/>
              </a:solidFill>
            </a:endParaRPr>
          </a:p>
          <a:p>
            <a:pPr indent="0" lvl="0" marL="0" rtl="0" algn="l">
              <a:spcBef>
                <a:spcPts val="0"/>
              </a:spcBef>
              <a:spcAft>
                <a:spcPts val="0"/>
              </a:spcAft>
              <a:buNone/>
            </a:pPr>
            <a:r>
              <a:rPr lang="en" sz="1200">
                <a:solidFill>
                  <a:srgbClr val="161616"/>
                </a:solidFill>
              </a:rPr>
              <a:t>immediately below it:</a:t>
            </a:r>
            <a:endParaRPr sz="1200">
              <a:solidFill>
                <a:srgbClr val="161616"/>
              </a:solidFill>
            </a:endParaRPr>
          </a:p>
          <a:p>
            <a:pPr indent="0" lvl="0" marL="0" rtl="0" algn="l">
              <a:spcBef>
                <a:spcPts val="0"/>
              </a:spcBef>
              <a:spcAft>
                <a:spcPts val="0"/>
              </a:spcAft>
              <a:buNone/>
            </a:pPr>
            <a:r>
              <a:t/>
            </a:r>
            <a:endParaRPr sz="1200">
              <a:solidFill>
                <a:srgbClr val="161616"/>
              </a:solidFill>
            </a:endParaRPr>
          </a:p>
          <a:p>
            <a:pPr indent="0" lvl="0" marL="0" rtl="0" algn="l">
              <a:spcBef>
                <a:spcPts val="0"/>
              </a:spcBef>
              <a:spcAft>
                <a:spcPts val="0"/>
              </a:spcAft>
              <a:buNone/>
            </a:pPr>
            <a:r>
              <a:rPr b="1" lang="en" sz="1900">
                <a:latin typeface="Roboto"/>
                <a:ea typeface="Roboto"/>
                <a:cs typeface="Roboto"/>
                <a:sym typeface="Roboto"/>
              </a:rPr>
              <a:t>n</a:t>
            </a:r>
            <a:r>
              <a:rPr b="1" lang="en" sz="1900">
                <a:latin typeface="Roboto"/>
                <a:ea typeface="Roboto"/>
                <a:cs typeface="Roboto"/>
                <a:sym typeface="Roboto"/>
              </a:rPr>
              <a:t>! = n x (n-1)!</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(n-1)! = (n-1) x (n-2)!</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(n-2)! = (n-2) x (n-3)!</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2! = 2 x 1!</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1! = 1</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Fun fact: </a:t>
            </a:r>
            <a:r>
              <a:rPr lang="en">
                <a:latin typeface="Roboto"/>
                <a:ea typeface="Roboto"/>
                <a:cs typeface="Roboto"/>
                <a:sym typeface="Roboto"/>
              </a:rPr>
              <a:t>Google recursion :)</a:t>
            </a:r>
            <a:endParaRPr b="1" sz="19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p:txBody>
      </p:sp>
      <p:sp>
        <p:nvSpPr>
          <p:cNvPr id="278" name="Google Shape;278;p25"/>
          <p:cNvSpPr txBox="1"/>
          <p:nvPr/>
        </p:nvSpPr>
        <p:spPr>
          <a:xfrm>
            <a:off x="4206250" y="1560600"/>
            <a:ext cx="46392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Definition: Recursion is a programming technique using a function or algorithm that calls itself one or more times until a specified condition is met at which time the rest of each repetition is processed from the last one called to the first.</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Recursion</a:t>
            </a:r>
            <a:endParaRPr/>
          </a:p>
        </p:txBody>
      </p:sp>
      <p:sp>
        <p:nvSpPr>
          <p:cNvPr id="284" name="Google Shape;284;p26"/>
          <p:cNvSpPr txBox="1"/>
          <p:nvPr>
            <p:ph idx="4294967295" type="body"/>
          </p:nvPr>
        </p:nvSpPr>
        <p:spPr>
          <a:xfrm>
            <a:off x="3434506" y="590734"/>
            <a:ext cx="3796800" cy="3088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AutoNum type="arabicPeriod"/>
            </a:pPr>
            <a:r>
              <a:rPr lang="en" sz="1200"/>
              <a:t>Small</a:t>
            </a:r>
            <a:r>
              <a:rPr lang="en" sz="1200"/>
              <a:t> from A to B</a:t>
            </a:r>
            <a:endParaRPr sz="1200"/>
          </a:p>
          <a:p>
            <a:pPr indent="-304800" lvl="0" marL="457200" rtl="0" algn="l">
              <a:lnSpc>
                <a:spcPct val="150000"/>
              </a:lnSpc>
              <a:spcBef>
                <a:spcPts val="0"/>
              </a:spcBef>
              <a:spcAft>
                <a:spcPts val="0"/>
              </a:spcAft>
              <a:buSzPts val="1200"/>
              <a:buAutoNum type="arabicPeriod"/>
            </a:pPr>
            <a:r>
              <a:rPr lang="en" sz="1200"/>
              <a:t>Medium</a:t>
            </a:r>
            <a:r>
              <a:rPr lang="en" sz="1200"/>
              <a:t> from A to C</a:t>
            </a:r>
            <a:endParaRPr sz="1200"/>
          </a:p>
          <a:p>
            <a:pPr indent="-304800" lvl="0" marL="457200" rtl="0" algn="l">
              <a:lnSpc>
                <a:spcPct val="150000"/>
              </a:lnSpc>
              <a:spcBef>
                <a:spcPts val="0"/>
              </a:spcBef>
              <a:spcAft>
                <a:spcPts val="0"/>
              </a:spcAft>
              <a:buSzPts val="1200"/>
              <a:buAutoNum type="arabicPeriod"/>
            </a:pPr>
            <a:r>
              <a:rPr lang="en" sz="1200"/>
              <a:t>Small</a:t>
            </a:r>
            <a:r>
              <a:rPr lang="en" sz="1200"/>
              <a:t> from B to C</a:t>
            </a:r>
            <a:endParaRPr sz="1200"/>
          </a:p>
          <a:p>
            <a:pPr indent="-304800" lvl="0" marL="457200" rtl="0" algn="l">
              <a:lnSpc>
                <a:spcPct val="150000"/>
              </a:lnSpc>
              <a:spcBef>
                <a:spcPts val="0"/>
              </a:spcBef>
              <a:spcAft>
                <a:spcPts val="0"/>
              </a:spcAft>
              <a:buSzPts val="1200"/>
              <a:buAutoNum type="arabicPeriod"/>
            </a:pPr>
            <a:r>
              <a:rPr lang="en" sz="1200"/>
              <a:t>Large</a:t>
            </a:r>
            <a:r>
              <a:rPr lang="en" sz="1200"/>
              <a:t> from A to B</a:t>
            </a:r>
            <a:endParaRPr sz="1200"/>
          </a:p>
          <a:p>
            <a:pPr indent="-304800" lvl="0" marL="457200" rtl="0" algn="l">
              <a:lnSpc>
                <a:spcPct val="150000"/>
              </a:lnSpc>
              <a:spcBef>
                <a:spcPts val="0"/>
              </a:spcBef>
              <a:spcAft>
                <a:spcPts val="0"/>
              </a:spcAft>
              <a:buSzPts val="1200"/>
              <a:buAutoNum type="arabicPeriod"/>
            </a:pPr>
            <a:r>
              <a:rPr lang="en" sz="1200"/>
              <a:t>Small</a:t>
            </a:r>
            <a:r>
              <a:rPr lang="en" sz="1200"/>
              <a:t> from C to A</a:t>
            </a:r>
            <a:endParaRPr sz="1200"/>
          </a:p>
          <a:p>
            <a:pPr indent="-304800" lvl="0" marL="457200" rtl="0" algn="l">
              <a:lnSpc>
                <a:spcPct val="150000"/>
              </a:lnSpc>
              <a:spcBef>
                <a:spcPts val="0"/>
              </a:spcBef>
              <a:spcAft>
                <a:spcPts val="0"/>
              </a:spcAft>
              <a:buSzPts val="1200"/>
              <a:buAutoNum type="arabicPeriod"/>
            </a:pPr>
            <a:r>
              <a:rPr lang="en" sz="1200"/>
              <a:t>Medium</a:t>
            </a:r>
            <a:r>
              <a:rPr lang="en" sz="1200"/>
              <a:t> from C to B</a:t>
            </a:r>
            <a:endParaRPr sz="1200"/>
          </a:p>
          <a:p>
            <a:pPr indent="-304800" lvl="0" marL="457200" rtl="0" algn="l">
              <a:lnSpc>
                <a:spcPct val="150000"/>
              </a:lnSpc>
              <a:spcBef>
                <a:spcPts val="0"/>
              </a:spcBef>
              <a:spcAft>
                <a:spcPts val="0"/>
              </a:spcAft>
              <a:buSzPts val="1200"/>
              <a:buAutoNum type="arabicPeriod"/>
            </a:pPr>
            <a:r>
              <a:rPr lang="en" sz="1200"/>
              <a:t>Small from A to B</a:t>
            </a:r>
            <a:endParaRPr sz="1200"/>
          </a:p>
        </p:txBody>
      </p:sp>
      <p:pic>
        <p:nvPicPr>
          <p:cNvPr id="285" name="Google Shape;285;p26"/>
          <p:cNvPicPr preferRelativeResize="0"/>
          <p:nvPr/>
        </p:nvPicPr>
        <p:blipFill>
          <a:blip r:embed="rId3">
            <a:alphaModFix/>
          </a:blip>
          <a:stretch>
            <a:fillRect/>
          </a:stretch>
        </p:blipFill>
        <p:spPr>
          <a:xfrm>
            <a:off x="2519875" y="1434077"/>
            <a:ext cx="3598400" cy="65275"/>
          </a:xfrm>
          <a:prstGeom prst="rect">
            <a:avLst/>
          </a:prstGeom>
          <a:noFill/>
          <a:ln>
            <a:noFill/>
          </a:ln>
        </p:spPr>
      </p:pic>
      <p:sp>
        <p:nvSpPr>
          <p:cNvPr id="286" name="Google Shape;286;p26"/>
          <p:cNvSpPr/>
          <p:nvPr/>
        </p:nvSpPr>
        <p:spPr>
          <a:xfrm>
            <a:off x="3373175" y="670700"/>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txBox="1"/>
          <p:nvPr/>
        </p:nvSpPr>
        <p:spPr>
          <a:xfrm>
            <a:off x="2419590" y="89955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A, C, B)</a:t>
            </a:r>
            <a:endParaRPr sz="1200">
              <a:latin typeface="Roboto"/>
              <a:ea typeface="Roboto"/>
              <a:cs typeface="Roboto"/>
              <a:sym typeface="Roboto"/>
            </a:endParaRPr>
          </a:p>
        </p:txBody>
      </p:sp>
      <p:sp>
        <p:nvSpPr>
          <p:cNvPr id="288" name="Google Shape;288;p26"/>
          <p:cNvSpPr txBox="1"/>
          <p:nvPr/>
        </p:nvSpPr>
        <p:spPr>
          <a:xfrm>
            <a:off x="2463267" y="141278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B, C)</a:t>
            </a:r>
            <a:endParaRPr sz="1200">
              <a:latin typeface="Roboto"/>
              <a:ea typeface="Roboto"/>
              <a:cs typeface="Roboto"/>
              <a:sym typeface="Roboto"/>
            </a:endParaRPr>
          </a:p>
        </p:txBody>
      </p:sp>
      <p:sp>
        <p:nvSpPr>
          <p:cNvPr id="289" name="Google Shape;289;p26"/>
          <p:cNvSpPr/>
          <p:nvPr/>
        </p:nvSpPr>
        <p:spPr>
          <a:xfrm>
            <a:off x="3373175" y="1790125"/>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txBox="1"/>
          <p:nvPr/>
        </p:nvSpPr>
        <p:spPr>
          <a:xfrm>
            <a:off x="2419590" y="197927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C, B, A)</a:t>
            </a:r>
            <a:endParaRPr sz="1200">
              <a:latin typeface="Roboto"/>
              <a:ea typeface="Roboto"/>
              <a:cs typeface="Roboto"/>
              <a:sym typeface="Roboto"/>
            </a:endParaRPr>
          </a:p>
        </p:txBody>
      </p:sp>
      <p:sp>
        <p:nvSpPr>
          <p:cNvPr id="291" name="Google Shape;291;p26"/>
          <p:cNvSpPr/>
          <p:nvPr/>
        </p:nvSpPr>
        <p:spPr>
          <a:xfrm>
            <a:off x="6309813" y="689534"/>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6309813" y="930208"/>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6309813" y="1247081"/>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6309813" y="1810379"/>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6309813" y="2051053"/>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6309813" y="2291726"/>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txBox="1"/>
          <p:nvPr/>
        </p:nvSpPr>
        <p:spPr>
          <a:xfrm>
            <a:off x="7000902" y="573584"/>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B, C)</a:t>
            </a:r>
            <a:endParaRPr sz="1200">
              <a:latin typeface="Roboto"/>
              <a:ea typeface="Roboto"/>
              <a:cs typeface="Roboto"/>
              <a:sym typeface="Roboto"/>
            </a:endParaRPr>
          </a:p>
        </p:txBody>
      </p:sp>
      <p:sp>
        <p:nvSpPr>
          <p:cNvPr id="298" name="Google Shape;298;p26"/>
          <p:cNvSpPr txBox="1"/>
          <p:nvPr/>
        </p:nvSpPr>
        <p:spPr>
          <a:xfrm>
            <a:off x="7000902" y="81425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C, B)</a:t>
            </a:r>
            <a:endParaRPr sz="1200">
              <a:latin typeface="Roboto"/>
              <a:ea typeface="Roboto"/>
              <a:cs typeface="Roboto"/>
              <a:sym typeface="Roboto"/>
            </a:endParaRPr>
          </a:p>
        </p:txBody>
      </p:sp>
      <p:sp>
        <p:nvSpPr>
          <p:cNvPr id="299" name="Google Shape;299;p26"/>
          <p:cNvSpPr txBox="1"/>
          <p:nvPr/>
        </p:nvSpPr>
        <p:spPr>
          <a:xfrm>
            <a:off x="7000902" y="1131132"/>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B, C, A)</a:t>
            </a:r>
            <a:endParaRPr sz="1200">
              <a:latin typeface="Roboto"/>
              <a:ea typeface="Roboto"/>
              <a:cs typeface="Roboto"/>
              <a:sym typeface="Roboto"/>
            </a:endParaRPr>
          </a:p>
        </p:txBody>
      </p:sp>
      <p:sp>
        <p:nvSpPr>
          <p:cNvPr id="300" name="Google Shape;300;p26"/>
          <p:cNvSpPr txBox="1"/>
          <p:nvPr/>
        </p:nvSpPr>
        <p:spPr>
          <a:xfrm>
            <a:off x="7011160" y="1677067"/>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C, A, B)</a:t>
            </a:r>
            <a:endParaRPr sz="1200">
              <a:latin typeface="Roboto"/>
              <a:ea typeface="Roboto"/>
              <a:cs typeface="Roboto"/>
              <a:sym typeface="Roboto"/>
            </a:endParaRPr>
          </a:p>
        </p:txBody>
      </p:sp>
      <p:sp>
        <p:nvSpPr>
          <p:cNvPr id="301" name="Google Shape;301;p26"/>
          <p:cNvSpPr txBox="1"/>
          <p:nvPr/>
        </p:nvSpPr>
        <p:spPr>
          <a:xfrm>
            <a:off x="7011160" y="195004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C, B, A)</a:t>
            </a:r>
            <a:endParaRPr sz="1200">
              <a:latin typeface="Roboto"/>
              <a:ea typeface="Roboto"/>
              <a:cs typeface="Roboto"/>
              <a:sym typeface="Roboto"/>
            </a:endParaRPr>
          </a:p>
        </p:txBody>
      </p:sp>
      <p:sp>
        <p:nvSpPr>
          <p:cNvPr id="302" name="Google Shape;302;p26"/>
          <p:cNvSpPr txBox="1"/>
          <p:nvPr/>
        </p:nvSpPr>
        <p:spPr>
          <a:xfrm>
            <a:off x="7000902" y="2223002"/>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B, C)</a:t>
            </a:r>
            <a:endParaRPr sz="1200">
              <a:latin typeface="Roboto"/>
              <a:ea typeface="Roboto"/>
              <a:cs typeface="Roboto"/>
              <a:sym typeface="Roboto"/>
            </a:endParaRPr>
          </a:p>
        </p:txBody>
      </p:sp>
      <p:sp>
        <p:nvSpPr>
          <p:cNvPr id="303" name="Google Shape;303;p26"/>
          <p:cNvSpPr/>
          <p:nvPr/>
        </p:nvSpPr>
        <p:spPr>
          <a:xfrm>
            <a:off x="2312325" y="679800"/>
            <a:ext cx="207600" cy="1912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txBox="1"/>
          <p:nvPr/>
        </p:nvSpPr>
        <p:spPr>
          <a:xfrm>
            <a:off x="1343450" y="147751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T(3, A, B, C)</a:t>
            </a:r>
            <a:endParaRPr sz="1200">
              <a:latin typeface="Roboto"/>
              <a:ea typeface="Roboto"/>
              <a:cs typeface="Roboto"/>
              <a:sym typeface="Roboto"/>
            </a:endParaRPr>
          </a:p>
        </p:txBody>
      </p:sp>
      <p:pic>
        <p:nvPicPr>
          <p:cNvPr id="305" name="Google Shape;305;p26"/>
          <p:cNvPicPr preferRelativeResize="0"/>
          <p:nvPr/>
        </p:nvPicPr>
        <p:blipFill>
          <a:blip r:embed="rId3">
            <a:alphaModFix/>
          </a:blip>
          <a:stretch>
            <a:fillRect/>
          </a:stretch>
        </p:blipFill>
        <p:spPr>
          <a:xfrm>
            <a:off x="2519875" y="1738877"/>
            <a:ext cx="3598400" cy="65275"/>
          </a:xfrm>
          <a:prstGeom prst="rect">
            <a:avLst/>
          </a:prstGeom>
          <a:noFill/>
          <a:ln>
            <a:noFill/>
          </a:ln>
        </p:spPr>
      </p:pic>
      <p:sp>
        <p:nvSpPr>
          <p:cNvPr id="306" name="Google Shape;306;p26"/>
          <p:cNvSpPr txBox="1"/>
          <p:nvPr>
            <p:ph type="title"/>
          </p:nvPr>
        </p:nvSpPr>
        <p:spPr>
          <a:xfrm>
            <a:off x="2083725" y="2607150"/>
            <a:ext cx="3945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Recursion</a:t>
            </a:r>
            <a:endParaRPr/>
          </a:p>
        </p:txBody>
      </p:sp>
      <p:sp>
        <p:nvSpPr>
          <p:cNvPr id="307" name="Google Shape;307;p26"/>
          <p:cNvSpPr txBox="1"/>
          <p:nvPr>
            <p:ph idx="4294967295" type="body"/>
          </p:nvPr>
        </p:nvSpPr>
        <p:spPr>
          <a:xfrm>
            <a:off x="3434506" y="3181534"/>
            <a:ext cx="3796800" cy="3088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AutoNum type="arabicPeriod"/>
            </a:pPr>
            <a:r>
              <a:rPr lang="en" sz="1200"/>
              <a:t>Small from B to C</a:t>
            </a:r>
            <a:endParaRPr sz="1200"/>
          </a:p>
          <a:p>
            <a:pPr indent="-304800" lvl="0" marL="457200" rtl="0" algn="l">
              <a:lnSpc>
                <a:spcPct val="150000"/>
              </a:lnSpc>
              <a:spcBef>
                <a:spcPts val="0"/>
              </a:spcBef>
              <a:spcAft>
                <a:spcPts val="0"/>
              </a:spcAft>
              <a:buSzPts val="1200"/>
              <a:buAutoNum type="arabicPeriod"/>
            </a:pPr>
            <a:r>
              <a:rPr lang="en" sz="1200"/>
              <a:t>Medium from B to A</a:t>
            </a:r>
            <a:endParaRPr sz="1200"/>
          </a:p>
          <a:p>
            <a:pPr indent="-304800" lvl="0" marL="457200" rtl="0" algn="l">
              <a:lnSpc>
                <a:spcPct val="150000"/>
              </a:lnSpc>
              <a:spcBef>
                <a:spcPts val="0"/>
              </a:spcBef>
              <a:spcAft>
                <a:spcPts val="0"/>
              </a:spcAft>
              <a:buSzPts val="1200"/>
              <a:buAutoNum type="arabicPeriod"/>
            </a:pPr>
            <a:r>
              <a:rPr lang="en" sz="1200"/>
              <a:t>Small from C to A</a:t>
            </a:r>
            <a:endParaRPr sz="1200"/>
          </a:p>
          <a:p>
            <a:pPr indent="-304800" lvl="0" marL="457200" rtl="0" algn="l">
              <a:lnSpc>
                <a:spcPct val="150000"/>
              </a:lnSpc>
              <a:spcBef>
                <a:spcPts val="0"/>
              </a:spcBef>
              <a:spcAft>
                <a:spcPts val="0"/>
              </a:spcAft>
              <a:buSzPts val="1200"/>
              <a:buAutoNum type="arabicPeriod"/>
            </a:pPr>
            <a:r>
              <a:rPr lang="en" sz="1200"/>
              <a:t>Large from B to C</a:t>
            </a:r>
            <a:endParaRPr sz="1200"/>
          </a:p>
          <a:p>
            <a:pPr indent="-304800" lvl="0" marL="457200" rtl="0" algn="l">
              <a:lnSpc>
                <a:spcPct val="150000"/>
              </a:lnSpc>
              <a:spcBef>
                <a:spcPts val="0"/>
              </a:spcBef>
              <a:spcAft>
                <a:spcPts val="0"/>
              </a:spcAft>
              <a:buSzPts val="1200"/>
              <a:buAutoNum type="arabicPeriod"/>
            </a:pPr>
            <a:r>
              <a:rPr lang="en" sz="1200"/>
              <a:t>Small from A to B</a:t>
            </a:r>
            <a:endParaRPr sz="1200"/>
          </a:p>
          <a:p>
            <a:pPr indent="-304800" lvl="0" marL="457200" rtl="0" algn="l">
              <a:lnSpc>
                <a:spcPct val="150000"/>
              </a:lnSpc>
              <a:spcBef>
                <a:spcPts val="0"/>
              </a:spcBef>
              <a:spcAft>
                <a:spcPts val="0"/>
              </a:spcAft>
              <a:buSzPts val="1200"/>
              <a:buAutoNum type="arabicPeriod"/>
            </a:pPr>
            <a:r>
              <a:rPr lang="en" sz="1200"/>
              <a:t>Medium from A to C</a:t>
            </a:r>
            <a:endParaRPr sz="1200"/>
          </a:p>
          <a:p>
            <a:pPr indent="-304800" lvl="0" marL="457200" rtl="0" algn="l">
              <a:lnSpc>
                <a:spcPct val="150000"/>
              </a:lnSpc>
              <a:spcBef>
                <a:spcPts val="0"/>
              </a:spcBef>
              <a:spcAft>
                <a:spcPts val="0"/>
              </a:spcAft>
              <a:buSzPts val="1200"/>
              <a:buAutoNum type="arabicPeriod"/>
            </a:pPr>
            <a:r>
              <a:rPr lang="en" sz="1200"/>
              <a:t>Small from B to C</a:t>
            </a:r>
            <a:endParaRPr sz="1200"/>
          </a:p>
        </p:txBody>
      </p:sp>
      <p:pic>
        <p:nvPicPr>
          <p:cNvPr id="308" name="Google Shape;308;p26"/>
          <p:cNvPicPr preferRelativeResize="0"/>
          <p:nvPr/>
        </p:nvPicPr>
        <p:blipFill>
          <a:blip r:embed="rId3">
            <a:alphaModFix/>
          </a:blip>
          <a:stretch>
            <a:fillRect/>
          </a:stretch>
        </p:blipFill>
        <p:spPr>
          <a:xfrm>
            <a:off x="2519875" y="4024877"/>
            <a:ext cx="3598400" cy="65275"/>
          </a:xfrm>
          <a:prstGeom prst="rect">
            <a:avLst/>
          </a:prstGeom>
          <a:noFill/>
          <a:ln>
            <a:noFill/>
          </a:ln>
        </p:spPr>
      </p:pic>
      <p:sp>
        <p:nvSpPr>
          <p:cNvPr id="309" name="Google Shape;309;p26"/>
          <p:cNvSpPr/>
          <p:nvPr/>
        </p:nvSpPr>
        <p:spPr>
          <a:xfrm>
            <a:off x="3373175" y="3261500"/>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txBox="1"/>
          <p:nvPr/>
        </p:nvSpPr>
        <p:spPr>
          <a:xfrm>
            <a:off x="2419590" y="349035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B, A, C)</a:t>
            </a:r>
            <a:endParaRPr sz="1200">
              <a:latin typeface="Roboto"/>
              <a:ea typeface="Roboto"/>
              <a:cs typeface="Roboto"/>
              <a:sym typeface="Roboto"/>
            </a:endParaRPr>
          </a:p>
        </p:txBody>
      </p:sp>
      <p:sp>
        <p:nvSpPr>
          <p:cNvPr id="311" name="Google Shape;311;p26"/>
          <p:cNvSpPr txBox="1"/>
          <p:nvPr/>
        </p:nvSpPr>
        <p:spPr>
          <a:xfrm>
            <a:off x="2463267" y="400358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B, C, A)</a:t>
            </a:r>
            <a:endParaRPr sz="1200">
              <a:latin typeface="Roboto"/>
              <a:ea typeface="Roboto"/>
              <a:cs typeface="Roboto"/>
              <a:sym typeface="Roboto"/>
            </a:endParaRPr>
          </a:p>
        </p:txBody>
      </p:sp>
      <p:sp>
        <p:nvSpPr>
          <p:cNvPr id="312" name="Google Shape;312;p26"/>
          <p:cNvSpPr/>
          <p:nvPr/>
        </p:nvSpPr>
        <p:spPr>
          <a:xfrm>
            <a:off x="3373175" y="4380925"/>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txBox="1"/>
          <p:nvPr/>
        </p:nvSpPr>
        <p:spPr>
          <a:xfrm>
            <a:off x="2419590" y="457007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B, C, A)</a:t>
            </a:r>
            <a:endParaRPr sz="1200">
              <a:latin typeface="Roboto"/>
              <a:ea typeface="Roboto"/>
              <a:cs typeface="Roboto"/>
              <a:sym typeface="Roboto"/>
            </a:endParaRPr>
          </a:p>
        </p:txBody>
      </p:sp>
      <p:sp>
        <p:nvSpPr>
          <p:cNvPr id="314" name="Google Shape;314;p26"/>
          <p:cNvSpPr/>
          <p:nvPr/>
        </p:nvSpPr>
        <p:spPr>
          <a:xfrm>
            <a:off x="6309813" y="3280334"/>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6309813" y="3521008"/>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6309813" y="3837881"/>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6309813" y="4401179"/>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6309813" y="4641853"/>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6309813" y="4882526"/>
            <a:ext cx="4056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txBox="1"/>
          <p:nvPr/>
        </p:nvSpPr>
        <p:spPr>
          <a:xfrm>
            <a:off x="7000902" y="3164384"/>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B, C, A)</a:t>
            </a:r>
            <a:endParaRPr sz="1200">
              <a:latin typeface="Roboto"/>
              <a:ea typeface="Roboto"/>
              <a:cs typeface="Roboto"/>
              <a:sym typeface="Roboto"/>
            </a:endParaRPr>
          </a:p>
        </p:txBody>
      </p:sp>
      <p:sp>
        <p:nvSpPr>
          <p:cNvPr id="321" name="Google Shape;321;p26"/>
          <p:cNvSpPr txBox="1"/>
          <p:nvPr/>
        </p:nvSpPr>
        <p:spPr>
          <a:xfrm>
            <a:off x="7000902" y="340505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B, A, C)</a:t>
            </a:r>
            <a:endParaRPr sz="1200">
              <a:latin typeface="Roboto"/>
              <a:ea typeface="Roboto"/>
              <a:cs typeface="Roboto"/>
              <a:sym typeface="Roboto"/>
            </a:endParaRPr>
          </a:p>
        </p:txBody>
      </p:sp>
      <p:sp>
        <p:nvSpPr>
          <p:cNvPr id="322" name="Google Shape;322;p26"/>
          <p:cNvSpPr txBox="1"/>
          <p:nvPr/>
        </p:nvSpPr>
        <p:spPr>
          <a:xfrm>
            <a:off x="7000902" y="3721932"/>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C, A, B)</a:t>
            </a:r>
            <a:endParaRPr sz="1200">
              <a:latin typeface="Roboto"/>
              <a:ea typeface="Roboto"/>
              <a:cs typeface="Roboto"/>
              <a:sym typeface="Roboto"/>
            </a:endParaRPr>
          </a:p>
        </p:txBody>
      </p:sp>
      <p:sp>
        <p:nvSpPr>
          <p:cNvPr id="323" name="Google Shape;323;p26"/>
          <p:cNvSpPr txBox="1"/>
          <p:nvPr/>
        </p:nvSpPr>
        <p:spPr>
          <a:xfrm>
            <a:off x="7011160" y="4267867"/>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B, C)</a:t>
            </a:r>
            <a:endParaRPr sz="1200">
              <a:latin typeface="Roboto"/>
              <a:ea typeface="Roboto"/>
              <a:cs typeface="Roboto"/>
              <a:sym typeface="Roboto"/>
            </a:endParaRPr>
          </a:p>
        </p:txBody>
      </p:sp>
      <p:sp>
        <p:nvSpPr>
          <p:cNvPr id="324" name="Google Shape;324;p26"/>
          <p:cNvSpPr txBox="1"/>
          <p:nvPr/>
        </p:nvSpPr>
        <p:spPr>
          <a:xfrm>
            <a:off x="7011160" y="454084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C, B)</a:t>
            </a:r>
            <a:endParaRPr sz="1200">
              <a:latin typeface="Roboto"/>
              <a:ea typeface="Roboto"/>
              <a:cs typeface="Roboto"/>
              <a:sym typeface="Roboto"/>
            </a:endParaRPr>
          </a:p>
        </p:txBody>
      </p:sp>
      <p:sp>
        <p:nvSpPr>
          <p:cNvPr id="325" name="Google Shape;325;p26"/>
          <p:cNvSpPr txBox="1"/>
          <p:nvPr/>
        </p:nvSpPr>
        <p:spPr>
          <a:xfrm>
            <a:off x="7000902" y="4813802"/>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B, C, A)</a:t>
            </a:r>
            <a:endParaRPr sz="1200">
              <a:latin typeface="Roboto"/>
              <a:ea typeface="Roboto"/>
              <a:cs typeface="Roboto"/>
              <a:sym typeface="Roboto"/>
            </a:endParaRPr>
          </a:p>
        </p:txBody>
      </p:sp>
      <p:sp>
        <p:nvSpPr>
          <p:cNvPr id="326" name="Google Shape;326;p26"/>
          <p:cNvSpPr/>
          <p:nvPr/>
        </p:nvSpPr>
        <p:spPr>
          <a:xfrm>
            <a:off x="2312325" y="3270600"/>
            <a:ext cx="207600" cy="1860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txBox="1"/>
          <p:nvPr/>
        </p:nvSpPr>
        <p:spPr>
          <a:xfrm>
            <a:off x="1419650" y="406831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T(3, B, C, A)</a:t>
            </a:r>
            <a:endParaRPr sz="1200">
              <a:latin typeface="Roboto"/>
              <a:ea typeface="Roboto"/>
              <a:cs typeface="Roboto"/>
              <a:sym typeface="Roboto"/>
            </a:endParaRPr>
          </a:p>
        </p:txBody>
      </p:sp>
      <p:pic>
        <p:nvPicPr>
          <p:cNvPr id="328" name="Google Shape;328;p26"/>
          <p:cNvPicPr preferRelativeResize="0"/>
          <p:nvPr/>
        </p:nvPicPr>
        <p:blipFill>
          <a:blip r:embed="rId3">
            <a:alphaModFix/>
          </a:blip>
          <a:stretch>
            <a:fillRect/>
          </a:stretch>
        </p:blipFill>
        <p:spPr>
          <a:xfrm>
            <a:off x="2519875" y="4329677"/>
            <a:ext cx="3598400" cy="65275"/>
          </a:xfrm>
          <a:prstGeom prst="rect">
            <a:avLst/>
          </a:prstGeom>
          <a:noFill/>
          <a:ln>
            <a:noFill/>
          </a:ln>
        </p:spPr>
      </p:pic>
      <p:pic>
        <p:nvPicPr>
          <p:cNvPr id="329" name="Google Shape;329;p26"/>
          <p:cNvPicPr preferRelativeResize="0"/>
          <p:nvPr/>
        </p:nvPicPr>
        <p:blipFill>
          <a:blip r:embed="rId3">
            <a:alphaModFix/>
          </a:blip>
          <a:stretch>
            <a:fillRect/>
          </a:stretch>
        </p:blipFill>
        <p:spPr>
          <a:xfrm>
            <a:off x="1376875" y="2729477"/>
            <a:ext cx="3598400" cy="65275"/>
          </a:xfrm>
          <a:prstGeom prst="rect">
            <a:avLst/>
          </a:prstGeom>
          <a:noFill/>
          <a:ln>
            <a:noFill/>
          </a:ln>
        </p:spPr>
      </p:pic>
      <p:sp>
        <p:nvSpPr>
          <p:cNvPr id="330" name="Google Shape;330;p26"/>
          <p:cNvSpPr txBox="1"/>
          <p:nvPr/>
        </p:nvSpPr>
        <p:spPr>
          <a:xfrm>
            <a:off x="1396467" y="270818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C, B)</a:t>
            </a:r>
            <a:endParaRPr sz="1200">
              <a:latin typeface="Roboto"/>
              <a:ea typeface="Roboto"/>
              <a:cs typeface="Roboto"/>
              <a:sym typeface="Roboto"/>
            </a:endParaRPr>
          </a:p>
        </p:txBody>
      </p:sp>
      <p:pic>
        <p:nvPicPr>
          <p:cNvPr id="331" name="Google Shape;331;p26"/>
          <p:cNvPicPr preferRelativeResize="0"/>
          <p:nvPr/>
        </p:nvPicPr>
        <p:blipFill>
          <a:blip r:embed="rId3">
            <a:alphaModFix/>
          </a:blip>
          <a:stretch>
            <a:fillRect/>
          </a:stretch>
        </p:blipFill>
        <p:spPr>
          <a:xfrm>
            <a:off x="1376875" y="3034277"/>
            <a:ext cx="3598400" cy="65275"/>
          </a:xfrm>
          <a:prstGeom prst="rect">
            <a:avLst/>
          </a:prstGeom>
          <a:noFill/>
          <a:ln>
            <a:noFill/>
          </a:ln>
        </p:spPr>
      </p:pic>
      <p:pic>
        <p:nvPicPr>
          <p:cNvPr id="332" name="Google Shape;332;p26"/>
          <p:cNvPicPr preferRelativeResize="0"/>
          <p:nvPr/>
        </p:nvPicPr>
        <p:blipFill>
          <a:blip r:embed="rId3">
            <a:alphaModFix/>
          </a:blip>
          <a:stretch>
            <a:fillRect/>
          </a:stretch>
        </p:blipFill>
        <p:spPr>
          <a:xfrm>
            <a:off x="3580769" y="1994600"/>
            <a:ext cx="1909650" cy="39250"/>
          </a:xfrm>
          <a:prstGeom prst="rect">
            <a:avLst/>
          </a:prstGeom>
          <a:noFill/>
          <a:ln>
            <a:noFill/>
          </a:ln>
        </p:spPr>
      </p:pic>
      <p:pic>
        <p:nvPicPr>
          <p:cNvPr id="333" name="Google Shape;333;p26"/>
          <p:cNvPicPr preferRelativeResize="0"/>
          <p:nvPr/>
        </p:nvPicPr>
        <p:blipFill>
          <a:blip r:embed="rId3">
            <a:alphaModFix/>
          </a:blip>
          <a:stretch>
            <a:fillRect/>
          </a:stretch>
        </p:blipFill>
        <p:spPr>
          <a:xfrm>
            <a:off x="3580769" y="2223200"/>
            <a:ext cx="1909650" cy="39250"/>
          </a:xfrm>
          <a:prstGeom prst="rect">
            <a:avLst/>
          </a:prstGeom>
          <a:noFill/>
          <a:ln>
            <a:noFill/>
          </a:ln>
        </p:spPr>
      </p:pic>
      <p:pic>
        <p:nvPicPr>
          <p:cNvPr id="334" name="Google Shape;334;p26"/>
          <p:cNvPicPr preferRelativeResize="0"/>
          <p:nvPr/>
        </p:nvPicPr>
        <p:blipFill>
          <a:blip r:embed="rId3">
            <a:alphaModFix/>
          </a:blip>
          <a:stretch>
            <a:fillRect/>
          </a:stretch>
        </p:blipFill>
        <p:spPr>
          <a:xfrm>
            <a:off x="3885569" y="927800"/>
            <a:ext cx="1909650" cy="39250"/>
          </a:xfrm>
          <a:prstGeom prst="rect">
            <a:avLst/>
          </a:prstGeom>
          <a:noFill/>
          <a:ln>
            <a:noFill/>
          </a:ln>
        </p:spPr>
      </p:pic>
      <p:pic>
        <p:nvPicPr>
          <p:cNvPr id="335" name="Google Shape;335;p26"/>
          <p:cNvPicPr preferRelativeResize="0"/>
          <p:nvPr/>
        </p:nvPicPr>
        <p:blipFill>
          <a:blip r:embed="rId3">
            <a:alphaModFix/>
          </a:blip>
          <a:stretch>
            <a:fillRect/>
          </a:stretch>
        </p:blipFill>
        <p:spPr>
          <a:xfrm>
            <a:off x="3885569" y="1156400"/>
            <a:ext cx="1909650" cy="39250"/>
          </a:xfrm>
          <a:prstGeom prst="rect">
            <a:avLst/>
          </a:prstGeom>
          <a:noFill/>
          <a:ln>
            <a:noFill/>
          </a:ln>
        </p:spPr>
      </p:pic>
      <p:pic>
        <p:nvPicPr>
          <p:cNvPr id="336" name="Google Shape;336;p26"/>
          <p:cNvPicPr preferRelativeResize="0"/>
          <p:nvPr/>
        </p:nvPicPr>
        <p:blipFill>
          <a:blip r:embed="rId3">
            <a:alphaModFix/>
          </a:blip>
          <a:stretch>
            <a:fillRect/>
          </a:stretch>
        </p:blipFill>
        <p:spPr>
          <a:xfrm>
            <a:off x="3961769" y="3518600"/>
            <a:ext cx="1909650" cy="39250"/>
          </a:xfrm>
          <a:prstGeom prst="rect">
            <a:avLst/>
          </a:prstGeom>
          <a:noFill/>
          <a:ln>
            <a:noFill/>
          </a:ln>
        </p:spPr>
      </p:pic>
      <p:pic>
        <p:nvPicPr>
          <p:cNvPr id="337" name="Google Shape;337;p26"/>
          <p:cNvPicPr preferRelativeResize="0"/>
          <p:nvPr/>
        </p:nvPicPr>
        <p:blipFill>
          <a:blip r:embed="rId3">
            <a:alphaModFix/>
          </a:blip>
          <a:stretch>
            <a:fillRect/>
          </a:stretch>
        </p:blipFill>
        <p:spPr>
          <a:xfrm>
            <a:off x="3961769" y="3747200"/>
            <a:ext cx="1909650" cy="39250"/>
          </a:xfrm>
          <a:prstGeom prst="rect">
            <a:avLst/>
          </a:prstGeom>
          <a:noFill/>
          <a:ln>
            <a:noFill/>
          </a:ln>
        </p:spPr>
      </p:pic>
      <p:pic>
        <p:nvPicPr>
          <p:cNvPr id="338" name="Google Shape;338;p26"/>
          <p:cNvPicPr preferRelativeResize="0"/>
          <p:nvPr/>
        </p:nvPicPr>
        <p:blipFill>
          <a:blip r:embed="rId3">
            <a:alphaModFix/>
          </a:blip>
          <a:stretch>
            <a:fillRect/>
          </a:stretch>
        </p:blipFill>
        <p:spPr>
          <a:xfrm>
            <a:off x="3961769" y="4585400"/>
            <a:ext cx="1909650" cy="39250"/>
          </a:xfrm>
          <a:prstGeom prst="rect">
            <a:avLst/>
          </a:prstGeom>
          <a:noFill/>
          <a:ln>
            <a:noFill/>
          </a:ln>
        </p:spPr>
      </p:pic>
      <p:pic>
        <p:nvPicPr>
          <p:cNvPr id="339" name="Google Shape;339;p26"/>
          <p:cNvPicPr preferRelativeResize="0"/>
          <p:nvPr/>
        </p:nvPicPr>
        <p:blipFill>
          <a:blip r:embed="rId3">
            <a:alphaModFix/>
          </a:blip>
          <a:stretch>
            <a:fillRect/>
          </a:stretch>
        </p:blipFill>
        <p:spPr>
          <a:xfrm>
            <a:off x="3961769" y="4814000"/>
            <a:ext cx="1909650" cy="39250"/>
          </a:xfrm>
          <a:prstGeom prst="rect">
            <a:avLst/>
          </a:prstGeom>
          <a:noFill/>
          <a:ln>
            <a:noFill/>
          </a:ln>
        </p:spPr>
      </p:pic>
      <p:sp>
        <p:nvSpPr>
          <p:cNvPr id="340" name="Google Shape;340;p26"/>
          <p:cNvSpPr/>
          <p:nvPr/>
        </p:nvSpPr>
        <p:spPr>
          <a:xfrm>
            <a:off x="1093125" y="689525"/>
            <a:ext cx="207600" cy="44421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txBox="1"/>
          <p:nvPr/>
        </p:nvSpPr>
        <p:spPr>
          <a:xfrm>
            <a:off x="165525" y="270816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T(4, A, C, B)</a:t>
            </a:r>
            <a:endParaRPr sz="1200">
              <a:latin typeface="Roboto"/>
              <a:ea typeface="Roboto"/>
              <a:cs typeface="Roboto"/>
              <a:sym typeface="Roboto"/>
            </a:endParaRPr>
          </a:p>
        </p:txBody>
      </p:sp>
      <p:sp>
        <p:nvSpPr>
          <p:cNvPr id="342" name="Google Shape;342;p26"/>
          <p:cNvSpPr txBox="1"/>
          <p:nvPr/>
        </p:nvSpPr>
        <p:spPr>
          <a:xfrm>
            <a:off x="2382300" y="2722983"/>
            <a:ext cx="242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Ring</a:t>
            </a:r>
            <a:r>
              <a:rPr lang="en" sz="1200">
                <a:latin typeface="Roboto"/>
                <a:ea typeface="Roboto"/>
                <a:cs typeface="Roboto"/>
                <a:sym typeface="Roboto"/>
              </a:rPr>
              <a:t> from A to C</a:t>
            </a:r>
            <a:endParaRPr sz="1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Recursion</a:t>
            </a:r>
            <a:endParaRPr/>
          </a:p>
        </p:txBody>
      </p:sp>
      <p:sp>
        <p:nvSpPr>
          <p:cNvPr id="348" name="Google Shape;348;p27"/>
          <p:cNvSpPr txBox="1"/>
          <p:nvPr>
            <p:ph idx="4294967295" type="body"/>
          </p:nvPr>
        </p:nvSpPr>
        <p:spPr>
          <a:xfrm>
            <a:off x="6269906" y="569334"/>
            <a:ext cx="3796800" cy="3088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AutoNum type="arabicPeriod"/>
            </a:pPr>
            <a:r>
              <a:rPr lang="en" sz="1200"/>
              <a:t>Small from A to B</a:t>
            </a:r>
            <a:endParaRPr sz="1200"/>
          </a:p>
          <a:p>
            <a:pPr indent="-304800" lvl="0" marL="457200" rtl="0" algn="l">
              <a:lnSpc>
                <a:spcPct val="150000"/>
              </a:lnSpc>
              <a:spcBef>
                <a:spcPts val="0"/>
              </a:spcBef>
              <a:spcAft>
                <a:spcPts val="0"/>
              </a:spcAft>
              <a:buSzPts val="1200"/>
              <a:buAutoNum type="arabicPeriod"/>
            </a:pPr>
            <a:r>
              <a:rPr lang="en" sz="1200"/>
              <a:t>Medium from A to C</a:t>
            </a:r>
            <a:endParaRPr sz="1200"/>
          </a:p>
          <a:p>
            <a:pPr indent="-304800" lvl="0" marL="457200" rtl="0" algn="l">
              <a:lnSpc>
                <a:spcPct val="150000"/>
              </a:lnSpc>
              <a:spcBef>
                <a:spcPts val="0"/>
              </a:spcBef>
              <a:spcAft>
                <a:spcPts val="0"/>
              </a:spcAft>
              <a:buSzPts val="1200"/>
              <a:buAutoNum type="arabicPeriod"/>
            </a:pPr>
            <a:r>
              <a:rPr lang="en" sz="1200"/>
              <a:t>Small from B to C</a:t>
            </a:r>
            <a:endParaRPr sz="1200"/>
          </a:p>
          <a:p>
            <a:pPr indent="-304800" lvl="0" marL="457200" rtl="0" algn="l">
              <a:lnSpc>
                <a:spcPct val="150000"/>
              </a:lnSpc>
              <a:spcBef>
                <a:spcPts val="0"/>
              </a:spcBef>
              <a:spcAft>
                <a:spcPts val="0"/>
              </a:spcAft>
              <a:buSzPts val="1200"/>
              <a:buAutoNum type="arabicPeriod"/>
            </a:pPr>
            <a:r>
              <a:rPr lang="en" sz="1200"/>
              <a:t>Large from A to B</a:t>
            </a:r>
            <a:endParaRPr sz="1200"/>
          </a:p>
          <a:p>
            <a:pPr indent="-304800" lvl="0" marL="457200" rtl="0" algn="l">
              <a:lnSpc>
                <a:spcPct val="150000"/>
              </a:lnSpc>
              <a:spcBef>
                <a:spcPts val="0"/>
              </a:spcBef>
              <a:spcAft>
                <a:spcPts val="0"/>
              </a:spcAft>
              <a:buSzPts val="1200"/>
              <a:buAutoNum type="arabicPeriod"/>
            </a:pPr>
            <a:r>
              <a:rPr lang="en" sz="1200"/>
              <a:t>Small from C to A</a:t>
            </a:r>
            <a:endParaRPr sz="1200"/>
          </a:p>
          <a:p>
            <a:pPr indent="-304800" lvl="0" marL="457200" rtl="0" algn="l">
              <a:lnSpc>
                <a:spcPct val="150000"/>
              </a:lnSpc>
              <a:spcBef>
                <a:spcPts val="0"/>
              </a:spcBef>
              <a:spcAft>
                <a:spcPts val="0"/>
              </a:spcAft>
              <a:buSzPts val="1200"/>
              <a:buAutoNum type="arabicPeriod"/>
            </a:pPr>
            <a:r>
              <a:rPr lang="en" sz="1200"/>
              <a:t>Medium from C to B</a:t>
            </a:r>
            <a:endParaRPr sz="1200"/>
          </a:p>
          <a:p>
            <a:pPr indent="-304800" lvl="0" marL="457200" rtl="0" algn="l">
              <a:lnSpc>
                <a:spcPct val="150000"/>
              </a:lnSpc>
              <a:spcBef>
                <a:spcPts val="0"/>
              </a:spcBef>
              <a:spcAft>
                <a:spcPts val="0"/>
              </a:spcAft>
              <a:buSzPts val="1200"/>
              <a:buAutoNum type="arabicPeriod"/>
            </a:pPr>
            <a:r>
              <a:rPr lang="en" sz="1200"/>
              <a:t>Small from A to B</a:t>
            </a:r>
            <a:endParaRPr sz="1200"/>
          </a:p>
        </p:txBody>
      </p:sp>
      <p:pic>
        <p:nvPicPr>
          <p:cNvPr id="349" name="Google Shape;349;p27"/>
          <p:cNvPicPr preferRelativeResize="0"/>
          <p:nvPr/>
        </p:nvPicPr>
        <p:blipFill>
          <a:blip r:embed="rId3">
            <a:alphaModFix/>
          </a:blip>
          <a:stretch>
            <a:fillRect/>
          </a:stretch>
        </p:blipFill>
        <p:spPr>
          <a:xfrm>
            <a:off x="5355275" y="1412677"/>
            <a:ext cx="3598400" cy="65275"/>
          </a:xfrm>
          <a:prstGeom prst="rect">
            <a:avLst/>
          </a:prstGeom>
          <a:noFill/>
          <a:ln>
            <a:noFill/>
          </a:ln>
        </p:spPr>
      </p:pic>
      <p:sp>
        <p:nvSpPr>
          <p:cNvPr id="350" name="Google Shape;350;p27"/>
          <p:cNvSpPr/>
          <p:nvPr/>
        </p:nvSpPr>
        <p:spPr>
          <a:xfrm>
            <a:off x="6208575" y="649300"/>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txBox="1"/>
          <p:nvPr/>
        </p:nvSpPr>
        <p:spPr>
          <a:xfrm>
            <a:off x="5254990" y="87815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A, C, B)</a:t>
            </a:r>
            <a:endParaRPr sz="1200">
              <a:latin typeface="Roboto"/>
              <a:ea typeface="Roboto"/>
              <a:cs typeface="Roboto"/>
              <a:sym typeface="Roboto"/>
            </a:endParaRPr>
          </a:p>
        </p:txBody>
      </p:sp>
      <p:sp>
        <p:nvSpPr>
          <p:cNvPr id="352" name="Google Shape;352;p27"/>
          <p:cNvSpPr txBox="1"/>
          <p:nvPr/>
        </p:nvSpPr>
        <p:spPr>
          <a:xfrm>
            <a:off x="5298667" y="139138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B, C)</a:t>
            </a:r>
            <a:endParaRPr sz="1200">
              <a:latin typeface="Roboto"/>
              <a:ea typeface="Roboto"/>
              <a:cs typeface="Roboto"/>
              <a:sym typeface="Roboto"/>
            </a:endParaRPr>
          </a:p>
        </p:txBody>
      </p:sp>
      <p:sp>
        <p:nvSpPr>
          <p:cNvPr id="353" name="Google Shape;353;p27"/>
          <p:cNvSpPr/>
          <p:nvPr/>
        </p:nvSpPr>
        <p:spPr>
          <a:xfrm>
            <a:off x="6208575" y="1768725"/>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txBox="1"/>
          <p:nvPr/>
        </p:nvSpPr>
        <p:spPr>
          <a:xfrm>
            <a:off x="5254990" y="195787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C, B, A)</a:t>
            </a:r>
            <a:endParaRPr sz="1200">
              <a:latin typeface="Roboto"/>
              <a:ea typeface="Roboto"/>
              <a:cs typeface="Roboto"/>
              <a:sym typeface="Roboto"/>
            </a:endParaRPr>
          </a:p>
        </p:txBody>
      </p:sp>
      <p:sp>
        <p:nvSpPr>
          <p:cNvPr id="355" name="Google Shape;355;p27"/>
          <p:cNvSpPr/>
          <p:nvPr/>
        </p:nvSpPr>
        <p:spPr>
          <a:xfrm>
            <a:off x="5147725" y="658400"/>
            <a:ext cx="207600" cy="1912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txBox="1"/>
          <p:nvPr/>
        </p:nvSpPr>
        <p:spPr>
          <a:xfrm>
            <a:off x="4178850" y="145611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T(3, A, B, C)</a:t>
            </a:r>
            <a:endParaRPr sz="1200">
              <a:latin typeface="Roboto"/>
              <a:ea typeface="Roboto"/>
              <a:cs typeface="Roboto"/>
              <a:sym typeface="Roboto"/>
            </a:endParaRPr>
          </a:p>
        </p:txBody>
      </p:sp>
      <p:pic>
        <p:nvPicPr>
          <p:cNvPr id="357" name="Google Shape;357;p27"/>
          <p:cNvPicPr preferRelativeResize="0"/>
          <p:nvPr/>
        </p:nvPicPr>
        <p:blipFill>
          <a:blip r:embed="rId3">
            <a:alphaModFix/>
          </a:blip>
          <a:stretch>
            <a:fillRect/>
          </a:stretch>
        </p:blipFill>
        <p:spPr>
          <a:xfrm>
            <a:off x="5355275" y="1717477"/>
            <a:ext cx="3598400" cy="65275"/>
          </a:xfrm>
          <a:prstGeom prst="rect">
            <a:avLst/>
          </a:prstGeom>
          <a:noFill/>
          <a:ln>
            <a:noFill/>
          </a:ln>
        </p:spPr>
      </p:pic>
      <p:sp>
        <p:nvSpPr>
          <p:cNvPr id="358" name="Google Shape;358;p27"/>
          <p:cNvSpPr txBox="1"/>
          <p:nvPr>
            <p:ph type="title"/>
          </p:nvPr>
        </p:nvSpPr>
        <p:spPr>
          <a:xfrm>
            <a:off x="4919125" y="2585750"/>
            <a:ext cx="3945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Recursion</a:t>
            </a:r>
            <a:endParaRPr/>
          </a:p>
        </p:txBody>
      </p:sp>
      <p:sp>
        <p:nvSpPr>
          <p:cNvPr id="359" name="Google Shape;359;p27"/>
          <p:cNvSpPr txBox="1"/>
          <p:nvPr>
            <p:ph idx="4294967295" type="body"/>
          </p:nvPr>
        </p:nvSpPr>
        <p:spPr>
          <a:xfrm>
            <a:off x="6269906" y="3160134"/>
            <a:ext cx="3796800" cy="3088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AutoNum type="arabicPeriod"/>
            </a:pPr>
            <a:r>
              <a:rPr lang="en" sz="1200"/>
              <a:t>Small from B to C</a:t>
            </a:r>
            <a:endParaRPr sz="1200"/>
          </a:p>
          <a:p>
            <a:pPr indent="-304800" lvl="0" marL="457200" rtl="0" algn="l">
              <a:lnSpc>
                <a:spcPct val="150000"/>
              </a:lnSpc>
              <a:spcBef>
                <a:spcPts val="0"/>
              </a:spcBef>
              <a:spcAft>
                <a:spcPts val="0"/>
              </a:spcAft>
              <a:buSzPts val="1200"/>
              <a:buAutoNum type="arabicPeriod"/>
            </a:pPr>
            <a:r>
              <a:rPr lang="en" sz="1200"/>
              <a:t>Medium from B to A</a:t>
            </a:r>
            <a:endParaRPr sz="1200"/>
          </a:p>
          <a:p>
            <a:pPr indent="-304800" lvl="0" marL="457200" rtl="0" algn="l">
              <a:lnSpc>
                <a:spcPct val="150000"/>
              </a:lnSpc>
              <a:spcBef>
                <a:spcPts val="0"/>
              </a:spcBef>
              <a:spcAft>
                <a:spcPts val="0"/>
              </a:spcAft>
              <a:buSzPts val="1200"/>
              <a:buAutoNum type="arabicPeriod"/>
            </a:pPr>
            <a:r>
              <a:rPr lang="en" sz="1200"/>
              <a:t>Small from C to A</a:t>
            </a:r>
            <a:endParaRPr sz="1200"/>
          </a:p>
          <a:p>
            <a:pPr indent="-304800" lvl="0" marL="457200" rtl="0" algn="l">
              <a:lnSpc>
                <a:spcPct val="150000"/>
              </a:lnSpc>
              <a:spcBef>
                <a:spcPts val="0"/>
              </a:spcBef>
              <a:spcAft>
                <a:spcPts val="0"/>
              </a:spcAft>
              <a:buSzPts val="1200"/>
              <a:buAutoNum type="arabicPeriod"/>
            </a:pPr>
            <a:r>
              <a:rPr lang="en" sz="1200"/>
              <a:t>Large from B to C</a:t>
            </a:r>
            <a:endParaRPr sz="1200"/>
          </a:p>
          <a:p>
            <a:pPr indent="-304800" lvl="0" marL="457200" rtl="0" algn="l">
              <a:lnSpc>
                <a:spcPct val="150000"/>
              </a:lnSpc>
              <a:spcBef>
                <a:spcPts val="0"/>
              </a:spcBef>
              <a:spcAft>
                <a:spcPts val="0"/>
              </a:spcAft>
              <a:buSzPts val="1200"/>
              <a:buAutoNum type="arabicPeriod"/>
            </a:pPr>
            <a:r>
              <a:rPr lang="en" sz="1200"/>
              <a:t>Small from A to B</a:t>
            </a:r>
            <a:endParaRPr sz="1200"/>
          </a:p>
          <a:p>
            <a:pPr indent="-304800" lvl="0" marL="457200" rtl="0" algn="l">
              <a:lnSpc>
                <a:spcPct val="150000"/>
              </a:lnSpc>
              <a:spcBef>
                <a:spcPts val="0"/>
              </a:spcBef>
              <a:spcAft>
                <a:spcPts val="0"/>
              </a:spcAft>
              <a:buSzPts val="1200"/>
              <a:buAutoNum type="arabicPeriod"/>
            </a:pPr>
            <a:r>
              <a:rPr lang="en" sz="1200"/>
              <a:t>Medium from A to C</a:t>
            </a:r>
            <a:endParaRPr sz="1200"/>
          </a:p>
          <a:p>
            <a:pPr indent="-304800" lvl="0" marL="457200" rtl="0" algn="l">
              <a:lnSpc>
                <a:spcPct val="150000"/>
              </a:lnSpc>
              <a:spcBef>
                <a:spcPts val="0"/>
              </a:spcBef>
              <a:spcAft>
                <a:spcPts val="0"/>
              </a:spcAft>
              <a:buSzPts val="1200"/>
              <a:buAutoNum type="arabicPeriod"/>
            </a:pPr>
            <a:r>
              <a:rPr lang="en" sz="1200"/>
              <a:t>Small from B to C</a:t>
            </a:r>
            <a:endParaRPr sz="1200"/>
          </a:p>
        </p:txBody>
      </p:sp>
      <p:pic>
        <p:nvPicPr>
          <p:cNvPr id="360" name="Google Shape;360;p27"/>
          <p:cNvPicPr preferRelativeResize="0"/>
          <p:nvPr/>
        </p:nvPicPr>
        <p:blipFill>
          <a:blip r:embed="rId3">
            <a:alphaModFix/>
          </a:blip>
          <a:stretch>
            <a:fillRect/>
          </a:stretch>
        </p:blipFill>
        <p:spPr>
          <a:xfrm>
            <a:off x="5355275" y="4003477"/>
            <a:ext cx="3598400" cy="65275"/>
          </a:xfrm>
          <a:prstGeom prst="rect">
            <a:avLst/>
          </a:prstGeom>
          <a:noFill/>
          <a:ln>
            <a:noFill/>
          </a:ln>
        </p:spPr>
      </p:pic>
      <p:sp>
        <p:nvSpPr>
          <p:cNvPr id="361" name="Google Shape;361;p27"/>
          <p:cNvSpPr/>
          <p:nvPr/>
        </p:nvSpPr>
        <p:spPr>
          <a:xfrm>
            <a:off x="6208575" y="3240100"/>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txBox="1"/>
          <p:nvPr/>
        </p:nvSpPr>
        <p:spPr>
          <a:xfrm>
            <a:off x="5254990" y="346895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B, A, C)</a:t>
            </a:r>
            <a:endParaRPr sz="1200">
              <a:latin typeface="Roboto"/>
              <a:ea typeface="Roboto"/>
              <a:cs typeface="Roboto"/>
              <a:sym typeface="Roboto"/>
            </a:endParaRPr>
          </a:p>
        </p:txBody>
      </p:sp>
      <p:sp>
        <p:nvSpPr>
          <p:cNvPr id="363" name="Google Shape;363;p27"/>
          <p:cNvSpPr txBox="1"/>
          <p:nvPr/>
        </p:nvSpPr>
        <p:spPr>
          <a:xfrm>
            <a:off x="5298667" y="398218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B, C, A)</a:t>
            </a:r>
            <a:endParaRPr sz="1200">
              <a:latin typeface="Roboto"/>
              <a:ea typeface="Roboto"/>
              <a:cs typeface="Roboto"/>
              <a:sym typeface="Roboto"/>
            </a:endParaRPr>
          </a:p>
        </p:txBody>
      </p:sp>
      <p:sp>
        <p:nvSpPr>
          <p:cNvPr id="364" name="Google Shape;364;p27"/>
          <p:cNvSpPr/>
          <p:nvPr/>
        </p:nvSpPr>
        <p:spPr>
          <a:xfrm>
            <a:off x="6208575" y="4359525"/>
            <a:ext cx="207600" cy="750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txBox="1"/>
          <p:nvPr/>
        </p:nvSpPr>
        <p:spPr>
          <a:xfrm>
            <a:off x="5254990" y="454867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B, C, A)</a:t>
            </a:r>
            <a:endParaRPr sz="1200">
              <a:latin typeface="Roboto"/>
              <a:ea typeface="Roboto"/>
              <a:cs typeface="Roboto"/>
              <a:sym typeface="Roboto"/>
            </a:endParaRPr>
          </a:p>
        </p:txBody>
      </p:sp>
      <p:sp>
        <p:nvSpPr>
          <p:cNvPr id="366" name="Google Shape;366;p27"/>
          <p:cNvSpPr/>
          <p:nvPr/>
        </p:nvSpPr>
        <p:spPr>
          <a:xfrm>
            <a:off x="5147725" y="3249200"/>
            <a:ext cx="207600" cy="1860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txBox="1"/>
          <p:nvPr/>
        </p:nvSpPr>
        <p:spPr>
          <a:xfrm>
            <a:off x="4255050" y="404691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T(3, B, C, A)</a:t>
            </a:r>
            <a:endParaRPr sz="1200">
              <a:latin typeface="Roboto"/>
              <a:ea typeface="Roboto"/>
              <a:cs typeface="Roboto"/>
              <a:sym typeface="Roboto"/>
            </a:endParaRPr>
          </a:p>
        </p:txBody>
      </p:sp>
      <p:pic>
        <p:nvPicPr>
          <p:cNvPr id="368" name="Google Shape;368;p27"/>
          <p:cNvPicPr preferRelativeResize="0"/>
          <p:nvPr/>
        </p:nvPicPr>
        <p:blipFill>
          <a:blip r:embed="rId3">
            <a:alphaModFix/>
          </a:blip>
          <a:stretch>
            <a:fillRect/>
          </a:stretch>
        </p:blipFill>
        <p:spPr>
          <a:xfrm>
            <a:off x="5355275" y="4308277"/>
            <a:ext cx="3598400" cy="65275"/>
          </a:xfrm>
          <a:prstGeom prst="rect">
            <a:avLst/>
          </a:prstGeom>
          <a:noFill/>
          <a:ln>
            <a:noFill/>
          </a:ln>
        </p:spPr>
      </p:pic>
      <p:pic>
        <p:nvPicPr>
          <p:cNvPr id="369" name="Google Shape;369;p27"/>
          <p:cNvPicPr preferRelativeResize="0"/>
          <p:nvPr/>
        </p:nvPicPr>
        <p:blipFill>
          <a:blip r:embed="rId3">
            <a:alphaModFix/>
          </a:blip>
          <a:stretch>
            <a:fillRect/>
          </a:stretch>
        </p:blipFill>
        <p:spPr>
          <a:xfrm>
            <a:off x="4212275" y="2708077"/>
            <a:ext cx="3598400" cy="65275"/>
          </a:xfrm>
          <a:prstGeom prst="rect">
            <a:avLst/>
          </a:prstGeom>
          <a:noFill/>
          <a:ln>
            <a:noFill/>
          </a:ln>
        </p:spPr>
      </p:pic>
      <p:sp>
        <p:nvSpPr>
          <p:cNvPr id="370" name="Google Shape;370;p27"/>
          <p:cNvSpPr txBox="1"/>
          <p:nvPr/>
        </p:nvSpPr>
        <p:spPr>
          <a:xfrm>
            <a:off x="4231867" y="2686780"/>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C, B)</a:t>
            </a:r>
            <a:endParaRPr sz="1200">
              <a:latin typeface="Roboto"/>
              <a:ea typeface="Roboto"/>
              <a:cs typeface="Roboto"/>
              <a:sym typeface="Roboto"/>
            </a:endParaRPr>
          </a:p>
        </p:txBody>
      </p:sp>
      <p:pic>
        <p:nvPicPr>
          <p:cNvPr id="371" name="Google Shape;371;p27"/>
          <p:cNvPicPr preferRelativeResize="0"/>
          <p:nvPr/>
        </p:nvPicPr>
        <p:blipFill>
          <a:blip r:embed="rId3">
            <a:alphaModFix/>
          </a:blip>
          <a:stretch>
            <a:fillRect/>
          </a:stretch>
        </p:blipFill>
        <p:spPr>
          <a:xfrm>
            <a:off x="4212275" y="3012877"/>
            <a:ext cx="3598400" cy="65275"/>
          </a:xfrm>
          <a:prstGeom prst="rect">
            <a:avLst/>
          </a:prstGeom>
          <a:noFill/>
          <a:ln>
            <a:noFill/>
          </a:ln>
        </p:spPr>
      </p:pic>
      <p:pic>
        <p:nvPicPr>
          <p:cNvPr id="372" name="Google Shape;372;p27"/>
          <p:cNvPicPr preferRelativeResize="0"/>
          <p:nvPr/>
        </p:nvPicPr>
        <p:blipFill>
          <a:blip r:embed="rId3">
            <a:alphaModFix/>
          </a:blip>
          <a:stretch>
            <a:fillRect/>
          </a:stretch>
        </p:blipFill>
        <p:spPr>
          <a:xfrm>
            <a:off x="6416169" y="1973200"/>
            <a:ext cx="1909650" cy="39250"/>
          </a:xfrm>
          <a:prstGeom prst="rect">
            <a:avLst/>
          </a:prstGeom>
          <a:noFill/>
          <a:ln>
            <a:noFill/>
          </a:ln>
        </p:spPr>
      </p:pic>
      <p:pic>
        <p:nvPicPr>
          <p:cNvPr id="373" name="Google Shape;373;p27"/>
          <p:cNvPicPr preferRelativeResize="0"/>
          <p:nvPr/>
        </p:nvPicPr>
        <p:blipFill>
          <a:blip r:embed="rId3">
            <a:alphaModFix/>
          </a:blip>
          <a:stretch>
            <a:fillRect/>
          </a:stretch>
        </p:blipFill>
        <p:spPr>
          <a:xfrm>
            <a:off x="6416169" y="2201800"/>
            <a:ext cx="1909650" cy="39250"/>
          </a:xfrm>
          <a:prstGeom prst="rect">
            <a:avLst/>
          </a:prstGeom>
          <a:noFill/>
          <a:ln>
            <a:noFill/>
          </a:ln>
        </p:spPr>
      </p:pic>
      <p:pic>
        <p:nvPicPr>
          <p:cNvPr id="374" name="Google Shape;374;p27"/>
          <p:cNvPicPr preferRelativeResize="0"/>
          <p:nvPr/>
        </p:nvPicPr>
        <p:blipFill>
          <a:blip r:embed="rId3">
            <a:alphaModFix/>
          </a:blip>
          <a:stretch>
            <a:fillRect/>
          </a:stretch>
        </p:blipFill>
        <p:spPr>
          <a:xfrm>
            <a:off x="6720969" y="906400"/>
            <a:ext cx="1909650" cy="39250"/>
          </a:xfrm>
          <a:prstGeom prst="rect">
            <a:avLst/>
          </a:prstGeom>
          <a:noFill/>
          <a:ln>
            <a:noFill/>
          </a:ln>
        </p:spPr>
      </p:pic>
      <p:pic>
        <p:nvPicPr>
          <p:cNvPr id="375" name="Google Shape;375;p27"/>
          <p:cNvPicPr preferRelativeResize="0"/>
          <p:nvPr/>
        </p:nvPicPr>
        <p:blipFill>
          <a:blip r:embed="rId3">
            <a:alphaModFix/>
          </a:blip>
          <a:stretch>
            <a:fillRect/>
          </a:stretch>
        </p:blipFill>
        <p:spPr>
          <a:xfrm>
            <a:off x="6720969" y="1135000"/>
            <a:ext cx="1909650" cy="39250"/>
          </a:xfrm>
          <a:prstGeom prst="rect">
            <a:avLst/>
          </a:prstGeom>
          <a:noFill/>
          <a:ln>
            <a:noFill/>
          </a:ln>
        </p:spPr>
      </p:pic>
      <p:pic>
        <p:nvPicPr>
          <p:cNvPr id="376" name="Google Shape;376;p27"/>
          <p:cNvPicPr preferRelativeResize="0"/>
          <p:nvPr/>
        </p:nvPicPr>
        <p:blipFill>
          <a:blip r:embed="rId3">
            <a:alphaModFix/>
          </a:blip>
          <a:stretch>
            <a:fillRect/>
          </a:stretch>
        </p:blipFill>
        <p:spPr>
          <a:xfrm>
            <a:off x="6797169" y="3497200"/>
            <a:ext cx="1909650" cy="39250"/>
          </a:xfrm>
          <a:prstGeom prst="rect">
            <a:avLst/>
          </a:prstGeom>
          <a:noFill/>
          <a:ln>
            <a:noFill/>
          </a:ln>
        </p:spPr>
      </p:pic>
      <p:pic>
        <p:nvPicPr>
          <p:cNvPr id="377" name="Google Shape;377;p27"/>
          <p:cNvPicPr preferRelativeResize="0"/>
          <p:nvPr/>
        </p:nvPicPr>
        <p:blipFill>
          <a:blip r:embed="rId3">
            <a:alphaModFix/>
          </a:blip>
          <a:stretch>
            <a:fillRect/>
          </a:stretch>
        </p:blipFill>
        <p:spPr>
          <a:xfrm>
            <a:off x="6797169" y="3725800"/>
            <a:ext cx="1909650" cy="39250"/>
          </a:xfrm>
          <a:prstGeom prst="rect">
            <a:avLst/>
          </a:prstGeom>
          <a:noFill/>
          <a:ln>
            <a:noFill/>
          </a:ln>
        </p:spPr>
      </p:pic>
      <p:pic>
        <p:nvPicPr>
          <p:cNvPr id="378" name="Google Shape;378;p27"/>
          <p:cNvPicPr preferRelativeResize="0"/>
          <p:nvPr/>
        </p:nvPicPr>
        <p:blipFill>
          <a:blip r:embed="rId3">
            <a:alphaModFix/>
          </a:blip>
          <a:stretch>
            <a:fillRect/>
          </a:stretch>
        </p:blipFill>
        <p:spPr>
          <a:xfrm>
            <a:off x="6797169" y="4564000"/>
            <a:ext cx="1909650" cy="39250"/>
          </a:xfrm>
          <a:prstGeom prst="rect">
            <a:avLst/>
          </a:prstGeom>
          <a:noFill/>
          <a:ln>
            <a:noFill/>
          </a:ln>
        </p:spPr>
      </p:pic>
      <p:pic>
        <p:nvPicPr>
          <p:cNvPr id="379" name="Google Shape;379;p27"/>
          <p:cNvPicPr preferRelativeResize="0"/>
          <p:nvPr/>
        </p:nvPicPr>
        <p:blipFill>
          <a:blip r:embed="rId3">
            <a:alphaModFix/>
          </a:blip>
          <a:stretch>
            <a:fillRect/>
          </a:stretch>
        </p:blipFill>
        <p:spPr>
          <a:xfrm>
            <a:off x="6797169" y="4792600"/>
            <a:ext cx="1909650" cy="39250"/>
          </a:xfrm>
          <a:prstGeom prst="rect">
            <a:avLst/>
          </a:prstGeom>
          <a:noFill/>
          <a:ln>
            <a:noFill/>
          </a:ln>
        </p:spPr>
      </p:pic>
      <p:sp>
        <p:nvSpPr>
          <p:cNvPr id="380" name="Google Shape;380;p27"/>
          <p:cNvSpPr/>
          <p:nvPr/>
        </p:nvSpPr>
        <p:spPr>
          <a:xfrm>
            <a:off x="3928525" y="668125"/>
            <a:ext cx="207600" cy="44421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txBox="1"/>
          <p:nvPr/>
        </p:nvSpPr>
        <p:spPr>
          <a:xfrm>
            <a:off x="3000925" y="2686768"/>
            <a:ext cx="10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T(4, A, C, B)</a:t>
            </a:r>
            <a:endParaRPr sz="1200">
              <a:latin typeface="Roboto"/>
              <a:ea typeface="Roboto"/>
              <a:cs typeface="Roboto"/>
              <a:sym typeface="Roboto"/>
            </a:endParaRPr>
          </a:p>
        </p:txBody>
      </p:sp>
      <p:sp>
        <p:nvSpPr>
          <p:cNvPr id="382" name="Google Shape;382;p27"/>
          <p:cNvSpPr txBox="1"/>
          <p:nvPr/>
        </p:nvSpPr>
        <p:spPr>
          <a:xfrm>
            <a:off x="5217700" y="2701583"/>
            <a:ext cx="242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Large from A to C</a:t>
            </a:r>
            <a:endParaRPr sz="1200">
              <a:latin typeface="Roboto"/>
              <a:ea typeface="Roboto"/>
              <a:cs typeface="Roboto"/>
              <a:sym typeface="Roboto"/>
            </a:endParaRPr>
          </a:p>
        </p:txBody>
      </p:sp>
      <p:sp>
        <p:nvSpPr>
          <p:cNvPr id="383" name="Google Shape;383;p27"/>
          <p:cNvSpPr txBox="1"/>
          <p:nvPr/>
        </p:nvSpPr>
        <p:spPr>
          <a:xfrm>
            <a:off x="258225" y="1229757"/>
            <a:ext cx="175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T(n, A, C, B):</a:t>
            </a:r>
            <a:endParaRPr sz="1600">
              <a:latin typeface="Roboto"/>
              <a:ea typeface="Roboto"/>
              <a:cs typeface="Roboto"/>
              <a:sym typeface="Roboto"/>
            </a:endParaRPr>
          </a:p>
        </p:txBody>
      </p:sp>
      <p:cxnSp>
        <p:nvCxnSpPr>
          <p:cNvPr id="384" name="Google Shape;384;p27"/>
          <p:cNvCxnSpPr/>
          <p:nvPr/>
        </p:nvCxnSpPr>
        <p:spPr>
          <a:xfrm flipH="1">
            <a:off x="468525" y="1793250"/>
            <a:ext cx="19800" cy="1551900"/>
          </a:xfrm>
          <a:prstGeom prst="straightConnector1">
            <a:avLst/>
          </a:prstGeom>
          <a:noFill/>
          <a:ln cap="flat" cmpd="sng" w="28575">
            <a:solidFill>
              <a:schemeClr val="dk2"/>
            </a:solidFill>
            <a:prstDash val="solid"/>
            <a:round/>
            <a:headEnd len="med" w="med" type="none"/>
            <a:tailEnd len="med" w="med" type="none"/>
          </a:ln>
        </p:spPr>
      </p:cxnSp>
      <p:sp>
        <p:nvSpPr>
          <p:cNvPr id="385" name="Google Shape;385;p27"/>
          <p:cNvSpPr txBox="1"/>
          <p:nvPr/>
        </p:nvSpPr>
        <p:spPr>
          <a:xfrm>
            <a:off x="579750" y="1825432"/>
            <a:ext cx="175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T(n-1, A, B, C)</a:t>
            </a:r>
            <a:endParaRPr sz="1600">
              <a:latin typeface="Roboto"/>
              <a:ea typeface="Roboto"/>
              <a:cs typeface="Roboto"/>
              <a:sym typeface="Roboto"/>
            </a:endParaRPr>
          </a:p>
        </p:txBody>
      </p:sp>
      <p:sp>
        <p:nvSpPr>
          <p:cNvPr id="386" name="Google Shape;386;p27"/>
          <p:cNvSpPr txBox="1"/>
          <p:nvPr/>
        </p:nvSpPr>
        <p:spPr>
          <a:xfrm>
            <a:off x="587075" y="2299375"/>
            <a:ext cx="225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Move ring from A to C</a:t>
            </a:r>
            <a:endParaRPr sz="1600">
              <a:latin typeface="Roboto"/>
              <a:ea typeface="Roboto"/>
              <a:cs typeface="Roboto"/>
              <a:sym typeface="Roboto"/>
            </a:endParaRPr>
          </a:p>
        </p:txBody>
      </p:sp>
      <p:sp>
        <p:nvSpPr>
          <p:cNvPr id="387" name="Google Shape;387;p27"/>
          <p:cNvSpPr txBox="1"/>
          <p:nvPr/>
        </p:nvSpPr>
        <p:spPr>
          <a:xfrm>
            <a:off x="579750" y="2773320"/>
            <a:ext cx="175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T(n-1, B, C, A)</a:t>
            </a:r>
            <a:endParaRPr sz="1600">
              <a:latin typeface="Roboto"/>
              <a:ea typeface="Roboto"/>
              <a:cs typeface="Roboto"/>
              <a:sym typeface="Roboto"/>
            </a:endParaRPr>
          </a:p>
        </p:txBody>
      </p:sp>
      <p:pic>
        <p:nvPicPr>
          <p:cNvPr id="388" name="Google Shape;388;p27"/>
          <p:cNvPicPr preferRelativeResize="0"/>
          <p:nvPr/>
        </p:nvPicPr>
        <p:blipFill>
          <a:blip r:embed="rId4">
            <a:alphaModFix/>
          </a:blip>
          <a:stretch>
            <a:fillRect/>
          </a:stretch>
        </p:blipFill>
        <p:spPr>
          <a:xfrm>
            <a:off x="98250" y="3721225"/>
            <a:ext cx="3796800" cy="750600"/>
          </a:xfrm>
          <a:prstGeom prst="rect">
            <a:avLst/>
          </a:prstGeom>
          <a:noFill/>
          <a:ln>
            <a:noFill/>
          </a:ln>
        </p:spPr>
      </p:pic>
      <p:pic>
        <p:nvPicPr>
          <p:cNvPr id="389" name="Google Shape;389;p27"/>
          <p:cNvPicPr preferRelativeResize="0"/>
          <p:nvPr/>
        </p:nvPicPr>
        <p:blipFill>
          <a:blip r:embed="rId5">
            <a:alphaModFix/>
          </a:blip>
          <a:stretch>
            <a:fillRect/>
          </a:stretch>
        </p:blipFill>
        <p:spPr>
          <a:xfrm>
            <a:off x="96177" y="3721225"/>
            <a:ext cx="3777750" cy="750600"/>
          </a:xfrm>
          <a:prstGeom prst="rect">
            <a:avLst/>
          </a:prstGeom>
          <a:noFill/>
          <a:ln>
            <a:noFill/>
          </a:ln>
        </p:spPr>
      </p:pic>
      <p:pic>
        <p:nvPicPr>
          <p:cNvPr id="390" name="Google Shape;390;p27"/>
          <p:cNvPicPr preferRelativeResize="0"/>
          <p:nvPr/>
        </p:nvPicPr>
        <p:blipFill>
          <a:blip r:embed="rId6">
            <a:alphaModFix/>
          </a:blip>
          <a:stretch>
            <a:fillRect/>
          </a:stretch>
        </p:blipFill>
        <p:spPr>
          <a:xfrm>
            <a:off x="128725" y="3721225"/>
            <a:ext cx="3796800" cy="750600"/>
          </a:xfrm>
          <a:prstGeom prst="rect">
            <a:avLst/>
          </a:prstGeom>
          <a:noFill/>
          <a:ln>
            <a:noFill/>
          </a:ln>
        </p:spPr>
      </p:pic>
      <p:pic>
        <p:nvPicPr>
          <p:cNvPr id="391" name="Google Shape;391;p27"/>
          <p:cNvPicPr preferRelativeResize="0"/>
          <p:nvPr/>
        </p:nvPicPr>
        <p:blipFill>
          <a:blip r:embed="rId7">
            <a:alphaModFix/>
          </a:blip>
          <a:stretch>
            <a:fillRect/>
          </a:stretch>
        </p:blipFill>
        <p:spPr>
          <a:xfrm>
            <a:off x="116050" y="3721225"/>
            <a:ext cx="3796800" cy="750600"/>
          </a:xfrm>
          <a:prstGeom prst="rect">
            <a:avLst/>
          </a:prstGeom>
          <a:noFill/>
          <a:ln>
            <a:noFill/>
          </a:ln>
        </p:spPr>
      </p:pic>
      <p:pic>
        <p:nvPicPr>
          <p:cNvPr id="392" name="Google Shape;392;p27"/>
          <p:cNvPicPr preferRelativeResize="0"/>
          <p:nvPr/>
        </p:nvPicPr>
        <p:blipFill>
          <a:blip r:embed="rId8">
            <a:alphaModFix/>
          </a:blip>
          <a:stretch>
            <a:fillRect/>
          </a:stretch>
        </p:blipFill>
        <p:spPr>
          <a:xfrm>
            <a:off x="77125" y="3721225"/>
            <a:ext cx="3796800" cy="750600"/>
          </a:xfrm>
          <a:prstGeom prst="rect">
            <a:avLst/>
          </a:prstGeom>
          <a:noFill/>
          <a:ln>
            <a:noFill/>
          </a:ln>
        </p:spPr>
      </p:pic>
      <p:pic>
        <p:nvPicPr>
          <p:cNvPr id="393" name="Google Shape;393;p27"/>
          <p:cNvPicPr preferRelativeResize="0"/>
          <p:nvPr/>
        </p:nvPicPr>
        <p:blipFill>
          <a:blip r:embed="rId9">
            <a:alphaModFix/>
          </a:blip>
          <a:stretch>
            <a:fillRect/>
          </a:stretch>
        </p:blipFill>
        <p:spPr>
          <a:xfrm>
            <a:off x="105825" y="3713075"/>
            <a:ext cx="3863575" cy="75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8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9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9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9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Numbers of moves</a:t>
            </a:r>
            <a:endParaRPr/>
          </a:p>
        </p:txBody>
      </p:sp>
      <p:graphicFrame>
        <p:nvGraphicFramePr>
          <p:cNvPr id="399" name="Google Shape;399;p28"/>
          <p:cNvGraphicFramePr/>
          <p:nvPr/>
        </p:nvGraphicFramePr>
        <p:xfrm>
          <a:off x="3474750" y="1254930"/>
          <a:ext cx="3000000" cy="3000000"/>
        </p:xfrm>
        <a:graphic>
          <a:graphicData uri="http://schemas.openxmlformats.org/drawingml/2006/table">
            <a:tbl>
              <a:tblPr>
                <a:noFill/>
                <a:tableStyleId>{0E76B2E7-969A-4446-8261-8270EEC66D4D}</a:tableStyleId>
              </a:tblPr>
              <a:tblGrid>
                <a:gridCol w="1816700"/>
                <a:gridCol w="1816700"/>
                <a:gridCol w="1816700"/>
              </a:tblGrid>
              <a:tr h="365725">
                <a:tc>
                  <a:txBody>
                    <a:bodyPr/>
                    <a:lstStyle/>
                    <a:p>
                      <a:pPr indent="0" lvl="0" marL="0" rtl="0" algn="l">
                        <a:spcBef>
                          <a:spcPts val="0"/>
                        </a:spcBef>
                        <a:spcAft>
                          <a:spcPts val="0"/>
                        </a:spcAft>
                        <a:buNone/>
                      </a:pPr>
                      <a:r>
                        <a:rPr lang="en" sz="1200"/>
                        <a:t>Number of </a:t>
                      </a:r>
                      <a:r>
                        <a:rPr lang="en" sz="1200"/>
                        <a:t>ring</a:t>
                      </a:r>
                      <a:r>
                        <a:rPr lang="en" sz="1200"/>
                        <a:t>s (N)</a:t>
                      </a:r>
                      <a:endParaRPr sz="1200"/>
                    </a:p>
                  </a:txBody>
                  <a:tcPr marT="91425" marB="91425" marR="91425" marL="91425"/>
                </a:tc>
                <a:tc>
                  <a:txBody>
                    <a:bodyPr/>
                    <a:lstStyle/>
                    <a:p>
                      <a:pPr indent="0" lvl="0" marL="0" rtl="0" algn="l">
                        <a:spcBef>
                          <a:spcPts val="0"/>
                        </a:spcBef>
                        <a:spcAft>
                          <a:spcPts val="0"/>
                        </a:spcAft>
                        <a:buNone/>
                      </a:pPr>
                      <a:r>
                        <a:rPr lang="en" sz="1200"/>
                        <a:t>Number of Moves ((2**N)-1)</a:t>
                      </a:r>
                      <a:endParaRPr sz="1200"/>
                    </a:p>
                  </a:txBody>
                  <a:tcPr marT="91425" marB="91425" marR="91425" marL="91425"/>
                </a:tc>
                <a:tc>
                  <a:txBody>
                    <a:bodyPr/>
                    <a:lstStyle/>
                    <a:p>
                      <a:pPr indent="0" lvl="0" marL="0" rtl="0" algn="l">
                        <a:spcBef>
                          <a:spcPts val="0"/>
                        </a:spcBef>
                        <a:spcAft>
                          <a:spcPts val="0"/>
                        </a:spcAft>
                        <a:buNone/>
                      </a:pPr>
                      <a:r>
                        <a:rPr lang="en" sz="1200"/>
                        <a:t>2**N</a:t>
                      </a:r>
                      <a:endParaRPr sz="1200"/>
                    </a:p>
                  </a:txBody>
                  <a:tcPr marT="91425" marB="91425" marR="91425" marL="91425"/>
                </a:tc>
              </a:tr>
              <a:tr h="365725">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r>
              <a:tr h="365725">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4</a:t>
                      </a:r>
                      <a:endParaRPr sz="1200"/>
                    </a:p>
                  </a:txBody>
                  <a:tcPr marT="91425" marB="91425" marR="91425" marL="91425"/>
                </a:tc>
              </a:tr>
              <a:tr h="365725">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7</a:t>
                      </a:r>
                      <a:endParaRPr sz="1200"/>
                    </a:p>
                  </a:txBody>
                  <a:tcPr marT="91425" marB="91425" marR="91425" marL="91425"/>
                </a:tc>
                <a:tc>
                  <a:txBody>
                    <a:bodyPr/>
                    <a:lstStyle/>
                    <a:p>
                      <a:pPr indent="0" lvl="0" marL="0" rtl="0" algn="l">
                        <a:spcBef>
                          <a:spcPts val="0"/>
                        </a:spcBef>
                        <a:spcAft>
                          <a:spcPts val="0"/>
                        </a:spcAft>
                        <a:buNone/>
                      </a:pPr>
                      <a:r>
                        <a:rPr lang="en" sz="1200"/>
                        <a:t>8</a:t>
                      </a:r>
                      <a:endParaRPr sz="1200"/>
                    </a:p>
                  </a:txBody>
                  <a:tcPr marT="91425" marB="91425" marR="91425" marL="91425"/>
                </a:tc>
              </a:tr>
              <a:tr h="365725">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lang="en" sz="1200"/>
                        <a:t>15</a:t>
                      </a:r>
                      <a:endParaRPr sz="1200"/>
                    </a:p>
                  </a:txBody>
                  <a:tcPr marT="91425" marB="91425" marR="91425" marL="91425"/>
                </a:tc>
                <a:tc>
                  <a:txBody>
                    <a:bodyPr/>
                    <a:lstStyle/>
                    <a:p>
                      <a:pPr indent="0" lvl="0" marL="0" rtl="0" algn="l">
                        <a:spcBef>
                          <a:spcPts val="0"/>
                        </a:spcBef>
                        <a:spcAft>
                          <a:spcPts val="0"/>
                        </a:spcAft>
                        <a:buNone/>
                      </a:pPr>
                      <a:r>
                        <a:rPr lang="en" sz="1200"/>
                        <a:t>16</a:t>
                      </a:r>
                      <a:endParaRPr sz="1200"/>
                    </a:p>
                  </a:txBody>
                  <a:tcPr marT="91425" marB="91425" marR="91425" marL="91425"/>
                </a:tc>
              </a:tr>
              <a:tr h="365725">
                <a:tc>
                  <a:txBody>
                    <a:bodyPr/>
                    <a:lstStyle/>
                    <a:p>
                      <a:pPr indent="0" lvl="0" marL="0" rtl="0" algn="l">
                        <a:spcBef>
                          <a:spcPts val="0"/>
                        </a:spcBef>
                        <a:spcAft>
                          <a:spcPts val="0"/>
                        </a:spcAft>
                        <a:buNone/>
                      </a:pPr>
                      <a:r>
                        <a:rPr lang="en" sz="1200"/>
                        <a:t>5</a:t>
                      </a:r>
                      <a:endParaRPr sz="1200"/>
                    </a:p>
                  </a:txBody>
                  <a:tcPr marT="91425" marB="91425" marR="91425" marL="91425"/>
                </a:tc>
                <a:tc>
                  <a:txBody>
                    <a:bodyPr/>
                    <a:lstStyle/>
                    <a:p>
                      <a:pPr indent="0" lvl="0" marL="0" rtl="0" algn="l">
                        <a:spcBef>
                          <a:spcPts val="0"/>
                        </a:spcBef>
                        <a:spcAft>
                          <a:spcPts val="0"/>
                        </a:spcAft>
                        <a:buNone/>
                      </a:pPr>
                      <a:r>
                        <a:rPr lang="en" sz="1200"/>
                        <a:t>31</a:t>
                      </a:r>
                      <a:endParaRPr sz="1200"/>
                    </a:p>
                  </a:txBody>
                  <a:tcPr marT="91425" marB="91425" marR="91425" marL="91425"/>
                </a:tc>
                <a:tc>
                  <a:txBody>
                    <a:bodyPr/>
                    <a:lstStyle/>
                    <a:p>
                      <a:pPr indent="0" lvl="0" marL="0" rtl="0" algn="l">
                        <a:spcBef>
                          <a:spcPts val="0"/>
                        </a:spcBef>
                        <a:spcAft>
                          <a:spcPts val="0"/>
                        </a:spcAft>
                        <a:buNone/>
                      </a:pPr>
                      <a:r>
                        <a:rPr lang="en" sz="1200"/>
                        <a:t>32</a:t>
                      </a:r>
                      <a:endParaRPr sz="1200"/>
                    </a:p>
                  </a:txBody>
                  <a:tcPr marT="91425" marB="91425" marR="91425" marL="91425"/>
                </a:tc>
              </a:tr>
              <a:tr h="365725">
                <a:tc>
                  <a:txBody>
                    <a:bodyPr/>
                    <a:lstStyle/>
                    <a:p>
                      <a:pPr indent="0" lvl="0" marL="0" rtl="0" algn="l">
                        <a:spcBef>
                          <a:spcPts val="0"/>
                        </a:spcBef>
                        <a:spcAft>
                          <a:spcPts val="0"/>
                        </a:spcAft>
                        <a:buNone/>
                      </a:pPr>
                      <a:r>
                        <a:rPr lang="en" sz="1200"/>
                        <a:t>6</a:t>
                      </a:r>
                      <a:endParaRPr sz="1200"/>
                    </a:p>
                  </a:txBody>
                  <a:tcPr marT="91425" marB="91425" marR="91425" marL="91425"/>
                </a:tc>
                <a:tc>
                  <a:txBody>
                    <a:bodyPr/>
                    <a:lstStyle/>
                    <a:p>
                      <a:pPr indent="0" lvl="0" marL="0" rtl="0" algn="l">
                        <a:spcBef>
                          <a:spcPts val="0"/>
                        </a:spcBef>
                        <a:spcAft>
                          <a:spcPts val="0"/>
                        </a:spcAft>
                        <a:buNone/>
                      </a:pPr>
                      <a:r>
                        <a:rPr lang="en" sz="1200"/>
                        <a:t>63</a:t>
                      </a:r>
                      <a:endParaRPr sz="1200"/>
                    </a:p>
                  </a:txBody>
                  <a:tcPr marT="91425" marB="91425" marR="91425" marL="91425"/>
                </a:tc>
                <a:tc>
                  <a:txBody>
                    <a:bodyPr/>
                    <a:lstStyle/>
                    <a:p>
                      <a:pPr indent="0" lvl="0" marL="0" rtl="0" algn="l">
                        <a:spcBef>
                          <a:spcPts val="0"/>
                        </a:spcBef>
                        <a:spcAft>
                          <a:spcPts val="0"/>
                        </a:spcAft>
                        <a:buNone/>
                      </a:pPr>
                      <a:r>
                        <a:rPr lang="en" sz="1200"/>
                        <a:t>64</a:t>
                      </a:r>
                      <a:endParaRPr sz="1200"/>
                    </a:p>
                  </a:txBody>
                  <a:tcPr marT="91425" marB="91425" marR="91425" marL="91425"/>
                </a:tc>
              </a:tr>
              <a:tr h="365725">
                <a:tc>
                  <a:txBody>
                    <a:bodyPr/>
                    <a:lstStyle/>
                    <a:p>
                      <a:pPr indent="0" lvl="0" marL="0" rtl="0" algn="l">
                        <a:spcBef>
                          <a:spcPts val="0"/>
                        </a:spcBef>
                        <a:spcAft>
                          <a:spcPts val="0"/>
                        </a:spcAft>
                        <a:buNone/>
                      </a:pPr>
                      <a:r>
                        <a:rPr lang="en" sz="1200"/>
                        <a:t>7</a:t>
                      </a:r>
                      <a:endParaRPr sz="1200"/>
                    </a:p>
                  </a:txBody>
                  <a:tcPr marT="91425" marB="91425" marR="91425" marL="91425"/>
                </a:tc>
                <a:tc>
                  <a:txBody>
                    <a:bodyPr/>
                    <a:lstStyle/>
                    <a:p>
                      <a:pPr indent="0" lvl="0" marL="0" rtl="0" algn="l">
                        <a:spcBef>
                          <a:spcPts val="0"/>
                        </a:spcBef>
                        <a:spcAft>
                          <a:spcPts val="0"/>
                        </a:spcAft>
                        <a:buNone/>
                      </a:pPr>
                      <a:r>
                        <a:rPr lang="en" sz="1200"/>
                        <a:t>127</a:t>
                      </a:r>
                      <a:endParaRPr sz="1200"/>
                    </a:p>
                  </a:txBody>
                  <a:tcPr marT="91425" marB="91425" marR="91425" marL="91425"/>
                </a:tc>
                <a:tc>
                  <a:txBody>
                    <a:bodyPr/>
                    <a:lstStyle/>
                    <a:p>
                      <a:pPr indent="0" lvl="0" marL="0" rtl="0" algn="l">
                        <a:spcBef>
                          <a:spcPts val="0"/>
                        </a:spcBef>
                        <a:spcAft>
                          <a:spcPts val="0"/>
                        </a:spcAft>
                        <a:buNone/>
                      </a:pPr>
                      <a:r>
                        <a:rPr lang="en" sz="1200"/>
                        <a:t>128</a:t>
                      </a:r>
                      <a:endParaRPr sz="1200"/>
                    </a:p>
                  </a:txBody>
                  <a:tcPr marT="91425" marB="91425" marR="91425" marL="91425"/>
                </a:tc>
              </a:tr>
              <a:tr h="365725">
                <a:tc>
                  <a:txBody>
                    <a:bodyPr/>
                    <a:lstStyle/>
                    <a:p>
                      <a:pPr indent="0" lvl="0" marL="0" rtl="0" algn="l">
                        <a:spcBef>
                          <a:spcPts val="0"/>
                        </a:spcBef>
                        <a:spcAft>
                          <a:spcPts val="0"/>
                        </a:spcAft>
                        <a:buNone/>
                      </a:pPr>
                      <a:r>
                        <a:rPr lang="en" sz="1200"/>
                        <a:t>8</a:t>
                      </a:r>
                      <a:endParaRPr sz="1200"/>
                    </a:p>
                  </a:txBody>
                  <a:tcPr marT="91425" marB="91425" marR="91425" marL="91425"/>
                </a:tc>
                <a:tc>
                  <a:txBody>
                    <a:bodyPr/>
                    <a:lstStyle/>
                    <a:p>
                      <a:pPr indent="0" lvl="0" marL="0" rtl="0" algn="l">
                        <a:spcBef>
                          <a:spcPts val="0"/>
                        </a:spcBef>
                        <a:spcAft>
                          <a:spcPts val="0"/>
                        </a:spcAft>
                        <a:buNone/>
                      </a:pPr>
                      <a:r>
                        <a:rPr lang="en" sz="1200"/>
                        <a:t>255</a:t>
                      </a:r>
                      <a:endParaRPr sz="1200"/>
                    </a:p>
                  </a:txBody>
                  <a:tcPr marT="91425" marB="91425" marR="91425" marL="91425"/>
                </a:tc>
                <a:tc>
                  <a:txBody>
                    <a:bodyPr/>
                    <a:lstStyle/>
                    <a:p>
                      <a:pPr indent="0" lvl="0" marL="0" rtl="0" algn="l">
                        <a:spcBef>
                          <a:spcPts val="0"/>
                        </a:spcBef>
                        <a:spcAft>
                          <a:spcPts val="0"/>
                        </a:spcAft>
                        <a:buNone/>
                      </a:pPr>
                      <a:r>
                        <a:rPr lang="en" sz="1200"/>
                        <a:t>256</a:t>
                      </a:r>
                      <a:endParaRPr sz="1200"/>
                    </a:p>
                  </a:txBody>
                  <a:tcPr marT="91425" marB="91425" marR="91425" marL="91425"/>
                </a:tc>
              </a:tr>
            </a:tbl>
          </a:graphicData>
        </a:graphic>
      </p:graphicFrame>
      <p:sp>
        <p:nvSpPr>
          <p:cNvPr id="400" name="Google Shape;400;p28"/>
          <p:cNvSpPr txBox="1"/>
          <p:nvPr/>
        </p:nvSpPr>
        <p:spPr>
          <a:xfrm>
            <a:off x="380375" y="2169275"/>
            <a:ext cx="2992500" cy="13869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lang="en">
                <a:solidFill>
                  <a:schemeClr val="lt2"/>
                </a:solidFill>
                <a:latin typeface="Roboto"/>
                <a:ea typeface="Roboto"/>
                <a:cs typeface="Roboto"/>
                <a:sym typeface="Roboto"/>
              </a:rPr>
              <a:t>Minimal number of moves required =  2</a:t>
            </a:r>
            <a:r>
              <a:rPr baseline="30000" i="1" lang="en">
                <a:solidFill>
                  <a:schemeClr val="lt2"/>
                </a:solidFill>
                <a:latin typeface="Roboto"/>
                <a:ea typeface="Roboto"/>
                <a:cs typeface="Roboto"/>
                <a:sym typeface="Roboto"/>
              </a:rPr>
              <a:t>n</a:t>
            </a:r>
            <a:r>
              <a:rPr lang="en">
                <a:solidFill>
                  <a:schemeClr val="lt2"/>
                </a:solidFill>
                <a:latin typeface="Roboto"/>
                <a:ea typeface="Roboto"/>
                <a:cs typeface="Roboto"/>
                <a:sym typeface="Roboto"/>
              </a:rPr>
              <a:t> − 1</a:t>
            </a:r>
            <a:endParaRPr>
              <a:solidFill>
                <a:schemeClr val="lt2"/>
              </a:solidFill>
              <a:latin typeface="Roboto"/>
              <a:ea typeface="Roboto"/>
              <a:cs typeface="Roboto"/>
              <a:sym typeface="Roboto"/>
            </a:endParaRPr>
          </a:p>
          <a:p>
            <a:pPr indent="0" lvl="0" marL="0" rtl="0" algn="l">
              <a:lnSpc>
                <a:spcPct val="105000"/>
              </a:lnSpc>
              <a:spcBef>
                <a:spcPts val="1200"/>
              </a:spcBef>
              <a:spcAft>
                <a:spcPts val="0"/>
              </a:spcAft>
              <a:buNone/>
            </a:pPr>
            <a:r>
              <a:rPr lang="en">
                <a:solidFill>
                  <a:schemeClr val="lt2"/>
                </a:solidFill>
                <a:latin typeface="Roboto"/>
                <a:ea typeface="Roboto"/>
                <a:cs typeface="Roboto"/>
                <a:sym typeface="Roboto"/>
              </a:rPr>
              <a:t>Where, </a:t>
            </a:r>
            <a:r>
              <a:rPr i="1" lang="en">
                <a:solidFill>
                  <a:schemeClr val="lt2"/>
                </a:solidFill>
                <a:latin typeface="Roboto"/>
                <a:ea typeface="Roboto"/>
                <a:cs typeface="Roboto"/>
                <a:sym typeface="Roboto"/>
              </a:rPr>
              <a:t>n=</a:t>
            </a:r>
            <a:r>
              <a:rPr lang="en">
                <a:solidFill>
                  <a:schemeClr val="lt2"/>
                </a:solidFill>
                <a:latin typeface="Roboto"/>
                <a:ea typeface="Roboto"/>
                <a:cs typeface="Roboto"/>
                <a:sym typeface="Roboto"/>
              </a:rPr>
              <a:t> number of rings.</a:t>
            </a:r>
            <a:endParaRPr>
              <a:solidFill>
                <a:schemeClr val="lt2"/>
              </a:solidFill>
              <a:latin typeface="Roboto"/>
              <a:ea typeface="Roboto"/>
              <a:cs typeface="Roboto"/>
              <a:sym typeface="Roboto"/>
            </a:endParaRPr>
          </a:p>
          <a:p>
            <a:pPr indent="0" lvl="0" marL="0" rtl="0" algn="l">
              <a:lnSpc>
                <a:spcPct val="105000"/>
              </a:lnSpc>
              <a:spcBef>
                <a:spcPts val="1200"/>
              </a:spcBef>
              <a:spcAft>
                <a:spcPts val="1200"/>
              </a:spcAft>
              <a:buNone/>
            </a:pPr>
            <a:r>
              <a:rPr lang="en">
                <a:solidFill>
                  <a:schemeClr val="lt2"/>
                </a:solidFill>
                <a:latin typeface="Roboto"/>
                <a:ea typeface="Roboto"/>
                <a:cs typeface="Roboto"/>
                <a:sym typeface="Roboto"/>
              </a:rPr>
              <a:t>For 3 rings: 2</a:t>
            </a:r>
            <a:r>
              <a:rPr baseline="30000" i="1" lang="en">
                <a:solidFill>
                  <a:schemeClr val="lt2"/>
                </a:solidFill>
                <a:latin typeface="Roboto"/>
                <a:ea typeface="Roboto"/>
                <a:cs typeface="Roboto"/>
                <a:sym typeface="Roboto"/>
              </a:rPr>
              <a:t>3</a:t>
            </a:r>
            <a:r>
              <a:rPr lang="en">
                <a:solidFill>
                  <a:schemeClr val="lt2"/>
                </a:solidFill>
                <a:latin typeface="Roboto"/>
                <a:ea typeface="Roboto"/>
                <a:cs typeface="Roboto"/>
                <a:sym typeface="Roboto"/>
              </a:rPr>
              <a:t> − 1 = 7 movements</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Individual assignment</a:t>
            </a:r>
            <a:endParaRPr/>
          </a:p>
        </p:txBody>
      </p:sp>
      <p:sp>
        <p:nvSpPr>
          <p:cNvPr id="406" name="Google Shape;406;p29"/>
          <p:cNvSpPr txBox="1"/>
          <p:nvPr/>
        </p:nvSpPr>
        <p:spPr>
          <a:xfrm>
            <a:off x="553000" y="772325"/>
            <a:ext cx="7955400" cy="52599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b="1" lang="en" sz="1700">
                <a:latin typeface="Roboto"/>
                <a:ea typeface="Roboto"/>
                <a:cs typeface="Roboto"/>
                <a:sym typeface="Roboto"/>
              </a:rPr>
              <a:t>Choose one of the following </a:t>
            </a:r>
            <a:r>
              <a:rPr b="1" lang="en" sz="1700">
                <a:latin typeface="Roboto"/>
                <a:ea typeface="Roboto"/>
                <a:cs typeface="Roboto"/>
                <a:sym typeface="Roboto"/>
              </a:rPr>
              <a:t>assignments (you will have a starter code):</a:t>
            </a:r>
            <a:endParaRPr b="1" sz="1700">
              <a:latin typeface="Roboto"/>
              <a:ea typeface="Roboto"/>
              <a:cs typeface="Roboto"/>
              <a:sym typeface="Roboto"/>
            </a:endParaRPr>
          </a:p>
          <a:p>
            <a:pPr indent="0" lvl="0" marL="0" rtl="0" algn="l">
              <a:lnSpc>
                <a:spcPct val="142857"/>
              </a:lnSpc>
              <a:spcBef>
                <a:spcPts val="0"/>
              </a:spcBef>
              <a:spcAft>
                <a:spcPts val="0"/>
              </a:spcAft>
              <a:buNone/>
            </a:pPr>
            <a:r>
              <a:t/>
            </a:r>
            <a:endParaRPr b="1" sz="1700">
              <a:latin typeface="Roboto"/>
              <a:ea typeface="Roboto"/>
              <a:cs typeface="Roboto"/>
              <a:sym typeface="Roboto"/>
            </a:endParaRPr>
          </a:p>
          <a:p>
            <a:pPr indent="0" lvl="0" marL="0" rtl="0" algn="l">
              <a:lnSpc>
                <a:spcPct val="142857"/>
              </a:lnSpc>
              <a:spcBef>
                <a:spcPts val="0"/>
              </a:spcBef>
              <a:spcAft>
                <a:spcPts val="0"/>
              </a:spcAft>
              <a:buNone/>
            </a:pPr>
            <a:r>
              <a:rPr b="1" lang="en" sz="1700">
                <a:latin typeface="Roboto"/>
                <a:ea typeface="Roboto"/>
                <a:cs typeface="Roboto"/>
                <a:sym typeface="Roboto"/>
              </a:rPr>
              <a:t>MILD: </a:t>
            </a:r>
            <a:r>
              <a:rPr lang="en" sz="1700">
                <a:latin typeface="Roboto"/>
                <a:ea typeface="Roboto"/>
                <a:cs typeface="Roboto"/>
                <a:sym typeface="Roboto"/>
              </a:rPr>
              <a:t>Write a function to move n rings from source tower to destination tower and print the moves of each ring.</a:t>
            </a:r>
            <a:endParaRPr sz="1700">
              <a:latin typeface="Roboto"/>
              <a:ea typeface="Roboto"/>
              <a:cs typeface="Roboto"/>
              <a:sym typeface="Roboto"/>
            </a:endParaRPr>
          </a:p>
          <a:p>
            <a:pPr indent="0" lvl="0" marL="0" rtl="0" algn="l">
              <a:lnSpc>
                <a:spcPct val="142857"/>
              </a:lnSpc>
              <a:spcBef>
                <a:spcPts val="0"/>
              </a:spcBef>
              <a:spcAft>
                <a:spcPts val="0"/>
              </a:spcAft>
              <a:buNone/>
            </a:pPr>
            <a:r>
              <a:t/>
            </a:r>
            <a:endParaRPr b="1" sz="1700">
              <a:latin typeface="Roboto"/>
              <a:ea typeface="Roboto"/>
              <a:cs typeface="Roboto"/>
              <a:sym typeface="Roboto"/>
            </a:endParaRPr>
          </a:p>
          <a:p>
            <a:pPr indent="0" lvl="0" marL="0" rtl="0" algn="l">
              <a:lnSpc>
                <a:spcPct val="142857"/>
              </a:lnSpc>
              <a:spcBef>
                <a:spcPts val="0"/>
              </a:spcBef>
              <a:spcAft>
                <a:spcPts val="0"/>
              </a:spcAft>
              <a:buNone/>
            </a:pPr>
            <a:r>
              <a:rPr b="1" lang="en" sz="1700">
                <a:latin typeface="Roboto"/>
                <a:ea typeface="Roboto"/>
                <a:cs typeface="Roboto"/>
                <a:sym typeface="Roboto"/>
              </a:rPr>
              <a:t>MEDIUM: </a:t>
            </a:r>
            <a:r>
              <a:rPr lang="en" sz="1700">
                <a:latin typeface="Roboto"/>
                <a:ea typeface="Roboto"/>
                <a:cs typeface="Roboto"/>
                <a:sym typeface="Roboto"/>
              </a:rPr>
              <a:t>Write a function to move n rings from source tower to destination tower and print the moves of each ring</a:t>
            </a:r>
            <a:r>
              <a:rPr lang="en" sz="1700">
                <a:latin typeface="Roboto"/>
                <a:ea typeface="Roboto"/>
                <a:cs typeface="Roboto"/>
                <a:sym typeface="Roboto"/>
              </a:rPr>
              <a:t> and the total number of moves.</a:t>
            </a:r>
            <a:endParaRPr sz="1700">
              <a:latin typeface="Roboto"/>
              <a:ea typeface="Roboto"/>
              <a:cs typeface="Roboto"/>
              <a:sym typeface="Roboto"/>
            </a:endParaRPr>
          </a:p>
          <a:p>
            <a:pPr indent="0" lvl="0" marL="0" rtl="0" algn="l">
              <a:lnSpc>
                <a:spcPct val="142857"/>
              </a:lnSpc>
              <a:spcBef>
                <a:spcPts val="0"/>
              </a:spcBef>
              <a:spcAft>
                <a:spcPts val="0"/>
              </a:spcAft>
              <a:buNone/>
            </a:pPr>
            <a:r>
              <a:t/>
            </a:r>
            <a:endParaRPr b="1" sz="1700">
              <a:latin typeface="Roboto"/>
              <a:ea typeface="Roboto"/>
              <a:cs typeface="Roboto"/>
              <a:sym typeface="Roboto"/>
            </a:endParaRPr>
          </a:p>
          <a:p>
            <a:pPr indent="0" lvl="0" marL="0" rtl="0" algn="l">
              <a:lnSpc>
                <a:spcPct val="142857"/>
              </a:lnSpc>
              <a:spcBef>
                <a:spcPts val="0"/>
              </a:spcBef>
              <a:spcAft>
                <a:spcPts val="0"/>
              </a:spcAft>
              <a:buNone/>
            </a:pPr>
            <a:r>
              <a:rPr b="1" lang="en" sz="1700">
                <a:latin typeface="Roboto"/>
                <a:ea typeface="Roboto"/>
                <a:cs typeface="Roboto"/>
                <a:sym typeface="Roboto"/>
              </a:rPr>
              <a:t>SPICY: </a:t>
            </a:r>
            <a:r>
              <a:rPr lang="en" sz="1700">
                <a:latin typeface="Roboto"/>
                <a:ea typeface="Roboto"/>
                <a:cs typeface="Roboto"/>
                <a:sym typeface="Roboto"/>
              </a:rPr>
              <a:t>Write a function to move n rings from source tower to destination tower and print the moves of each ring</a:t>
            </a:r>
            <a:r>
              <a:rPr lang="en" sz="1700">
                <a:latin typeface="Roboto"/>
                <a:ea typeface="Roboto"/>
                <a:cs typeface="Roboto"/>
                <a:sym typeface="Roboto"/>
              </a:rPr>
              <a:t>, the list of rings on each tower after each move and the total number of moves.</a:t>
            </a:r>
            <a:endParaRPr sz="1700">
              <a:latin typeface="Roboto"/>
              <a:ea typeface="Roboto"/>
              <a:cs typeface="Roboto"/>
              <a:sym typeface="Roboto"/>
            </a:endParaRPr>
          </a:p>
          <a:p>
            <a:pPr indent="0" lvl="0" marL="0" rtl="0" algn="l">
              <a:lnSpc>
                <a:spcPct val="142857"/>
              </a:lnSpc>
              <a:spcBef>
                <a:spcPts val="0"/>
              </a:spcBef>
              <a:spcAft>
                <a:spcPts val="0"/>
              </a:spcAft>
              <a:buNone/>
            </a:pPr>
            <a:r>
              <a:t/>
            </a:r>
            <a:endParaRPr sz="1700">
              <a:latin typeface="Roboto"/>
              <a:ea typeface="Roboto"/>
              <a:cs typeface="Roboto"/>
              <a:sym typeface="Roboto"/>
            </a:endParaRPr>
          </a:p>
          <a:p>
            <a:pPr indent="0" lvl="0" marL="0" rtl="0" algn="l">
              <a:lnSpc>
                <a:spcPct val="142857"/>
              </a:lnSpc>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4"/>
          <p:cNvPicPr preferRelativeResize="0"/>
          <p:nvPr/>
        </p:nvPicPr>
        <p:blipFill>
          <a:blip r:embed="rId3">
            <a:alphaModFix/>
          </a:blip>
          <a:stretch>
            <a:fillRect/>
          </a:stretch>
        </p:blipFill>
        <p:spPr>
          <a:xfrm>
            <a:off x="702225" y="3699300"/>
            <a:ext cx="5548325" cy="1310900"/>
          </a:xfrm>
          <a:prstGeom prst="rect">
            <a:avLst/>
          </a:prstGeom>
          <a:noFill/>
          <a:ln>
            <a:noFill/>
          </a:ln>
        </p:spPr>
      </p:pic>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Origins</a:t>
            </a:r>
            <a:endParaRPr/>
          </a:p>
        </p:txBody>
      </p:sp>
      <p:sp>
        <p:nvSpPr>
          <p:cNvPr id="75" name="Google Shape;75;p14"/>
          <p:cNvSpPr txBox="1"/>
          <p:nvPr>
            <p:ph idx="4294967295" type="body"/>
          </p:nvPr>
        </p:nvSpPr>
        <p:spPr>
          <a:xfrm>
            <a:off x="43950" y="1091888"/>
            <a:ext cx="7200900" cy="28035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The french mathematician Édouard Lucas invented the Tower of Hanoi puzzle around 1883.</a:t>
            </a:r>
            <a:endParaRPr/>
          </a:p>
          <a:p>
            <a:pPr indent="0" lvl="0" marL="0" rtl="0" algn="l">
              <a:spcBef>
                <a:spcPts val="1200"/>
              </a:spcBef>
              <a:spcAft>
                <a:spcPts val="0"/>
              </a:spcAft>
              <a:buNone/>
            </a:pPr>
            <a:r>
              <a:rPr lang="en"/>
              <a:t>It is associated with a legend of an Indian temple:</a:t>
            </a:r>
            <a:endParaRPr/>
          </a:p>
          <a:p>
            <a:pPr indent="-308610" lvl="0" marL="457200" rtl="0" algn="l">
              <a:spcBef>
                <a:spcPts val="1200"/>
              </a:spcBef>
              <a:spcAft>
                <a:spcPts val="0"/>
              </a:spcAft>
              <a:buSzPct val="100000"/>
              <a:buChar char="-"/>
            </a:pPr>
            <a:r>
              <a:rPr lang="en"/>
              <a:t>It was used to increase mental discipline of young priests.</a:t>
            </a:r>
            <a:endParaRPr/>
          </a:p>
          <a:p>
            <a:pPr indent="-308610" lvl="0" marL="457200" rtl="0" algn="l">
              <a:spcBef>
                <a:spcPts val="0"/>
              </a:spcBef>
              <a:spcAft>
                <a:spcPts val="0"/>
              </a:spcAft>
              <a:buSzPct val="100000"/>
              <a:buChar char="-"/>
            </a:pPr>
            <a:r>
              <a:rPr lang="en"/>
              <a:t>64 gold rings stacked on one of three post.</a:t>
            </a:r>
            <a:endParaRPr/>
          </a:p>
          <a:p>
            <a:pPr indent="-308610" lvl="0" marL="457200" rtl="0" algn="l">
              <a:spcBef>
                <a:spcPts val="0"/>
              </a:spcBef>
              <a:spcAft>
                <a:spcPts val="0"/>
              </a:spcAft>
              <a:buSzPct val="100000"/>
              <a:buChar char="-"/>
            </a:pPr>
            <a:r>
              <a:rPr lang="en"/>
              <a:t>Recreate the stack on another post: move 1 ring at a time, smaller ring on top of a larger one.</a:t>
            </a:r>
            <a:endParaRPr/>
          </a:p>
          <a:p>
            <a:pPr indent="-308610" lvl="0" marL="457200" rtl="0" algn="l">
              <a:spcBef>
                <a:spcPts val="0"/>
              </a:spcBef>
              <a:spcAft>
                <a:spcPts val="0"/>
              </a:spcAft>
              <a:buSzPct val="100000"/>
              <a:buChar char="-"/>
            </a:pPr>
            <a:r>
              <a:rPr lang="en"/>
              <a:t>How long would it take? </a:t>
            </a:r>
            <a:endParaRPr/>
          </a:p>
          <a:p>
            <a:pPr indent="0" lvl="0" marL="457200" rtl="0" algn="l">
              <a:spcBef>
                <a:spcPts val="1200"/>
              </a:spcBef>
              <a:spcAft>
                <a:spcPts val="0"/>
              </a:spcAft>
              <a:buNone/>
            </a:pPr>
            <a:r>
              <a:rPr lang="en"/>
              <a:t>At a rate of one movement per second -&gt;</a:t>
            </a:r>
            <a:r>
              <a:rPr lang="en" sz="1600"/>
              <a:t> </a:t>
            </a:r>
            <a:r>
              <a:rPr lang="en" sz="1600">
                <a:solidFill>
                  <a:srgbClr val="202122"/>
                </a:solidFill>
                <a:highlight>
                  <a:srgbClr val="FFFFFF"/>
                </a:highlight>
              </a:rPr>
              <a:t>2</a:t>
            </a:r>
            <a:r>
              <a:rPr baseline="30000" lang="en" sz="1600">
                <a:solidFill>
                  <a:srgbClr val="202122"/>
                </a:solidFill>
              </a:rPr>
              <a:t>64</a:t>
            </a:r>
            <a:r>
              <a:rPr lang="en" sz="1600"/>
              <a:t> −</a:t>
            </a:r>
            <a:r>
              <a:rPr lang="en"/>
              <a:t> 1 sec. = </a:t>
            </a:r>
            <a:r>
              <a:rPr b="1" lang="en"/>
              <a:t>585 billion years</a:t>
            </a:r>
            <a:r>
              <a:rPr lang="en"/>
              <a:t> &gt; 42 times the age of a universe</a:t>
            </a:r>
            <a:endParaRPr/>
          </a:p>
          <a:p>
            <a:pPr indent="0" lvl="0" marL="0" rtl="0" algn="l">
              <a:spcBef>
                <a:spcPts val="1200"/>
              </a:spcBef>
              <a:spcAft>
                <a:spcPts val="1200"/>
              </a:spcAft>
              <a:buNone/>
            </a:pPr>
            <a:r>
              <a:t/>
            </a:r>
            <a:endParaRPr/>
          </a:p>
        </p:txBody>
      </p:sp>
      <p:pic>
        <p:nvPicPr>
          <p:cNvPr id="76" name="Google Shape;76;p14"/>
          <p:cNvPicPr preferRelativeResize="0"/>
          <p:nvPr/>
        </p:nvPicPr>
        <p:blipFill>
          <a:blip r:embed="rId4">
            <a:alphaModFix/>
          </a:blip>
          <a:stretch>
            <a:fillRect/>
          </a:stretch>
        </p:blipFill>
        <p:spPr>
          <a:xfrm>
            <a:off x="7346699" y="928474"/>
            <a:ext cx="1578600" cy="2520725"/>
          </a:xfrm>
          <a:prstGeom prst="rect">
            <a:avLst/>
          </a:prstGeom>
          <a:noFill/>
          <a:ln>
            <a:noFill/>
          </a:ln>
        </p:spPr>
      </p:pic>
      <p:sp>
        <p:nvSpPr>
          <p:cNvPr id="77" name="Google Shape;77;p14"/>
          <p:cNvSpPr txBox="1"/>
          <p:nvPr/>
        </p:nvSpPr>
        <p:spPr>
          <a:xfrm>
            <a:off x="7177500" y="3394500"/>
            <a:ext cx="1917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50">
                <a:solidFill>
                  <a:srgbClr val="202122"/>
                </a:solidFill>
              </a:rPr>
              <a:t> </a:t>
            </a:r>
            <a:r>
              <a:rPr lang="en" sz="1050">
                <a:solidFill>
                  <a:srgbClr val="202122"/>
                </a:solidFill>
              </a:rPr>
              <a:t>Édouard Lucas (1842-1891)</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Rules</a:t>
            </a:r>
            <a:endParaRPr/>
          </a:p>
        </p:txBody>
      </p:sp>
      <p:sp>
        <p:nvSpPr>
          <p:cNvPr id="83" name="Google Shape;83;p15"/>
          <p:cNvSpPr txBox="1"/>
          <p:nvPr>
            <p:ph idx="4294967295" type="body"/>
          </p:nvPr>
        </p:nvSpPr>
        <p:spPr>
          <a:xfrm>
            <a:off x="440250" y="1731225"/>
            <a:ext cx="8142600" cy="29475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b="1" lang="en" sz="1400"/>
              <a:t>Move one </a:t>
            </a:r>
            <a:r>
              <a:rPr b="1" lang="en" sz="1400"/>
              <a:t>ring</a:t>
            </a:r>
            <a:r>
              <a:rPr b="1" lang="en" sz="1400"/>
              <a:t> at a time</a:t>
            </a:r>
            <a:endParaRPr b="1" sz="1400"/>
          </a:p>
          <a:p>
            <a:pPr indent="-317500" lvl="0" marL="457200" rtl="0" algn="l">
              <a:lnSpc>
                <a:spcPct val="105000"/>
              </a:lnSpc>
              <a:spcBef>
                <a:spcPts val="0"/>
              </a:spcBef>
              <a:spcAft>
                <a:spcPts val="0"/>
              </a:spcAft>
              <a:buSzPts val="1400"/>
              <a:buChar char="-"/>
            </a:pPr>
            <a:r>
              <a:rPr b="1" lang="en" sz="1400"/>
              <a:t>No </a:t>
            </a:r>
            <a:r>
              <a:rPr b="1" lang="en" sz="1400"/>
              <a:t>ring</a:t>
            </a:r>
            <a:r>
              <a:rPr b="1" lang="en" sz="1400"/>
              <a:t> may be placed on top of a </a:t>
            </a:r>
            <a:r>
              <a:rPr b="1" lang="en" sz="1400"/>
              <a:t>ring</a:t>
            </a:r>
            <a:r>
              <a:rPr b="1" lang="en" sz="1400"/>
              <a:t> that is smaller than it.</a:t>
            </a:r>
            <a:endParaRPr b="1" sz="1400"/>
          </a:p>
          <a:p>
            <a:pPr indent="0" lvl="0" marL="0" rtl="0" algn="l">
              <a:lnSpc>
                <a:spcPct val="105000"/>
              </a:lnSpc>
              <a:spcBef>
                <a:spcPts val="1200"/>
              </a:spcBef>
              <a:spcAft>
                <a:spcPts val="0"/>
              </a:spcAft>
              <a:buSzPts val="358"/>
              <a:buNone/>
            </a:pPr>
            <a:r>
              <a:t/>
            </a:r>
            <a:endParaRPr b="1" sz="1400"/>
          </a:p>
          <a:p>
            <a:pPr indent="0" lvl="0" marL="0" rtl="0" algn="l">
              <a:lnSpc>
                <a:spcPct val="105000"/>
              </a:lnSpc>
              <a:spcBef>
                <a:spcPts val="1200"/>
              </a:spcBef>
              <a:spcAft>
                <a:spcPts val="0"/>
              </a:spcAft>
              <a:buSzPts val="358"/>
              <a:buNone/>
            </a:pPr>
            <a:r>
              <a:t/>
            </a:r>
            <a:endParaRPr sz="1400"/>
          </a:p>
          <a:p>
            <a:pPr indent="0" lvl="0" marL="0" rtl="0" algn="l">
              <a:lnSpc>
                <a:spcPct val="90000"/>
              </a:lnSpc>
              <a:spcBef>
                <a:spcPts val="1200"/>
              </a:spcBef>
              <a:spcAft>
                <a:spcPts val="0"/>
              </a:spcAft>
              <a:buSzPts val="358"/>
              <a:buNone/>
            </a:pPr>
            <a:r>
              <a:rPr lang="en" sz="1400">
                <a:solidFill>
                  <a:srgbClr val="000000"/>
                </a:solidFill>
              </a:rPr>
              <a:t>Let’s get some practice at </a:t>
            </a:r>
            <a:r>
              <a:rPr lang="en" sz="1400" u="sng">
                <a:solidFill>
                  <a:schemeClr val="hlink"/>
                </a:solidFill>
                <a:hlinkClick r:id="rId3"/>
              </a:rPr>
              <a:t>https://www.mathplayground.com/logic_tower_of_hanoi.html</a:t>
            </a:r>
            <a:r>
              <a:rPr lang="en" sz="1400">
                <a:solidFill>
                  <a:srgbClr val="000000"/>
                </a:solidFill>
              </a:rPr>
              <a:t>(mute the tab so you do not get annoyed by the sound)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Activities</a:t>
            </a:r>
            <a:endParaRPr/>
          </a:p>
        </p:txBody>
      </p:sp>
      <p:sp>
        <p:nvSpPr>
          <p:cNvPr id="89" name="Google Shape;89;p16"/>
          <p:cNvSpPr txBox="1"/>
          <p:nvPr>
            <p:ph idx="4294967295"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1400" u="sng">
                <a:solidFill>
                  <a:schemeClr val="hlink"/>
                </a:solidFill>
                <a:hlinkClick r:id="rId3"/>
              </a:rPr>
              <a:t>https://www.mathplayground.com/logic_tower_of_hanoi.html</a:t>
            </a:r>
            <a:r>
              <a:rPr lang="en" sz="1400">
                <a:solidFill>
                  <a:srgbClr val="000000"/>
                </a:solidFill>
              </a:rPr>
              <a:t> (mute the tab so you do not get annoyed by the sound)</a:t>
            </a:r>
            <a:endParaRPr sz="1400">
              <a:solidFill>
                <a:srgbClr val="000000"/>
              </a:solidFill>
            </a:endParaRPr>
          </a:p>
          <a:p>
            <a:pPr indent="0" lvl="0" marL="0" rtl="0" algn="l">
              <a:lnSpc>
                <a:spcPct val="90000"/>
              </a:lnSpc>
              <a:spcBef>
                <a:spcPts val="0"/>
              </a:spcBef>
              <a:spcAft>
                <a:spcPts val="0"/>
              </a:spcAft>
              <a:buNone/>
            </a:pPr>
            <a:r>
              <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How many moves for 1 ring from tower A to tower C?</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How many moves  for 2 rings from tower A to tower C?</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How many moves for 3 rings from tower A to tower C?</a:t>
            </a:r>
            <a:endParaRPr sz="1400">
              <a:solidFill>
                <a:srgbClr val="000000"/>
              </a:solidFill>
            </a:endParaRPr>
          </a:p>
          <a:p>
            <a:pPr indent="0" lvl="0" marL="0" rtl="0" algn="l">
              <a:lnSpc>
                <a:spcPct val="150000"/>
              </a:lnSpc>
              <a:spcBef>
                <a:spcPts val="0"/>
              </a:spcBef>
              <a:spcAft>
                <a:spcPts val="0"/>
              </a:spcAft>
              <a:buNone/>
            </a:pPr>
            <a:r>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Solution for 3 </a:t>
            </a:r>
            <a:r>
              <a:rPr lang="en"/>
              <a:t>ring</a:t>
            </a:r>
            <a:r>
              <a:rPr lang="en"/>
              <a:t>s</a:t>
            </a:r>
            <a:endParaRPr/>
          </a:p>
        </p:txBody>
      </p:sp>
      <p:pic>
        <p:nvPicPr>
          <p:cNvPr id="95" name="Google Shape;95;p17"/>
          <p:cNvPicPr preferRelativeResize="0"/>
          <p:nvPr/>
        </p:nvPicPr>
        <p:blipFill>
          <a:blip r:embed="rId3">
            <a:alphaModFix/>
          </a:blip>
          <a:stretch>
            <a:fillRect/>
          </a:stretch>
        </p:blipFill>
        <p:spPr>
          <a:xfrm>
            <a:off x="5072750" y="816713"/>
            <a:ext cx="2979599" cy="611725"/>
          </a:xfrm>
          <a:prstGeom prst="rect">
            <a:avLst/>
          </a:prstGeom>
          <a:noFill/>
          <a:ln>
            <a:noFill/>
          </a:ln>
        </p:spPr>
      </p:pic>
      <p:pic>
        <p:nvPicPr>
          <p:cNvPr id="96" name="Google Shape;96;p17"/>
          <p:cNvPicPr preferRelativeResize="0"/>
          <p:nvPr/>
        </p:nvPicPr>
        <p:blipFill>
          <a:blip r:embed="rId4">
            <a:alphaModFix/>
          </a:blip>
          <a:stretch>
            <a:fillRect/>
          </a:stretch>
        </p:blipFill>
        <p:spPr>
          <a:xfrm>
            <a:off x="3475900" y="1783775"/>
            <a:ext cx="2734675" cy="611725"/>
          </a:xfrm>
          <a:prstGeom prst="rect">
            <a:avLst/>
          </a:prstGeom>
          <a:noFill/>
          <a:ln>
            <a:noFill/>
          </a:ln>
        </p:spPr>
      </p:pic>
      <p:pic>
        <p:nvPicPr>
          <p:cNvPr id="97" name="Google Shape;97;p17"/>
          <p:cNvPicPr preferRelativeResize="0"/>
          <p:nvPr/>
        </p:nvPicPr>
        <p:blipFill>
          <a:blip r:embed="rId5">
            <a:alphaModFix/>
          </a:blip>
          <a:stretch>
            <a:fillRect/>
          </a:stretch>
        </p:blipFill>
        <p:spPr>
          <a:xfrm>
            <a:off x="6380450" y="2167375"/>
            <a:ext cx="2697050" cy="611725"/>
          </a:xfrm>
          <a:prstGeom prst="rect">
            <a:avLst/>
          </a:prstGeom>
          <a:noFill/>
          <a:ln>
            <a:noFill/>
          </a:ln>
        </p:spPr>
      </p:pic>
      <p:pic>
        <p:nvPicPr>
          <p:cNvPr id="98" name="Google Shape;98;p17"/>
          <p:cNvPicPr preferRelativeResize="0"/>
          <p:nvPr/>
        </p:nvPicPr>
        <p:blipFill>
          <a:blip r:embed="rId6">
            <a:alphaModFix/>
          </a:blip>
          <a:stretch>
            <a:fillRect/>
          </a:stretch>
        </p:blipFill>
        <p:spPr>
          <a:xfrm>
            <a:off x="3475900" y="2693700"/>
            <a:ext cx="2734675" cy="611725"/>
          </a:xfrm>
          <a:prstGeom prst="rect">
            <a:avLst/>
          </a:prstGeom>
          <a:noFill/>
          <a:ln>
            <a:noFill/>
          </a:ln>
        </p:spPr>
      </p:pic>
      <p:pic>
        <p:nvPicPr>
          <p:cNvPr id="99" name="Google Shape;99;p17"/>
          <p:cNvPicPr preferRelativeResize="0"/>
          <p:nvPr/>
        </p:nvPicPr>
        <p:blipFill>
          <a:blip r:embed="rId7">
            <a:alphaModFix/>
          </a:blip>
          <a:stretch>
            <a:fillRect/>
          </a:stretch>
        </p:blipFill>
        <p:spPr>
          <a:xfrm>
            <a:off x="6380450" y="3040500"/>
            <a:ext cx="2697050" cy="611725"/>
          </a:xfrm>
          <a:prstGeom prst="rect">
            <a:avLst/>
          </a:prstGeom>
          <a:noFill/>
          <a:ln>
            <a:noFill/>
          </a:ln>
        </p:spPr>
      </p:pic>
      <p:pic>
        <p:nvPicPr>
          <p:cNvPr id="100" name="Google Shape;100;p17"/>
          <p:cNvPicPr preferRelativeResize="0"/>
          <p:nvPr/>
        </p:nvPicPr>
        <p:blipFill>
          <a:blip r:embed="rId8">
            <a:alphaModFix/>
          </a:blip>
          <a:stretch>
            <a:fillRect/>
          </a:stretch>
        </p:blipFill>
        <p:spPr>
          <a:xfrm>
            <a:off x="3475900" y="3525663"/>
            <a:ext cx="2697049" cy="611725"/>
          </a:xfrm>
          <a:prstGeom prst="rect">
            <a:avLst/>
          </a:prstGeom>
          <a:noFill/>
          <a:ln>
            <a:noFill/>
          </a:ln>
        </p:spPr>
      </p:pic>
      <p:pic>
        <p:nvPicPr>
          <p:cNvPr id="101" name="Google Shape;101;p17"/>
          <p:cNvPicPr preferRelativeResize="0"/>
          <p:nvPr/>
        </p:nvPicPr>
        <p:blipFill>
          <a:blip r:embed="rId9">
            <a:alphaModFix/>
          </a:blip>
          <a:stretch>
            <a:fillRect/>
          </a:stretch>
        </p:blipFill>
        <p:spPr>
          <a:xfrm>
            <a:off x="6380450" y="3879025"/>
            <a:ext cx="2697050" cy="611700"/>
          </a:xfrm>
          <a:prstGeom prst="rect">
            <a:avLst/>
          </a:prstGeom>
          <a:noFill/>
          <a:ln>
            <a:noFill/>
          </a:ln>
        </p:spPr>
      </p:pic>
      <p:pic>
        <p:nvPicPr>
          <p:cNvPr id="102" name="Google Shape;102;p17"/>
          <p:cNvPicPr preferRelativeResize="0"/>
          <p:nvPr/>
        </p:nvPicPr>
        <p:blipFill>
          <a:blip r:embed="rId10">
            <a:alphaModFix/>
          </a:blip>
          <a:stretch>
            <a:fillRect/>
          </a:stretch>
        </p:blipFill>
        <p:spPr>
          <a:xfrm>
            <a:off x="3475899" y="4435550"/>
            <a:ext cx="2606177" cy="611700"/>
          </a:xfrm>
          <a:prstGeom prst="rect">
            <a:avLst/>
          </a:prstGeom>
          <a:noFill/>
          <a:ln>
            <a:noFill/>
          </a:ln>
        </p:spPr>
      </p:pic>
      <p:pic>
        <p:nvPicPr>
          <p:cNvPr id="103" name="Google Shape;103;p17"/>
          <p:cNvPicPr preferRelativeResize="0"/>
          <p:nvPr/>
        </p:nvPicPr>
        <p:blipFill>
          <a:blip r:embed="rId11">
            <a:alphaModFix/>
          </a:blip>
          <a:stretch>
            <a:fillRect/>
          </a:stretch>
        </p:blipFill>
        <p:spPr>
          <a:xfrm>
            <a:off x="5072750" y="816725"/>
            <a:ext cx="2979599" cy="611700"/>
          </a:xfrm>
          <a:prstGeom prst="rect">
            <a:avLst/>
          </a:prstGeom>
          <a:noFill/>
          <a:ln>
            <a:noFill/>
          </a:ln>
        </p:spPr>
      </p:pic>
      <p:pic>
        <p:nvPicPr>
          <p:cNvPr id="104" name="Google Shape;104;p17"/>
          <p:cNvPicPr preferRelativeResize="0"/>
          <p:nvPr/>
        </p:nvPicPr>
        <p:blipFill>
          <a:blip r:embed="rId12">
            <a:alphaModFix/>
          </a:blip>
          <a:stretch>
            <a:fillRect/>
          </a:stretch>
        </p:blipFill>
        <p:spPr>
          <a:xfrm>
            <a:off x="3475900" y="2693713"/>
            <a:ext cx="2734675" cy="611700"/>
          </a:xfrm>
          <a:prstGeom prst="rect">
            <a:avLst/>
          </a:prstGeom>
          <a:noFill/>
          <a:ln>
            <a:noFill/>
          </a:ln>
        </p:spPr>
      </p:pic>
      <p:pic>
        <p:nvPicPr>
          <p:cNvPr id="105" name="Google Shape;105;p17"/>
          <p:cNvPicPr preferRelativeResize="0"/>
          <p:nvPr/>
        </p:nvPicPr>
        <p:blipFill>
          <a:blip r:embed="rId13">
            <a:alphaModFix/>
          </a:blip>
          <a:stretch>
            <a:fillRect/>
          </a:stretch>
        </p:blipFill>
        <p:spPr>
          <a:xfrm>
            <a:off x="3475900" y="2693713"/>
            <a:ext cx="2734675" cy="611725"/>
          </a:xfrm>
          <a:prstGeom prst="rect">
            <a:avLst/>
          </a:prstGeom>
          <a:noFill/>
          <a:ln>
            <a:noFill/>
          </a:ln>
        </p:spPr>
      </p:pic>
      <p:pic>
        <p:nvPicPr>
          <p:cNvPr id="106" name="Google Shape;106;p17"/>
          <p:cNvPicPr preferRelativeResize="0"/>
          <p:nvPr/>
        </p:nvPicPr>
        <p:blipFill>
          <a:blip r:embed="rId14">
            <a:alphaModFix/>
          </a:blip>
          <a:stretch>
            <a:fillRect/>
          </a:stretch>
        </p:blipFill>
        <p:spPr>
          <a:xfrm>
            <a:off x="6380450" y="3040500"/>
            <a:ext cx="2697050" cy="611700"/>
          </a:xfrm>
          <a:prstGeom prst="rect">
            <a:avLst/>
          </a:prstGeom>
          <a:noFill/>
          <a:ln>
            <a:noFill/>
          </a:ln>
        </p:spPr>
      </p:pic>
      <p:pic>
        <p:nvPicPr>
          <p:cNvPr id="107" name="Google Shape;107;p17"/>
          <p:cNvPicPr preferRelativeResize="0"/>
          <p:nvPr/>
        </p:nvPicPr>
        <p:blipFill>
          <a:blip r:embed="rId15">
            <a:alphaModFix/>
          </a:blip>
          <a:stretch>
            <a:fillRect/>
          </a:stretch>
        </p:blipFill>
        <p:spPr>
          <a:xfrm>
            <a:off x="3475900" y="4435550"/>
            <a:ext cx="2606187" cy="611700"/>
          </a:xfrm>
          <a:prstGeom prst="rect">
            <a:avLst/>
          </a:prstGeom>
          <a:noFill/>
          <a:ln>
            <a:noFill/>
          </a:ln>
        </p:spPr>
      </p:pic>
      <p:pic>
        <p:nvPicPr>
          <p:cNvPr id="108" name="Google Shape;108;p17"/>
          <p:cNvPicPr preferRelativeResize="0"/>
          <p:nvPr/>
        </p:nvPicPr>
        <p:blipFill>
          <a:blip r:embed="rId16">
            <a:alphaModFix/>
          </a:blip>
          <a:stretch>
            <a:fillRect/>
          </a:stretch>
        </p:blipFill>
        <p:spPr>
          <a:xfrm>
            <a:off x="91900" y="3134775"/>
            <a:ext cx="3297500" cy="117725"/>
          </a:xfrm>
          <a:prstGeom prst="rect">
            <a:avLst/>
          </a:prstGeom>
          <a:noFill/>
          <a:ln>
            <a:noFill/>
          </a:ln>
        </p:spPr>
      </p:pic>
      <p:sp>
        <p:nvSpPr>
          <p:cNvPr id="109" name="Google Shape;109;p17"/>
          <p:cNvSpPr/>
          <p:nvPr/>
        </p:nvSpPr>
        <p:spPr>
          <a:xfrm>
            <a:off x="873850" y="1990400"/>
            <a:ext cx="190200" cy="1144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0" y="2371650"/>
            <a:ext cx="98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A, B, C)</a:t>
            </a:r>
            <a:endParaRPr sz="1200">
              <a:latin typeface="Roboto"/>
              <a:ea typeface="Roboto"/>
              <a:cs typeface="Roboto"/>
              <a:sym typeface="Roboto"/>
            </a:endParaRPr>
          </a:p>
        </p:txBody>
      </p:sp>
      <p:pic>
        <p:nvPicPr>
          <p:cNvPr id="111" name="Google Shape;111;p17"/>
          <p:cNvPicPr preferRelativeResize="0"/>
          <p:nvPr/>
        </p:nvPicPr>
        <p:blipFill>
          <a:blip r:embed="rId16">
            <a:alphaModFix/>
          </a:blip>
          <a:stretch>
            <a:fillRect/>
          </a:stretch>
        </p:blipFill>
        <p:spPr>
          <a:xfrm>
            <a:off x="91900" y="3525675"/>
            <a:ext cx="3297500" cy="117725"/>
          </a:xfrm>
          <a:prstGeom prst="rect">
            <a:avLst/>
          </a:prstGeom>
          <a:noFill/>
          <a:ln>
            <a:noFill/>
          </a:ln>
        </p:spPr>
      </p:pic>
      <p:sp>
        <p:nvSpPr>
          <p:cNvPr id="112" name="Google Shape;112;p17"/>
          <p:cNvSpPr txBox="1"/>
          <p:nvPr/>
        </p:nvSpPr>
        <p:spPr>
          <a:xfrm>
            <a:off x="40025" y="3189675"/>
            <a:ext cx="98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C, B)</a:t>
            </a:r>
            <a:endParaRPr sz="1200">
              <a:latin typeface="Roboto"/>
              <a:ea typeface="Roboto"/>
              <a:cs typeface="Roboto"/>
              <a:sym typeface="Roboto"/>
            </a:endParaRPr>
          </a:p>
        </p:txBody>
      </p:sp>
      <p:sp>
        <p:nvSpPr>
          <p:cNvPr id="113" name="Google Shape;113;p17"/>
          <p:cNvSpPr/>
          <p:nvPr/>
        </p:nvSpPr>
        <p:spPr>
          <a:xfrm>
            <a:off x="873850" y="3644650"/>
            <a:ext cx="190200" cy="1144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0" y="3984775"/>
            <a:ext cx="98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B, C, A)</a:t>
            </a:r>
            <a:endParaRPr sz="1200">
              <a:latin typeface="Roboto"/>
              <a:ea typeface="Roboto"/>
              <a:cs typeface="Roboto"/>
              <a:sym typeface="Roboto"/>
            </a:endParaRPr>
          </a:p>
        </p:txBody>
      </p:sp>
      <p:sp>
        <p:nvSpPr>
          <p:cNvPr id="115" name="Google Shape;115;p17"/>
          <p:cNvSpPr txBox="1"/>
          <p:nvPr/>
        </p:nvSpPr>
        <p:spPr>
          <a:xfrm>
            <a:off x="1064050" y="1914200"/>
            <a:ext cx="21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   </a:t>
            </a:r>
            <a:r>
              <a:rPr lang="en">
                <a:latin typeface="Roboto"/>
                <a:ea typeface="Roboto"/>
                <a:cs typeface="Roboto"/>
                <a:sym typeface="Roboto"/>
              </a:rPr>
              <a:t>Small from A to C</a:t>
            </a:r>
            <a:endParaRPr>
              <a:latin typeface="Roboto"/>
              <a:ea typeface="Roboto"/>
              <a:cs typeface="Roboto"/>
              <a:sym typeface="Roboto"/>
            </a:endParaRPr>
          </a:p>
        </p:txBody>
      </p:sp>
      <p:sp>
        <p:nvSpPr>
          <p:cNvPr id="116" name="Google Shape;116;p17"/>
          <p:cNvSpPr txBox="1"/>
          <p:nvPr/>
        </p:nvSpPr>
        <p:spPr>
          <a:xfrm>
            <a:off x="1064050" y="2295200"/>
            <a:ext cx="21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r>
              <a:rPr lang="en">
                <a:latin typeface="Roboto"/>
                <a:ea typeface="Roboto"/>
                <a:cs typeface="Roboto"/>
                <a:sym typeface="Roboto"/>
              </a:rPr>
              <a:t>.   </a:t>
            </a:r>
            <a:r>
              <a:rPr lang="en">
                <a:latin typeface="Roboto"/>
                <a:ea typeface="Roboto"/>
                <a:cs typeface="Roboto"/>
                <a:sym typeface="Roboto"/>
              </a:rPr>
              <a:t>Medium from A to B</a:t>
            </a:r>
            <a:endParaRPr>
              <a:latin typeface="Roboto"/>
              <a:ea typeface="Roboto"/>
              <a:cs typeface="Roboto"/>
              <a:sym typeface="Roboto"/>
            </a:endParaRPr>
          </a:p>
        </p:txBody>
      </p:sp>
      <p:sp>
        <p:nvSpPr>
          <p:cNvPr id="117" name="Google Shape;117;p17"/>
          <p:cNvSpPr txBox="1"/>
          <p:nvPr/>
        </p:nvSpPr>
        <p:spPr>
          <a:xfrm>
            <a:off x="1064050" y="2676200"/>
            <a:ext cx="21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a:t>
            </a:r>
            <a:r>
              <a:rPr lang="en">
                <a:latin typeface="Roboto"/>
                <a:ea typeface="Roboto"/>
                <a:cs typeface="Roboto"/>
                <a:sym typeface="Roboto"/>
              </a:rPr>
              <a:t>.   </a:t>
            </a:r>
            <a:r>
              <a:rPr lang="en">
                <a:latin typeface="Roboto"/>
                <a:ea typeface="Roboto"/>
                <a:cs typeface="Roboto"/>
                <a:sym typeface="Roboto"/>
              </a:rPr>
              <a:t>Small from C to B</a:t>
            </a:r>
            <a:endParaRPr>
              <a:latin typeface="Roboto"/>
              <a:ea typeface="Roboto"/>
              <a:cs typeface="Roboto"/>
              <a:sym typeface="Roboto"/>
            </a:endParaRPr>
          </a:p>
        </p:txBody>
      </p:sp>
      <p:sp>
        <p:nvSpPr>
          <p:cNvPr id="118" name="Google Shape;118;p17"/>
          <p:cNvSpPr txBox="1"/>
          <p:nvPr/>
        </p:nvSpPr>
        <p:spPr>
          <a:xfrm>
            <a:off x="1064050" y="3666800"/>
            <a:ext cx="21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r>
              <a:rPr lang="en">
                <a:latin typeface="Roboto"/>
                <a:ea typeface="Roboto"/>
                <a:cs typeface="Roboto"/>
                <a:sym typeface="Roboto"/>
              </a:rPr>
              <a:t>.   </a:t>
            </a:r>
            <a:r>
              <a:rPr lang="en">
                <a:latin typeface="Roboto"/>
                <a:ea typeface="Roboto"/>
                <a:cs typeface="Roboto"/>
                <a:sym typeface="Roboto"/>
              </a:rPr>
              <a:t>Small from B to A</a:t>
            </a:r>
            <a:endParaRPr>
              <a:latin typeface="Roboto"/>
              <a:ea typeface="Roboto"/>
              <a:cs typeface="Roboto"/>
              <a:sym typeface="Roboto"/>
            </a:endParaRPr>
          </a:p>
        </p:txBody>
      </p:sp>
      <p:sp>
        <p:nvSpPr>
          <p:cNvPr id="119" name="Google Shape;119;p17"/>
          <p:cNvSpPr txBox="1"/>
          <p:nvPr/>
        </p:nvSpPr>
        <p:spPr>
          <a:xfrm>
            <a:off x="1064050" y="4047800"/>
            <a:ext cx="21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6</a:t>
            </a:r>
            <a:r>
              <a:rPr lang="en">
                <a:latin typeface="Roboto"/>
                <a:ea typeface="Roboto"/>
                <a:cs typeface="Roboto"/>
                <a:sym typeface="Roboto"/>
              </a:rPr>
              <a:t>.   </a:t>
            </a:r>
            <a:r>
              <a:rPr lang="en">
                <a:latin typeface="Roboto"/>
                <a:ea typeface="Roboto"/>
                <a:cs typeface="Roboto"/>
                <a:sym typeface="Roboto"/>
              </a:rPr>
              <a:t>Medium from B to C</a:t>
            </a:r>
            <a:endParaRPr>
              <a:latin typeface="Roboto"/>
              <a:ea typeface="Roboto"/>
              <a:cs typeface="Roboto"/>
              <a:sym typeface="Roboto"/>
            </a:endParaRPr>
          </a:p>
        </p:txBody>
      </p:sp>
      <p:sp>
        <p:nvSpPr>
          <p:cNvPr id="120" name="Google Shape;120;p17"/>
          <p:cNvSpPr txBox="1"/>
          <p:nvPr/>
        </p:nvSpPr>
        <p:spPr>
          <a:xfrm>
            <a:off x="1064050" y="4428800"/>
            <a:ext cx="21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7</a:t>
            </a:r>
            <a:r>
              <a:rPr lang="en">
                <a:latin typeface="Roboto"/>
                <a:ea typeface="Roboto"/>
                <a:cs typeface="Roboto"/>
                <a:sym typeface="Roboto"/>
              </a:rPr>
              <a:t>.   </a:t>
            </a:r>
            <a:r>
              <a:rPr lang="en">
                <a:latin typeface="Roboto"/>
                <a:ea typeface="Roboto"/>
                <a:cs typeface="Roboto"/>
                <a:sym typeface="Roboto"/>
              </a:rPr>
              <a:t>Small from A to C</a:t>
            </a:r>
            <a:endParaRPr>
              <a:latin typeface="Roboto"/>
              <a:ea typeface="Roboto"/>
              <a:cs typeface="Roboto"/>
              <a:sym typeface="Roboto"/>
            </a:endParaRPr>
          </a:p>
        </p:txBody>
      </p:sp>
      <p:sp>
        <p:nvSpPr>
          <p:cNvPr id="121" name="Google Shape;121;p17"/>
          <p:cNvSpPr txBox="1"/>
          <p:nvPr/>
        </p:nvSpPr>
        <p:spPr>
          <a:xfrm>
            <a:off x="1064050" y="3160425"/>
            <a:ext cx="21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4</a:t>
            </a:r>
            <a:r>
              <a:rPr lang="en">
                <a:latin typeface="Roboto"/>
                <a:ea typeface="Roboto"/>
                <a:cs typeface="Roboto"/>
                <a:sym typeface="Roboto"/>
              </a:rPr>
              <a:t>.   </a:t>
            </a:r>
            <a:r>
              <a:rPr lang="en">
                <a:latin typeface="Roboto"/>
                <a:ea typeface="Roboto"/>
                <a:cs typeface="Roboto"/>
                <a:sym typeface="Roboto"/>
              </a:rPr>
              <a:t>Large from A to C</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
                                          </p:stCondLst>
                                        </p:cTn>
                                        <p:tgtEl>
                                          <p:spTgt spid="9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Solution for 3 </a:t>
            </a:r>
            <a:r>
              <a:rPr lang="en"/>
              <a:t>ring</a:t>
            </a:r>
            <a:r>
              <a:rPr lang="en"/>
              <a:t>s</a:t>
            </a:r>
            <a:endParaRPr/>
          </a:p>
        </p:txBody>
      </p:sp>
      <p:sp>
        <p:nvSpPr>
          <p:cNvPr id="127" name="Google Shape;127;p18"/>
          <p:cNvSpPr txBox="1"/>
          <p:nvPr>
            <p:ph idx="4294967295" type="body"/>
          </p:nvPr>
        </p:nvSpPr>
        <p:spPr>
          <a:xfrm>
            <a:off x="930050" y="1910425"/>
            <a:ext cx="3479400" cy="3088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Small from A to C</a:t>
            </a:r>
            <a:endParaRPr/>
          </a:p>
          <a:p>
            <a:pPr indent="-342900" lvl="0" marL="457200" rtl="0" algn="l">
              <a:lnSpc>
                <a:spcPct val="150000"/>
              </a:lnSpc>
              <a:spcBef>
                <a:spcPts val="0"/>
              </a:spcBef>
              <a:spcAft>
                <a:spcPts val="0"/>
              </a:spcAft>
              <a:buSzPts val="1800"/>
              <a:buAutoNum type="arabicPeriod"/>
            </a:pPr>
            <a:r>
              <a:rPr lang="en"/>
              <a:t>Medium from A to B</a:t>
            </a:r>
            <a:endParaRPr/>
          </a:p>
          <a:p>
            <a:pPr indent="-342900" lvl="0" marL="457200" rtl="0" algn="l">
              <a:lnSpc>
                <a:spcPct val="150000"/>
              </a:lnSpc>
              <a:spcBef>
                <a:spcPts val="0"/>
              </a:spcBef>
              <a:spcAft>
                <a:spcPts val="0"/>
              </a:spcAft>
              <a:buSzPts val="1800"/>
              <a:buAutoNum type="arabicPeriod"/>
            </a:pPr>
            <a:r>
              <a:rPr lang="en"/>
              <a:t>Small from C to B</a:t>
            </a:r>
            <a:endParaRPr/>
          </a:p>
          <a:p>
            <a:pPr indent="-342900" lvl="0" marL="457200" rtl="0" algn="l">
              <a:lnSpc>
                <a:spcPct val="150000"/>
              </a:lnSpc>
              <a:spcBef>
                <a:spcPts val="0"/>
              </a:spcBef>
              <a:spcAft>
                <a:spcPts val="0"/>
              </a:spcAft>
              <a:buSzPts val="1800"/>
              <a:buAutoNum type="arabicPeriod"/>
            </a:pPr>
            <a:r>
              <a:rPr lang="en"/>
              <a:t>Large from A to C</a:t>
            </a:r>
            <a:endParaRPr/>
          </a:p>
          <a:p>
            <a:pPr indent="-342900" lvl="0" marL="457200" rtl="0" algn="l">
              <a:lnSpc>
                <a:spcPct val="150000"/>
              </a:lnSpc>
              <a:spcBef>
                <a:spcPts val="0"/>
              </a:spcBef>
              <a:spcAft>
                <a:spcPts val="0"/>
              </a:spcAft>
              <a:buSzPts val="1800"/>
              <a:buAutoNum type="arabicPeriod"/>
            </a:pPr>
            <a:r>
              <a:rPr lang="en"/>
              <a:t>Small from B to A</a:t>
            </a:r>
            <a:endParaRPr/>
          </a:p>
          <a:p>
            <a:pPr indent="-342900" lvl="0" marL="457200" rtl="0" algn="l">
              <a:lnSpc>
                <a:spcPct val="150000"/>
              </a:lnSpc>
              <a:spcBef>
                <a:spcPts val="0"/>
              </a:spcBef>
              <a:spcAft>
                <a:spcPts val="0"/>
              </a:spcAft>
              <a:buSzPts val="1800"/>
              <a:buAutoNum type="arabicPeriod"/>
            </a:pPr>
            <a:r>
              <a:rPr lang="en"/>
              <a:t>Medium from B to C</a:t>
            </a:r>
            <a:endParaRPr/>
          </a:p>
          <a:p>
            <a:pPr indent="-342900" lvl="0" marL="457200" rtl="0" algn="l">
              <a:lnSpc>
                <a:spcPct val="150000"/>
              </a:lnSpc>
              <a:spcBef>
                <a:spcPts val="0"/>
              </a:spcBef>
              <a:spcAft>
                <a:spcPts val="0"/>
              </a:spcAft>
              <a:buSzPts val="1800"/>
              <a:buAutoNum type="arabicPeriod"/>
            </a:pPr>
            <a:r>
              <a:rPr lang="en"/>
              <a:t>Small from A to C</a:t>
            </a:r>
            <a:endParaRPr/>
          </a:p>
        </p:txBody>
      </p:sp>
      <p:pic>
        <p:nvPicPr>
          <p:cNvPr id="128" name="Google Shape;128;p18"/>
          <p:cNvPicPr preferRelativeResize="0"/>
          <p:nvPr/>
        </p:nvPicPr>
        <p:blipFill>
          <a:blip r:embed="rId3">
            <a:alphaModFix/>
          </a:blip>
          <a:stretch>
            <a:fillRect/>
          </a:stretch>
        </p:blipFill>
        <p:spPr>
          <a:xfrm>
            <a:off x="5072750" y="816713"/>
            <a:ext cx="2979599" cy="611725"/>
          </a:xfrm>
          <a:prstGeom prst="rect">
            <a:avLst/>
          </a:prstGeom>
          <a:noFill/>
          <a:ln>
            <a:noFill/>
          </a:ln>
        </p:spPr>
      </p:pic>
      <p:pic>
        <p:nvPicPr>
          <p:cNvPr id="129" name="Google Shape;129;p18"/>
          <p:cNvPicPr preferRelativeResize="0"/>
          <p:nvPr/>
        </p:nvPicPr>
        <p:blipFill>
          <a:blip r:embed="rId4">
            <a:alphaModFix/>
          </a:blip>
          <a:stretch>
            <a:fillRect/>
          </a:stretch>
        </p:blipFill>
        <p:spPr>
          <a:xfrm>
            <a:off x="3475900" y="1783775"/>
            <a:ext cx="2734675" cy="611725"/>
          </a:xfrm>
          <a:prstGeom prst="rect">
            <a:avLst/>
          </a:prstGeom>
          <a:noFill/>
          <a:ln>
            <a:noFill/>
          </a:ln>
        </p:spPr>
      </p:pic>
      <p:pic>
        <p:nvPicPr>
          <p:cNvPr id="130" name="Google Shape;130;p18"/>
          <p:cNvPicPr preferRelativeResize="0"/>
          <p:nvPr/>
        </p:nvPicPr>
        <p:blipFill>
          <a:blip r:embed="rId5">
            <a:alphaModFix/>
          </a:blip>
          <a:stretch>
            <a:fillRect/>
          </a:stretch>
        </p:blipFill>
        <p:spPr>
          <a:xfrm>
            <a:off x="6380450" y="2167375"/>
            <a:ext cx="2697050" cy="611725"/>
          </a:xfrm>
          <a:prstGeom prst="rect">
            <a:avLst/>
          </a:prstGeom>
          <a:noFill/>
          <a:ln>
            <a:noFill/>
          </a:ln>
        </p:spPr>
      </p:pic>
      <p:pic>
        <p:nvPicPr>
          <p:cNvPr id="131" name="Google Shape;131;p18"/>
          <p:cNvPicPr preferRelativeResize="0"/>
          <p:nvPr/>
        </p:nvPicPr>
        <p:blipFill>
          <a:blip r:embed="rId6">
            <a:alphaModFix/>
          </a:blip>
          <a:stretch>
            <a:fillRect/>
          </a:stretch>
        </p:blipFill>
        <p:spPr>
          <a:xfrm>
            <a:off x="3475900" y="2693700"/>
            <a:ext cx="2734675" cy="611725"/>
          </a:xfrm>
          <a:prstGeom prst="rect">
            <a:avLst/>
          </a:prstGeom>
          <a:noFill/>
          <a:ln>
            <a:noFill/>
          </a:ln>
        </p:spPr>
      </p:pic>
      <p:pic>
        <p:nvPicPr>
          <p:cNvPr id="132" name="Google Shape;132;p18"/>
          <p:cNvPicPr preferRelativeResize="0"/>
          <p:nvPr/>
        </p:nvPicPr>
        <p:blipFill>
          <a:blip r:embed="rId7">
            <a:alphaModFix/>
          </a:blip>
          <a:stretch>
            <a:fillRect/>
          </a:stretch>
        </p:blipFill>
        <p:spPr>
          <a:xfrm>
            <a:off x="6380450" y="3040500"/>
            <a:ext cx="2697050" cy="611725"/>
          </a:xfrm>
          <a:prstGeom prst="rect">
            <a:avLst/>
          </a:prstGeom>
          <a:noFill/>
          <a:ln>
            <a:noFill/>
          </a:ln>
        </p:spPr>
      </p:pic>
      <p:pic>
        <p:nvPicPr>
          <p:cNvPr id="133" name="Google Shape;133;p18"/>
          <p:cNvPicPr preferRelativeResize="0"/>
          <p:nvPr/>
        </p:nvPicPr>
        <p:blipFill>
          <a:blip r:embed="rId8">
            <a:alphaModFix/>
          </a:blip>
          <a:stretch>
            <a:fillRect/>
          </a:stretch>
        </p:blipFill>
        <p:spPr>
          <a:xfrm>
            <a:off x="3475900" y="3525663"/>
            <a:ext cx="2697049" cy="611725"/>
          </a:xfrm>
          <a:prstGeom prst="rect">
            <a:avLst/>
          </a:prstGeom>
          <a:noFill/>
          <a:ln>
            <a:noFill/>
          </a:ln>
        </p:spPr>
      </p:pic>
      <p:pic>
        <p:nvPicPr>
          <p:cNvPr id="134" name="Google Shape;134;p18"/>
          <p:cNvPicPr preferRelativeResize="0"/>
          <p:nvPr/>
        </p:nvPicPr>
        <p:blipFill>
          <a:blip r:embed="rId9">
            <a:alphaModFix/>
          </a:blip>
          <a:stretch>
            <a:fillRect/>
          </a:stretch>
        </p:blipFill>
        <p:spPr>
          <a:xfrm>
            <a:off x="6380450" y="3879025"/>
            <a:ext cx="2697050" cy="611700"/>
          </a:xfrm>
          <a:prstGeom prst="rect">
            <a:avLst/>
          </a:prstGeom>
          <a:noFill/>
          <a:ln>
            <a:noFill/>
          </a:ln>
        </p:spPr>
      </p:pic>
      <p:pic>
        <p:nvPicPr>
          <p:cNvPr id="135" name="Google Shape;135;p18"/>
          <p:cNvPicPr preferRelativeResize="0"/>
          <p:nvPr/>
        </p:nvPicPr>
        <p:blipFill>
          <a:blip r:embed="rId10">
            <a:alphaModFix/>
          </a:blip>
          <a:stretch>
            <a:fillRect/>
          </a:stretch>
        </p:blipFill>
        <p:spPr>
          <a:xfrm>
            <a:off x="3475899" y="4435550"/>
            <a:ext cx="2606177" cy="611700"/>
          </a:xfrm>
          <a:prstGeom prst="rect">
            <a:avLst/>
          </a:prstGeom>
          <a:noFill/>
          <a:ln>
            <a:noFill/>
          </a:ln>
        </p:spPr>
      </p:pic>
      <p:pic>
        <p:nvPicPr>
          <p:cNvPr id="136" name="Google Shape;136;p18"/>
          <p:cNvPicPr preferRelativeResize="0"/>
          <p:nvPr/>
        </p:nvPicPr>
        <p:blipFill>
          <a:blip r:embed="rId11">
            <a:alphaModFix/>
          </a:blip>
          <a:stretch>
            <a:fillRect/>
          </a:stretch>
        </p:blipFill>
        <p:spPr>
          <a:xfrm>
            <a:off x="5072750" y="816725"/>
            <a:ext cx="2979599" cy="611700"/>
          </a:xfrm>
          <a:prstGeom prst="rect">
            <a:avLst/>
          </a:prstGeom>
          <a:noFill/>
          <a:ln>
            <a:noFill/>
          </a:ln>
        </p:spPr>
      </p:pic>
      <p:pic>
        <p:nvPicPr>
          <p:cNvPr id="137" name="Google Shape;137;p18"/>
          <p:cNvPicPr preferRelativeResize="0"/>
          <p:nvPr/>
        </p:nvPicPr>
        <p:blipFill>
          <a:blip r:embed="rId12">
            <a:alphaModFix/>
          </a:blip>
          <a:stretch>
            <a:fillRect/>
          </a:stretch>
        </p:blipFill>
        <p:spPr>
          <a:xfrm>
            <a:off x="3475900" y="2693713"/>
            <a:ext cx="2734675" cy="611700"/>
          </a:xfrm>
          <a:prstGeom prst="rect">
            <a:avLst/>
          </a:prstGeom>
          <a:noFill/>
          <a:ln>
            <a:noFill/>
          </a:ln>
        </p:spPr>
      </p:pic>
      <p:pic>
        <p:nvPicPr>
          <p:cNvPr id="138" name="Google Shape;138;p18"/>
          <p:cNvPicPr preferRelativeResize="0"/>
          <p:nvPr/>
        </p:nvPicPr>
        <p:blipFill>
          <a:blip r:embed="rId13">
            <a:alphaModFix/>
          </a:blip>
          <a:stretch>
            <a:fillRect/>
          </a:stretch>
        </p:blipFill>
        <p:spPr>
          <a:xfrm>
            <a:off x="3475900" y="2693713"/>
            <a:ext cx="2734675" cy="611725"/>
          </a:xfrm>
          <a:prstGeom prst="rect">
            <a:avLst/>
          </a:prstGeom>
          <a:noFill/>
          <a:ln>
            <a:noFill/>
          </a:ln>
        </p:spPr>
      </p:pic>
      <p:pic>
        <p:nvPicPr>
          <p:cNvPr id="139" name="Google Shape;139;p18"/>
          <p:cNvPicPr preferRelativeResize="0"/>
          <p:nvPr/>
        </p:nvPicPr>
        <p:blipFill>
          <a:blip r:embed="rId14">
            <a:alphaModFix/>
          </a:blip>
          <a:stretch>
            <a:fillRect/>
          </a:stretch>
        </p:blipFill>
        <p:spPr>
          <a:xfrm>
            <a:off x="6380450" y="3040500"/>
            <a:ext cx="2697050" cy="611700"/>
          </a:xfrm>
          <a:prstGeom prst="rect">
            <a:avLst/>
          </a:prstGeom>
          <a:noFill/>
          <a:ln>
            <a:noFill/>
          </a:ln>
        </p:spPr>
      </p:pic>
      <p:pic>
        <p:nvPicPr>
          <p:cNvPr id="140" name="Google Shape;140;p18"/>
          <p:cNvPicPr preferRelativeResize="0"/>
          <p:nvPr/>
        </p:nvPicPr>
        <p:blipFill>
          <a:blip r:embed="rId15">
            <a:alphaModFix/>
          </a:blip>
          <a:stretch>
            <a:fillRect/>
          </a:stretch>
        </p:blipFill>
        <p:spPr>
          <a:xfrm>
            <a:off x="3475900" y="4435550"/>
            <a:ext cx="2606187" cy="611700"/>
          </a:xfrm>
          <a:prstGeom prst="rect">
            <a:avLst/>
          </a:prstGeom>
          <a:noFill/>
          <a:ln>
            <a:noFill/>
          </a:ln>
        </p:spPr>
      </p:pic>
      <p:pic>
        <p:nvPicPr>
          <p:cNvPr id="141" name="Google Shape;141;p18"/>
          <p:cNvPicPr preferRelativeResize="0"/>
          <p:nvPr/>
        </p:nvPicPr>
        <p:blipFill>
          <a:blip r:embed="rId16">
            <a:alphaModFix/>
          </a:blip>
          <a:stretch>
            <a:fillRect/>
          </a:stretch>
        </p:blipFill>
        <p:spPr>
          <a:xfrm>
            <a:off x="91900" y="3134775"/>
            <a:ext cx="3297500" cy="117725"/>
          </a:xfrm>
          <a:prstGeom prst="rect">
            <a:avLst/>
          </a:prstGeom>
          <a:noFill/>
          <a:ln>
            <a:noFill/>
          </a:ln>
        </p:spPr>
      </p:pic>
      <p:sp>
        <p:nvSpPr>
          <p:cNvPr id="142" name="Google Shape;142;p18"/>
          <p:cNvSpPr/>
          <p:nvPr/>
        </p:nvSpPr>
        <p:spPr>
          <a:xfrm>
            <a:off x="873850" y="1990400"/>
            <a:ext cx="190200" cy="1144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txBox="1"/>
          <p:nvPr/>
        </p:nvSpPr>
        <p:spPr>
          <a:xfrm>
            <a:off x="0" y="2371650"/>
            <a:ext cx="9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A, B, C</a:t>
            </a:r>
            <a:r>
              <a:rPr lang="en">
                <a:latin typeface="Roboto"/>
                <a:ea typeface="Roboto"/>
                <a:cs typeface="Roboto"/>
                <a:sym typeface="Roboto"/>
              </a:rPr>
              <a:t>)</a:t>
            </a:r>
            <a:endParaRPr>
              <a:latin typeface="Roboto"/>
              <a:ea typeface="Roboto"/>
              <a:cs typeface="Roboto"/>
              <a:sym typeface="Roboto"/>
            </a:endParaRPr>
          </a:p>
        </p:txBody>
      </p:sp>
      <p:pic>
        <p:nvPicPr>
          <p:cNvPr id="144" name="Google Shape;144;p18"/>
          <p:cNvPicPr preferRelativeResize="0"/>
          <p:nvPr/>
        </p:nvPicPr>
        <p:blipFill>
          <a:blip r:embed="rId16">
            <a:alphaModFix/>
          </a:blip>
          <a:stretch>
            <a:fillRect/>
          </a:stretch>
        </p:blipFill>
        <p:spPr>
          <a:xfrm>
            <a:off x="91900" y="3525675"/>
            <a:ext cx="3297500" cy="117725"/>
          </a:xfrm>
          <a:prstGeom prst="rect">
            <a:avLst/>
          </a:prstGeom>
          <a:noFill/>
          <a:ln>
            <a:noFill/>
          </a:ln>
        </p:spPr>
      </p:pic>
      <p:sp>
        <p:nvSpPr>
          <p:cNvPr id="145" name="Google Shape;145;p18"/>
          <p:cNvSpPr txBox="1"/>
          <p:nvPr/>
        </p:nvSpPr>
        <p:spPr>
          <a:xfrm>
            <a:off x="40025" y="3189675"/>
            <a:ext cx="9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C, B</a:t>
            </a:r>
            <a:r>
              <a:rPr lang="en">
                <a:latin typeface="Roboto"/>
                <a:ea typeface="Roboto"/>
                <a:cs typeface="Roboto"/>
                <a:sym typeface="Roboto"/>
              </a:rPr>
              <a:t>)</a:t>
            </a:r>
            <a:endParaRPr>
              <a:latin typeface="Roboto"/>
              <a:ea typeface="Roboto"/>
              <a:cs typeface="Roboto"/>
              <a:sym typeface="Roboto"/>
            </a:endParaRPr>
          </a:p>
        </p:txBody>
      </p:sp>
      <p:sp>
        <p:nvSpPr>
          <p:cNvPr id="146" name="Google Shape;146;p18"/>
          <p:cNvSpPr/>
          <p:nvPr/>
        </p:nvSpPr>
        <p:spPr>
          <a:xfrm>
            <a:off x="873850" y="3644650"/>
            <a:ext cx="190200" cy="1144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nvSpPr>
        <p:spPr>
          <a:xfrm>
            <a:off x="0" y="3984775"/>
            <a:ext cx="98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B, C, A)</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Solution for 3 </a:t>
            </a:r>
            <a:r>
              <a:rPr lang="en"/>
              <a:t>ring</a:t>
            </a:r>
            <a:r>
              <a:rPr lang="en"/>
              <a:t>s</a:t>
            </a:r>
            <a:endParaRPr/>
          </a:p>
        </p:txBody>
      </p:sp>
      <p:sp>
        <p:nvSpPr>
          <p:cNvPr id="153" name="Google Shape;153;p19"/>
          <p:cNvSpPr txBox="1"/>
          <p:nvPr>
            <p:ph idx="4294967295" type="body"/>
          </p:nvPr>
        </p:nvSpPr>
        <p:spPr>
          <a:xfrm>
            <a:off x="1846375" y="1884500"/>
            <a:ext cx="3479400" cy="3088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Small from A to C</a:t>
            </a:r>
            <a:endParaRPr/>
          </a:p>
          <a:p>
            <a:pPr indent="-342900" lvl="0" marL="457200" rtl="0" algn="l">
              <a:lnSpc>
                <a:spcPct val="150000"/>
              </a:lnSpc>
              <a:spcBef>
                <a:spcPts val="0"/>
              </a:spcBef>
              <a:spcAft>
                <a:spcPts val="0"/>
              </a:spcAft>
              <a:buSzPts val="1800"/>
              <a:buAutoNum type="arabicPeriod"/>
            </a:pPr>
            <a:r>
              <a:rPr lang="en"/>
              <a:t>Medium from A to B</a:t>
            </a:r>
            <a:endParaRPr/>
          </a:p>
          <a:p>
            <a:pPr indent="-342900" lvl="0" marL="457200" rtl="0" algn="l">
              <a:lnSpc>
                <a:spcPct val="150000"/>
              </a:lnSpc>
              <a:spcBef>
                <a:spcPts val="0"/>
              </a:spcBef>
              <a:spcAft>
                <a:spcPts val="0"/>
              </a:spcAft>
              <a:buSzPts val="1800"/>
              <a:buAutoNum type="arabicPeriod"/>
            </a:pPr>
            <a:r>
              <a:rPr lang="en"/>
              <a:t>Small from C to B</a:t>
            </a:r>
            <a:endParaRPr/>
          </a:p>
          <a:p>
            <a:pPr indent="-342900" lvl="0" marL="457200" rtl="0" algn="l">
              <a:lnSpc>
                <a:spcPct val="150000"/>
              </a:lnSpc>
              <a:spcBef>
                <a:spcPts val="0"/>
              </a:spcBef>
              <a:spcAft>
                <a:spcPts val="0"/>
              </a:spcAft>
              <a:buSzPts val="1800"/>
              <a:buAutoNum type="arabicPeriod"/>
            </a:pPr>
            <a:r>
              <a:rPr lang="en"/>
              <a:t>Large from A to C</a:t>
            </a:r>
            <a:endParaRPr/>
          </a:p>
          <a:p>
            <a:pPr indent="-342900" lvl="0" marL="457200" rtl="0" algn="l">
              <a:lnSpc>
                <a:spcPct val="150000"/>
              </a:lnSpc>
              <a:spcBef>
                <a:spcPts val="0"/>
              </a:spcBef>
              <a:spcAft>
                <a:spcPts val="0"/>
              </a:spcAft>
              <a:buSzPts val="1800"/>
              <a:buAutoNum type="arabicPeriod"/>
            </a:pPr>
            <a:r>
              <a:rPr lang="en"/>
              <a:t>Small from B to A</a:t>
            </a:r>
            <a:endParaRPr/>
          </a:p>
          <a:p>
            <a:pPr indent="-342900" lvl="0" marL="457200" rtl="0" algn="l">
              <a:lnSpc>
                <a:spcPct val="150000"/>
              </a:lnSpc>
              <a:spcBef>
                <a:spcPts val="0"/>
              </a:spcBef>
              <a:spcAft>
                <a:spcPts val="0"/>
              </a:spcAft>
              <a:buSzPts val="1800"/>
              <a:buAutoNum type="arabicPeriod"/>
            </a:pPr>
            <a:r>
              <a:rPr lang="en"/>
              <a:t>Medium from B to C</a:t>
            </a:r>
            <a:endParaRPr/>
          </a:p>
          <a:p>
            <a:pPr indent="-342900" lvl="0" marL="457200" rtl="0" algn="l">
              <a:lnSpc>
                <a:spcPct val="150000"/>
              </a:lnSpc>
              <a:spcBef>
                <a:spcPts val="0"/>
              </a:spcBef>
              <a:spcAft>
                <a:spcPts val="0"/>
              </a:spcAft>
              <a:buSzPts val="1800"/>
              <a:buAutoNum type="arabicPeriod"/>
            </a:pPr>
            <a:r>
              <a:rPr lang="en"/>
              <a:t>Small from A to C</a:t>
            </a:r>
            <a:endParaRPr/>
          </a:p>
        </p:txBody>
      </p:sp>
      <p:pic>
        <p:nvPicPr>
          <p:cNvPr id="154" name="Google Shape;154;p19"/>
          <p:cNvPicPr preferRelativeResize="0"/>
          <p:nvPr/>
        </p:nvPicPr>
        <p:blipFill>
          <a:blip r:embed="rId3">
            <a:alphaModFix/>
          </a:blip>
          <a:stretch>
            <a:fillRect/>
          </a:stretch>
        </p:blipFill>
        <p:spPr>
          <a:xfrm>
            <a:off x="5072750" y="816713"/>
            <a:ext cx="2979599" cy="611725"/>
          </a:xfrm>
          <a:prstGeom prst="rect">
            <a:avLst/>
          </a:prstGeom>
          <a:noFill/>
          <a:ln>
            <a:noFill/>
          </a:ln>
        </p:spPr>
      </p:pic>
      <p:pic>
        <p:nvPicPr>
          <p:cNvPr id="155" name="Google Shape;155;p19"/>
          <p:cNvPicPr preferRelativeResize="0"/>
          <p:nvPr/>
        </p:nvPicPr>
        <p:blipFill>
          <a:blip r:embed="rId4">
            <a:alphaModFix/>
          </a:blip>
          <a:stretch>
            <a:fillRect/>
          </a:stretch>
        </p:blipFill>
        <p:spPr>
          <a:xfrm>
            <a:off x="6361638" y="1757825"/>
            <a:ext cx="2734675" cy="430275"/>
          </a:xfrm>
          <a:prstGeom prst="rect">
            <a:avLst/>
          </a:prstGeom>
          <a:noFill/>
          <a:ln>
            <a:noFill/>
          </a:ln>
        </p:spPr>
      </p:pic>
      <p:pic>
        <p:nvPicPr>
          <p:cNvPr id="156" name="Google Shape;156;p19"/>
          <p:cNvPicPr preferRelativeResize="0"/>
          <p:nvPr/>
        </p:nvPicPr>
        <p:blipFill>
          <a:blip r:embed="rId5">
            <a:alphaModFix/>
          </a:blip>
          <a:stretch>
            <a:fillRect/>
          </a:stretch>
        </p:blipFill>
        <p:spPr>
          <a:xfrm>
            <a:off x="6361650" y="2227789"/>
            <a:ext cx="2697050" cy="430286"/>
          </a:xfrm>
          <a:prstGeom prst="rect">
            <a:avLst/>
          </a:prstGeom>
          <a:noFill/>
          <a:ln>
            <a:noFill/>
          </a:ln>
        </p:spPr>
      </p:pic>
      <p:pic>
        <p:nvPicPr>
          <p:cNvPr id="157" name="Google Shape;157;p19"/>
          <p:cNvPicPr preferRelativeResize="0"/>
          <p:nvPr/>
        </p:nvPicPr>
        <p:blipFill>
          <a:blip r:embed="rId6">
            <a:alphaModFix/>
          </a:blip>
          <a:stretch>
            <a:fillRect/>
          </a:stretch>
        </p:blipFill>
        <p:spPr>
          <a:xfrm>
            <a:off x="6380450" y="3646138"/>
            <a:ext cx="2697049" cy="394150"/>
          </a:xfrm>
          <a:prstGeom prst="rect">
            <a:avLst/>
          </a:prstGeom>
          <a:noFill/>
          <a:ln>
            <a:noFill/>
          </a:ln>
        </p:spPr>
      </p:pic>
      <p:pic>
        <p:nvPicPr>
          <p:cNvPr id="158" name="Google Shape;158;p19"/>
          <p:cNvPicPr preferRelativeResize="0"/>
          <p:nvPr/>
        </p:nvPicPr>
        <p:blipFill>
          <a:blip r:embed="rId7">
            <a:alphaModFix/>
          </a:blip>
          <a:stretch>
            <a:fillRect/>
          </a:stretch>
        </p:blipFill>
        <p:spPr>
          <a:xfrm>
            <a:off x="6380450" y="4096575"/>
            <a:ext cx="2697050" cy="394150"/>
          </a:xfrm>
          <a:prstGeom prst="rect">
            <a:avLst/>
          </a:prstGeom>
          <a:noFill/>
          <a:ln>
            <a:noFill/>
          </a:ln>
        </p:spPr>
      </p:pic>
      <p:pic>
        <p:nvPicPr>
          <p:cNvPr id="159" name="Google Shape;159;p19"/>
          <p:cNvPicPr preferRelativeResize="0"/>
          <p:nvPr/>
        </p:nvPicPr>
        <p:blipFill>
          <a:blip r:embed="rId8">
            <a:alphaModFix/>
          </a:blip>
          <a:stretch>
            <a:fillRect/>
          </a:stretch>
        </p:blipFill>
        <p:spPr>
          <a:xfrm>
            <a:off x="5072750" y="816725"/>
            <a:ext cx="2979599" cy="611700"/>
          </a:xfrm>
          <a:prstGeom prst="rect">
            <a:avLst/>
          </a:prstGeom>
          <a:noFill/>
          <a:ln>
            <a:noFill/>
          </a:ln>
        </p:spPr>
      </p:pic>
      <p:pic>
        <p:nvPicPr>
          <p:cNvPr id="160" name="Google Shape;160;p19"/>
          <p:cNvPicPr preferRelativeResize="0"/>
          <p:nvPr/>
        </p:nvPicPr>
        <p:blipFill>
          <a:blip r:embed="rId9">
            <a:alphaModFix/>
          </a:blip>
          <a:stretch>
            <a:fillRect/>
          </a:stretch>
        </p:blipFill>
        <p:spPr>
          <a:xfrm>
            <a:off x="6361638" y="2697771"/>
            <a:ext cx="2734675" cy="430275"/>
          </a:xfrm>
          <a:prstGeom prst="rect">
            <a:avLst/>
          </a:prstGeom>
          <a:noFill/>
          <a:ln>
            <a:noFill/>
          </a:ln>
        </p:spPr>
      </p:pic>
      <p:pic>
        <p:nvPicPr>
          <p:cNvPr id="161" name="Google Shape;161;p19"/>
          <p:cNvPicPr preferRelativeResize="0"/>
          <p:nvPr/>
        </p:nvPicPr>
        <p:blipFill>
          <a:blip r:embed="rId10">
            <a:alphaModFix/>
          </a:blip>
          <a:stretch>
            <a:fillRect/>
          </a:stretch>
        </p:blipFill>
        <p:spPr>
          <a:xfrm>
            <a:off x="6380450" y="3189675"/>
            <a:ext cx="2697050" cy="400200"/>
          </a:xfrm>
          <a:prstGeom prst="rect">
            <a:avLst/>
          </a:prstGeom>
          <a:noFill/>
          <a:ln>
            <a:noFill/>
          </a:ln>
        </p:spPr>
      </p:pic>
      <p:pic>
        <p:nvPicPr>
          <p:cNvPr id="162" name="Google Shape;162;p19"/>
          <p:cNvPicPr preferRelativeResize="0"/>
          <p:nvPr/>
        </p:nvPicPr>
        <p:blipFill>
          <a:blip r:embed="rId11">
            <a:alphaModFix/>
          </a:blip>
          <a:stretch>
            <a:fillRect/>
          </a:stretch>
        </p:blipFill>
        <p:spPr>
          <a:xfrm>
            <a:off x="6361650" y="4540725"/>
            <a:ext cx="2606175" cy="394150"/>
          </a:xfrm>
          <a:prstGeom prst="rect">
            <a:avLst/>
          </a:prstGeom>
          <a:noFill/>
          <a:ln>
            <a:noFill/>
          </a:ln>
        </p:spPr>
      </p:pic>
      <p:pic>
        <p:nvPicPr>
          <p:cNvPr id="163" name="Google Shape;163;p19"/>
          <p:cNvPicPr preferRelativeResize="0"/>
          <p:nvPr/>
        </p:nvPicPr>
        <p:blipFill>
          <a:blip r:embed="rId12">
            <a:alphaModFix/>
          </a:blip>
          <a:stretch>
            <a:fillRect/>
          </a:stretch>
        </p:blipFill>
        <p:spPr>
          <a:xfrm>
            <a:off x="1008225" y="3108850"/>
            <a:ext cx="3297500" cy="117725"/>
          </a:xfrm>
          <a:prstGeom prst="rect">
            <a:avLst/>
          </a:prstGeom>
          <a:noFill/>
          <a:ln>
            <a:noFill/>
          </a:ln>
        </p:spPr>
      </p:pic>
      <p:sp>
        <p:nvSpPr>
          <p:cNvPr id="164" name="Google Shape;164;p19"/>
          <p:cNvSpPr/>
          <p:nvPr/>
        </p:nvSpPr>
        <p:spPr>
          <a:xfrm>
            <a:off x="1790175" y="1964475"/>
            <a:ext cx="190200" cy="1144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nvSpPr>
        <p:spPr>
          <a:xfrm>
            <a:off x="916325" y="2345725"/>
            <a:ext cx="98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A, B, C)</a:t>
            </a:r>
            <a:endParaRPr sz="1200">
              <a:latin typeface="Roboto"/>
              <a:ea typeface="Roboto"/>
              <a:cs typeface="Roboto"/>
              <a:sym typeface="Roboto"/>
            </a:endParaRPr>
          </a:p>
        </p:txBody>
      </p:sp>
      <p:pic>
        <p:nvPicPr>
          <p:cNvPr id="166" name="Google Shape;166;p19"/>
          <p:cNvPicPr preferRelativeResize="0"/>
          <p:nvPr/>
        </p:nvPicPr>
        <p:blipFill>
          <a:blip r:embed="rId12">
            <a:alphaModFix/>
          </a:blip>
          <a:stretch>
            <a:fillRect/>
          </a:stretch>
        </p:blipFill>
        <p:spPr>
          <a:xfrm>
            <a:off x="1008225" y="3499750"/>
            <a:ext cx="3297500" cy="117725"/>
          </a:xfrm>
          <a:prstGeom prst="rect">
            <a:avLst/>
          </a:prstGeom>
          <a:noFill/>
          <a:ln>
            <a:noFill/>
          </a:ln>
        </p:spPr>
      </p:pic>
      <p:sp>
        <p:nvSpPr>
          <p:cNvPr id="167" name="Google Shape;167;p19"/>
          <p:cNvSpPr txBox="1"/>
          <p:nvPr/>
        </p:nvSpPr>
        <p:spPr>
          <a:xfrm>
            <a:off x="956350" y="3163750"/>
            <a:ext cx="98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T(1, A, C, B)</a:t>
            </a:r>
            <a:endParaRPr sz="1200">
              <a:latin typeface="Roboto"/>
              <a:ea typeface="Roboto"/>
              <a:cs typeface="Roboto"/>
              <a:sym typeface="Roboto"/>
            </a:endParaRPr>
          </a:p>
        </p:txBody>
      </p:sp>
      <p:sp>
        <p:nvSpPr>
          <p:cNvPr id="168" name="Google Shape;168;p19"/>
          <p:cNvSpPr/>
          <p:nvPr/>
        </p:nvSpPr>
        <p:spPr>
          <a:xfrm>
            <a:off x="1790175" y="3618725"/>
            <a:ext cx="190200" cy="1144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txBox="1"/>
          <p:nvPr/>
        </p:nvSpPr>
        <p:spPr>
          <a:xfrm>
            <a:off x="916325" y="3958850"/>
            <a:ext cx="98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T(2, B, C, A)</a:t>
            </a:r>
            <a:endParaRPr sz="1200">
              <a:latin typeface="Roboto"/>
              <a:ea typeface="Roboto"/>
              <a:cs typeface="Roboto"/>
              <a:sym typeface="Roboto"/>
            </a:endParaRPr>
          </a:p>
        </p:txBody>
      </p:sp>
      <p:sp>
        <p:nvSpPr>
          <p:cNvPr id="170" name="Google Shape;170;p19"/>
          <p:cNvSpPr/>
          <p:nvPr/>
        </p:nvSpPr>
        <p:spPr>
          <a:xfrm>
            <a:off x="4481250" y="2059500"/>
            <a:ext cx="3717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4481250" y="2452575"/>
            <a:ext cx="3717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4481250" y="2845650"/>
            <a:ext cx="3717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4481250" y="3713750"/>
            <a:ext cx="3717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4481250" y="4106825"/>
            <a:ext cx="3717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4481250" y="4499900"/>
            <a:ext cx="371700" cy="1683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5114550" y="1943550"/>
            <a:ext cx="12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T(1, A, C, B)</a:t>
            </a:r>
            <a:endParaRPr>
              <a:latin typeface="Roboto"/>
              <a:ea typeface="Roboto"/>
              <a:cs typeface="Roboto"/>
              <a:sym typeface="Roboto"/>
            </a:endParaRPr>
          </a:p>
        </p:txBody>
      </p:sp>
      <p:sp>
        <p:nvSpPr>
          <p:cNvPr id="177" name="Google Shape;177;p19"/>
          <p:cNvSpPr txBox="1"/>
          <p:nvPr/>
        </p:nvSpPr>
        <p:spPr>
          <a:xfrm>
            <a:off x="5114550" y="2336625"/>
            <a:ext cx="12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T(1, A, B, C)</a:t>
            </a:r>
            <a:endParaRPr>
              <a:latin typeface="Roboto"/>
              <a:ea typeface="Roboto"/>
              <a:cs typeface="Roboto"/>
              <a:sym typeface="Roboto"/>
            </a:endParaRPr>
          </a:p>
        </p:txBody>
      </p:sp>
      <p:sp>
        <p:nvSpPr>
          <p:cNvPr id="178" name="Google Shape;178;p19"/>
          <p:cNvSpPr txBox="1"/>
          <p:nvPr/>
        </p:nvSpPr>
        <p:spPr>
          <a:xfrm>
            <a:off x="5114550" y="2729700"/>
            <a:ext cx="12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T(1, C, B, A)</a:t>
            </a:r>
            <a:endParaRPr>
              <a:latin typeface="Roboto"/>
              <a:ea typeface="Roboto"/>
              <a:cs typeface="Roboto"/>
              <a:sym typeface="Roboto"/>
            </a:endParaRPr>
          </a:p>
        </p:txBody>
      </p:sp>
      <p:sp>
        <p:nvSpPr>
          <p:cNvPr id="179" name="Google Shape;179;p19"/>
          <p:cNvSpPr txBox="1"/>
          <p:nvPr/>
        </p:nvSpPr>
        <p:spPr>
          <a:xfrm>
            <a:off x="5123950" y="3580450"/>
            <a:ext cx="12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T(1, B, A, C)</a:t>
            </a:r>
            <a:endParaRPr>
              <a:latin typeface="Roboto"/>
              <a:ea typeface="Roboto"/>
              <a:cs typeface="Roboto"/>
              <a:sym typeface="Roboto"/>
            </a:endParaRPr>
          </a:p>
        </p:txBody>
      </p:sp>
      <p:sp>
        <p:nvSpPr>
          <p:cNvPr id="180" name="Google Shape;180;p19"/>
          <p:cNvSpPr txBox="1"/>
          <p:nvPr/>
        </p:nvSpPr>
        <p:spPr>
          <a:xfrm>
            <a:off x="5123950" y="4005825"/>
            <a:ext cx="12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T(1, B, C, A)</a:t>
            </a:r>
            <a:endParaRPr>
              <a:latin typeface="Roboto"/>
              <a:ea typeface="Roboto"/>
              <a:cs typeface="Roboto"/>
              <a:sym typeface="Roboto"/>
            </a:endParaRPr>
          </a:p>
        </p:txBody>
      </p:sp>
      <p:sp>
        <p:nvSpPr>
          <p:cNvPr id="181" name="Google Shape;181;p19"/>
          <p:cNvSpPr txBox="1"/>
          <p:nvPr/>
        </p:nvSpPr>
        <p:spPr>
          <a:xfrm>
            <a:off x="5114550" y="4431175"/>
            <a:ext cx="12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T(1, A, C, B)</a:t>
            </a:r>
            <a:endParaRPr>
              <a:latin typeface="Roboto"/>
              <a:ea typeface="Roboto"/>
              <a:cs typeface="Roboto"/>
              <a:sym typeface="Roboto"/>
            </a:endParaRPr>
          </a:p>
        </p:txBody>
      </p:sp>
      <p:sp>
        <p:nvSpPr>
          <p:cNvPr id="182" name="Google Shape;182;p19"/>
          <p:cNvSpPr/>
          <p:nvPr/>
        </p:nvSpPr>
        <p:spPr>
          <a:xfrm>
            <a:off x="818025" y="1973575"/>
            <a:ext cx="190200" cy="2789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txBox="1"/>
          <p:nvPr/>
        </p:nvSpPr>
        <p:spPr>
          <a:xfrm>
            <a:off x="0" y="3152288"/>
            <a:ext cx="98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T(3, A, C, B)</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1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Solution for 4 </a:t>
            </a:r>
            <a:r>
              <a:rPr lang="en"/>
              <a:t>ring</a:t>
            </a:r>
            <a:r>
              <a:rPr lang="en"/>
              <a:t> (first step)</a:t>
            </a:r>
            <a:endParaRPr/>
          </a:p>
        </p:txBody>
      </p:sp>
      <p:pic>
        <p:nvPicPr>
          <p:cNvPr id="189" name="Google Shape;189;p20" title="tower_of_hanoi_4_disks_1.mp4">
            <a:hlinkClick r:id="rId3"/>
          </p:cNvPr>
          <p:cNvPicPr preferRelativeResize="0"/>
          <p:nvPr/>
        </p:nvPicPr>
        <p:blipFill>
          <a:blip r:embed="rId4">
            <a:alphaModFix/>
          </a:blip>
          <a:stretch>
            <a:fillRect/>
          </a:stretch>
        </p:blipFill>
        <p:spPr>
          <a:xfrm>
            <a:off x="1347050" y="1824050"/>
            <a:ext cx="6124049" cy="311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Solution for 4 </a:t>
            </a:r>
            <a:r>
              <a:rPr lang="en"/>
              <a:t>ring</a:t>
            </a:r>
            <a:r>
              <a:rPr lang="en"/>
              <a:t> (second step)</a:t>
            </a:r>
            <a:endParaRPr/>
          </a:p>
        </p:txBody>
      </p:sp>
      <p:pic>
        <p:nvPicPr>
          <p:cNvPr id="195" name="Google Shape;195;p21" title="tower_of_hanoi_4_disks_2.mp4">
            <a:hlinkClick r:id="rId3"/>
          </p:cNvPr>
          <p:cNvPicPr preferRelativeResize="0"/>
          <p:nvPr/>
        </p:nvPicPr>
        <p:blipFill>
          <a:blip r:embed="rId4">
            <a:alphaModFix/>
          </a:blip>
          <a:stretch>
            <a:fillRect/>
          </a:stretch>
        </p:blipFill>
        <p:spPr>
          <a:xfrm>
            <a:off x="1347050" y="1824050"/>
            <a:ext cx="6131200" cy="311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