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01EFB0-52D7-47BE-93F3-DA305941339B}">
  <a:tblStyle styleId="{9901EFB0-52D7-47BE-93F3-DA30594133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d118055d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d118055d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recent years, banks can not use race as an attribute in mortgage applications.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how do you think banks can still introduce bias in their algorithms?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Zip code: Depending where they life they can know what race is predominant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Level of education, profession: People from the minorities often do not go to college. Professions that produce lower incomes could be discriminated.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d118055d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cd118055d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more police officers go to neighborhoods of racial minorities of course there are going to be more reports </a:t>
            </a:r>
            <a:r>
              <a:rPr lang="en"/>
              <a:t>than</a:t>
            </a:r>
            <a:r>
              <a:rPr lang="en"/>
              <a:t> the neighborhoods where there are not many police officers. </a:t>
            </a:r>
            <a:endParaRPr/>
          </a:p>
          <a:p>
            <a:pPr indent="0" lvl="0" marL="0" rtl="0" algn="l">
              <a:spcBef>
                <a:spcPts val="0"/>
              </a:spcBef>
              <a:spcAft>
                <a:spcPts val="0"/>
              </a:spcAft>
              <a:buNone/>
            </a:pPr>
            <a:r>
              <a:rPr lang="en"/>
              <a:t>That is why there is bias agains the minorities neighborhoods.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fbba8b67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fbba8b67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a:t>
            </a:r>
            <a:r>
              <a:rPr lang="en" sz="1350">
                <a:solidFill>
                  <a:srgbClr val="101010"/>
                </a:solidFill>
                <a:highlight>
                  <a:srgbClr val="FAFAFA"/>
                </a:highlight>
                <a:latin typeface="Times New Roman"/>
                <a:ea typeface="Times New Roman"/>
                <a:cs typeface="Times New Roman"/>
                <a:sym typeface="Times New Roman"/>
              </a:rPr>
              <a:t>Over the last 5 years, Facebook has faced controversies over the potential for discrimination on its ad platform. Their algorithms can exclude users from certain race or ethnical group to have ads about housing or employment.</a:t>
            </a:r>
            <a:endParaRPr sz="1350">
              <a:solidFill>
                <a:srgbClr val="101010"/>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t/>
            </a:r>
            <a:endParaRPr sz="1350">
              <a:solidFill>
                <a:srgbClr val="101010"/>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rPr lang="en" sz="1350">
                <a:solidFill>
                  <a:srgbClr val="101010"/>
                </a:solidFill>
                <a:highlight>
                  <a:srgbClr val="FAFAFA"/>
                </a:highlight>
                <a:latin typeface="Times New Roman"/>
                <a:ea typeface="Times New Roman"/>
                <a:cs typeface="Times New Roman"/>
                <a:sym typeface="Times New Roman"/>
              </a:rPr>
              <a:t>Health </a:t>
            </a:r>
            <a:r>
              <a:rPr lang="en" sz="1350">
                <a:solidFill>
                  <a:srgbClr val="101010"/>
                </a:solidFill>
                <a:highlight>
                  <a:srgbClr val="FAFAFA"/>
                </a:highlight>
                <a:latin typeface="Times New Roman"/>
                <a:ea typeface="Times New Roman"/>
                <a:cs typeface="Times New Roman"/>
                <a:sym typeface="Times New Roman"/>
              </a:rPr>
              <a:t>systems</a:t>
            </a:r>
            <a:r>
              <a:rPr lang="en" sz="1350">
                <a:solidFill>
                  <a:srgbClr val="101010"/>
                </a:solidFill>
                <a:highlight>
                  <a:srgbClr val="FAFAFA"/>
                </a:highlight>
                <a:latin typeface="Times New Roman"/>
                <a:ea typeface="Times New Roman"/>
                <a:cs typeface="Times New Roman"/>
                <a:sym typeface="Times New Roman"/>
              </a:rPr>
              <a:t>: Say that people from minorities are the ones who get sick more often. But is not true, the reality is that these people does not go to wellness visits as the White people (insurance, time).</a:t>
            </a:r>
            <a:endParaRPr sz="1350">
              <a:solidFill>
                <a:srgbClr val="101010"/>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t/>
            </a:r>
            <a:endParaRPr sz="1350">
              <a:solidFill>
                <a:srgbClr val="101010"/>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rPr lang="en" sz="1350">
                <a:solidFill>
                  <a:srgbClr val="101010"/>
                </a:solidFill>
                <a:highlight>
                  <a:srgbClr val="FAFAFA"/>
                </a:highlight>
                <a:latin typeface="Times New Roman"/>
                <a:ea typeface="Times New Roman"/>
                <a:cs typeface="Times New Roman"/>
                <a:sym typeface="Times New Roman"/>
              </a:rPr>
              <a:t>Music recomendation algorithms: Gender bias</a:t>
            </a:r>
            <a:endParaRPr sz="1350">
              <a:solidFill>
                <a:srgbClr val="101010"/>
              </a:solidFill>
              <a:highlight>
                <a:srgbClr val="FAFAFA"/>
              </a:highlight>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d118055d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cd118055d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my algorithm biased?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can we make it fair?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d118055d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cd118055d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d0aec5983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d0aec5983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d118055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d118055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d118055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d118055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d118055d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cd118055d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Who do you see? Fictional characters: Indiana Jones, Robin Williams (Dead Poets Society), Professor X (X-Men), stereotypes, no diversity. White males mostly.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Who do you expect to see? / Who is missing? More women, more people of color, people of all ages, more diversity, real-life professors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How does the information provided by these images influence you? Professors all dress alike in tweed/corduroy jackets, with patches on the elbow, ties, etc. Professors are easily identified by how they dress. Reinforces stereotypes.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Does this tell us anything about how population is represented or misrepresented? Wrong! Very dated, vintage clothing. Most professors at my my university don’t dress this way. Professors are individuals and dress accordingly.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fbba8b6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cfbba8b6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d118055d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d118055d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434343"/>
                </a:solidFill>
                <a:latin typeface="Roboto"/>
                <a:ea typeface="Roboto"/>
                <a:cs typeface="Roboto"/>
                <a:sym typeface="Roboto"/>
              </a:rPr>
              <a:t>Algorithms can s</a:t>
            </a:r>
            <a:r>
              <a:rPr lang="en" sz="1800">
                <a:solidFill>
                  <a:srgbClr val="434343"/>
                </a:solidFill>
                <a:latin typeface="Roboto"/>
                <a:ea typeface="Roboto"/>
                <a:cs typeface="Roboto"/>
                <a:sym typeface="Roboto"/>
              </a:rPr>
              <a:t>pread fake information and can discriminate against people by constructing data sets based on perceived identities and stereotypes.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cd118055d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cd118055d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d118055d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d118055d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Font typeface="Roboto"/>
              <a:buAutoNum type="arabicPeriod"/>
            </a:pPr>
            <a:r>
              <a:rPr lang="en" sz="1800">
                <a:solidFill>
                  <a:srgbClr val="434343"/>
                </a:solidFill>
                <a:latin typeface="Roboto"/>
                <a:ea typeface="Roboto"/>
                <a:cs typeface="Roboto"/>
                <a:sym typeface="Roboto"/>
              </a:rPr>
              <a:t>Amazon wanted to r</a:t>
            </a:r>
            <a:r>
              <a:rPr lang="en" sz="1800">
                <a:solidFill>
                  <a:srgbClr val="434343"/>
                </a:solidFill>
                <a:latin typeface="Roboto"/>
                <a:ea typeface="Roboto"/>
                <a:cs typeface="Roboto"/>
                <a:sym typeface="Roboto"/>
              </a:rPr>
              <a:t>emove human bias present in human recruiters that is why decided to create an algorithm</a:t>
            </a:r>
            <a:endParaRPr sz="1800">
              <a:solidFill>
                <a:srgbClr val="434343"/>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rgbClr val="434343"/>
                </a:solidFill>
                <a:latin typeface="Roboto"/>
                <a:ea typeface="Roboto"/>
                <a:cs typeface="Roboto"/>
                <a:sym typeface="Roboto"/>
              </a:rPr>
              <a:t>L. Where the bias come from? It uses historical data. Women did not work in technical jobs in the past so this generates bias. But society change, now more women work in this kind of jobs, however the algorithms do not reflect that change.</a:t>
            </a:r>
            <a:endParaRPr sz="1800">
              <a:solidFill>
                <a:srgbClr val="434343"/>
              </a:solidFill>
              <a:latin typeface="Roboto"/>
              <a:ea typeface="Roboto"/>
              <a:cs typeface="Roboto"/>
              <a:sym typeface="Roboto"/>
            </a:endParaRPr>
          </a:p>
          <a:p>
            <a:pPr indent="-330200" lvl="0" marL="457200" rtl="0" algn="l">
              <a:lnSpc>
                <a:spcPct val="115000"/>
              </a:lnSpc>
              <a:spcBef>
                <a:spcPts val="1200"/>
              </a:spcBef>
              <a:spcAft>
                <a:spcPts val="0"/>
              </a:spcAft>
              <a:buClr>
                <a:srgbClr val="313132"/>
              </a:buClr>
              <a:buSzPts val="1600"/>
              <a:buFont typeface="Times New Roman"/>
              <a:buChar char="-"/>
            </a:pPr>
            <a:r>
              <a:rPr lang="en" sz="1800">
                <a:solidFill>
                  <a:srgbClr val="434343"/>
                </a:solidFill>
                <a:latin typeface="Roboto"/>
                <a:ea typeface="Roboto"/>
                <a:cs typeface="Roboto"/>
                <a:sym typeface="Roboto"/>
              </a:rPr>
              <a:t>Algorithms were trained by observing patterns in resumes submitted to the company over a 10-year period. Most came from men.</a:t>
            </a:r>
            <a:endParaRPr sz="1800">
              <a:solidFill>
                <a:srgbClr val="434343"/>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d118055d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d118055d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jnovillo/cs_less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Bias in Algorithms</a:t>
            </a:r>
            <a:endParaRPr/>
          </a:p>
        </p:txBody>
      </p:sp>
      <p:sp>
        <p:nvSpPr>
          <p:cNvPr id="86" name="Google Shape;86;p13"/>
          <p:cNvSpPr txBox="1"/>
          <p:nvPr>
            <p:ph idx="1" type="subTitle"/>
          </p:nvPr>
        </p:nvSpPr>
        <p:spPr>
          <a:xfrm>
            <a:off x="6612297" y="4482500"/>
            <a:ext cx="22830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Ms. Novillo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2"/>
          <p:cNvPicPr preferRelativeResize="0"/>
          <p:nvPr/>
        </p:nvPicPr>
        <p:blipFill>
          <a:blip r:embed="rId3">
            <a:alphaModFix/>
          </a:blip>
          <a:stretch>
            <a:fillRect/>
          </a:stretch>
        </p:blipFill>
        <p:spPr>
          <a:xfrm>
            <a:off x="422975" y="0"/>
            <a:ext cx="5083850" cy="5025501"/>
          </a:xfrm>
          <a:prstGeom prst="rect">
            <a:avLst/>
          </a:prstGeom>
          <a:noFill/>
          <a:ln>
            <a:noFill/>
          </a:ln>
        </p:spPr>
      </p:pic>
      <p:sp>
        <p:nvSpPr>
          <p:cNvPr id="141" name="Google Shape;141;p22"/>
          <p:cNvSpPr txBox="1"/>
          <p:nvPr/>
        </p:nvSpPr>
        <p:spPr>
          <a:xfrm>
            <a:off x="5718575" y="644950"/>
            <a:ext cx="33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42" name="Google Shape;142;p22"/>
          <p:cNvGraphicFramePr/>
          <p:nvPr/>
        </p:nvGraphicFramePr>
        <p:xfrm>
          <a:off x="5911500" y="353563"/>
          <a:ext cx="3000000" cy="3000000"/>
        </p:xfrm>
        <a:graphic>
          <a:graphicData uri="http://schemas.openxmlformats.org/drawingml/2006/table">
            <a:tbl>
              <a:tblPr>
                <a:noFill/>
                <a:tableStyleId>{9901EFB0-52D7-47BE-93F3-DA305941339B}</a:tableStyleId>
              </a:tblPr>
              <a:tblGrid>
                <a:gridCol w="2731475"/>
              </a:tblGrid>
              <a:tr h="832475">
                <a:tc>
                  <a:txBody>
                    <a:bodyPr/>
                    <a:lstStyle/>
                    <a:p>
                      <a:pPr indent="0" lvl="0" marL="0" rtl="0" algn="l">
                        <a:spcBef>
                          <a:spcPts val="0"/>
                        </a:spcBef>
                        <a:spcAft>
                          <a:spcPts val="0"/>
                        </a:spcAft>
                        <a:buNone/>
                      </a:pPr>
                      <a:r>
                        <a:rPr lang="en">
                          <a:latin typeface="Roboto"/>
                          <a:ea typeface="Roboto"/>
                          <a:cs typeface="Roboto"/>
                          <a:sym typeface="Roboto"/>
                        </a:rPr>
                        <a:t>Group of 100 people with the same characteristics: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Income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Education level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Profession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Credit score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Downpayment</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more example</a:t>
            </a:r>
            <a:endParaRPr/>
          </a:p>
          <a:p>
            <a:pPr indent="0" lvl="0" marL="0" rtl="0" algn="l">
              <a:spcBef>
                <a:spcPts val="0"/>
              </a:spcBef>
              <a:spcAft>
                <a:spcPts val="0"/>
              </a:spcAft>
              <a:buNone/>
            </a:pPr>
            <a:r>
              <a:t/>
            </a:r>
            <a:endParaRPr/>
          </a:p>
        </p:txBody>
      </p:sp>
      <p:sp>
        <p:nvSpPr>
          <p:cNvPr id="148" name="Google Shape;148;p23"/>
          <p:cNvSpPr txBox="1"/>
          <p:nvPr>
            <p:ph idx="1" type="body"/>
          </p:nvPr>
        </p:nvSpPr>
        <p:spPr>
          <a:xfrm>
            <a:off x="311700" y="1229875"/>
            <a:ext cx="47268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a:t>
            </a:r>
            <a:r>
              <a:rPr b="1" lang="en"/>
              <a:t>redictive policing</a:t>
            </a:r>
            <a:r>
              <a:rPr b="1" lang="en"/>
              <a:t> </a:t>
            </a:r>
            <a:r>
              <a:rPr b="1" lang="en"/>
              <a:t>algorithm: </a:t>
            </a:r>
            <a:r>
              <a:rPr lang="en"/>
              <a:t>A</a:t>
            </a:r>
            <a:r>
              <a:rPr lang="en"/>
              <a:t>rtificial intelligence algorithms that predict where crimes will occur.</a:t>
            </a:r>
            <a:endParaRPr/>
          </a:p>
          <a:p>
            <a:pPr indent="-342900" lvl="0" marL="457200" rtl="0" algn="l">
              <a:spcBef>
                <a:spcPts val="1200"/>
              </a:spcBef>
              <a:spcAft>
                <a:spcPts val="0"/>
              </a:spcAft>
              <a:buSzPts val="1800"/>
              <a:buChar char="-"/>
            </a:pPr>
            <a:r>
              <a:rPr lang="en"/>
              <a:t>The intention is to reduce human bias in the police department</a:t>
            </a:r>
            <a:endParaRPr/>
          </a:p>
          <a:p>
            <a:pPr indent="-342900" lvl="0" marL="457200" rtl="0" algn="l">
              <a:spcBef>
                <a:spcPts val="0"/>
              </a:spcBef>
              <a:spcAft>
                <a:spcPts val="0"/>
              </a:spcAft>
              <a:buSzPts val="1800"/>
              <a:buChar char="-"/>
            </a:pPr>
            <a:r>
              <a:rPr lang="en"/>
              <a:t>Police officers are sent to neighborhoods of racial minorities, regardless of the crime in the area.</a:t>
            </a:r>
            <a:endParaRPr/>
          </a:p>
          <a:p>
            <a:pPr indent="-342900" lvl="0" marL="457200" rtl="0" algn="l">
              <a:spcBef>
                <a:spcPts val="0"/>
              </a:spcBef>
              <a:spcAft>
                <a:spcPts val="0"/>
              </a:spcAft>
              <a:buSzPts val="1800"/>
              <a:buChar char="-"/>
            </a:pPr>
            <a:r>
              <a:rPr lang="en"/>
              <a:t>Algorithms predict crimes where more police reports where made (police concentration, human bias)</a:t>
            </a:r>
            <a:endParaRPr/>
          </a:p>
        </p:txBody>
      </p:sp>
      <p:pic>
        <p:nvPicPr>
          <p:cNvPr id="149" name="Google Shape;149;p23"/>
          <p:cNvPicPr preferRelativeResize="0"/>
          <p:nvPr/>
        </p:nvPicPr>
        <p:blipFill>
          <a:blip r:embed="rId3">
            <a:alphaModFix/>
          </a:blip>
          <a:stretch>
            <a:fillRect/>
          </a:stretch>
        </p:blipFill>
        <p:spPr>
          <a:xfrm>
            <a:off x="4701850" y="286050"/>
            <a:ext cx="4271350" cy="201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1348550"/>
            <a:ext cx="8520600" cy="25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Have you seen any algorithmic bias in the applications you use every day?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257600"/>
            <a:ext cx="85206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Python</a:t>
            </a:r>
            <a:r>
              <a:rPr lang="en" sz="2000"/>
              <a:t> algorithm: Selecting players for my basketball team (starting five)</a:t>
            </a:r>
            <a:endParaRPr sz="2000"/>
          </a:p>
        </p:txBody>
      </p:sp>
      <p:graphicFrame>
        <p:nvGraphicFramePr>
          <p:cNvPr id="160" name="Google Shape;160;p25"/>
          <p:cNvGraphicFramePr/>
          <p:nvPr/>
        </p:nvGraphicFramePr>
        <p:xfrm>
          <a:off x="952500" y="1311350"/>
          <a:ext cx="3000000" cy="3000000"/>
        </p:xfrm>
        <a:graphic>
          <a:graphicData uri="http://schemas.openxmlformats.org/drawingml/2006/table">
            <a:tbl>
              <a:tblPr>
                <a:noFill/>
                <a:tableStyleId>{9901EFB0-52D7-47BE-93F3-DA305941339B}</a:tableStyleId>
              </a:tblPr>
              <a:tblGrid>
                <a:gridCol w="1034750"/>
                <a:gridCol w="1034750"/>
                <a:gridCol w="1112550"/>
                <a:gridCol w="956950"/>
                <a:gridCol w="1034750"/>
              </a:tblGrid>
              <a:tr h="293850">
                <a:tc>
                  <a:txBody>
                    <a:bodyPr/>
                    <a:lstStyle/>
                    <a:p>
                      <a:pPr indent="0" lvl="0" marL="0" rtl="0" algn="l">
                        <a:spcBef>
                          <a:spcPts val="0"/>
                        </a:spcBef>
                        <a:spcAft>
                          <a:spcPts val="0"/>
                        </a:spcAft>
                        <a:buNone/>
                      </a:pPr>
                      <a:r>
                        <a:rPr b="1" lang="en"/>
                        <a:t>Name</a:t>
                      </a:r>
                      <a:endParaRPr b="1"/>
                    </a:p>
                  </a:txBody>
                  <a:tcPr marT="91425" marB="0" marR="0" marL="91425"/>
                </a:tc>
                <a:tc>
                  <a:txBody>
                    <a:bodyPr/>
                    <a:lstStyle/>
                    <a:p>
                      <a:pPr indent="0" lvl="0" marL="0" rtl="0" algn="l">
                        <a:spcBef>
                          <a:spcPts val="0"/>
                        </a:spcBef>
                        <a:spcAft>
                          <a:spcPts val="0"/>
                        </a:spcAft>
                        <a:buNone/>
                      </a:pPr>
                      <a:r>
                        <a:rPr b="1" lang="en"/>
                        <a:t>Offensive Rating</a:t>
                      </a:r>
                      <a:endParaRPr b="1"/>
                    </a:p>
                  </a:txBody>
                  <a:tcPr marT="91425" marB="0" marR="0" marL="91425"/>
                </a:tc>
                <a:tc>
                  <a:txBody>
                    <a:bodyPr/>
                    <a:lstStyle/>
                    <a:p>
                      <a:pPr indent="0" lvl="0" marL="0" rtl="0" algn="l">
                        <a:spcBef>
                          <a:spcPts val="0"/>
                        </a:spcBef>
                        <a:spcAft>
                          <a:spcPts val="0"/>
                        </a:spcAft>
                        <a:buNone/>
                      </a:pPr>
                      <a:r>
                        <a:rPr b="1" lang="en"/>
                        <a:t>Defensive Rating</a:t>
                      </a:r>
                      <a:endParaRPr b="1"/>
                    </a:p>
                  </a:txBody>
                  <a:tcPr marT="91425" marB="0" marR="0" marL="91425"/>
                </a:tc>
                <a:tc>
                  <a:txBody>
                    <a:bodyPr/>
                    <a:lstStyle/>
                    <a:p>
                      <a:pPr indent="0" lvl="0" marL="0" rtl="0" algn="l">
                        <a:spcBef>
                          <a:spcPts val="0"/>
                        </a:spcBef>
                        <a:spcAft>
                          <a:spcPts val="0"/>
                        </a:spcAft>
                        <a:buNone/>
                      </a:pPr>
                      <a:r>
                        <a:rPr b="1" lang="en"/>
                        <a:t>Overall Rating</a:t>
                      </a:r>
                      <a:endParaRPr b="1"/>
                    </a:p>
                  </a:txBody>
                  <a:tcPr marT="91425" marB="0" marR="0" marL="91425"/>
                </a:tc>
                <a:tc>
                  <a:txBody>
                    <a:bodyPr/>
                    <a:lstStyle/>
                    <a:p>
                      <a:pPr indent="0" lvl="0" marL="0" rtl="0" algn="l">
                        <a:spcBef>
                          <a:spcPts val="0"/>
                        </a:spcBef>
                        <a:spcAft>
                          <a:spcPts val="0"/>
                        </a:spcAft>
                        <a:buNone/>
                      </a:pPr>
                      <a:r>
                        <a:rPr b="1" lang="en"/>
                        <a:t>Donation</a:t>
                      </a:r>
                      <a:endParaRPr b="1"/>
                    </a:p>
                  </a:txBody>
                  <a:tcPr marT="91425" marB="0" marR="0" marL="91425"/>
                </a:tc>
              </a:tr>
              <a:tr h="293850">
                <a:tc>
                  <a:txBody>
                    <a:bodyPr/>
                    <a:lstStyle/>
                    <a:p>
                      <a:pPr indent="0" lvl="0" marL="0" rtl="0" algn="l">
                        <a:spcBef>
                          <a:spcPts val="0"/>
                        </a:spcBef>
                        <a:spcAft>
                          <a:spcPts val="0"/>
                        </a:spcAft>
                        <a:buNone/>
                      </a:pPr>
                      <a:r>
                        <a:rPr lang="en"/>
                        <a:t>Sophie *</a:t>
                      </a:r>
                      <a:endParaRPr/>
                    </a:p>
                  </a:txBody>
                  <a:tcPr marT="91425" marB="0" marR="0" marL="91425"/>
                </a:tc>
                <a:tc>
                  <a:txBody>
                    <a:bodyPr/>
                    <a:lstStyle/>
                    <a:p>
                      <a:pPr indent="0" lvl="0" marL="0" rtl="0" algn="l">
                        <a:spcBef>
                          <a:spcPts val="0"/>
                        </a:spcBef>
                        <a:spcAft>
                          <a:spcPts val="0"/>
                        </a:spcAft>
                        <a:buNone/>
                      </a:pPr>
                      <a:r>
                        <a:rPr lang="en"/>
                        <a:t>8</a:t>
                      </a:r>
                      <a:endParaRPr/>
                    </a:p>
                  </a:txBody>
                  <a:tcPr marT="91425" marB="0" marR="0" marL="91425"/>
                </a:tc>
                <a:tc>
                  <a:txBody>
                    <a:bodyPr/>
                    <a:lstStyle/>
                    <a:p>
                      <a:pPr indent="0" lvl="0" marL="0" rtl="0" algn="l">
                        <a:spcBef>
                          <a:spcPts val="0"/>
                        </a:spcBef>
                        <a:spcAft>
                          <a:spcPts val="0"/>
                        </a:spcAft>
                        <a:buNone/>
                      </a:pPr>
                      <a:r>
                        <a:rPr lang="en"/>
                        <a:t>9</a:t>
                      </a:r>
                      <a:endParaRPr/>
                    </a:p>
                  </a:txBody>
                  <a:tcPr marT="91425" marB="0" marR="0" marL="91425"/>
                </a:tc>
                <a:tc>
                  <a:txBody>
                    <a:bodyPr/>
                    <a:lstStyle/>
                    <a:p>
                      <a:pPr indent="0" lvl="0" marL="0" rtl="0" algn="l">
                        <a:spcBef>
                          <a:spcPts val="0"/>
                        </a:spcBef>
                        <a:spcAft>
                          <a:spcPts val="0"/>
                        </a:spcAft>
                        <a:buNone/>
                      </a:pPr>
                      <a:r>
                        <a:rPr lang="en"/>
                        <a:t>9</a:t>
                      </a:r>
                      <a:endParaRPr/>
                    </a:p>
                  </a:txBody>
                  <a:tcPr marT="91425" marB="0" marR="0" marL="91425"/>
                </a:tc>
                <a:tc>
                  <a:txBody>
                    <a:bodyPr/>
                    <a:lstStyle/>
                    <a:p>
                      <a:pPr indent="0" lvl="0" marL="0" rtl="0" algn="l">
                        <a:spcBef>
                          <a:spcPts val="0"/>
                        </a:spcBef>
                        <a:spcAft>
                          <a:spcPts val="0"/>
                        </a:spcAft>
                        <a:buNone/>
                      </a:pPr>
                      <a:r>
                        <a:rPr lang="en"/>
                        <a:t>110</a:t>
                      </a:r>
                      <a:endParaRPr/>
                    </a:p>
                  </a:txBody>
                  <a:tcPr marT="91425" marB="0" marR="0" marL="91425"/>
                </a:tc>
              </a:tr>
              <a:tr h="293850">
                <a:tc>
                  <a:txBody>
                    <a:bodyPr/>
                    <a:lstStyle/>
                    <a:p>
                      <a:pPr indent="0" lvl="0" marL="0" rtl="0" algn="l">
                        <a:spcBef>
                          <a:spcPts val="0"/>
                        </a:spcBef>
                        <a:spcAft>
                          <a:spcPts val="0"/>
                        </a:spcAft>
                        <a:buNone/>
                      </a:pPr>
                      <a:r>
                        <a:rPr lang="en"/>
                        <a:t>Kate *</a:t>
                      </a:r>
                      <a:endParaRPr/>
                    </a:p>
                  </a:txBody>
                  <a:tcPr marT="91425" marB="0" marR="0" marL="91425"/>
                </a:tc>
                <a:tc>
                  <a:txBody>
                    <a:bodyPr/>
                    <a:lstStyle/>
                    <a:p>
                      <a:pPr indent="0" lvl="0" marL="0" rtl="0" algn="l">
                        <a:spcBef>
                          <a:spcPts val="0"/>
                        </a:spcBef>
                        <a:spcAft>
                          <a:spcPts val="0"/>
                        </a:spcAft>
                        <a:buNone/>
                      </a:pPr>
                      <a:r>
                        <a:rPr lang="en"/>
                        <a:t>7</a:t>
                      </a:r>
                      <a:endParaRPr/>
                    </a:p>
                  </a:txBody>
                  <a:tcPr marT="91425" marB="0" marR="0" marL="91425"/>
                </a:tc>
                <a:tc>
                  <a:txBody>
                    <a:bodyPr/>
                    <a:lstStyle/>
                    <a:p>
                      <a:pPr indent="0" lvl="0" marL="0" rtl="0" algn="l">
                        <a:spcBef>
                          <a:spcPts val="0"/>
                        </a:spcBef>
                        <a:spcAft>
                          <a:spcPts val="0"/>
                        </a:spcAft>
                        <a:buNone/>
                      </a:pPr>
                      <a:r>
                        <a:rPr lang="en"/>
                        <a:t>2</a:t>
                      </a:r>
                      <a:endParaRPr/>
                    </a:p>
                  </a:txBody>
                  <a:tcPr marT="91425" marB="0" marR="0" marL="91425"/>
                </a:tc>
                <a:tc>
                  <a:txBody>
                    <a:bodyPr/>
                    <a:lstStyle/>
                    <a:p>
                      <a:pPr indent="0" lvl="0" marL="0" rtl="0" algn="l">
                        <a:spcBef>
                          <a:spcPts val="0"/>
                        </a:spcBef>
                        <a:spcAft>
                          <a:spcPts val="0"/>
                        </a:spcAft>
                        <a:buNone/>
                      </a:pPr>
                      <a:r>
                        <a:rPr lang="en"/>
                        <a:t>4</a:t>
                      </a:r>
                      <a:endParaRPr/>
                    </a:p>
                  </a:txBody>
                  <a:tcPr marT="91425" marB="0" marR="0" marL="91425"/>
                </a:tc>
                <a:tc>
                  <a:txBody>
                    <a:bodyPr/>
                    <a:lstStyle/>
                    <a:p>
                      <a:pPr indent="0" lvl="0" marL="0" rtl="0" algn="l">
                        <a:spcBef>
                          <a:spcPts val="0"/>
                        </a:spcBef>
                        <a:spcAft>
                          <a:spcPts val="0"/>
                        </a:spcAft>
                        <a:buNone/>
                      </a:pPr>
                      <a:r>
                        <a:rPr lang="en"/>
                        <a:t>200</a:t>
                      </a:r>
                      <a:endParaRPr/>
                    </a:p>
                  </a:txBody>
                  <a:tcPr marT="91425" marB="0" marR="0" marL="91425"/>
                </a:tc>
              </a:tr>
              <a:tr h="293850">
                <a:tc>
                  <a:txBody>
                    <a:bodyPr/>
                    <a:lstStyle/>
                    <a:p>
                      <a:pPr indent="0" lvl="0" marL="0" rtl="0" algn="l">
                        <a:spcBef>
                          <a:spcPts val="0"/>
                        </a:spcBef>
                        <a:spcAft>
                          <a:spcPts val="0"/>
                        </a:spcAft>
                        <a:buNone/>
                      </a:pPr>
                      <a:r>
                        <a:rPr lang="en"/>
                        <a:t>Avery</a:t>
                      </a:r>
                      <a:endParaRPr/>
                    </a:p>
                  </a:txBody>
                  <a:tcPr marT="91425" marB="0" marR="0" marL="91425"/>
                </a:tc>
                <a:tc>
                  <a:txBody>
                    <a:bodyPr/>
                    <a:lstStyle/>
                    <a:p>
                      <a:pPr indent="0" lvl="0" marL="0" rtl="0" algn="l">
                        <a:spcBef>
                          <a:spcPts val="0"/>
                        </a:spcBef>
                        <a:spcAft>
                          <a:spcPts val="0"/>
                        </a:spcAft>
                        <a:buNone/>
                      </a:pPr>
                      <a:r>
                        <a:rPr lang="en"/>
                        <a:t>10</a:t>
                      </a:r>
                      <a:endParaRPr/>
                    </a:p>
                  </a:txBody>
                  <a:tcPr marT="91425" marB="0" marR="0" marL="91425"/>
                </a:tc>
                <a:tc>
                  <a:txBody>
                    <a:bodyPr/>
                    <a:lstStyle/>
                    <a:p>
                      <a:pPr indent="0" lvl="0" marL="0" rtl="0" algn="l">
                        <a:spcBef>
                          <a:spcPts val="0"/>
                        </a:spcBef>
                        <a:spcAft>
                          <a:spcPts val="0"/>
                        </a:spcAft>
                        <a:buNone/>
                      </a:pPr>
                      <a:r>
                        <a:rPr lang="en"/>
                        <a:t>9</a:t>
                      </a:r>
                      <a:endParaRPr/>
                    </a:p>
                  </a:txBody>
                  <a:tcPr marT="91425" marB="0" marR="0" marL="91425"/>
                </a:tc>
                <a:tc>
                  <a:txBody>
                    <a:bodyPr/>
                    <a:lstStyle/>
                    <a:p>
                      <a:pPr indent="0" lvl="0" marL="0" rtl="0" algn="l">
                        <a:spcBef>
                          <a:spcPts val="0"/>
                        </a:spcBef>
                        <a:spcAft>
                          <a:spcPts val="0"/>
                        </a:spcAft>
                        <a:buNone/>
                      </a:pPr>
                      <a:r>
                        <a:rPr lang="en"/>
                        <a:t>10</a:t>
                      </a:r>
                      <a:endParaRPr/>
                    </a:p>
                  </a:txBody>
                  <a:tcPr marT="91425" marB="0" marR="0" marL="91425"/>
                </a:tc>
                <a:tc>
                  <a:txBody>
                    <a:bodyPr/>
                    <a:lstStyle/>
                    <a:p>
                      <a:pPr indent="0" lvl="0" marL="0" rtl="0" algn="l">
                        <a:spcBef>
                          <a:spcPts val="0"/>
                        </a:spcBef>
                        <a:spcAft>
                          <a:spcPts val="0"/>
                        </a:spcAft>
                        <a:buNone/>
                      </a:pPr>
                      <a:r>
                        <a:rPr lang="en"/>
                        <a:t>50</a:t>
                      </a:r>
                      <a:endParaRPr/>
                    </a:p>
                  </a:txBody>
                  <a:tcPr marT="91425" marB="0" marR="0" marL="91425"/>
                </a:tc>
              </a:tr>
              <a:tr h="293850">
                <a:tc>
                  <a:txBody>
                    <a:bodyPr/>
                    <a:lstStyle/>
                    <a:p>
                      <a:pPr indent="0" lvl="0" marL="0" rtl="0" algn="l">
                        <a:spcBef>
                          <a:spcPts val="0"/>
                        </a:spcBef>
                        <a:spcAft>
                          <a:spcPts val="0"/>
                        </a:spcAft>
                        <a:buNone/>
                      </a:pPr>
                      <a:r>
                        <a:rPr lang="en"/>
                        <a:t>Isabelle *</a:t>
                      </a:r>
                      <a:endParaRPr/>
                    </a:p>
                  </a:txBody>
                  <a:tcPr marT="91425" marB="0" marR="0" marL="91425"/>
                </a:tc>
                <a:tc>
                  <a:txBody>
                    <a:bodyPr/>
                    <a:lstStyle/>
                    <a:p>
                      <a:pPr indent="0" lvl="0" marL="0" rtl="0" algn="l">
                        <a:spcBef>
                          <a:spcPts val="0"/>
                        </a:spcBef>
                        <a:spcAft>
                          <a:spcPts val="0"/>
                        </a:spcAft>
                        <a:buNone/>
                      </a:pPr>
                      <a:r>
                        <a:rPr lang="en"/>
                        <a:t>2</a:t>
                      </a:r>
                      <a:endParaRPr/>
                    </a:p>
                  </a:txBody>
                  <a:tcPr marT="91425" marB="0" marR="0" marL="91425"/>
                </a:tc>
                <a:tc>
                  <a:txBody>
                    <a:bodyPr/>
                    <a:lstStyle/>
                    <a:p>
                      <a:pPr indent="0" lvl="0" marL="0" rtl="0" algn="l">
                        <a:spcBef>
                          <a:spcPts val="0"/>
                        </a:spcBef>
                        <a:spcAft>
                          <a:spcPts val="0"/>
                        </a:spcAft>
                        <a:buNone/>
                      </a:pPr>
                      <a:r>
                        <a:rPr lang="en"/>
                        <a:t>4</a:t>
                      </a:r>
                      <a:endParaRPr/>
                    </a:p>
                  </a:txBody>
                  <a:tcPr marT="91425" marB="0" marR="0" marL="91425"/>
                </a:tc>
                <a:tc>
                  <a:txBody>
                    <a:bodyPr/>
                    <a:lstStyle/>
                    <a:p>
                      <a:pPr indent="0" lvl="0" marL="0" rtl="0" algn="l">
                        <a:spcBef>
                          <a:spcPts val="0"/>
                        </a:spcBef>
                        <a:spcAft>
                          <a:spcPts val="0"/>
                        </a:spcAft>
                        <a:buNone/>
                      </a:pPr>
                      <a:r>
                        <a:rPr lang="en"/>
                        <a:t>3</a:t>
                      </a:r>
                      <a:endParaRPr/>
                    </a:p>
                  </a:txBody>
                  <a:tcPr marT="91425" marB="0" marR="0" marL="91425"/>
                </a:tc>
                <a:tc>
                  <a:txBody>
                    <a:bodyPr/>
                    <a:lstStyle/>
                    <a:p>
                      <a:pPr indent="0" lvl="0" marL="0" rtl="0" algn="l">
                        <a:spcBef>
                          <a:spcPts val="0"/>
                        </a:spcBef>
                        <a:spcAft>
                          <a:spcPts val="0"/>
                        </a:spcAft>
                        <a:buNone/>
                      </a:pPr>
                      <a:r>
                        <a:rPr lang="en"/>
                        <a:t>500</a:t>
                      </a:r>
                      <a:endParaRPr/>
                    </a:p>
                  </a:txBody>
                  <a:tcPr marT="91425" marB="0" marR="0" marL="91425"/>
                </a:tc>
              </a:tr>
              <a:tr h="293850">
                <a:tc>
                  <a:txBody>
                    <a:bodyPr/>
                    <a:lstStyle/>
                    <a:p>
                      <a:pPr indent="0" lvl="0" marL="0" rtl="0" algn="l">
                        <a:spcBef>
                          <a:spcPts val="0"/>
                        </a:spcBef>
                        <a:spcAft>
                          <a:spcPts val="0"/>
                        </a:spcAft>
                        <a:buNone/>
                      </a:pPr>
                      <a:r>
                        <a:rPr lang="en"/>
                        <a:t>Kylee *</a:t>
                      </a:r>
                      <a:endParaRPr/>
                    </a:p>
                  </a:txBody>
                  <a:tcPr marT="91425" marB="0" marR="0" marL="91425"/>
                </a:tc>
                <a:tc>
                  <a:txBody>
                    <a:bodyPr/>
                    <a:lstStyle/>
                    <a:p>
                      <a:pPr indent="0" lvl="0" marL="0" rtl="0" algn="l">
                        <a:spcBef>
                          <a:spcPts val="0"/>
                        </a:spcBef>
                        <a:spcAft>
                          <a:spcPts val="0"/>
                        </a:spcAft>
                        <a:buNone/>
                      </a:pPr>
                      <a:r>
                        <a:rPr lang="en"/>
                        <a:t>3</a:t>
                      </a:r>
                      <a:endParaRPr/>
                    </a:p>
                  </a:txBody>
                  <a:tcPr marT="91425" marB="0" marR="0" marL="91425"/>
                </a:tc>
                <a:tc>
                  <a:txBody>
                    <a:bodyPr/>
                    <a:lstStyle/>
                    <a:p>
                      <a:pPr indent="0" lvl="0" marL="0" rtl="0" algn="l">
                        <a:spcBef>
                          <a:spcPts val="0"/>
                        </a:spcBef>
                        <a:spcAft>
                          <a:spcPts val="0"/>
                        </a:spcAft>
                        <a:buNone/>
                      </a:pPr>
                      <a:r>
                        <a:rPr lang="en"/>
                        <a:t>8</a:t>
                      </a:r>
                      <a:endParaRPr/>
                    </a:p>
                  </a:txBody>
                  <a:tcPr marT="91425" marB="0" marR="0" marL="91425"/>
                </a:tc>
                <a:tc>
                  <a:txBody>
                    <a:bodyPr/>
                    <a:lstStyle/>
                    <a:p>
                      <a:pPr indent="0" lvl="0" marL="0" rtl="0" algn="l">
                        <a:spcBef>
                          <a:spcPts val="0"/>
                        </a:spcBef>
                        <a:spcAft>
                          <a:spcPts val="0"/>
                        </a:spcAft>
                        <a:buNone/>
                      </a:pPr>
                      <a:r>
                        <a:rPr lang="en"/>
                        <a:t>6</a:t>
                      </a:r>
                      <a:endParaRPr/>
                    </a:p>
                  </a:txBody>
                  <a:tcPr marT="91425" marB="0" marR="0" marL="91425"/>
                </a:tc>
                <a:tc>
                  <a:txBody>
                    <a:bodyPr/>
                    <a:lstStyle/>
                    <a:p>
                      <a:pPr indent="0" lvl="0" marL="0" rtl="0" algn="l">
                        <a:spcBef>
                          <a:spcPts val="0"/>
                        </a:spcBef>
                        <a:spcAft>
                          <a:spcPts val="0"/>
                        </a:spcAft>
                        <a:buNone/>
                      </a:pPr>
                      <a:r>
                        <a:rPr lang="en"/>
                        <a:t>300</a:t>
                      </a:r>
                      <a:endParaRPr/>
                    </a:p>
                  </a:txBody>
                  <a:tcPr marT="91425" marB="0" marR="0" marL="91425"/>
                </a:tc>
              </a:tr>
              <a:tr h="293850">
                <a:tc>
                  <a:txBody>
                    <a:bodyPr/>
                    <a:lstStyle/>
                    <a:p>
                      <a:pPr indent="0" lvl="0" marL="0" rtl="0" algn="l">
                        <a:spcBef>
                          <a:spcPts val="0"/>
                        </a:spcBef>
                        <a:spcAft>
                          <a:spcPts val="0"/>
                        </a:spcAft>
                        <a:buNone/>
                      </a:pPr>
                      <a:r>
                        <a:rPr lang="en"/>
                        <a:t>Emma</a:t>
                      </a:r>
                      <a:endParaRPr/>
                    </a:p>
                  </a:txBody>
                  <a:tcPr marT="91425" marB="0" marR="0" marL="91425"/>
                </a:tc>
                <a:tc>
                  <a:txBody>
                    <a:bodyPr/>
                    <a:lstStyle/>
                    <a:p>
                      <a:pPr indent="0" lvl="0" marL="0" rtl="0" algn="l">
                        <a:spcBef>
                          <a:spcPts val="0"/>
                        </a:spcBef>
                        <a:spcAft>
                          <a:spcPts val="0"/>
                        </a:spcAft>
                        <a:buNone/>
                      </a:pPr>
                      <a:r>
                        <a:rPr lang="en"/>
                        <a:t>9</a:t>
                      </a:r>
                      <a:endParaRPr/>
                    </a:p>
                  </a:txBody>
                  <a:tcPr marT="91425" marB="0" marR="0" marL="91425"/>
                </a:tc>
                <a:tc>
                  <a:txBody>
                    <a:bodyPr/>
                    <a:lstStyle/>
                    <a:p>
                      <a:pPr indent="0" lvl="0" marL="0" rtl="0" algn="l">
                        <a:spcBef>
                          <a:spcPts val="0"/>
                        </a:spcBef>
                        <a:spcAft>
                          <a:spcPts val="0"/>
                        </a:spcAft>
                        <a:buNone/>
                      </a:pPr>
                      <a:r>
                        <a:rPr lang="en"/>
                        <a:t>5</a:t>
                      </a:r>
                      <a:endParaRPr/>
                    </a:p>
                  </a:txBody>
                  <a:tcPr marT="91425" marB="0" marR="0" marL="91425"/>
                </a:tc>
                <a:tc>
                  <a:txBody>
                    <a:bodyPr/>
                    <a:lstStyle/>
                    <a:p>
                      <a:pPr indent="0" lvl="0" marL="0" rtl="0" algn="l">
                        <a:spcBef>
                          <a:spcPts val="0"/>
                        </a:spcBef>
                        <a:spcAft>
                          <a:spcPts val="0"/>
                        </a:spcAft>
                        <a:buNone/>
                      </a:pPr>
                      <a:r>
                        <a:rPr lang="en"/>
                        <a:t>5</a:t>
                      </a:r>
                      <a:endParaRPr/>
                    </a:p>
                  </a:txBody>
                  <a:tcPr marT="91425" marB="0" marR="0" marL="91425"/>
                </a:tc>
                <a:tc>
                  <a:txBody>
                    <a:bodyPr/>
                    <a:lstStyle/>
                    <a:p>
                      <a:pPr indent="0" lvl="0" marL="0" rtl="0" algn="l">
                        <a:spcBef>
                          <a:spcPts val="0"/>
                        </a:spcBef>
                        <a:spcAft>
                          <a:spcPts val="0"/>
                        </a:spcAft>
                        <a:buNone/>
                      </a:pPr>
                      <a:r>
                        <a:rPr lang="en"/>
                        <a:t>80</a:t>
                      </a:r>
                      <a:endParaRPr/>
                    </a:p>
                  </a:txBody>
                  <a:tcPr marT="91425" marB="0" marR="0" marL="91425"/>
                </a:tc>
              </a:tr>
              <a:tr h="293850">
                <a:tc>
                  <a:txBody>
                    <a:bodyPr/>
                    <a:lstStyle/>
                    <a:p>
                      <a:pPr indent="0" lvl="0" marL="0" rtl="0" algn="l">
                        <a:spcBef>
                          <a:spcPts val="0"/>
                        </a:spcBef>
                        <a:spcAft>
                          <a:spcPts val="0"/>
                        </a:spcAft>
                        <a:buNone/>
                      </a:pPr>
                      <a:r>
                        <a:rPr lang="en"/>
                        <a:t>Mia *</a:t>
                      </a:r>
                      <a:endParaRPr/>
                    </a:p>
                  </a:txBody>
                  <a:tcPr marT="91425" marB="0" marR="0" marL="91425"/>
                </a:tc>
                <a:tc>
                  <a:txBody>
                    <a:bodyPr/>
                    <a:lstStyle/>
                    <a:p>
                      <a:pPr indent="0" lvl="0" marL="0" rtl="0" algn="l">
                        <a:spcBef>
                          <a:spcPts val="0"/>
                        </a:spcBef>
                        <a:spcAft>
                          <a:spcPts val="0"/>
                        </a:spcAft>
                        <a:buNone/>
                      </a:pPr>
                      <a:r>
                        <a:rPr lang="en"/>
                        <a:t>5</a:t>
                      </a:r>
                      <a:endParaRPr/>
                    </a:p>
                  </a:txBody>
                  <a:tcPr marT="91425" marB="0" marR="0" marL="91425"/>
                </a:tc>
                <a:tc>
                  <a:txBody>
                    <a:bodyPr/>
                    <a:lstStyle/>
                    <a:p>
                      <a:pPr indent="0" lvl="0" marL="0" rtl="0" algn="l">
                        <a:spcBef>
                          <a:spcPts val="0"/>
                        </a:spcBef>
                        <a:spcAft>
                          <a:spcPts val="0"/>
                        </a:spcAft>
                        <a:buNone/>
                      </a:pPr>
                      <a:r>
                        <a:rPr lang="en"/>
                        <a:t>5</a:t>
                      </a:r>
                      <a:endParaRPr/>
                    </a:p>
                  </a:txBody>
                  <a:tcPr marT="91425" marB="0" marR="0" marL="91425"/>
                </a:tc>
                <a:tc>
                  <a:txBody>
                    <a:bodyPr/>
                    <a:lstStyle/>
                    <a:p>
                      <a:pPr indent="0" lvl="0" marL="0" rtl="0" algn="l">
                        <a:spcBef>
                          <a:spcPts val="0"/>
                        </a:spcBef>
                        <a:spcAft>
                          <a:spcPts val="0"/>
                        </a:spcAft>
                        <a:buNone/>
                      </a:pPr>
                      <a:r>
                        <a:rPr lang="en"/>
                        <a:t>5</a:t>
                      </a:r>
                      <a:endParaRPr/>
                    </a:p>
                  </a:txBody>
                  <a:tcPr marT="91425" marB="0" marR="0" marL="91425"/>
                </a:tc>
                <a:tc>
                  <a:txBody>
                    <a:bodyPr/>
                    <a:lstStyle/>
                    <a:p>
                      <a:pPr indent="0" lvl="0" marL="0" rtl="0" algn="l">
                        <a:spcBef>
                          <a:spcPts val="0"/>
                        </a:spcBef>
                        <a:spcAft>
                          <a:spcPts val="0"/>
                        </a:spcAft>
                        <a:buNone/>
                      </a:pPr>
                      <a:r>
                        <a:rPr lang="en"/>
                        <a:t>300</a:t>
                      </a:r>
                      <a:endParaRPr/>
                    </a:p>
                  </a:txBody>
                  <a:tcPr marT="91425" marB="0" marR="0" marL="91425"/>
                </a:tc>
              </a:tr>
              <a:tr h="293850">
                <a:tc>
                  <a:txBody>
                    <a:bodyPr/>
                    <a:lstStyle/>
                    <a:p>
                      <a:pPr indent="0" lvl="0" marL="0" rtl="0" algn="l">
                        <a:spcBef>
                          <a:spcPts val="0"/>
                        </a:spcBef>
                        <a:spcAft>
                          <a:spcPts val="0"/>
                        </a:spcAft>
                        <a:buNone/>
                      </a:pPr>
                      <a:r>
                        <a:rPr lang="en"/>
                        <a:t>Valentina</a:t>
                      </a:r>
                      <a:endParaRPr/>
                    </a:p>
                  </a:txBody>
                  <a:tcPr marT="91425" marB="0" marR="0" marL="91425"/>
                </a:tc>
                <a:tc>
                  <a:txBody>
                    <a:bodyPr/>
                    <a:lstStyle/>
                    <a:p>
                      <a:pPr indent="0" lvl="0" marL="0" rtl="0" algn="l">
                        <a:spcBef>
                          <a:spcPts val="0"/>
                        </a:spcBef>
                        <a:spcAft>
                          <a:spcPts val="0"/>
                        </a:spcAft>
                        <a:buNone/>
                      </a:pPr>
                      <a:r>
                        <a:rPr lang="en"/>
                        <a:t>6</a:t>
                      </a:r>
                      <a:endParaRPr/>
                    </a:p>
                  </a:txBody>
                  <a:tcPr marT="91425" marB="0" marR="0" marL="91425"/>
                </a:tc>
                <a:tc>
                  <a:txBody>
                    <a:bodyPr/>
                    <a:lstStyle/>
                    <a:p>
                      <a:pPr indent="0" lvl="0" marL="0" rtl="0" algn="l">
                        <a:spcBef>
                          <a:spcPts val="0"/>
                        </a:spcBef>
                        <a:spcAft>
                          <a:spcPts val="0"/>
                        </a:spcAft>
                        <a:buNone/>
                      </a:pPr>
                      <a:r>
                        <a:rPr lang="en"/>
                        <a:t>10</a:t>
                      </a:r>
                      <a:endParaRPr/>
                    </a:p>
                  </a:txBody>
                  <a:tcPr marT="91425" marB="0" marR="0" marL="91425"/>
                </a:tc>
                <a:tc>
                  <a:txBody>
                    <a:bodyPr/>
                    <a:lstStyle/>
                    <a:p>
                      <a:pPr indent="0" lvl="0" marL="0" rtl="0" algn="l">
                        <a:spcBef>
                          <a:spcPts val="0"/>
                        </a:spcBef>
                        <a:spcAft>
                          <a:spcPts val="0"/>
                        </a:spcAft>
                        <a:buNone/>
                      </a:pPr>
                      <a:r>
                        <a:rPr lang="en"/>
                        <a:t>8</a:t>
                      </a:r>
                      <a:endParaRPr/>
                    </a:p>
                  </a:txBody>
                  <a:tcPr marT="91425" marB="0" marR="0" marL="91425"/>
                </a:tc>
                <a:tc>
                  <a:txBody>
                    <a:bodyPr/>
                    <a:lstStyle/>
                    <a:p>
                      <a:pPr indent="0" lvl="0" marL="0" rtl="0" algn="l">
                        <a:spcBef>
                          <a:spcPts val="0"/>
                        </a:spcBef>
                        <a:spcAft>
                          <a:spcPts val="0"/>
                        </a:spcAft>
                        <a:buNone/>
                      </a:pPr>
                      <a:r>
                        <a:rPr lang="en"/>
                        <a:t>80</a:t>
                      </a:r>
                      <a:endParaRPr/>
                    </a:p>
                  </a:txBody>
                  <a:tcPr marT="91425" marB="0" marR="0" marL="91425"/>
                </a:tc>
              </a:tr>
              <a:tr h="293850">
                <a:tc>
                  <a:txBody>
                    <a:bodyPr/>
                    <a:lstStyle/>
                    <a:p>
                      <a:pPr indent="0" lvl="0" marL="0" rtl="0" algn="l">
                        <a:spcBef>
                          <a:spcPts val="0"/>
                        </a:spcBef>
                        <a:spcAft>
                          <a:spcPts val="0"/>
                        </a:spcAft>
                        <a:buNone/>
                      </a:pPr>
                      <a:r>
                        <a:rPr lang="en"/>
                        <a:t>Camila</a:t>
                      </a:r>
                      <a:endParaRPr/>
                    </a:p>
                  </a:txBody>
                  <a:tcPr marT="91425" marB="0" marR="0" marL="91425"/>
                </a:tc>
                <a:tc>
                  <a:txBody>
                    <a:bodyPr/>
                    <a:lstStyle/>
                    <a:p>
                      <a:pPr indent="0" lvl="0" marL="0" rtl="0" algn="l">
                        <a:spcBef>
                          <a:spcPts val="0"/>
                        </a:spcBef>
                        <a:spcAft>
                          <a:spcPts val="0"/>
                        </a:spcAft>
                        <a:buNone/>
                      </a:pPr>
                      <a:r>
                        <a:rPr lang="en"/>
                        <a:t>7</a:t>
                      </a:r>
                      <a:endParaRPr/>
                    </a:p>
                  </a:txBody>
                  <a:tcPr marT="91425" marB="0" marR="0" marL="91425"/>
                </a:tc>
                <a:tc>
                  <a:txBody>
                    <a:bodyPr/>
                    <a:lstStyle/>
                    <a:p>
                      <a:pPr indent="0" lvl="0" marL="0" rtl="0" algn="l">
                        <a:spcBef>
                          <a:spcPts val="0"/>
                        </a:spcBef>
                        <a:spcAft>
                          <a:spcPts val="0"/>
                        </a:spcAft>
                        <a:buNone/>
                      </a:pPr>
                      <a:r>
                        <a:rPr lang="en"/>
                        <a:t>10</a:t>
                      </a:r>
                      <a:endParaRPr/>
                    </a:p>
                  </a:txBody>
                  <a:tcPr marT="91425" marB="0" marR="0" marL="91425"/>
                </a:tc>
                <a:tc>
                  <a:txBody>
                    <a:bodyPr/>
                    <a:lstStyle/>
                    <a:p>
                      <a:pPr indent="0" lvl="0" marL="0" rtl="0" algn="l">
                        <a:spcBef>
                          <a:spcPts val="0"/>
                        </a:spcBef>
                        <a:spcAft>
                          <a:spcPts val="0"/>
                        </a:spcAft>
                        <a:buNone/>
                      </a:pPr>
                      <a:r>
                        <a:rPr lang="en"/>
                        <a:t>8</a:t>
                      </a:r>
                      <a:endParaRPr/>
                    </a:p>
                  </a:txBody>
                  <a:tcPr marT="91425" marB="0" marR="0" marL="91425"/>
                </a:tc>
                <a:tc>
                  <a:txBody>
                    <a:bodyPr/>
                    <a:lstStyle/>
                    <a:p>
                      <a:pPr indent="0" lvl="0" marL="0" rtl="0" algn="l">
                        <a:spcBef>
                          <a:spcPts val="0"/>
                        </a:spcBef>
                        <a:spcAft>
                          <a:spcPts val="0"/>
                        </a:spcAft>
                        <a:buNone/>
                      </a:pPr>
                      <a:r>
                        <a:rPr lang="en"/>
                        <a:t>100</a:t>
                      </a:r>
                      <a:endParaRPr/>
                    </a:p>
                  </a:txBody>
                  <a:tcPr marT="91425" marB="0" marR="0" marL="91425"/>
                </a:tc>
              </a:tr>
              <a:tr h="293850">
                <a:tc>
                  <a:txBody>
                    <a:bodyPr/>
                    <a:lstStyle/>
                    <a:p>
                      <a:pPr indent="0" lvl="0" marL="0" rtl="0" algn="l">
                        <a:spcBef>
                          <a:spcPts val="0"/>
                        </a:spcBef>
                        <a:spcAft>
                          <a:spcPts val="0"/>
                        </a:spcAft>
                        <a:buNone/>
                      </a:pPr>
                      <a:r>
                        <a:rPr lang="en"/>
                        <a:t>Olivia</a:t>
                      </a:r>
                      <a:endParaRPr/>
                    </a:p>
                  </a:txBody>
                  <a:tcPr marT="91425" marB="0" marR="0" marL="91425"/>
                </a:tc>
                <a:tc>
                  <a:txBody>
                    <a:bodyPr/>
                    <a:lstStyle/>
                    <a:p>
                      <a:pPr indent="0" lvl="0" marL="0" rtl="0" algn="l">
                        <a:spcBef>
                          <a:spcPts val="0"/>
                        </a:spcBef>
                        <a:spcAft>
                          <a:spcPts val="0"/>
                        </a:spcAft>
                        <a:buNone/>
                      </a:pPr>
                      <a:r>
                        <a:rPr lang="en"/>
                        <a:t>2</a:t>
                      </a:r>
                      <a:endParaRPr/>
                    </a:p>
                  </a:txBody>
                  <a:tcPr marT="91425" marB="0" marR="0" marL="91425"/>
                </a:tc>
                <a:tc>
                  <a:txBody>
                    <a:bodyPr/>
                    <a:lstStyle/>
                    <a:p>
                      <a:pPr indent="0" lvl="0" marL="0" rtl="0" algn="l">
                        <a:spcBef>
                          <a:spcPts val="0"/>
                        </a:spcBef>
                        <a:spcAft>
                          <a:spcPts val="0"/>
                        </a:spcAft>
                        <a:buNone/>
                      </a:pPr>
                      <a:r>
                        <a:rPr lang="en"/>
                        <a:t>4</a:t>
                      </a:r>
                      <a:endParaRPr/>
                    </a:p>
                  </a:txBody>
                  <a:tcPr marT="91425" marB="0" marR="0" marL="91425"/>
                </a:tc>
                <a:tc>
                  <a:txBody>
                    <a:bodyPr/>
                    <a:lstStyle/>
                    <a:p>
                      <a:pPr indent="0" lvl="0" marL="0" rtl="0" algn="l">
                        <a:spcBef>
                          <a:spcPts val="0"/>
                        </a:spcBef>
                        <a:spcAft>
                          <a:spcPts val="0"/>
                        </a:spcAft>
                        <a:buNone/>
                      </a:pPr>
                      <a:r>
                        <a:rPr lang="en"/>
                        <a:t>3</a:t>
                      </a:r>
                      <a:endParaRPr/>
                    </a:p>
                  </a:txBody>
                  <a:tcPr marT="91425" marB="0" marR="0" marL="91425"/>
                </a:tc>
                <a:tc>
                  <a:txBody>
                    <a:bodyPr/>
                    <a:lstStyle/>
                    <a:p>
                      <a:pPr indent="0" lvl="0" marL="0" rtl="0" algn="l">
                        <a:spcBef>
                          <a:spcPts val="0"/>
                        </a:spcBef>
                        <a:spcAft>
                          <a:spcPts val="0"/>
                        </a:spcAft>
                        <a:buNone/>
                      </a:pPr>
                      <a:r>
                        <a:rPr lang="en"/>
                        <a:t>50</a:t>
                      </a:r>
                      <a:endParaRPr/>
                    </a:p>
                  </a:txBody>
                  <a:tcPr marT="91425" marB="0" marR="0" marL="91425"/>
                </a:tc>
              </a:tr>
            </a:tbl>
          </a:graphicData>
        </a:graphic>
      </p:graphicFrame>
      <p:sp>
        <p:nvSpPr>
          <p:cNvPr id="161" name="Google Shape;161;p25"/>
          <p:cNvSpPr txBox="1"/>
          <p:nvPr/>
        </p:nvSpPr>
        <p:spPr>
          <a:xfrm>
            <a:off x="311700" y="762500"/>
            <a:ext cx="8320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GitHub repo: </a:t>
            </a:r>
            <a:r>
              <a:rPr b="1" lang="en" sz="1800" u="sng">
                <a:solidFill>
                  <a:schemeClr val="hlink"/>
                </a:solidFill>
                <a:latin typeface="Roboto"/>
                <a:ea typeface="Roboto"/>
                <a:cs typeface="Roboto"/>
                <a:sym typeface="Roboto"/>
                <a:hlinkClick r:id="rId3"/>
              </a:rPr>
              <a:t>https://github.com/jnovillo/cs_lessons</a:t>
            </a:r>
            <a:r>
              <a:rPr b="1" lang="en" sz="1800">
                <a:solidFill>
                  <a:schemeClr val="dk2"/>
                </a:solidFill>
                <a:latin typeface="Roboto"/>
                <a:ea typeface="Roboto"/>
                <a:cs typeface="Roboto"/>
                <a:sym typeface="Roboto"/>
              </a:rPr>
              <a:t> -&gt;</a:t>
            </a:r>
            <a:r>
              <a:rPr lang="en" sz="1800">
                <a:solidFill>
                  <a:schemeClr val="dk2"/>
                </a:solidFill>
                <a:latin typeface="Roboto"/>
                <a:ea typeface="Roboto"/>
                <a:cs typeface="Roboto"/>
                <a:sym typeface="Roboto"/>
              </a:rPr>
              <a:t> algorithm_bias</a:t>
            </a:r>
            <a:endParaRPr sz="18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a:t>
            </a:r>
            <a:endParaRPr/>
          </a:p>
        </p:txBody>
      </p:sp>
      <p:sp>
        <p:nvSpPr>
          <p:cNvPr id="167" name="Google Shape;167;p26"/>
          <p:cNvSpPr txBox="1"/>
          <p:nvPr>
            <p:ph idx="1" type="body"/>
          </p:nvPr>
        </p:nvSpPr>
        <p:spPr>
          <a:xfrm>
            <a:off x="311700" y="1229875"/>
            <a:ext cx="87240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1. Modify the function my_top_5 to select the top 5 players based on their overall rating.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Create a function select_best_def_off(defensive_players_num, offensive_players_num), the function must receive 2 arguments </a:t>
            </a:r>
            <a:r>
              <a:rPr lang="en"/>
              <a:t>defensive_players_num, offensive_players_num</a:t>
            </a:r>
            <a:r>
              <a:rPr lang="en"/>
              <a:t> which are integer that indicates how many defensive and offensive players you want in the team. Your function should sort the data to get the best defensive and offensive players. </a:t>
            </a:r>
            <a:endParaRPr/>
          </a:p>
          <a:p>
            <a:pPr indent="0" lvl="0" marL="0" rtl="0" algn="l">
              <a:spcBef>
                <a:spcPts val="0"/>
              </a:spcBef>
              <a:spcAft>
                <a:spcPts val="0"/>
              </a:spcAft>
              <a:buNone/>
            </a:pPr>
            <a:r>
              <a:rPr lang="en"/>
              <a:t>Eg:</a:t>
            </a:r>
            <a:endParaRPr/>
          </a:p>
          <a:p>
            <a:pPr indent="0" lvl="0" marL="0" rtl="0" algn="l">
              <a:spcBef>
                <a:spcPts val="0"/>
              </a:spcBef>
              <a:spcAft>
                <a:spcPts val="0"/>
              </a:spcAft>
              <a:buNone/>
            </a:pPr>
            <a:r>
              <a:rPr lang="en"/>
              <a:t>select_best_def_off(2, 3) This means my team will have the 2 best defensive players and the 3 best offensive_players from my list of players</a:t>
            </a:r>
            <a:endParaRPr/>
          </a:p>
          <a:p>
            <a:pPr indent="0" lvl="0" marL="0" rtl="0" algn="l">
              <a:spcBef>
                <a:spcPts val="0"/>
              </a:spcBef>
              <a:spcAft>
                <a:spcPts val="0"/>
              </a:spcAft>
              <a:buNone/>
            </a:pPr>
            <a:r>
              <a:rPr lang="en"/>
              <a:t>Note: Make sure you do not have duplicate names in your team</a:t>
            </a:r>
            <a:endParaRPr/>
          </a:p>
          <a:p>
            <a:pPr indent="0" lvl="0" marL="0" rtl="0" algn="l">
              <a:spcBef>
                <a:spcPts val="0"/>
              </a:spcBef>
              <a:spcAft>
                <a:spcPts val="0"/>
              </a:spcAft>
              <a:buNone/>
            </a:pPr>
            <a:r>
              <a:rPr lang="en"/>
              <a:t>and your team has 5 players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326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Please complete your exit slip</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Warm-up activity</a:t>
            </a:r>
            <a:endParaRPr/>
          </a:p>
          <a:p>
            <a:pPr indent="-342900" lvl="0" marL="457200" rtl="0" algn="l">
              <a:spcBef>
                <a:spcPts val="0"/>
              </a:spcBef>
              <a:spcAft>
                <a:spcPts val="0"/>
              </a:spcAft>
              <a:buSzPts val="1800"/>
              <a:buChar char="-"/>
            </a:pPr>
            <a:r>
              <a:rPr lang="en"/>
              <a:t>Mini Lesson: Definitions - Discussion</a:t>
            </a:r>
            <a:endParaRPr/>
          </a:p>
          <a:p>
            <a:pPr indent="-342900" lvl="0" marL="457200" rtl="0" algn="l">
              <a:spcBef>
                <a:spcPts val="0"/>
              </a:spcBef>
              <a:spcAft>
                <a:spcPts val="0"/>
              </a:spcAft>
              <a:buSzPts val="1800"/>
              <a:buChar char="-"/>
            </a:pPr>
            <a:r>
              <a:rPr lang="en"/>
              <a:t>Practice: Identify bias (simple algorithm)</a:t>
            </a:r>
            <a:endParaRPr/>
          </a:p>
          <a:p>
            <a:pPr indent="-342900" lvl="0" marL="457200" rtl="0" algn="l">
              <a:spcBef>
                <a:spcPts val="0"/>
              </a:spcBef>
              <a:spcAft>
                <a:spcPts val="0"/>
              </a:spcAft>
              <a:buSzPts val="1800"/>
              <a:buChar char="-"/>
            </a:pPr>
            <a:r>
              <a:rPr lang="en"/>
              <a:t>Exit Slip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algorithm?</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t>
            </a:r>
            <a:r>
              <a:rPr b="1" lang="en"/>
              <a:t>algorithm</a:t>
            </a:r>
            <a:r>
              <a:rPr lang="en"/>
              <a:t> is a set of instructions that a computer follows.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rPr lang="en"/>
              <a:t>Google search</a:t>
            </a:r>
            <a:endParaRPr/>
          </a:p>
          <a:p>
            <a:pPr indent="0" lvl="0" marL="0" rtl="0" algn="l">
              <a:spcBef>
                <a:spcPts val="1200"/>
              </a:spcBef>
              <a:spcAft>
                <a:spcPts val="1200"/>
              </a:spcAft>
              <a:buNone/>
            </a:pPr>
            <a:r>
              <a:rPr lang="en"/>
              <a:t>Algorithms to create targeted ads in our social media feeds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Warm-up</a:t>
            </a:r>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311700" y="1361400"/>
            <a:ext cx="8520600" cy="378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 to Google Images https://images.google.com/ </a:t>
            </a:r>
            <a:endParaRPr/>
          </a:p>
          <a:p>
            <a:pPr indent="-342900" lvl="0" marL="457200" rtl="0" algn="l">
              <a:spcBef>
                <a:spcPts val="0"/>
              </a:spcBef>
              <a:spcAft>
                <a:spcPts val="0"/>
              </a:spcAft>
              <a:buSzPts val="1800"/>
              <a:buChar char="-"/>
            </a:pPr>
            <a:r>
              <a:rPr lang="en"/>
              <a:t>Search: professor</a:t>
            </a:r>
            <a:endParaRPr/>
          </a:p>
          <a:p>
            <a:pPr indent="-342900" lvl="0" marL="457200" rtl="0" algn="l">
              <a:spcBef>
                <a:spcPts val="0"/>
              </a:spcBef>
              <a:spcAft>
                <a:spcPts val="0"/>
              </a:spcAft>
              <a:buSzPts val="1800"/>
              <a:buChar char="-"/>
            </a:pPr>
            <a:r>
              <a:rPr lang="en"/>
              <a:t>Groups (2 or 3) answer the following questions:</a:t>
            </a:r>
            <a:endParaRPr/>
          </a:p>
          <a:p>
            <a:pPr indent="-342900" lvl="0" marL="914400" marR="0" rtl="0" algn="l">
              <a:lnSpc>
                <a:spcPct val="115000"/>
              </a:lnSpc>
              <a:spcBef>
                <a:spcPts val="0"/>
              </a:spcBef>
              <a:spcAft>
                <a:spcPts val="0"/>
              </a:spcAft>
              <a:buSzPts val="1800"/>
              <a:buAutoNum type="arabicPeriod"/>
            </a:pPr>
            <a:r>
              <a:rPr lang="en"/>
              <a:t>Who do you see?</a:t>
            </a:r>
            <a:endParaRPr/>
          </a:p>
          <a:p>
            <a:pPr indent="-342900" lvl="0" marL="914400" marR="0" rtl="0" algn="l">
              <a:lnSpc>
                <a:spcPct val="115000"/>
              </a:lnSpc>
              <a:spcBef>
                <a:spcPts val="0"/>
              </a:spcBef>
              <a:spcAft>
                <a:spcPts val="0"/>
              </a:spcAft>
              <a:buSzPts val="1800"/>
              <a:buAutoNum type="arabicPeriod"/>
            </a:pPr>
            <a:r>
              <a:rPr lang="en"/>
              <a:t>Who did you expect to see? Who is missing?</a:t>
            </a:r>
            <a:endParaRPr/>
          </a:p>
          <a:p>
            <a:pPr indent="-342900" lvl="0" marL="914400" marR="0" rtl="0" algn="l">
              <a:lnSpc>
                <a:spcPct val="115000"/>
              </a:lnSpc>
              <a:spcBef>
                <a:spcPts val="0"/>
              </a:spcBef>
              <a:spcAft>
                <a:spcPts val="0"/>
              </a:spcAft>
              <a:buSzPts val="1800"/>
              <a:buAutoNum type="arabicPeriod"/>
            </a:pPr>
            <a:r>
              <a:rPr lang="en"/>
              <a:t>How does the information provided by these images influence you?</a:t>
            </a:r>
            <a:endParaRPr/>
          </a:p>
          <a:p>
            <a:pPr indent="-342900" lvl="0" marL="914400" marR="0" rtl="0" algn="l">
              <a:lnSpc>
                <a:spcPct val="115000"/>
              </a:lnSpc>
              <a:spcBef>
                <a:spcPts val="0"/>
              </a:spcBef>
              <a:spcAft>
                <a:spcPts val="0"/>
              </a:spcAft>
              <a:buSzPts val="1800"/>
              <a:buAutoNum type="arabicPeriod"/>
            </a:pPr>
            <a:r>
              <a:rPr lang="en"/>
              <a:t>Does this tell us anything about how the population is represented or misrepresented?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t>
            </a:r>
            <a:r>
              <a:rPr lang="en"/>
              <a:t>rejudice in favor of or against one thing, person, or group compared with another, usually in a way considered to be unfair.</a:t>
            </a:r>
            <a:endParaRPr/>
          </a:p>
        </p:txBody>
      </p:sp>
      <p:pic>
        <p:nvPicPr>
          <p:cNvPr id="111" name="Google Shape;111;p17"/>
          <p:cNvPicPr preferRelativeResize="0"/>
          <p:nvPr/>
        </p:nvPicPr>
        <p:blipFill>
          <a:blip r:embed="rId3">
            <a:alphaModFix/>
          </a:blip>
          <a:stretch>
            <a:fillRect/>
          </a:stretch>
        </p:blipFill>
        <p:spPr>
          <a:xfrm>
            <a:off x="1598475" y="2213150"/>
            <a:ext cx="3398651" cy="2407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problem with algorithms</a:t>
            </a:r>
            <a:r>
              <a:rPr lang="en"/>
              <a:t>?</a:t>
            </a:r>
            <a:endParaRPr b="1" sz="1700">
              <a:solidFill>
                <a:srgbClr val="222222"/>
              </a:solidFill>
              <a:latin typeface="Arial"/>
              <a:ea typeface="Arial"/>
              <a:cs typeface="Arial"/>
              <a:sym typeface="Arial"/>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311700" y="9250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Usually, algorithms are designed for good use.</a:t>
            </a:r>
            <a:endParaRPr sz="2000"/>
          </a:p>
          <a:p>
            <a:pPr indent="0" lvl="0" marL="0" rtl="0" algn="l">
              <a:spcBef>
                <a:spcPts val="1200"/>
              </a:spcBef>
              <a:spcAft>
                <a:spcPts val="0"/>
              </a:spcAft>
              <a:buNone/>
            </a:pPr>
            <a:r>
              <a:rPr lang="en" sz="2000"/>
              <a:t>They seem to be neutral as they follow a set of instructions.</a:t>
            </a:r>
            <a:endParaRPr sz="2000"/>
          </a:p>
          <a:p>
            <a:pPr indent="0" lvl="0" marL="0" rtl="0" algn="l">
              <a:spcBef>
                <a:spcPts val="1200"/>
              </a:spcBef>
              <a:spcAft>
                <a:spcPts val="0"/>
              </a:spcAft>
              <a:buNone/>
            </a:pPr>
            <a:r>
              <a:rPr b="1" lang="en" sz="2000"/>
              <a:t>But….</a:t>
            </a:r>
            <a:r>
              <a:rPr lang="en" sz="2000"/>
              <a:t> in fact, they are often biased.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sz="2000"/>
              <a:t>Algorithmic bias:</a:t>
            </a:r>
            <a:r>
              <a:rPr lang="en" sz="2000"/>
              <a:t> Create outcomes based on </a:t>
            </a:r>
            <a:r>
              <a:rPr lang="en" sz="2000"/>
              <a:t>preference for someone or a group of people over another.</a:t>
            </a:r>
            <a:endParaRPr sz="20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 in algorithms: sources</a:t>
            </a:r>
            <a:endParaRPr/>
          </a:p>
        </p:txBody>
      </p:sp>
      <p:sp>
        <p:nvSpPr>
          <p:cNvPr id="123" name="Google Shape;123;p19"/>
          <p:cNvSpPr txBox="1"/>
          <p:nvPr>
            <p:ph idx="1" type="body"/>
          </p:nvPr>
        </p:nvSpPr>
        <p:spPr>
          <a:xfrm>
            <a:off x="311700" y="1229875"/>
            <a:ext cx="8520600" cy="288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Sometimes biases in algorithms are unintentional:</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When people create algorithms, they cannot consider all the cases that could arise.</a:t>
            </a:r>
            <a:endParaRPr/>
          </a:p>
          <a:p>
            <a:pPr indent="-342900" lvl="0" marL="457200" rtl="0" algn="l">
              <a:spcBef>
                <a:spcPts val="0"/>
              </a:spcBef>
              <a:spcAft>
                <a:spcPts val="0"/>
              </a:spcAft>
              <a:buSzPts val="1800"/>
              <a:buChar char="●"/>
            </a:pPr>
            <a:r>
              <a:rPr lang="en"/>
              <a:t>AI a</a:t>
            </a:r>
            <a:r>
              <a:rPr lang="en"/>
              <a:t>lgorithms learn from data generated from human behaviors and decisions.</a:t>
            </a:r>
            <a:endParaRPr/>
          </a:p>
          <a:p>
            <a:pPr indent="-342900" lvl="0" marL="457200" rtl="0" algn="l">
              <a:spcBef>
                <a:spcPts val="0"/>
              </a:spcBef>
              <a:spcAft>
                <a:spcPts val="0"/>
              </a:spcAft>
              <a:buSzPts val="1800"/>
              <a:buChar char="●"/>
            </a:pPr>
            <a:r>
              <a:rPr lang="en"/>
              <a:t>When there is not enough data to train the algorithm, it could affect the accuracy of predictions.</a:t>
            </a:r>
            <a:endParaRPr/>
          </a:p>
          <a:p>
            <a:pPr indent="0" lvl="0" marL="0" rtl="0" algn="l">
              <a:spcBef>
                <a:spcPts val="1200"/>
              </a:spcBef>
              <a:spcAft>
                <a:spcPts val="1200"/>
              </a:spcAft>
              <a:buNone/>
            </a:pPr>
            <a:r>
              <a:rPr lang="en"/>
              <a:t>Or they can be intentional.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explore some biases in algorithms</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311700" y="1229875"/>
            <a:ext cx="58965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Amazon’</a:t>
            </a:r>
            <a:r>
              <a:rPr b="1" lang="en"/>
              <a:t>s </a:t>
            </a:r>
            <a:r>
              <a:rPr b="1" lang="en"/>
              <a:t>recruiting algorithm was biased against women</a:t>
            </a:r>
            <a:endParaRPr/>
          </a:p>
          <a:p>
            <a:pPr indent="-334327" lvl="0" marL="457200" rtl="0" algn="l">
              <a:spcBef>
                <a:spcPts val="1200"/>
              </a:spcBef>
              <a:spcAft>
                <a:spcPts val="0"/>
              </a:spcAft>
              <a:buSzPct val="100000"/>
              <a:buChar char="-"/>
            </a:pPr>
            <a:r>
              <a:rPr lang="en"/>
              <a:t>The algorithm gave candidates scores </a:t>
            </a:r>
            <a:endParaRPr/>
          </a:p>
          <a:p>
            <a:pPr indent="-334327" lvl="0" marL="457200" rtl="0" algn="l">
              <a:spcBef>
                <a:spcPts val="0"/>
              </a:spcBef>
              <a:spcAft>
                <a:spcPts val="0"/>
              </a:spcAft>
              <a:buSzPct val="100000"/>
              <a:buChar char="-"/>
            </a:pPr>
            <a:r>
              <a:rPr lang="en"/>
              <a:t>It penalized applications that included the word “women”</a:t>
            </a:r>
            <a:endParaRPr/>
          </a:p>
          <a:p>
            <a:pPr indent="-322580" lvl="0" marL="457200" rtl="0" algn="l">
              <a:spcBef>
                <a:spcPts val="0"/>
              </a:spcBef>
              <a:spcAft>
                <a:spcPts val="0"/>
              </a:spcAft>
              <a:buClr>
                <a:srgbClr val="313132"/>
              </a:buClr>
              <a:buSzPct val="88888"/>
              <a:buFont typeface="Times New Roman"/>
              <a:buChar char="-"/>
            </a:pPr>
            <a:r>
              <a:rPr lang="en"/>
              <a:t>The algorithm </a:t>
            </a:r>
            <a:r>
              <a:rPr lang="en"/>
              <a:t>was not assigning a correct rating to female applicants for technical jobs, such a software engineer positions.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a:t>In 2015, Amazon realized the problem and stopped using the algorithm.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explore some biases in algorithms</a:t>
            </a:r>
            <a:endParaRPr/>
          </a:p>
        </p:txBody>
      </p:sp>
      <p:sp>
        <p:nvSpPr>
          <p:cNvPr id="135" name="Google Shape;135;p21"/>
          <p:cNvSpPr txBox="1"/>
          <p:nvPr>
            <p:ph idx="1" type="body"/>
          </p:nvPr>
        </p:nvSpPr>
        <p:spPr>
          <a:xfrm>
            <a:off x="311700" y="10774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Mortgage algorithms</a:t>
            </a:r>
            <a:endParaRPr b="1"/>
          </a:p>
          <a:p>
            <a:pPr indent="-342900" lvl="0" marL="457200" rtl="0" algn="l">
              <a:spcBef>
                <a:spcPts val="1200"/>
              </a:spcBef>
              <a:spcAft>
                <a:spcPts val="0"/>
              </a:spcAft>
              <a:buSzPts val="1800"/>
              <a:buChar char="-"/>
            </a:pPr>
            <a:r>
              <a:rPr lang="en"/>
              <a:t>Bias in mortgage algorithms caused 80% of Black applicants to be denied (Forbes, 2021)</a:t>
            </a:r>
            <a:endParaRPr/>
          </a:p>
          <a:p>
            <a:pPr indent="-342900" lvl="0" marL="457200" rtl="0" algn="l">
              <a:spcBef>
                <a:spcPts val="0"/>
              </a:spcBef>
              <a:spcAft>
                <a:spcPts val="0"/>
              </a:spcAft>
              <a:buSzPts val="1800"/>
              <a:buChar char="-"/>
            </a:pPr>
            <a:r>
              <a:rPr lang="en"/>
              <a:t>Minorities are less like approved for home loans</a:t>
            </a:r>
            <a:endParaRPr/>
          </a:p>
          <a:p>
            <a:pPr indent="-342900" lvl="0" marL="457200" rtl="0" algn="l">
              <a:spcBef>
                <a:spcPts val="0"/>
              </a:spcBef>
              <a:spcAft>
                <a:spcPts val="0"/>
              </a:spcAft>
              <a:buSzPts val="1800"/>
              <a:buChar char="-"/>
            </a:pPr>
            <a:r>
              <a:rPr lang="en"/>
              <a:t>White people and people from minority groups evaluated different</a:t>
            </a:r>
            <a:endParaRPr/>
          </a:p>
          <a:p>
            <a:pPr indent="-342900" lvl="0" marL="457200" rtl="0" algn="l">
              <a:spcBef>
                <a:spcPts val="0"/>
              </a:spcBef>
              <a:spcAft>
                <a:spcPts val="0"/>
              </a:spcAft>
              <a:buSzPts val="1800"/>
              <a:buChar char="-"/>
            </a:pPr>
            <a:r>
              <a:rPr lang="en"/>
              <a:t>Banks want to avoid risk (minorities stereotypes: low incomes, difficulty finding jobs)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