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823e66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823e66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8041b3b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8041b3b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88041b3b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88041b3b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Future project for MEng students / side project for grad students?: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Add additional features to hardware library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Architectural design with an accelerator optimization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Classifier / neural net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Continue as part of Rikky’s class project next semester (EE290P)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99ce985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899ce985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823e66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8823e66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995904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995904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899ce985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899ce985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Cem/</a:t>
            </a: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88272b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88272b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ecomposes the signal into several levels of coefficients which correspond to various scale sizes. Each level has a pair of approximation and detail coefficients.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8041b3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8041b3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8041b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8041b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Justin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TODO: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(done) Swap EEG and ECG to be consistent with classification bullet points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Add ECG path to high-level block diagram (this and next slide)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8041b0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8041b0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Justin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8041b0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8041b0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Rachel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8041b3b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8041b3b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8041b3b8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8041b3b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onvert a set of observations of possibly correlated variables into a set of values of linearly uncorrelated variables (linearly dependent observations -&gt; linearly independent observations)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TODO: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(done) show a PCA cluster plot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Blow up the block diagram; color code with labels/textboxes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Highlighter point to things we’re doing within the block diagram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Reduce bullet points; other than the first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8041b3b8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8041b3b8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823e66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823e66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SVM fully combinational - not optimized or time-multiplexed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benchmarkable until we implement an accelerator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medium.com/@andrewtan_36013/electrocardiograms-qrs-detection-using-wavelet-analysis-a1070505efe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ExG DSP/Classifier Generator in Chisel</a:t>
            </a:r>
            <a:endParaRPr sz="50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Adelson Chua, Justin Doong, Ryan Kaveh, Cem Yalcin, and Rachel Zoll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EE 290C Fall 2018</a:t>
            </a:r>
            <a:endParaRPr sz="1800">
              <a:solidFill>
                <a:srgbClr val="24292E"/>
              </a:solidFill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r>
              <a:rPr lang="en"/>
              <a:t>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Classification can also be extended to multiple classes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Involves creating more than one classifier which vote for the final class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59400" y="475522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info: https://github.com/ucberkeley-ee290c/fa18-wellness-monitor/blob/master/doc/svm_tutorial.md</a:t>
            </a:r>
            <a:endParaRPr sz="1000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5" y="2243800"/>
            <a:ext cx="2597774" cy="25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112" y="2205025"/>
            <a:ext cx="2676649" cy="26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59400" y="1825125"/>
            <a:ext cx="300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One vs Rest classification:</a:t>
            </a:r>
            <a:endParaRPr b="1"/>
          </a:p>
        </p:txBody>
      </p:sp>
      <p:sp>
        <p:nvSpPr>
          <p:cNvPr id="207" name="Google Shape;207;p34"/>
          <p:cNvSpPr txBox="1"/>
          <p:nvPr/>
        </p:nvSpPr>
        <p:spPr>
          <a:xfrm>
            <a:off x="2994700" y="1825125"/>
            <a:ext cx="29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One vs One classification:</a:t>
            </a:r>
            <a:endParaRPr b="1"/>
          </a:p>
        </p:txBody>
      </p:sp>
      <p:sp>
        <p:nvSpPr>
          <p:cNvPr id="208" name="Google Shape;208;p34"/>
          <p:cNvSpPr txBox="1"/>
          <p:nvPr/>
        </p:nvSpPr>
        <p:spPr>
          <a:xfrm>
            <a:off x="5859950" y="1825125"/>
            <a:ext cx="32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Error-Correcting Output Codes</a:t>
            </a:r>
            <a:endParaRPr b="1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737" y="2781698"/>
            <a:ext cx="2907175" cy="17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-177875" y="2194050"/>
            <a:ext cx="16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classes,  n classifiers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2699150" y="2194050"/>
            <a:ext cx="1974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 classes,               nC2 classifiers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6158750" y="2194050"/>
            <a:ext cx="21495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 classes,               m classifiers, m&gt;n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6300800" y="4611663"/>
            <a:ext cx="21495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Hamming distance for classification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</a:t>
            </a:r>
            <a:r>
              <a:rPr lang="en"/>
              <a:t>Generator Overview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3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Takes specific features and generates a wellness monitor in hardware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Currently the generator: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Creates collection of desired features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Decide on the “datapath” that computes the feature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Organizes datapaths in human readable data-structure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Generates modules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Automatically wires everything and connects monitor to a RISC-V core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35"/>
          <p:cNvGrpSpPr/>
          <p:nvPr/>
        </p:nvGrpSpPr>
        <p:grpSpPr>
          <a:xfrm>
            <a:off x="2524613" y="3247000"/>
            <a:ext cx="2399400" cy="1321875"/>
            <a:chOff x="3041250" y="4056800"/>
            <a:chExt cx="2399400" cy="1321875"/>
          </a:xfrm>
        </p:grpSpPr>
        <p:sp>
          <p:nvSpPr>
            <p:cNvPr id="222" name="Google Shape;222;p35"/>
            <p:cNvSpPr/>
            <p:nvPr/>
          </p:nvSpPr>
          <p:spPr>
            <a:xfrm>
              <a:off x="3041250" y="4414525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FFT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180350" y="4414525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Alpha Bandpower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3041250" y="4772250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FIR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4180350" y="4772250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Autocorrelation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041250" y="4056800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FFT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4180350" y="4056800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Delta Bandpower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3041250" y="5129975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FIR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180350" y="5129975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Line Length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0" name="Google Shape;230;p35"/>
          <p:cNvSpPr/>
          <p:nvPr/>
        </p:nvSpPr>
        <p:spPr>
          <a:xfrm>
            <a:off x="5031263" y="3247025"/>
            <a:ext cx="652800" cy="13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5810288" y="3247025"/>
            <a:ext cx="652800" cy="13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2524688" y="4663225"/>
            <a:ext cx="39384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</a:t>
            </a:r>
            <a:endParaRPr/>
          </a:p>
        </p:txBody>
      </p:sp>
      <p:cxnSp>
        <p:nvCxnSpPr>
          <p:cNvPr id="233" name="Google Shape;233;p35"/>
          <p:cNvCxnSpPr>
            <a:stCxn id="227" idx="3"/>
          </p:cNvCxnSpPr>
          <p:nvPr/>
        </p:nvCxnSpPr>
        <p:spPr>
          <a:xfrm>
            <a:off x="4924013" y="3371350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5"/>
          <p:cNvCxnSpPr/>
          <p:nvPr/>
        </p:nvCxnSpPr>
        <p:spPr>
          <a:xfrm>
            <a:off x="4924013" y="3726250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5"/>
          <p:cNvCxnSpPr/>
          <p:nvPr/>
        </p:nvCxnSpPr>
        <p:spPr>
          <a:xfrm>
            <a:off x="4924013" y="408737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/>
          <p:nvPr/>
        </p:nvCxnSpPr>
        <p:spPr>
          <a:xfrm>
            <a:off x="4924013" y="444862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/>
          <p:nvPr/>
        </p:nvCxnSpPr>
        <p:spPr>
          <a:xfrm>
            <a:off x="5684063" y="3907938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>
            <a:stCxn id="232" idx="1"/>
          </p:cNvCxnSpPr>
          <p:nvPr/>
        </p:nvCxnSpPr>
        <p:spPr>
          <a:xfrm rot="10800000">
            <a:off x="985688" y="4019425"/>
            <a:ext cx="1539000" cy="840600"/>
          </a:xfrm>
          <a:prstGeom prst="bentConnector3">
            <a:avLst>
              <a:gd fmla="val 10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5"/>
          <p:cNvCxnSpPr>
            <a:endCxn id="231" idx="3"/>
          </p:cNvCxnSpPr>
          <p:nvPr/>
        </p:nvCxnSpPr>
        <p:spPr>
          <a:xfrm rot="10800000">
            <a:off x="6463088" y="3907925"/>
            <a:ext cx="951900" cy="940500"/>
          </a:xfrm>
          <a:prstGeom prst="bentConnector3">
            <a:avLst>
              <a:gd fmla="val -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1684050" y="3908550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/>
          <p:nvPr/>
        </p:nvCxnSpPr>
        <p:spPr>
          <a:xfrm rot="10800000">
            <a:off x="6586100" y="4860025"/>
            <a:ext cx="8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5"/>
          <p:cNvSpPr/>
          <p:nvPr/>
        </p:nvSpPr>
        <p:spPr>
          <a:xfrm rot="5400000">
            <a:off x="1288800" y="3774450"/>
            <a:ext cx="522300" cy="268200"/>
          </a:xfrm>
          <a:prstGeom prst="trapezoid">
            <a:avLst>
              <a:gd fmla="val 47371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5"/>
          <p:cNvCxnSpPr/>
          <p:nvPr/>
        </p:nvCxnSpPr>
        <p:spPr>
          <a:xfrm>
            <a:off x="985625" y="402602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5"/>
          <p:cNvCxnSpPr/>
          <p:nvPr/>
        </p:nvCxnSpPr>
        <p:spPr>
          <a:xfrm>
            <a:off x="567875" y="3829200"/>
            <a:ext cx="8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5"/>
          <p:cNvSpPr txBox="1"/>
          <p:nvPr/>
        </p:nvSpPr>
        <p:spPr>
          <a:xfrm>
            <a:off x="33625" y="3708450"/>
            <a:ext cx="580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2003875" y="3247000"/>
            <a:ext cx="520800" cy="24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2003875" y="3601888"/>
            <a:ext cx="520800" cy="24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Generator Next Steps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1152475"/>
            <a:ext cx="83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Generator should not duplicate blocks - it should reuse them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Organize datapaths into a tree structure to reuse blocks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Generate the modules (as nodes in tree)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Connect the nodes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 ‘wrapper’ app that parses user input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 into automated design flow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36"/>
          <p:cNvGrpSpPr/>
          <p:nvPr/>
        </p:nvGrpSpPr>
        <p:grpSpPr>
          <a:xfrm>
            <a:off x="5901192" y="3740050"/>
            <a:ext cx="2931115" cy="1316766"/>
            <a:chOff x="6258017" y="2799400"/>
            <a:chExt cx="2931115" cy="1316766"/>
          </a:xfrm>
        </p:grpSpPr>
        <p:cxnSp>
          <p:nvCxnSpPr>
            <p:cNvPr id="256" name="Google Shape;256;p36"/>
            <p:cNvCxnSpPr>
              <a:stCxn id="257" idx="6"/>
              <a:endCxn id="258" idx="2"/>
            </p:cNvCxnSpPr>
            <p:nvPr/>
          </p:nvCxnSpPr>
          <p:spPr>
            <a:xfrm>
              <a:off x="6722419" y="3457787"/>
              <a:ext cx="297900" cy="3969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6"/>
            <p:cNvCxnSpPr>
              <a:stCxn id="257" idx="6"/>
              <a:endCxn id="260" idx="2"/>
            </p:cNvCxnSpPr>
            <p:nvPr/>
          </p:nvCxnSpPr>
          <p:spPr>
            <a:xfrm flipH="1" rot="10800000">
              <a:off x="6722419" y="3060887"/>
              <a:ext cx="297900" cy="3969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6"/>
            <p:cNvCxnSpPr>
              <a:stCxn id="262" idx="3"/>
              <a:endCxn id="263" idx="2"/>
            </p:cNvCxnSpPr>
            <p:nvPr/>
          </p:nvCxnSpPr>
          <p:spPr>
            <a:xfrm flipH="1" rot="10800000">
              <a:off x="7595438" y="2867123"/>
              <a:ext cx="248700" cy="1938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36"/>
            <p:cNvCxnSpPr>
              <a:stCxn id="262" idx="3"/>
              <a:endCxn id="265" idx="2"/>
            </p:cNvCxnSpPr>
            <p:nvPr/>
          </p:nvCxnSpPr>
          <p:spPr>
            <a:xfrm>
              <a:off x="7595438" y="3060923"/>
              <a:ext cx="248700" cy="1875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6"/>
            <p:cNvCxnSpPr>
              <a:stCxn id="267" idx="3"/>
              <a:endCxn id="268" idx="2"/>
            </p:cNvCxnSpPr>
            <p:nvPr/>
          </p:nvCxnSpPr>
          <p:spPr>
            <a:xfrm flipH="1" rot="10800000">
              <a:off x="7595346" y="3660798"/>
              <a:ext cx="248700" cy="19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6"/>
            <p:cNvCxnSpPr>
              <a:stCxn id="267" idx="3"/>
              <a:endCxn id="270" idx="2"/>
            </p:cNvCxnSpPr>
            <p:nvPr/>
          </p:nvCxnSpPr>
          <p:spPr>
            <a:xfrm>
              <a:off x="7595346" y="3854704"/>
              <a:ext cx="248700" cy="19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1" name="Google Shape;271;p36"/>
            <p:cNvGrpSpPr/>
            <p:nvPr/>
          </p:nvGrpSpPr>
          <p:grpSpPr>
            <a:xfrm>
              <a:off x="7844046" y="2799400"/>
              <a:ext cx="1053219" cy="135341"/>
              <a:chOff x="5592550" y="1018950"/>
              <a:chExt cx="2483422" cy="319200"/>
            </a:xfrm>
          </p:grpSpPr>
          <p:sp>
            <p:nvSpPr>
              <p:cNvPr id="272" name="Google Shape;272;p36"/>
              <p:cNvSpPr/>
              <p:nvPr/>
            </p:nvSpPr>
            <p:spPr>
              <a:xfrm>
                <a:off x="5766572" y="1018950"/>
                <a:ext cx="23094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Delta Bandpower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36"/>
            <p:cNvGrpSpPr/>
            <p:nvPr/>
          </p:nvGrpSpPr>
          <p:grpSpPr>
            <a:xfrm>
              <a:off x="7020232" y="2993253"/>
              <a:ext cx="575207" cy="135341"/>
              <a:chOff x="3650050" y="1476150"/>
              <a:chExt cx="1356300" cy="319200"/>
            </a:xfrm>
          </p:grpSpPr>
          <p:sp>
            <p:nvSpPr>
              <p:cNvPr id="262" name="Google Shape;262;p36"/>
              <p:cNvSpPr/>
              <p:nvPr/>
            </p:nvSpPr>
            <p:spPr>
              <a:xfrm>
                <a:off x="3824050" y="14761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FFT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3650050" y="1548750"/>
                <a:ext cx="174000" cy="174000"/>
              </a:xfrm>
              <a:prstGeom prst="ellipse">
                <a:avLst/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36"/>
            <p:cNvGrpSpPr/>
            <p:nvPr/>
          </p:nvGrpSpPr>
          <p:grpSpPr>
            <a:xfrm>
              <a:off x="6258017" y="3333457"/>
              <a:ext cx="464402" cy="248676"/>
              <a:chOff x="1863996" y="2278517"/>
              <a:chExt cx="1095029" cy="586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1863996" y="2278517"/>
                <a:ext cx="1084800" cy="5865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7" name="Google Shape;257;p36"/>
              <p:cNvSpPr/>
              <p:nvPr/>
            </p:nvSpPr>
            <p:spPr>
              <a:xfrm>
                <a:off x="2785025" y="2484750"/>
                <a:ext cx="174000" cy="174000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" name="Google Shape;258;p36"/>
            <p:cNvSpPr/>
            <p:nvPr/>
          </p:nvSpPr>
          <p:spPr>
            <a:xfrm>
              <a:off x="7020232" y="3817763"/>
              <a:ext cx="73793" cy="73776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36"/>
            <p:cNvGrpSpPr/>
            <p:nvPr/>
          </p:nvGrpSpPr>
          <p:grpSpPr>
            <a:xfrm>
              <a:off x="7844046" y="3187100"/>
              <a:ext cx="1053231" cy="135341"/>
              <a:chOff x="5592550" y="1933337"/>
              <a:chExt cx="2483449" cy="319200"/>
            </a:xfrm>
          </p:grpSpPr>
          <p:sp>
            <p:nvSpPr>
              <p:cNvPr id="277" name="Google Shape;277;p36"/>
              <p:cNvSpPr/>
              <p:nvPr/>
            </p:nvSpPr>
            <p:spPr>
              <a:xfrm>
                <a:off x="5766599" y="1933337"/>
                <a:ext cx="23094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Alpha Bandpower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36"/>
            <p:cNvGrpSpPr/>
            <p:nvPr/>
          </p:nvGrpSpPr>
          <p:grpSpPr>
            <a:xfrm>
              <a:off x="7844046" y="3593125"/>
              <a:ext cx="1345086" cy="135341"/>
              <a:chOff x="5592550" y="2890943"/>
              <a:chExt cx="3171625" cy="319200"/>
            </a:xfrm>
          </p:grpSpPr>
          <p:sp>
            <p:nvSpPr>
              <p:cNvPr id="279" name="Google Shape;279;p36"/>
              <p:cNvSpPr/>
              <p:nvPr/>
            </p:nvSpPr>
            <p:spPr>
              <a:xfrm>
                <a:off x="5766575" y="2890943"/>
                <a:ext cx="29976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Autocorrelation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36"/>
              <p:cNvSpPr/>
              <p:nvPr/>
            </p:nvSpPr>
            <p:spPr>
              <a:xfrm>
                <a:off x="5592550" y="2963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36"/>
            <p:cNvGrpSpPr/>
            <p:nvPr/>
          </p:nvGrpSpPr>
          <p:grpSpPr>
            <a:xfrm>
              <a:off x="7844046" y="3980825"/>
              <a:ext cx="1139100" cy="135341"/>
              <a:chOff x="5592550" y="3805330"/>
              <a:chExt cx="2685922" cy="319200"/>
            </a:xfrm>
          </p:grpSpPr>
          <p:sp>
            <p:nvSpPr>
              <p:cNvPr id="281" name="Google Shape;281;p36"/>
              <p:cNvSpPr/>
              <p:nvPr/>
            </p:nvSpPr>
            <p:spPr>
              <a:xfrm>
                <a:off x="5766572" y="3805330"/>
                <a:ext cx="25119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Line Length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>
                <a:off x="5592550" y="38779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" name="Google Shape;282;p36"/>
          <p:cNvGrpSpPr/>
          <p:nvPr/>
        </p:nvGrpSpPr>
        <p:grpSpPr>
          <a:xfrm>
            <a:off x="6621750" y="1831350"/>
            <a:ext cx="2399400" cy="1321875"/>
            <a:chOff x="3041250" y="4056800"/>
            <a:chExt cx="2399400" cy="1321875"/>
          </a:xfrm>
        </p:grpSpPr>
        <p:sp>
          <p:nvSpPr>
            <p:cNvPr id="283" name="Google Shape;283;p36"/>
            <p:cNvSpPr/>
            <p:nvPr/>
          </p:nvSpPr>
          <p:spPr>
            <a:xfrm>
              <a:off x="3041250" y="4414525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FFT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4180350" y="4414525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Alpha Bandpower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3041250" y="4772250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FIR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180350" y="4772250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Autocorrelation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041250" y="4056800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FFT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180350" y="4056800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Delta Bandpower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3041250" y="5129975"/>
              <a:ext cx="11391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FIR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4180350" y="5129975"/>
              <a:ext cx="1260300" cy="2487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Line Length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1" name="Google Shape;291;p36"/>
          <p:cNvSpPr/>
          <p:nvPr/>
        </p:nvSpPr>
        <p:spPr>
          <a:xfrm>
            <a:off x="7170950" y="3260575"/>
            <a:ext cx="391200" cy="33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82650" y="2187950"/>
            <a:ext cx="1139100" cy="24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5482650" y="1831350"/>
            <a:ext cx="1139100" cy="24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4" name="Google Shape;294;p36"/>
          <p:cNvCxnSpPr>
            <a:endCxn id="258" idx="2"/>
          </p:cNvCxnSpPr>
          <p:nvPr/>
        </p:nvCxnSpPr>
        <p:spPr>
          <a:xfrm rot="10800000">
            <a:off x="6663407" y="4795301"/>
            <a:ext cx="582000" cy="9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6"/>
          <p:cNvSpPr/>
          <p:nvPr/>
        </p:nvSpPr>
        <p:spPr>
          <a:xfrm>
            <a:off x="5241400" y="4330775"/>
            <a:ext cx="509400" cy="13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Ch0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36"/>
          <p:cNvCxnSpPr>
            <a:stCxn id="275" idx="1"/>
            <a:endCxn id="295" idx="3"/>
          </p:cNvCxnSpPr>
          <p:nvPr/>
        </p:nvCxnSpPr>
        <p:spPr>
          <a:xfrm rot="10800000">
            <a:off x="5750892" y="4398445"/>
            <a:ext cx="1503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main golden models: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ScalaTest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ScalaTest: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Unit tests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Generatable integration test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Functionally equivalent </a:t>
            </a: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ython model for a specific design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Used to confirm seizure detector could actually detect seizures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Application-Specific Training-Testing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115247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Test framework for application-specific testing from raw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Starts from SVM training to C tests in a simulated RISC-V environment</a:t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172675" y="1914300"/>
            <a:ext cx="47532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Python script creates SVM model given the data, writes out all configuration matrices and input vectors to CSV files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Scala tester reads CSV to get parameters, uses it to test Chisel datapath, writes out a C header file (.h) containing config matrices and I/O vectors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Header file is used by the C program to test the accelerator connected to the RISC-V core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* All generator parameters are set in the Python script, no need to change parameters in the Scala or C code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50" y="19143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/>
          <p:nvPr/>
        </p:nvSpPr>
        <p:spPr>
          <a:xfrm>
            <a:off x="5576325" y="1871025"/>
            <a:ext cx="2972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Trying out the framework on seizure data</a:t>
            </a:r>
            <a:endParaRPr sz="1200"/>
          </a:p>
        </p:txBody>
      </p:sp>
      <p:sp>
        <p:nvSpPr>
          <p:cNvPr id="314" name="Google Shape;314;p38"/>
          <p:cNvSpPr txBox="1"/>
          <p:nvPr/>
        </p:nvSpPr>
        <p:spPr>
          <a:xfrm>
            <a:off x="6422750" y="2268725"/>
            <a:ext cx="921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Seizure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No seizure</a:t>
            </a:r>
            <a:endParaRPr b="1"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Execution (Seizure Detection)</a:t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15853" l="0" r="0" t="0"/>
          <a:stretch/>
        </p:blipFill>
        <p:spPr>
          <a:xfrm>
            <a:off x="1487775" y="824175"/>
            <a:ext cx="5759399" cy="343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9"/>
          <p:cNvCxnSpPr/>
          <p:nvPr/>
        </p:nvCxnSpPr>
        <p:spPr>
          <a:xfrm rot="10800000">
            <a:off x="7129625" y="3819975"/>
            <a:ext cx="11607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9"/>
          <p:cNvCxnSpPr/>
          <p:nvPr/>
        </p:nvCxnSpPr>
        <p:spPr>
          <a:xfrm rot="10800000">
            <a:off x="7129625" y="1914975"/>
            <a:ext cx="1160700" cy="8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9"/>
          <p:cNvSpPr/>
          <p:nvPr/>
        </p:nvSpPr>
        <p:spPr>
          <a:xfrm>
            <a:off x="7434425" y="1722375"/>
            <a:ext cx="15867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seizure</a:t>
            </a:r>
            <a:endParaRPr sz="2000"/>
          </a:p>
        </p:txBody>
      </p:sp>
      <p:sp>
        <p:nvSpPr>
          <p:cNvPr id="325" name="Google Shape;325;p39"/>
          <p:cNvSpPr/>
          <p:nvPr/>
        </p:nvSpPr>
        <p:spPr>
          <a:xfrm>
            <a:off x="7507650" y="3627375"/>
            <a:ext cx="1160700" cy="393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eizure</a:t>
            </a:r>
            <a:endParaRPr sz="2000"/>
          </a:p>
        </p:txBody>
      </p:sp>
      <p:sp>
        <p:nvSpPr>
          <p:cNvPr id="326" name="Google Shape;326;p39"/>
          <p:cNvSpPr/>
          <p:nvPr/>
        </p:nvSpPr>
        <p:spPr>
          <a:xfrm>
            <a:off x="2990425" y="4292725"/>
            <a:ext cx="1410000" cy="48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Tester Output</a:t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1439250" y="4292725"/>
            <a:ext cx="1160700" cy="48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Chisel HW Output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311700" y="1152475"/>
            <a:ext cx="83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Flexible and scalable wellness monitor generator implemented in Chisel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eizure detector functionality confirmed through comparisons with Python model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 optimizations/modularity (SVM and PCA)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 datapath generation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Include new health feature extractors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GUI for painless design space exploration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b="5567" l="1603" r="0" t="5210"/>
          <a:stretch/>
        </p:blipFill>
        <p:spPr>
          <a:xfrm>
            <a:off x="5453850" y="522450"/>
            <a:ext cx="3690150" cy="1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DWT Generator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311700" y="1152475"/>
            <a:ext cx="5368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Capture both frequency and temporal information about the signal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Pass signal through lowpass &amp; highpass filters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Downsample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Configurable number of levels, filter coefficients and length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 Extractor: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DWT used to detect QRS waveform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Tachycardia, bradycardia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475" y="1935250"/>
            <a:ext cx="2984000" cy="2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5938175" y="4646425"/>
            <a:ext cx="2796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https://medium.com/@andrewtan_36013/electrocardiograms-qrs-detection-using-wavelet-analysis-a1070505efee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Monitor - Motivation</a:t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2197076" y="3590825"/>
            <a:ext cx="1496400" cy="1070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 Reduction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&amp;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Checking</a:t>
            </a:r>
            <a:endParaRPr sz="1100"/>
          </a:p>
        </p:txBody>
      </p:sp>
      <p:sp>
        <p:nvSpPr>
          <p:cNvPr id="109" name="Google Shape;109;p26"/>
          <p:cNvSpPr txBox="1"/>
          <p:nvPr/>
        </p:nvSpPr>
        <p:spPr>
          <a:xfrm>
            <a:off x="600150" y="3591450"/>
            <a:ext cx="118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Labeled Data</a:t>
            </a:r>
            <a:endParaRPr sz="1200"/>
          </a:p>
        </p:txBody>
      </p:sp>
      <p:sp>
        <p:nvSpPr>
          <p:cNvPr id="110" name="Google Shape;110;p26"/>
          <p:cNvSpPr txBox="1"/>
          <p:nvPr/>
        </p:nvSpPr>
        <p:spPr>
          <a:xfrm>
            <a:off x="577800" y="4173400"/>
            <a:ext cx="12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Level Parameters</a:t>
            </a:r>
            <a:endParaRPr sz="1200"/>
          </a:p>
        </p:txBody>
      </p:sp>
      <p:sp>
        <p:nvSpPr>
          <p:cNvPr id="111" name="Google Shape;111;p26"/>
          <p:cNvSpPr/>
          <p:nvPr/>
        </p:nvSpPr>
        <p:spPr>
          <a:xfrm>
            <a:off x="1517975" y="3512500"/>
            <a:ext cx="600600" cy="120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3989713" y="3590825"/>
            <a:ext cx="1338000" cy="1070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 Generator</a:t>
            </a:r>
            <a:endParaRPr sz="1100"/>
          </a:p>
        </p:txBody>
      </p:sp>
      <p:sp>
        <p:nvSpPr>
          <p:cNvPr id="113" name="Google Shape;113;p26"/>
          <p:cNvSpPr/>
          <p:nvPr/>
        </p:nvSpPr>
        <p:spPr>
          <a:xfrm>
            <a:off x="5623825" y="3590850"/>
            <a:ext cx="1338000" cy="1070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Simulation,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Synthesis,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Benchmarking</a:t>
            </a:r>
            <a:endParaRPr sz="1100"/>
          </a:p>
        </p:txBody>
      </p:sp>
      <p:sp>
        <p:nvSpPr>
          <p:cNvPr id="114" name="Google Shape;114;p26"/>
          <p:cNvSpPr/>
          <p:nvPr/>
        </p:nvSpPr>
        <p:spPr>
          <a:xfrm>
            <a:off x="7257925" y="3590850"/>
            <a:ext cx="1338000" cy="1070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GDS II</a:t>
            </a:r>
            <a:endParaRPr sz="1100"/>
          </a:p>
        </p:txBody>
      </p:sp>
      <p:sp>
        <p:nvSpPr>
          <p:cNvPr id="115" name="Google Shape;115;p26"/>
          <p:cNvSpPr/>
          <p:nvPr/>
        </p:nvSpPr>
        <p:spPr>
          <a:xfrm>
            <a:off x="2319525" y="4713400"/>
            <a:ext cx="1264800" cy="3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MATLAB/Python</a:t>
            </a:r>
            <a:endParaRPr sz="1100"/>
          </a:p>
        </p:txBody>
      </p:sp>
      <p:sp>
        <p:nvSpPr>
          <p:cNvPr id="116" name="Google Shape;116;p26"/>
          <p:cNvSpPr/>
          <p:nvPr/>
        </p:nvSpPr>
        <p:spPr>
          <a:xfrm>
            <a:off x="4026325" y="4713400"/>
            <a:ext cx="1264800" cy="3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Scala + CHISEL</a:t>
            </a:r>
            <a:endParaRPr sz="1100"/>
          </a:p>
        </p:txBody>
      </p:sp>
      <p:sp>
        <p:nvSpPr>
          <p:cNvPr id="117" name="Google Shape;117;p26"/>
          <p:cNvSpPr/>
          <p:nvPr/>
        </p:nvSpPr>
        <p:spPr>
          <a:xfrm>
            <a:off x="5566975" y="4737450"/>
            <a:ext cx="14625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Scala + CHISEL +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FIRRTL</a:t>
            </a:r>
            <a:endParaRPr sz="1100"/>
          </a:p>
        </p:txBody>
      </p:sp>
      <p:sp>
        <p:nvSpPr>
          <p:cNvPr id="118" name="Google Shape;118;p26"/>
          <p:cNvSpPr/>
          <p:nvPr/>
        </p:nvSpPr>
        <p:spPr>
          <a:xfrm>
            <a:off x="7294525" y="4713400"/>
            <a:ext cx="1264800" cy="3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HAMMER /</a:t>
            </a:r>
            <a:br>
              <a:rPr lang="en" sz="1100"/>
            </a:br>
            <a:r>
              <a:rPr lang="en" sz="1100"/>
              <a:t>DC + ICC</a:t>
            </a:r>
            <a:endParaRPr sz="1100"/>
          </a:p>
        </p:txBody>
      </p:sp>
      <p:cxnSp>
        <p:nvCxnSpPr>
          <p:cNvPr id="119" name="Google Shape;119;p26"/>
          <p:cNvCxnSpPr>
            <a:stCxn id="108" idx="3"/>
            <a:endCxn id="112" idx="1"/>
          </p:cNvCxnSpPr>
          <p:nvPr/>
        </p:nvCxnSpPr>
        <p:spPr>
          <a:xfrm>
            <a:off x="3693476" y="4126025"/>
            <a:ext cx="29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6"/>
          <p:cNvCxnSpPr>
            <a:stCxn id="112" idx="3"/>
            <a:endCxn id="113" idx="1"/>
          </p:cNvCxnSpPr>
          <p:nvPr/>
        </p:nvCxnSpPr>
        <p:spPr>
          <a:xfrm>
            <a:off x="5327713" y="4126025"/>
            <a:ext cx="29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6"/>
          <p:cNvCxnSpPr>
            <a:stCxn id="113" idx="3"/>
            <a:endCxn id="114" idx="1"/>
          </p:cNvCxnSpPr>
          <p:nvPr/>
        </p:nvCxnSpPr>
        <p:spPr>
          <a:xfrm>
            <a:off x="6961825" y="4126050"/>
            <a:ext cx="29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6"/>
          <p:cNvCxnSpPr>
            <a:stCxn id="113" idx="0"/>
            <a:endCxn id="108" idx="0"/>
          </p:cNvCxnSpPr>
          <p:nvPr/>
        </p:nvCxnSpPr>
        <p:spPr>
          <a:xfrm rot="5400000">
            <a:off x="4618825" y="1917450"/>
            <a:ext cx="600" cy="3347400"/>
          </a:xfrm>
          <a:prstGeom prst="bentConnector3">
            <a:avLst>
              <a:gd fmla="val -396916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1062650"/>
            <a:ext cx="81609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Software tools/libraries exist for everything: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EEGLAB in Matlab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Biomedical Genomics Library, WFDB in 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An expressive, type generic hardware generator can be easily integrated into an automated design exploration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Block architectures (</a:t>
            </a:r>
            <a:r>
              <a:rPr i="1" lang="en" sz="1600">
                <a:solidFill>
                  <a:srgbClr val="000000"/>
                </a:solidFill>
              </a:rPr>
              <a:t>e.g.</a:t>
            </a:r>
            <a:r>
              <a:rPr lang="en" sz="1600">
                <a:solidFill>
                  <a:srgbClr val="000000"/>
                </a:solidFill>
              </a:rPr>
              <a:t>, classifiers) can be switched out to perform holistic benchmarks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Monitor - Overview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1000075"/>
            <a:ext cx="37737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Ingest </a:t>
            </a:r>
            <a:r>
              <a:rPr lang="en" sz="1400">
                <a:solidFill>
                  <a:srgbClr val="000000"/>
                </a:solidFill>
              </a:rPr>
              <a:t>different data streams (EEG, </a:t>
            </a:r>
            <a:r>
              <a:rPr lang="en" sz="1400">
                <a:solidFill>
                  <a:schemeClr val="dk1"/>
                </a:solidFill>
              </a:rPr>
              <a:t>ECG,</a:t>
            </a:r>
            <a:r>
              <a:rPr lang="en" sz="1400">
                <a:solidFill>
                  <a:srgbClr val="000000"/>
                </a:solidFill>
              </a:rPr>
              <a:t> EMG, etc.)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Extract </a:t>
            </a:r>
            <a:r>
              <a:rPr lang="en" sz="1400">
                <a:solidFill>
                  <a:srgbClr val="000000"/>
                </a:solidFill>
              </a:rPr>
              <a:t>pertinent features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Classify </a:t>
            </a:r>
            <a:endParaRPr b="1"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Neurological states (</a:t>
            </a:r>
            <a:r>
              <a:rPr i="1" lang="en">
                <a:solidFill>
                  <a:srgbClr val="000000"/>
                </a:solidFill>
              </a:rPr>
              <a:t>e.g.</a:t>
            </a:r>
            <a:r>
              <a:rPr lang="en">
                <a:solidFill>
                  <a:srgbClr val="000000"/>
                </a:solidFill>
              </a:rPr>
              <a:t>, seizure detection, s</a:t>
            </a:r>
            <a:r>
              <a:rPr lang="en">
                <a:solidFill>
                  <a:srgbClr val="000000"/>
                </a:solidFill>
              </a:rPr>
              <a:t>leep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85750" lvl="2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</a:pPr>
            <a:r>
              <a:rPr lang="en" sz="900">
                <a:solidFill>
                  <a:srgbClr val="000000"/>
                </a:solidFill>
              </a:rPr>
              <a:t>Bandpower, line length, etc...</a:t>
            </a:r>
            <a:endParaRPr sz="9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Cardiac states (</a:t>
            </a:r>
            <a:r>
              <a:rPr i="1" lang="en">
                <a:solidFill>
                  <a:srgbClr val="000000"/>
                </a:solidFill>
              </a:rPr>
              <a:t>e.g., </a:t>
            </a:r>
            <a:r>
              <a:rPr lang="en">
                <a:solidFill>
                  <a:srgbClr val="000000"/>
                </a:solidFill>
              </a:rPr>
              <a:t>arrhythmias, bradycardia)</a:t>
            </a:r>
            <a:endParaRPr>
              <a:solidFill>
                <a:srgbClr val="000000"/>
              </a:solidFill>
            </a:endParaRPr>
          </a:p>
          <a:p>
            <a:pPr indent="-285750" lvl="2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</a:pPr>
            <a:r>
              <a:rPr lang="en" sz="900">
                <a:solidFill>
                  <a:schemeClr val="dk1"/>
                </a:solidFill>
              </a:rPr>
              <a:t>DWT, peak variability, etc...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General health states (</a:t>
            </a:r>
            <a:r>
              <a:rPr i="1" lang="en">
                <a:solidFill>
                  <a:srgbClr val="000000"/>
                </a:solidFill>
              </a:rPr>
              <a:t>e.g.,</a:t>
            </a:r>
            <a:r>
              <a:rPr lang="en">
                <a:solidFill>
                  <a:srgbClr val="000000"/>
                </a:solidFill>
              </a:rPr>
              <a:t> auscultatory sensing of blood clots)</a:t>
            </a:r>
            <a:endParaRPr>
              <a:solidFill>
                <a:srgbClr val="000000"/>
              </a:solidFill>
            </a:endParaRPr>
          </a:p>
          <a:p>
            <a:pPr indent="-285750" lvl="2" marL="13716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900"/>
              <a:buChar char="■"/>
            </a:pPr>
            <a:r>
              <a:rPr lang="en" sz="900">
                <a:solidFill>
                  <a:srgbClr val="000000"/>
                </a:solidFill>
              </a:rPr>
              <a:t>Peak variability, threshold detection, etc...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500" y="1653250"/>
            <a:ext cx="4907703" cy="206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500" y="1272250"/>
            <a:ext cx="4907703" cy="206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Monitor - Overview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41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There can be multiple input channels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Two types of feature extraction: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Time Domain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Frequency Domain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Every </a:t>
            </a:r>
            <a:r>
              <a:rPr i="1" lang="en" sz="1600">
                <a:solidFill>
                  <a:srgbClr val="000000"/>
                </a:solidFill>
              </a:rPr>
              <a:t>feature</a:t>
            </a:r>
            <a:r>
              <a:rPr lang="en" sz="1600">
                <a:solidFill>
                  <a:srgbClr val="000000"/>
                </a:solidFill>
              </a:rPr>
              <a:t> has a </a:t>
            </a:r>
            <a:r>
              <a:rPr i="1" lang="en" sz="1600">
                <a:solidFill>
                  <a:srgbClr val="000000"/>
                </a:solidFill>
              </a:rPr>
              <a:t>datapath</a:t>
            </a:r>
            <a:r>
              <a:rPr lang="en" sz="1600">
                <a:solidFill>
                  <a:srgbClr val="000000"/>
                </a:solidFill>
              </a:rPr>
              <a:t> associated with it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Each </a:t>
            </a:r>
            <a:r>
              <a:rPr i="1" lang="en" sz="1600">
                <a:solidFill>
                  <a:srgbClr val="000000"/>
                </a:solidFill>
              </a:rPr>
              <a:t>datapath</a:t>
            </a:r>
            <a:r>
              <a:rPr lang="en" sz="1600">
                <a:solidFill>
                  <a:srgbClr val="000000"/>
                </a:solidFill>
              </a:rPr>
              <a:t> consists of blocks with similar I/O structures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Generators Overview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000075"/>
            <a:ext cx="83643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following generators were implemented as building blocks: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FIR / IIR filter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Bandpower Extractor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Line Length Extractor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Principal Component Analysis (PCA)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Offline eigendecomposition, online dimensionality reduction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Support Vector Machine (SVM)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Offline training, online classification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Some other supplementary modules (memories, stream-to-parallel converters…)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FFT generator was imported from ucb-art repo</a:t>
            </a:r>
            <a:endParaRPr sz="16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Extractors: Bandpower &amp; Line Length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62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Bandpower: finds average power in a frequency range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Calculates the following sum, frequency components acquired from FFT block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Configurable frequency bands and number of bins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Line Length: integral of the derivative within a time window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Calculates the following sum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Configurable window size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875" y="1581150"/>
            <a:ext cx="18573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050" y="3715663"/>
            <a:ext cx="2647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3643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Reduce dimensionality of feature space to minimize classifier complexity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New set of dimensions will be a linear combination of the original features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Transformation matrix is acquired from offline training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Dot product for dimensionality reduction done in hardware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Configurable number of features and output dimensions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1"/>
          <p:cNvSpPr txBox="1"/>
          <p:nvPr/>
        </p:nvSpPr>
        <p:spPr>
          <a:xfrm>
            <a:off x="7190825" y="4761925"/>
            <a:ext cx="1186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333333"/>
                </a:solidFill>
              </a:rPr>
              <a:t>Das, 2008.</a:t>
            </a:r>
            <a:endParaRPr b="1" sz="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20" y="3035075"/>
            <a:ext cx="5781055" cy="18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/>
          <p:nvPr/>
        </p:nvSpPr>
        <p:spPr>
          <a:xfrm>
            <a:off x="1157750" y="4100050"/>
            <a:ext cx="5509500" cy="86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31"/>
          <p:cNvCxnSpPr/>
          <p:nvPr/>
        </p:nvCxnSpPr>
        <p:spPr>
          <a:xfrm flipH="1" rot="10800000">
            <a:off x="1188547" y="4019988"/>
            <a:ext cx="5157300" cy="1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1"/>
          <p:cNvSpPr txBox="1"/>
          <p:nvPr/>
        </p:nvSpPr>
        <p:spPr>
          <a:xfrm>
            <a:off x="3313100" y="3094075"/>
            <a:ext cx="15036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Offline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314175" y="4536625"/>
            <a:ext cx="15036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Online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1157750" y="3035075"/>
            <a:ext cx="5509500" cy="86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3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Divides positive and negative classes through a separating hyperplane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Support vectors are the points (actual data from training) that define the hyperplane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Can also use ‘kernel trick’</a:t>
            </a:r>
            <a:r>
              <a:rPr lang="en" sz="1600">
                <a:solidFill>
                  <a:srgbClr val="000000"/>
                </a:solidFill>
              </a:rPr>
              <a:t> which transforms the data projection into higher dimensional space to curve the separating hyperplane in lower dimensional space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0" y="2773725"/>
            <a:ext cx="3190663" cy="21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750" y="2773725"/>
            <a:ext cx="5281575" cy="21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4517150" y="4746900"/>
            <a:ext cx="1001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1</a:t>
            </a:r>
            <a:endParaRPr b="1" sz="1200"/>
          </a:p>
        </p:txBody>
      </p:sp>
      <p:sp>
        <p:nvSpPr>
          <p:cNvPr id="180" name="Google Shape;180;p32"/>
          <p:cNvSpPr txBox="1"/>
          <p:nvPr/>
        </p:nvSpPr>
        <p:spPr>
          <a:xfrm rot="-5400000">
            <a:off x="3282675" y="3542575"/>
            <a:ext cx="1001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2</a:t>
            </a:r>
            <a:endParaRPr b="1" sz="1200"/>
          </a:p>
        </p:txBody>
      </p:sp>
      <p:sp>
        <p:nvSpPr>
          <p:cNvPr id="181" name="Google Shape;181;p32"/>
          <p:cNvSpPr txBox="1"/>
          <p:nvPr/>
        </p:nvSpPr>
        <p:spPr>
          <a:xfrm rot="1656543">
            <a:off x="6610012" y="4313703"/>
            <a:ext cx="1001433" cy="353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x</a:t>
            </a:r>
            <a:endParaRPr b="1" sz="1200"/>
          </a:p>
        </p:txBody>
      </p:sp>
      <p:sp>
        <p:nvSpPr>
          <p:cNvPr id="182" name="Google Shape;182;p32"/>
          <p:cNvSpPr txBox="1"/>
          <p:nvPr/>
        </p:nvSpPr>
        <p:spPr>
          <a:xfrm rot="-1030554">
            <a:off x="7952648" y="4379493"/>
            <a:ext cx="1001672" cy="35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y</a:t>
            </a:r>
            <a:endParaRPr b="1" sz="1200"/>
          </a:p>
        </p:txBody>
      </p:sp>
      <p:sp>
        <p:nvSpPr>
          <p:cNvPr id="183" name="Google Shape;183;p32"/>
          <p:cNvSpPr txBox="1"/>
          <p:nvPr/>
        </p:nvSpPr>
        <p:spPr>
          <a:xfrm rot="-5402059">
            <a:off x="6366435" y="3330624"/>
            <a:ext cx="1001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z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SVM</a:t>
            </a:r>
            <a:r>
              <a:rPr lang="en"/>
              <a:t>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Classification is computed using the formula: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Alpha term is the support vector weights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y(i) is the support vector class (1 or -1)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x(i) is the support vector features, x is the input feature 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 is the intercept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K(x(i),x) is kernel / the similarity function between the support vector and input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Some common kernels: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The sign of the resulting answer decides which class the new point belongs 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325" y="1017725"/>
            <a:ext cx="2610925" cy="9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27781" r="11495" t="81004"/>
          <a:stretch/>
        </p:blipFill>
        <p:spPr>
          <a:xfrm>
            <a:off x="3223938" y="3807900"/>
            <a:ext cx="2388725" cy="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 rotWithShape="1">
          <a:blip r:embed="rId4">
            <a:alphaModFix/>
          </a:blip>
          <a:srcRect b="72057" l="34081" r="18934" t="14501"/>
          <a:stretch/>
        </p:blipFill>
        <p:spPr>
          <a:xfrm>
            <a:off x="3497200" y="3250275"/>
            <a:ext cx="1848300" cy="3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2824400" y="2858650"/>
            <a:ext cx="3187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radial basis function (RBF)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59400" y="475522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info: https://github.com/ucberkeley-ee290c/fa18-wellness-monitor/blob/master/doc/svm_tutorial.md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