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9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7832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SzPct val="100000"/>
              <a:defRPr sz="3000"/>
            </a:lvl1pPr>
            <a:lvl2pPr marL="742950" indent="-133350">
              <a:spcBef>
                <a:spcPts val="480"/>
              </a:spcBef>
              <a:buSzPct val="100000"/>
              <a:defRPr sz="2400"/>
            </a:lvl2pPr>
            <a:lvl3pPr marL="1143000" indent="-76200">
              <a:spcBef>
                <a:spcPts val="480"/>
              </a:spcBef>
              <a:buSzPct val="100000"/>
              <a:defRPr sz="2400"/>
            </a:lvl3pPr>
            <a:lvl4pPr marL="1600200" indent="-114300">
              <a:spcBef>
                <a:spcPts val="360"/>
              </a:spcBef>
              <a:buSzPct val="100000"/>
              <a:defRPr sz="1800"/>
            </a:lvl4pPr>
            <a:lvl5pPr marL="2057400" indent="-114300">
              <a:spcBef>
                <a:spcPts val="360"/>
              </a:spcBef>
              <a:buSzPct val="100000"/>
              <a:defRPr sz="1800"/>
            </a:lvl5pPr>
            <a:lvl6pPr marL="2514600" indent="-114300">
              <a:spcBef>
                <a:spcPts val="360"/>
              </a:spcBef>
              <a:buSzPct val="100000"/>
              <a:defRPr sz="1800"/>
            </a:lvl6pPr>
            <a:lvl7pPr marL="2971800" indent="-114300">
              <a:spcBef>
                <a:spcPts val="360"/>
              </a:spcBef>
              <a:buSzPct val="100000"/>
              <a:defRPr sz="1800"/>
            </a:lvl7pPr>
            <a:lvl8pPr marL="3429000" indent="-114300">
              <a:spcBef>
                <a:spcPts val="360"/>
              </a:spcBef>
              <a:buSzPct val="100000"/>
              <a:defRPr sz="1800"/>
            </a:lvl8pPr>
            <a:lvl9pPr marL="3886200" indent="-11430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http://www.crummy.com/software/BeautifulSoup/bs4/do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requests.org/en/lates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tworkx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x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download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Current Topics in Digital Philology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Course Overview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What will we cover?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Installing Python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Pyzo distribution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Github</a:t>
            </a:r>
          </a:p>
          <a:p>
            <a:pPr marL="914400" lvl="1" indent="-381000" rtl="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Open-access and collaborative</a:t>
            </a:r>
          </a:p>
          <a:p>
            <a:pPr marL="914400" lvl="1" indent="-381000" rtl="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Will host our course repository</a:t>
            </a:r>
          </a:p>
          <a:p>
            <a:pPr marL="914400" lvl="1" indent="-381000" rtl="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You will all put your code and your other assignments there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Python Crash Course!</a:t>
            </a:r>
          </a:p>
          <a:p>
            <a:pPr marL="914400" lvl="1" indent="-381000" rtl="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First week’s assignment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Regular Expressions = RegEx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The most important thing in this class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Find and display textual patterns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Textual transformations</a:t>
            </a:r>
          </a:p>
          <a:p>
            <a:pPr marL="914400" lvl="1" indent="-3429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</a:rPr>
              <a:t>E)N                      	P          		E)N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A)RXH=|			N1  DSF    	A)RXH/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E)POI/HSEN    	VAI AAI3S  	POIE/W</a:t>
            </a:r>
          </a:p>
          <a:p>
            <a:endParaRPr lang="en" sz="180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</a:rPr>
              <a:t>&lt;w id="Gen.1.1.1" ana="P" lem="ἐν"&gt;ἐν&lt;/w&gt;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&lt;w id="Gen.1.1.2" ana="N1 DSF" lem="ἀρχή"&gt;ἀρχῇ&lt;/w&gt;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&lt;w id="Gen.1.1.3" ana="VAI AAI3S" lem="ποιέω"&gt;ἐποίησεν&lt;/w&gt;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Web Scraping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Where do we get our txts?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Download? Great!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Some texts are embedded in HTML on the web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BeautifulSoup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will help us do this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HTTP Requests and API Calls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Many websites expose data and tools through Application Programming Interfaces (APIs)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requests</a:t>
            </a:r>
            <a:r>
              <a:rPr lang="en">
                <a:solidFill>
                  <a:schemeClr val="dk1"/>
                </a:solidFill>
              </a:rPr>
              <a:t> package to use the Perseus API to: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get texts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automatically lemmatize these texts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Text as Data: Vectors and Matrices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What a vector is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How they are useful for text analysis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How to put them together into matrices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How to manipulate these matrices to perform data analysis - Linear Algebra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numpy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Machine Learning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Allow our computers to learn patterns from our data for: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Classification: supervised methods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Clustering: unsupervised methods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Machine Learning methods will be applicable to everything we do this semester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scikit-learn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Semantic Information Extraction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Most humanists want to get “meaning” from texts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Distributional semantics to extract relational meaning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Semantic drift between and among corpora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Parallel Text Alignment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Translations exist for many texts we work with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Explore methods to automatically align these texts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Consider what we can do with these aligned texts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Dependency Trees the Dynamic Lexicon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What is a dependency tree?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What can we do with this information?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One example: the Perseus Dynamic Lexicon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Visualizing Your Results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Results in text or tabular form are often difficult to understand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A picture is worth a thousand words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Plotting results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matplotlib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Visualization of networks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NetworkX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Why This Course? (1)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Lots of texts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What do we do with them?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Some excellent tools: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Voyant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WebLicht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RapidMiner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And finally...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You will present your projects!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Homework for Tuesday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mtClean="0"/>
              <a:t>Short presentation (2 minutes) </a:t>
            </a:r>
            <a:r>
              <a:rPr lang="en" dirty="0" smtClean="0"/>
              <a:t>about your sources and the questions you would like to ask these sources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1 paragraph about this that we can put online</a:t>
            </a:r>
            <a:endParaRPr lang="en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54788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And now for something completely different...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Let’s install Python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http://www.pyzo.org/downloads.html</a:t>
            </a:r>
          </a:p>
          <a:p>
            <a:endParaRPr lang="en" u="sng">
              <a:solidFill>
                <a:schemeClr val="hlink"/>
              </a:solidFill>
              <a:hlinkClick r:id="rId3"/>
            </a:endParaRPr>
          </a:p>
          <a:p>
            <a:endParaRPr lang="en" u="sng">
              <a:solidFill>
                <a:schemeClr val="hlink"/>
              </a:solidFill>
              <a:hlinkClick r:id="rId3"/>
            </a:endParaRPr>
          </a:p>
          <a:p>
            <a: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print(' '.join(['Hello', 'World!']))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Why This Course? (2)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BUT what if the tools don’t do what you want?</a:t>
            </a:r>
          </a:p>
          <a:p>
            <a:pPr lvl="0" rtl="0">
              <a:buNone/>
            </a:pPr>
            <a:r>
              <a:rPr lang="en"/>
              <a:t>1) </a:t>
            </a:r>
            <a:r>
              <a:rPr lang="en">
                <a:solidFill>
                  <a:schemeClr val="dk1"/>
                </a:solidFill>
              </a:rPr>
              <a:t>Abandon digital methods for this question</a:t>
            </a:r>
          </a:p>
          <a:p>
            <a:pPr lvl="0" rtl="0">
              <a:buNone/>
            </a:pPr>
            <a:r>
              <a:rPr lang="en"/>
              <a:t>2) Change your research question to fit the tool</a:t>
            </a:r>
          </a:p>
          <a:p>
            <a:pPr lvl="0" rtl="0">
              <a:buNone/>
            </a:pPr>
            <a:r>
              <a:rPr lang="en"/>
              <a:t>3) </a:t>
            </a:r>
            <a:r>
              <a:rPr lang="en">
                <a:solidFill>
                  <a:schemeClr val="dk1"/>
                </a:solidFill>
              </a:rPr>
              <a:t>Request that a tool developer add a feature</a:t>
            </a:r>
          </a:p>
          <a:p>
            <a:pPr lvl="0" rtl="0">
              <a:buNone/>
            </a:pPr>
            <a:r>
              <a:rPr lang="en"/>
              <a:t>4) CODE YOUR OWN!</a:t>
            </a:r>
          </a:p>
          <a:p>
            <a:pPr lvl="0" rtl="0">
              <a:buNone/>
            </a:pPr>
            <a:r>
              <a:rPr lang="en"/>
              <a:t>In this course, we will adopt #4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What is this Course?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“Philology” - </a:t>
            </a:r>
            <a:r>
              <a:rPr lang="en"/>
              <a:t>We will start with texts (txt files)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 will learn to clean them up and bring them into an analyzable format (Regex)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 will learn to represent them as data (vectors and matrices)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 will learn to manipulate and analyze this data (everything else!)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What will we do? 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What will WE DO? 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WE, not I, will be the actors in this class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And we will DO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Each week I will ask you to perform some computational task on some text or corpus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The primary grading criteria: DID YOU DO IT?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We will also think and reflect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But even our thinking and reflecting will be about what we have DONE, i.e., I will ask you to think, reflect, and write about your task from that week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What will YOU DO?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You will come to class (4 hours/week * 15 weeks)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You will do the weekly assignments (6 hours/week * 15 weeks)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You will do a (preferably group) project (6 hours/week * 25 weeks)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= 300 hours total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Grading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  10% seminar attendance and participation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  30% weekly problem sets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u="sng">
                <a:solidFill>
                  <a:schemeClr val="dk1"/>
                </a:solidFill>
              </a:rPr>
              <a:t>  60%</a:t>
            </a:r>
            <a:r>
              <a:rPr lang="en">
                <a:solidFill>
                  <a:schemeClr val="dk1"/>
                </a:solidFill>
              </a:rPr>
              <a:t> course project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100%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/>
              <a:t>How will we do?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 need a common language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Spoken and written: English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Coding: Python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 will NOT grade your English/Python ability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You must be able to: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get your point across in English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if I understand, you will pass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solve problems in Python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if your code works, you will pass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Bildschirmpräsentation (16:9)</PresentationFormat>
  <Paragraphs>115</Paragraphs>
  <Slides>22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light-gradient</vt:lpstr>
      <vt:lpstr>Current Topics in Digital Philology</vt:lpstr>
      <vt:lpstr>Why This Course? (1)</vt:lpstr>
      <vt:lpstr>Why This Course? (2)</vt:lpstr>
      <vt:lpstr>What is this Course?</vt:lpstr>
      <vt:lpstr>What will we do? </vt:lpstr>
      <vt:lpstr>What will WE DO? </vt:lpstr>
      <vt:lpstr>What will YOU DO?</vt:lpstr>
      <vt:lpstr>Grading</vt:lpstr>
      <vt:lpstr>How will we do? </vt:lpstr>
      <vt:lpstr>What will we cover?</vt:lpstr>
      <vt:lpstr>Regular Expressions = RegEx</vt:lpstr>
      <vt:lpstr>Web Scraping</vt:lpstr>
      <vt:lpstr>HTTP Requests and API Calls</vt:lpstr>
      <vt:lpstr>Text as Data: Vectors and Matrices</vt:lpstr>
      <vt:lpstr>Machine Learning</vt:lpstr>
      <vt:lpstr>Semantic Information Extraction</vt:lpstr>
      <vt:lpstr>Parallel Text Alignment</vt:lpstr>
      <vt:lpstr>Dependency Trees the Dynamic Lexicon</vt:lpstr>
      <vt:lpstr>Visualizing Your Results</vt:lpstr>
      <vt:lpstr>And finally...</vt:lpstr>
      <vt:lpstr>Homework for Tuesday</vt:lpstr>
      <vt:lpstr>And now for something completely different...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Topics in Digital Philology</dc:title>
  <cp:lastModifiedBy>matthew.munson</cp:lastModifiedBy>
  <cp:revision>2</cp:revision>
  <dcterms:modified xsi:type="dcterms:W3CDTF">2014-04-07T12:01:15Z</dcterms:modified>
</cp:coreProperties>
</file>