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SzPct val="100000"/>
              <a:defRPr sz="3000"/>
            </a:lvl1pPr>
            <a:lvl2pPr indent="-133350" marL="742950">
              <a:spcBef>
                <a:spcPts val="480"/>
              </a:spcBef>
              <a:buSzPct val="100000"/>
              <a:defRPr sz="2400"/>
            </a:lvl2pPr>
            <a:lvl3pPr indent="-76200" marL="1143000">
              <a:spcBef>
                <a:spcPts val="480"/>
              </a:spcBef>
              <a:buSzPct val="100000"/>
              <a:defRPr sz="2400"/>
            </a:lvl3pPr>
            <a:lvl4pPr indent="-114300" marL="1600200">
              <a:spcBef>
                <a:spcPts val="360"/>
              </a:spcBef>
              <a:buSzPct val="100000"/>
              <a:defRPr sz="1800"/>
            </a:lvl4pPr>
            <a:lvl5pPr indent="-114300" marL="2057400">
              <a:spcBef>
                <a:spcPts val="360"/>
              </a:spcBef>
              <a:buSzPct val="100000"/>
              <a:defRPr sz="1800"/>
            </a:lvl5pPr>
            <a:lvl6pPr indent="-114300" marL="2514600">
              <a:spcBef>
                <a:spcPts val="360"/>
              </a:spcBef>
              <a:buSzPct val="100000"/>
              <a:defRPr sz="1800"/>
            </a:lvl6pPr>
            <a:lvl7pPr indent="-114300" marL="2971800">
              <a:spcBef>
                <a:spcPts val="360"/>
              </a:spcBef>
              <a:buSzPct val="100000"/>
              <a:defRPr sz="1800"/>
            </a:lvl7pPr>
            <a:lvl8pPr indent="-114300" marL="3429000">
              <a:spcBef>
                <a:spcPts val="360"/>
              </a:spcBef>
              <a:buSzPct val="100000"/>
              <a:defRPr sz="1800"/>
            </a:lvl8pPr>
            <a:lvl9pPr indent="-114300" marL="3886200">
              <a:spcBef>
                <a:spcPts val="360"/>
              </a:spcBef>
              <a:buSzPct val="100000"/>
              <a:defRPr sz="18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http://marklodato.github.io/visual-git-guide/index-en.html?no-svg" Type="http://schemas.openxmlformats.org/officeDocument/2006/relationships/hyperlink" TargetMode="External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Git(hub) Crash Course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Basics and the GUI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What is Git(hub)?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Version control system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As you make changes, it keeps track of your history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If you make a mistake...just go back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Collaboration tool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Decentralized - Every user has their own repository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All local repositories usually connected to a central one (Git</a:t>
            </a:r>
            <a:r>
              <a:rPr b="1" lang="en"/>
              <a:t>hub</a:t>
            </a:r>
            <a:r>
              <a:rPr lang="en"/>
              <a:t>)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Allows easy merging of changes to a project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How does it work (locally)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>
              <a:spcBef>
                <a:spcPts val="0"/>
              </a:spcBef>
              <a:buNone/>
            </a:pPr>
            <a:r>
              <a:rPr sz="1200" lang="en"/>
              <a:t>Image from </a:t>
            </a:r>
            <a:r>
              <a:rPr u="sng" sz="1200" lang="en">
                <a:solidFill>
                  <a:schemeClr val="hlink"/>
                </a:solidFill>
                <a:hlinkClick r:id="rId3"/>
              </a:rPr>
              <a:t>http://marklodato.github.io/visual-git-guide/index-en.html?no-svg</a:t>
            </a:r>
            <a:r>
              <a:rPr sz="1200" lang="en"/>
              <a:t> </a:t>
            </a:r>
          </a:p>
        </p:txBody>
      </p:sp>
      <p:pic>
        <p:nvPicPr>
          <p:cNvPr id="37" name="Shape 3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77100" x="1104900"/>
            <a:ext cy="2971800" cx="69342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How does it work (remotely)?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Downstream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git clone</a:t>
            </a:r>
            <a:r>
              <a:rPr lang="en"/>
              <a:t> - copies remote rep to local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git pull </a:t>
            </a:r>
            <a:r>
              <a:rPr lang="en"/>
              <a:t>- merges remote changes to local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Upstream</a:t>
            </a:r>
          </a:p>
          <a:p>
            <a:pPr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git push</a:t>
            </a:r>
            <a:r>
              <a:rPr lang="en"/>
              <a:t> - sends local changes to remote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How to collaborate - </a:t>
            </a: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branch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git pull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make sure you are up-to-date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git branch working</a:t>
            </a:r>
            <a:r>
              <a:rPr lang="en"/>
              <a:t> 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create your </a:t>
            </a: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working </a:t>
            </a:r>
            <a:r>
              <a:rPr lang="en"/>
              <a:t>branch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git checkout working</a:t>
            </a:r>
            <a:r>
              <a:rPr lang="en"/>
              <a:t> 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make your </a:t>
            </a: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working </a:t>
            </a:r>
            <a:r>
              <a:rPr lang="en"/>
              <a:t>branch the current branch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git commit</a:t>
            </a:r>
            <a:r>
              <a:rPr lang="en"/>
              <a:t> - make your changes on your </a:t>
            </a: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working </a:t>
            </a:r>
            <a:r>
              <a:rPr lang="en"/>
              <a:t>branch and </a:t>
            </a: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commit</a:t>
            </a:r>
            <a:r>
              <a:rPr lang="en"/>
              <a:t> them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How to collaborate - </a:t>
            </a: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merge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git checkout master</a:t>
            </a:r>
            <a:r>
              <a:rPr lang="en"/>
              <a:t> 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change back to </a:t>
            </a: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master </a:t>
            </a:r>
            <a:r>
              <a:rPr lang="en"/>
              <a:t>(i.e., where you have not worked)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git pull</a:t>
            </a:r>
            <a:r>
              <a:rPr lang="en"/>
              <a:t> 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make sure that your local </a:t>
            </a: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master</a:t>
            </a:r>
            <a:r>
              <a:rPr lang="en"/>
              <a:t> is the same as the remote </a:t>
            </a: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master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git merge working</a:t>
            </a:r>
            <a:r>
              <a:rPr lang="en"/>
              <a:t> </a:t>
            </a:r>
          </a:p>
          <a:p>
            <a:pPr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merge the changes from </a:t>
            </a: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working</a:t>
            </a:r>
            <a:r>
              <a:rPr lang="en"/>
              <a:t> into </a:t>
            </a: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master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How to collaborate - </a:t>
            </a: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push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git push</a:t>
            </a:r>
            <a:r>
              <a:rPr lang="en"/>
              <a:t> 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push your changes from your local </a:t>
            </a: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master</a:t>
            </a:r>
            <a:r>
              <a:rPr lang="en"/>
              <a:t> back to the remote </a:t>
            </a: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master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git branch -d working</a:t>
            </a:r>
            <a:r>
              <a:rPr lang="en"/>
              <a:t> </a:t>
            </a:r>
          </a:p>
          <a:p>
            <a:pPr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delete your </a:t>
            </a: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working </a:t>
            </a:r>
            <a:r>
              <a:rPr lang="en"/>
              <a:t>branch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