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8" r:id="rId4"/>
    <p:sldId id="284" r:id="rId5"/>
    <p:sldId id="286" r:id="rId6"/>
    <p:sldId id="288" r:id="rId7"/>
    <p:sldId id="289" r:id="rId8"/>
    <p:sldId id="290" r:id="rId9"/>
    <p:sldId id="291" r:id="rId10"/>
    <p:sldId id="292" r:id="rId11"/>
    <p:sldId id="294" r:id="rId12"/>
    <p:sldId id="293" r:id="rId13"/>
    <p:sldId id="296" r:id="rId14"/>
    <p:sldId id="297" r:id="rId15"/>
    <p:sldId id="298" r:id="rId16"/>
    <p:sldId id="301" r:id="rId17"/>
    <p:sldId id="279" r:id="rId18"/>
    <p:sldId id="280" r:id="rId19"/>
    <p:sldId id="281" r:id="rId20"/>
    <p:sldId id="283" r:id="rId21"/>
    <p:sldId id="282" r:id="rId22"/>
    <p:sldId id="295" r:id="rId23"/>
    <p:sldId id="299" r:id="rId24"/>
    <p:sldId id="302" r:id="rId25"/>
    <p:sldId id="30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D1EC"/>
    <a:srgbClr val="66A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4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3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9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3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62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4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91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4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9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53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8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8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npooh032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600" i="1" kern="0" dirty="0">
                  <a:ln w="19050">
                    <a:noFill/>
                  </a:ln>
                  <a:solidFill>
                    <a:srgbClr val="66AACD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</a:t>
              </a:r>
              <a:r>
                <a:rPr lang="en-US" altLang="ko-KR" sz="3600" i="1" kern="0" dirty="0">
                  <a:ln w="19050">
                    <a:noFill/>
                  </a:ln>
                  <a:solidFill>
                    <a:srgbClr val="66AACD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ko-KR" altLang="en-US" sz="3600" i="1" kern="0" dirty="0">
                  <a:ln w="19050">
                    <a:noFill/>
                  </a:ln>
                  <a:solidFill>
                    <a:srgbClr val="66AACD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예매 시스템</a:t>
              </a:r>
              <a:r>
                <a:rPr lang="en-US" altLang="ko-KR" sz="3600" i="1" kern="0" dirty="0">
                  <a:ln w="19050">
                    <a:noFill/>
                  </a:ln>
                  <a:solidFill>
                    <a:srgbClr val="66AACD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i="1" kern="0" dirty="0" err="1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김지나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198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4" name="직사각형 33"/>
          <p:cNvSpPr/>
          <p:nvPr/>
        </p:nvSpPr>
        <p:spPr>
          <a:xfrm>
            <a:off x="794297" y="970892"/>
            <a:ext cx="1576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UI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구현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97" y="1801889"/>
            <a:ext cx="5274879" cy="4534965"/>
          </a:xfrm>
          <a:prstGeom prst="rect">
            <a:avLst/>
          </a:prstGeom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16652"/>
              </p:ext>
            </p:extLst>
          </p:nvPr>
        </p:nvGraphicFramePr>
        <p:xfrm>
          <a:off x="7111048" y="1801889"/>
          <a:ext cx="4368800" cy="4299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66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3020634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</a:tblGrid>
              <a:tr h="61982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919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①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 </a:t>
                      </a:r>
                      <a:r>
                        <a:rPr lang="ko-KR" altLang="en-US" sz="1200" baseline="0" dirty="0" smtClean="0"/>
                        <a:t>비밀번호 입력 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919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accent1"/>
                          </a:solidFill>
                        </a:rPr>
                        <a:t>②</a:t>
                      </a:r>
                      <a:endParaRPr lang="ko-KR" altLang="en-US" sz="18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아이디나 비밀번호 미 입력 시 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“ID</a:t>
                      </a:r>
                      <a:r>
                        <a:rPr lang="ko-KR" altLang="en-US" sz="1200" dirty="0" smtClean="0"/>
                        <a:t>를 입력해주세요</a:t>
                      </a:r>
                      <a:r>
                        <a:rPr lang="en-US" altLang="ko-KR" sz="1200" dirty="0" smtClean="0"/>
                        <a:t>.”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“Password</a:t>
                      </a:r>
                      <a:r>
                        <a:rPr lang="ko-KR" altLang="en-US" sz="1200" dirty="0" smtClean="0"/>
                        <a:t>를 입력해주세요</a:t>
                      </a:r>
                      <a:r>
                        <a:rPr lang="en-US" altLang="ko-KR" sz="1200" dirty="0" smtClean="0"/>
                        <a:t>”</a:t>
                      </a:r>
                      <a:r>
                        <a:rPr lang="ko-KR" altLang="en-US" sz="1200" dirty="0" smtClean="0"/>
                        <a:t> 안내 글 출력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  <a:tr h="919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accent1"/>
                          </a:solidFill>
                        </a:rPr>
                        <a:t>③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 </a:t>
                      </a:r>
                      <a:r>
                        <a:rPr lang="ko-KR" altLang="en-US" sz="1200" baseline="0" dirty="0" smtClean="0"/>
                        <a:t>비밀번호 입력 시 </a:t>
                      </a:r>
                      <a:r>
                        <a:rPr lang="en-US" altLang="ko-KR" sz="1200" baseline="0" dirty="0" smtClean="0"/>
                        <a:t>true</a:t>
                      </a:r>
                      <a:r>
                        <a:rPr lang="ko-KR" altLang="en-US" sz="1200" baseline="0" dirty="0" smtClean="0"/>
                        <a:t>로 창 전환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잘못된 아이디 및 비밀번호 입력 시 </a:t>
                      </a:r>
                      <a:r>
                        <a:rPr lang="en-US" altLang="ko-KR" sz="1200" dirty="0" smtClean="0"/>
                        <a:t>false </a:t>
                      </a:r>
                      <a:r>
                        <a:rPr lang="ko-KR" altLang="en-US" sz="1200" dirty="0" smtClean="0"/>
                        <a:t>및 잘못된 정보입니다 알림 창 출력</a:t>
                      </a:r>
                      <a:r>
                        <a:rPr lang="en-US" altLang="ko-KR" sz="1200" dirty="0" smtClean="0"/>
                        <a:t>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62582"/>
                  </a:ext>
                </a:extLst>
              </a:tr>
              <a:tr h="9199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accent1"/>
                          </a:solidFill>
                        </a:rPr>
                        <a:t>④</a:t>
                      </a:r>
                      <a:endParaRPr lang="ko-KR" altLang="en-US" sz="18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회원가입 버튼 클릭 시 회원가입 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화면 전환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95878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486141" y="4559434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①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00614" y="5008801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②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80708" y="5099765"/>
            <a:ext cx="313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chemeClr val="accent1"/>
                </a:solidFill>
              </a:rPr>
              <a:t>③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305166" y="5150391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④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82" y="5078420"/>
            <a:ext cx="1105054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96" y="1801889"/>
            <a:ext cx="5274880" cy="45213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753" y="3472187"/>
            <a:ext cx="2505425" cy="1162212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794297" y="970892"/>
            <a:ext cx="1576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UI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구현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61285"/>
              </p:ext>
            </p:extLst>
          </p:nvPr>
        </p:nvGraphicFramePr>
        <p:xfrm>
          <a:off x="7111048" y="1801889"/>
          <a:ext cx="4368800" cy="374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66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3020634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</a:tblGrid>
              <a:tr h="61982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1040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①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아이디나 </a:t>
                      </a:r>
                      <a:r>
                        <a:rPr lang="ko-KR" altLang="en-US" sz="1200" baseline="0" dirty="0" smtClean="0"/>
                        <a:t>비밀번호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이메일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휴대폰 중 하나라도 미 입력 시 안내 글 출력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1040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accent1"/>
                          </a:solidFill>
                        </a:rPr>
                        <a:t>②</a:t>
                      </a:r>
                      <a:endParaRPr lang="ko-KR" altLang="en-US" sz="18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라디오 버튼 클릭 시 메시지 창 뜨기 설정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  <a:tr h="1040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accent1"/>
                          </a:solidFill>
                        </a:rPr>
                        <a:t>③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가입 완료 시 로그인 창으로 되돌아감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6258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333" y="3465643"/>
            <a:ext cx="3982006" cy="116221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99125" y="2981207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①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801" y="3441540"/>
            <a:ext cx="4658375" cy="117173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787517" y="5177330"/>
            <a:ext cx="313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chemeClr val="accent1"/>
                </a:solidFill>
              </a:rPr>
              <a:t>③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56035" y="3479627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②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18150" y="4668864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②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4" name="직사각형 33"/>
          <p:cNvSpPr/>
          <p:nvPr/>
        </p:nvSpPr>
        <p:spPr>
          <a:xfrm>
            <a:off x="794297" y="970892"/>
            <a:ext cx="1576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UI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구현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686854"/>
              </p:ext>
            </p:extLst>
          </p:nvPr>
        </p:nvGraphicFramePr>
        <p:xfrm>
          <a:off x="7111048" y="1801889"/>
          <a:ext cx="4368800" cy="2701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66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3020634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</a:tblGrid>
              <a:tr h="61982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1040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①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DatePicker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이용한 </a:t>
                      </a:r>
                      <a:r>
                        <a:rPr lang="ko-KR" altLang="en-US" sz="1200" dirty="0" smtClean="0"/>
                        <a:t>날짜 선택 시 선택 날짜 </a:t>
                      </a:r>
                      <a:r>
                        <a:rPr lang="ko-KR" altLang="en-US" sz="1200" dirty="0" smtClean="0"/>
                        <a:t>등록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1040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②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회차</a:t>
                      </a:r>
                      <a:r>
                        <a:rPr lang="ko-KR" altLang="en-US" sz="1200" dirty="0" smtClean="0"/>
                        <a:t> 선택 </a:t>
                      </a:r>
                      <a:r>
                        <a:rPr lang="ko-KR" altLang="en-US" sz="1200" dirty="0"/>
                        <a:t>시 </a:t>
                      </a:r>
                      <a:r>
                        <a:rPr lang="ko-KR" altLang="en-US" sz="1200" dirty="0" smtClean="0"/>
                        <a:t>시작 </a:t>
                      </a:r>
                      <a:r>
                        <a:rPr lang="ko-KR" altLang="en-US" sz="1200" dirty="0" smtClean="0"/>
                        <a:t>시간 등록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06" y="1801889"/>
            <a:ext cx="5265643" cy="453496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009910" y="2781702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①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7982" y="4660034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②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06" y="1801889"/>
            <a:ext cx="5273588" cy="4534968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794297" y="970892"/>
            <a:ext cx="1576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UI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구현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03337"/>
              </p:ext>
            </p:extLst>
          </p:nvPr>
        </p:nvGraphicFramePr>
        <p:xfrm>
          <a:off x="7111048" y="1801889"/>
          <a:ext cx="4368800" cy="3742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66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3020634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</a:tblGrid>
              <a:tr h="61982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1040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①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보라색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초록색 버튼 </a:t>
                      </a:r>
                      <a:r>
                        <a:rPr lang="ko-KR" altLang="en-US" sz="1200" dirty="0" smtClean="0"/>
                        <a:t>클릭 시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좌석 선택 창으로 화면 전환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1040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②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좌석 선택 완료</a:t>
                      </a:r>
                      <a:r>
                        <a:rPr lang="en-US" altLang="ko-KR" sz="1200" dirty="0" smtClean="0"/>
                        <a:t>&gt; </a:t>
                      </a:r>
                      <a:r>
                        <a:rPr lang="ko-KR" altLang="en-US" sz="1200" dirty="0" smtClean="0"/>
                        <a:t>버튼 클릭 시 다음으로 화면 전환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  <a:tr h="10409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③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ko-KR" altLang="en-US" sz="1200" dirty="0"/>
                        <a:t>이전 단계 버튼 클릭 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이전으로 화면 전환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703986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176164" y="3106935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①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74928" y="5366616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②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36878" y="5697847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③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7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22" t="476" r="-1"/>
          <a:stretch/>
        </p:blipFill>
        <p:spPr>
          <a:xfrm>
            <a:off x="747706" y="1801889"/>
            <a:ext cx="5318118" cy="453496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794297" y="970892"/>
            <a:ext cx="1576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UI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구현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665494"/>
              </p:ext>
            </p:extLst>
          </p:nvPr>
        </p:nvGraphicFramePr>
        <p:xfrm>
          <a:off x="7111048" y="1801889"/>
          <a:ext cx="4368800" cy="4534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66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3020634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</a:tblGrid>
              <a:tr h="58758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986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①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좌석 선택</a:t>
                      </a:r>
                      <a:r>
                        <a:rPr lang="ko-KR" altLang="en-US" sz="1200" baseline="0" dirty="0"/>
                        <a:t> 시 색 변화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986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②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과 동시에 좌석 번호 </a:t>
                      </a:r>
                      <a:r>
                        <a:rPr lang="ko-KR" altLang="en-US" sz="1200" dirty="0" smtClean="0"/>
                        <a:t>출력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  <a:tr h="986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③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좌석 선택 완료</a:t>
                      </a:r>
                      <a:r>
                        <a:rPr lang="en-US" altLang="ko-KR" sz="1200" dirty="0"/>
                        <a:t>&gt; </a:t>
                      </a:r>
                      <a:r>
                        <a:rPr lang="ko-KR" altLang="en-US" sz="1200" dirty="0"/>
                        <a:t>버튼 클릭 시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다음 창 화면 전환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703986"/>
                  </a:ext>
                </a:extLst>
              </a:tr>
              <a:tr h="986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④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&lt;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이전 단계 </a:t>
                      </a:r>
                      <a:r>
                        <a:rPr lang="ko-KR" altLang="en-US" sz="1200" dirty="0"/>
                        <a:t>버튼 클릭 시 전 화면 전환</a:t>
                      </a: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09426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866120" y="2632886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①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58055" y="4974571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②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58055" y="5347937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③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07914" y="5721303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④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85"/>
          <a:stretch/>
        </p:blipFill>
        <p:spPr>
          <a:xfrm>
            <a:off x="747706" y="1801889"/>
            <a:ext cx="5323810" cy="457648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794297" y="970892"/>
            <a:ext cx="1576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UI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구현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780070"/>
              </p:ext>
            </p:extLst>
          </p:nvPr>
        </p:nvGraphicFramePr>
        <p:xfrm>
          <a:off x="7111048" y="1801889"/>
          <a:ext cx="4368800" cy="457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66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3020634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</a:tblGrid>
              <a:tr h="52861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674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①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전 화면에서 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좌석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가격 불러오기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674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②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날짜 버튼 클릭 후</a:t>
                      </a:r>
                      <a:r>
                        <a:rPr lang="ko-KR" altLang="en-US" sz="1200" baseline="0" dirty="0" smtClean="0"/>
                        <a:t> 날짜 선택</a:t>
                      </a:r>
                      <a:endParaRPr lang="ko-KR" altLang="en-US" sz="1200" dirty="0" smtClean="0"/>
                    </a:p>
                    <a:p>
                      <a:pPr latinLnBrk="1"/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  <a:tr h="674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③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Add</a:t>
                      </a:r>
                      <a:r>
                        <a:rPr lang="ko-KR" altLang="en-US" sz="1200" baseline="0" dirty="0" smtClean="0"/>
                        <a:t> 버튼 선택 후 </a:t>
                      </a:r>
                      <a:r>
                        <a:rPr lang="en-US" altLang="ko-KR" sz="1200" baseline="0" dirty="0" smtClean="0"/>
                        <a:t>Table</a:t>
                      </a:r>
                      <a:r>
                        <a:rPr lang="ko-KR" altLang="en-US" sz="1200" baseline="0" dirty="0" smtClean="0"/>
                        <a:t>에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예매 </a:t>
                      </a:r>
                      <a:r>
                        <a:rPr lang="ko-KR" altLang="en-US" sz="1200" baseline="0" dirty="0" smtClean="0"/>
                        <a:t>정보 저장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703986"/>
                  </a:ext>
                </a:extLst>
              </a:tr>
              <a:tr h="674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④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Delete </a:t>
                      </a:r>
                      <a:r>
                        <a:rPr lang="ko-KR" altLang="en-US" sz="1200" dirty="0" smtClean="0"/>
                        <a:t>버튼 </a:t>
                      </a:r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 smtClean="0"/>
                        <a:t>Table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상 </a:t>
                      </a:r>
                      <a:r>
                        <a:rPr lang="ko-KR" altLang="en-US" sz="1200" dirty="0" smtClean="0"/>
                        <a:t>데이터 삭제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09426"/>
                  </a:ext>
                </a:extLst>
              </a:tr>
              <a:tr h="674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accent1"/>
                          </a:solidFill>
                        </a:rPr>
                        <a:t>⑤</a:t>
                      </a:r>
                      <a:endParaRPr lang="ko-KR" altLang="en-US" sz="18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Back </a:t>
                      </a:r>
                      <a:r>
                        <a:rPr lang="ko-KR" altLang="en-US" sz="1200" dirty="0" smtClean="0"/>
                        <a:t>버튼 클릭 시 이전 화면으로 전환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686206"/>
                  </a:ext>
                </a:extLst>
              </a:tr>
              <a:tr h="674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chemeClr val="accent1"/>
                          </a:solidFill>
                        </a:rPr>
                        <a:t>⑥</a:t>
                      </a:r>
                      <a:endParaRPr lang="ko-KR" altLang="en-US" sz="18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Next </a:t>
                      </a:r>
                      <a:r>
                        <a:rPr lang="ko-KR" altLang="en-US" sz="1200" dirty="0" smtClean="0"/>
                        <a:t>버튼 클릭 시 다음 화면으로 전환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40154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806048" y="3260823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/>
                </a:solidFill>
              </a:rPr>
              <a:t>①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43651" y="5375679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③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28743" y="5375680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④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0383" y="1801888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/>
                </a:solidFill>
              </a:rPr>
              <a:t>⑤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09780" y="5445634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/>
                </a:solidFill>
              </a:rPr>
              <a:t>⑥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06048" y="3663018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②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1743652" y="3568600"/>
            <a:ext cx="393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743651" y="3568600"/>
            <a:ext cx="0" cy="180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1743651" y="4918033"/>
            <a:ext cx="393149" cy="3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1743651" y="5357929"/>
            <a:ext cx="393149" cy="3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7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06" y="1801888"/>
            <a:ext cx="5331200" cy="4576482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794297" y="970892"/>
            <a:ext cx="1576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UI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구현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40821"/>
              </p:ext>
            </p:extLst>
          </p:nvPr>
        </p:nvGraphicFramePr>
        <p:xfrm>
          <a:off x="7111048" y="1801889"/>
          <a:ext cx="4368800" cy="4534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66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3020634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</a:tblGrid>
              <a:tr h="58758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66AACD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986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①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data1</a:t>
                      </a:r>
                      <a:r>
                        <a:rPr lang="ko-KR" altLang="en-US" sz="1200" baseline="0" dirty="0" smtClean="0"/>
                        <a:t> 버튼 선택 시 </a:t>
                      </a:r>
                      <a:r>
                        <a:rPr lang="en-US" altLang="ko-KR" sz="1200" baseline="0" dirty="0" smtClean="0"/>
                        <a:t>CONCERT</a:t>
                      </a:r>
                      <a:r>
                        <a:rPr lang="ko-KR" altLang="en-US" sz="1200" baseline="0" dirty="0" smtClean="0"/>
                        <a:t>에 저장된 </a:t>
                      </a:r>
                      <a:r>
                        <a:rPr lang="ko-KR" altLang="en-US" sz="1200" baseline="0" dirty="0" smtClean="0"/>
                        <a:t>정보 </a:t>
                      </a:r>
                      <a:r>
                        <a:rPr lang="en-US" altLang="ko-KR" sz="1200" baseline="0" dirty="0" smtClean="0"/>
                        <a:t>Table</a:t>
                      </a:r>
                      <a:r>
                        <a:rPr lang="ko-KR" altLang="en-US" sz="1200" baseline="0" dirty="0" smtClean="0"/>
                        <a:t>에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나타냄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986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②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data2</a:t>
                      </a:r>
                      <a:r>
                        <a:rPr lang="ko-KR" altLang="en-US" sz="1200" baseline="0" dirty="0" smtClean="0"/>
                        <a:t> 버튼 선택 시 </a:t>
                      </a:r>
                      <a:r>
                        <a:rPr lang="en-US" altLang="ko-KR" sz="1200" baseline="0" dirty="0" smtClean="0"/>
                        <a:t>Buyer</a:t>
                      </a:r>
                      <a:r>
                        <a:rPr lang="ko-KR" altLang="en-US" sz="1200" baseline="0" dirty="0" smtClean="0"/>
                        <a:t>에 저장된 </a:t>
                      </a:r>
                      <a:r>
                        <a:rPr lang="ko-KR" altLang="en-US" sz="1200" baseline="0" dirty="0" smtClean="0"/>
                        <a:t>정보 </a:t>
                      </a:r>
                      <a:r>
                        <a:rPr lang="en-US" altLang="ko-KR" sz="1200" baseline="0" dirty="0" smtClean="0"/>
                        <a:t>Table</a:t>
                      </a:r>
                      <a:r>
                        <a:rPr lang="ko-KR" altLang="en-US" sz="1200" baseline="0" dirty="0" smtClean="0"/>
                        <a:t>에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나타냄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  <a:tr h="986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③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Clear</a:t>
                      </a:r>
                      <a:r>
                        <a:rPr lang="ko-KR" altLang="en-US" sz="1200" baseline="0" dirty="0" smtClean="0"/>
                        <a:t> 버튼 선택 시 </a:t>
                      </a:r>
                      <a:r>
                        <a:rPr lang="en-US" altLang="ko-KR" sz="1200" baseline="0" dirty="0" smtClean="0"/>
                        <a:t>Table</a:t>
                      </a:r>
                      <a:r>
                        <a:rPr lang="ko-KR" altLang="en-US" sz="1200" baseline="0" dirty="0" smtClean="0"/>
                        <a:t> 상의 </a:t>
                      </a:r>
                      <a:r>
                        <a:rPr lang="ko-KR" altLang="en-US" sz="1200" baseline="0" dirty="0" smtClean="0"/>
                        <a:t>정보 삭제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703986"/>
                  </a:ext>
                </a:extLst>
              </a:tr>
              <a:tr h="9868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④</a:t>
                      </a:r>
                      <a:endParaRPr lang="ko-KR" altLang="en-US" sz="18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/>
                        <a:t>Back </a:t>
                      </a:r>
                      <a:r>
                        <a:rPr lang="ko-KR" altLang="en-US" sz="1200" dirty="0" smtClean="0"/>
                        <a:t>버튼 </a:t>
                      </a:r>
                      <a:r>
                        <a:rPr lang="ko-KR" altLang="en-US" sz="1200" dirty="0"/>
                        <a:t>클릭 시 </a:t>
                      </a:r>
                      <a:r>
                        <a:rPr lang="ko-KR" altLang="en-US" sz="1200" dirty="0" smtClean="0"/>
                        <a:t>이전 창 으로 전환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09426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295300" y="5375679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①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31386" y="5376379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②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16968" y="5373023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③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01358" y="1841568"/>
            <a:ext cx="36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④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7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794664"/>
              </p:ext>
            </p:extLst>
          </p:nvPr>
        </p:nvGraphicFramePr>
        <p:xfrm>
          <a:off x="794298" y="1801889"/>
          <a:ext cx="10515164" cy="368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791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1984981013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2736949898"/>
                    </a:ext>
                  </a:extLst>
                </a:gridCol>
              </a:tblGrid>
              <a:tr h="614282"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데이터형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VARCHAR2(30)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057653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369414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NOT NULL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비밀번호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163313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PHONENUMBER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핸드폰번호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94297" y="970892"/>
            <a:ext cx="1452449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LOGIN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19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908144"/>
              </p:ext>
            </p:extLst>
          </p:nvPr>
        </p:nvGraphicFramePr>
        <p:xfrm>
          <a:off x="794298" y="1801889"/>
          <a:ext cx="10515164" cy="368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791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1984981013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2736949898"/>
                    </a:ext>
                  </a:extLst>
                </a:gridCol>
              </a:tblGrid>
              <a:tr h="614282"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데이터형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CONCERTNAME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콘서트 이름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057653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369414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STARTTIME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VARCHAR2(20)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시작 시간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163313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VARCHAR2(60)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NULL / PK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가격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94297" y="970892"/>
            <a:ext cx="2069797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CONCERT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05418"/>
              </p:ext>
            </p:extLst>
          </p:nvPr>
        </p:nvGraphicFramePr>
        <p:xfrm>
          <a:off x="794298" y="1801889"/>
          <a:ext cx="10515164" cy="184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791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1984981013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2736949898"/>
                    </a:ext>
                  </a:extLst>
                </a:gridCol>
              </a:tblGrid>
              <a:tr h="614282"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데이터형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VARCHAR2(20)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057653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STARTTIME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VARCHAR2(20)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</a:rPr>
                        <a:t>시작시간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369414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94297" y="970892"/>
            <a:ext cx="2350131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CALENDAR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62024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1210763" y="1862564"/>
            <a:ext cx="5275803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rgbClr val="78808D"/>
                </a:solidFill>
              </a:rPr>
              <a:t>프로젝트 사용 기술</a:t>
            </a:r>
            <a:endParaRPr lang="en-US" altLang="ko-KR" sz="2400" dirty="0" smtClean="0">
              <a:solidFill>
                <a:srgbClr val="78808D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rgbClr val="78808D"/>
                </a:solidFill>
              </a:rPr>
              <a:t>계획 구상</a:t>
            </a:r>
            <a:endParaRPr lang="en-US" altLang="ko-KR" sz="2400" dirty="0" smtClean="0">
              <a:solidFill>
                <a:srgbClr val="78808D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rgbClr val="78808D"/>
                </a:solidFill>
              </a:rPr>
              <a:t>프로젝트 일정</a:t>
            </a:r>
            <a:endParaRPr lang="en-US" altLang="ko-KR" sz="2400" dirty="0" smtClean="0">
              <a:solidFill>
                <a:srgbClr val="78808D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rgbClr val="78808D"/>
                </a:solidFill>
              </a:rPr>
              <a:t>UI </a:t>
            </a:r>
            <a:r>
              <a:rPr lang="ko-KR" altLang="en-US" sz="2400" dirty="0" smtClean="0">
                <a:solidFill>
                  <a:srgbClr val="78808D"/>
                </a:solidFill>
              </a:rPr>
              <a:t>정의서 및 </a:t>
            </a:r>
            <a:r>
              <a:rPr lang="en-US" altLang="ko-KR" sz="2400" dirty="0" smtClean="0">
                <a:solidFill>
                  <a:srgbClr val="78808D"/>
                </a:solidFill>
              </a:rPr>
              <a:t>UI </a:t>
            </a:r>
            <a:r>
              <a:rPr lang="ko-KR" altLang="en-US" sz="2400" dirty="0" smtClean="0">
                <a:solidFill>
                  <a:srgbClr val="78808D"/>
                </a:solidFill>
              </a:rPr>
              <a:t>구현</a:t>
            </a:r>
            <a:endParaRPr lang="en-US" altLang="ko-KR" sz="2400" dirty="0" smtClean="0">
              <a:solidFill>
                <a:srgbClr val="78808D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olidFill>
                  <a:srgbClr val="78808D"/>
                </a:solidFill>
              </a:rPr>
              <a:t>DB</a:t>
            </a:r>
            <a:r>
              <a:rPr lang="ko-KR" altLang="en-US" sz="2400" dirty="0" smtClean="0">
                <a:solidFill>
                  <a:srgbClr val="78808D"/>
                </a:solidFill>
              </a:rPr>
              <a:t> 구조</a:t>
            </a:r>
            <a:endParaRPr lang="en-US" altLang="ko-KR" sz="2400" dirty="0" smtClean="0">
              <a:solidFill>
                <a:srgbClr val="78808D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rgbClr val="78808D"/>
                </a:solidFill>
              </a:rPr>
              <a:t>클래스 다이어그램 및 </a:t>
            </a:r>
            <a:r>
              <a:rPr lang="ko-KR" altLang="en-US" sz="2400" dirty="0" err="1" smtClean="0">
                <a:solidFill>
                  <a:srgbClr val="78808D"/>
                </a:solidFill>
              </a:rPr>
              <a:t>엔티티</a:t>
            </a:r>
            <a:r>
              <a:rPr lang="ko-KR" altLang="en-US" sz="2400" dirty="0" smtClean="0">
                <a:solidFill>
                  <a:srgbClr val="78808D"/>
                </a:solidFill>
              </a:rPr>
              <a:t> 구조</a:t>
            </a:r>
            <a:endParaRPr lang="en-US" altLang="ko-KR" sz="2400" dirty="0" smtClean="0">
              <a:solidFill>
                <a:srgbClr val="78808D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>
                <a:solidFill>
                  <a:srgbClr val="78808D"/>
                </a:solidFill>
              </a:rPr>
              <a:t>시연</a:t>
            </a:r>
            <a:endParaRPr lang="en-US" altLang="ko-KR" sz="2400" dirty="0">
              <a:solidFill>
                <a:srgbClr val="78808D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7768" y="1012702"/>
            <a:ext cx="1005403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rgbClr val="78808D"/>
                </a:solidFill>
              </a:rPr>
              <a:t>목차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14672"/>
              </p:ext>
            </p:extLst>
          </p:nvPr>
        </p:nvGraphicFramePr>
        <p:xfrm>
          <a:off x="794298" y="1801889"/>
          <a:ext cx="10515164" cy="122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791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1984981013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2736949898"/>
                    </a:ext>
                  </a:extLst>
                </a:gridCol>
              </a:tblGrid>
              <a:tr h="614282"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데이터형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SEAT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좌석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057653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94297" y="970892"/>
            <a:ext cx="1140505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SEAT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6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97702"/>
              </p:ext>
            </p:extLst>
          </p:nvPr>
        </p:nvGraphicFramePr>
        <p:xfrm>
          <a:off x="794298" y="1801889"/>
          <a:ext cx="10515164" cy="368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791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1984981013"/>
                    </a:ext>
                  </a:extLst>
                </a:gridCol>
                <a:gridCol w="2628791">
                  <a:extLst>
                    <a:ext uri="{9D8B030D-6E8A-4147-A177-3AD203B41FA5}">
                      <a16:colId xmlns:a16="http://schemas.microsoft.com/office/drawing/2014/main" val="2736949898"/>
                    </a:ext>
                  </a:extLst>
                </a:gridCol>
              </a:tblGrid>
              <a:tr h="614282"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solidFill>
                            <a:schemeClr val="bg1"/>
                          </a:solidFill>
                        </a:rPr>
                        <a:t>이름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 smtClean="0">
                          <a:solidFill>
                            <a:schemeClr val="bg1"/>
                          </a:solidFill>
                        </a:rPr>
                        <a:t>데이터형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제약조건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057653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VARCHAR2(30)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NULL / PK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369414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163313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PFONE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VARCHAR2(50)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핸드폰번호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614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BIRTH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VARCHAR2(30)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94297" y="970892"/>
            <a:ext cx="1483098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BUYER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9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4" name="직사각형 33"/>
          <p:cNvSpPr/>
          <p:nvPr/>
        </p:nvSpPr>
        <p:spPr>
          <a:xfrm>
            <a:off x="794297" y="970892"/>
            <a:ext cx="22365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78808D"/>
                </a:solidFill>
              </a:rPr>
              <a:t>클래스</a:t>
            </a:r>
            <a:endParaRPr lang="en-US" altLang="ko-KR" sz="3200" b="1" dirty="0" smtClean="0">
              <a:solidFill>
                <a:srgbClr val="7880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78808D"/>
                </a:solidFill>
              </a:rPr>
              <a:t>다이어그램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89" y="1001571"/>
            <a:ext cx="8514259" cy="553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3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4" name="직사각형 33"/>
          <p:cNvSpPr/>
          <p:nvPr/>
        </p:nvSpPr>
        <p:spPr>
          <a:xfrm>
            <a:off x="794297" y="970892"/>
            <a:ext cx="27911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 smtClean="0">
                <a:solidFill>
                  <a:srgbClr val="78808D"/>
                </a:solidFill>
              </a:rPr>
              <a:t>엔티티</a:t>
            </a:r>
            <a:r>
              <a:rPr lang="en-US" altLang="ko-KR" sz="3200" b="1" dirty="0" smtClean="0">
                <a:solidFill>
                  <a:srgbClr val="78808D"/>
                </a:solidFill>
              </a:rPr>
              <a:t>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관계도</a:t>
            </a:r>
            <a:endParaRPr lang="en-US" altLang="ko-KR" sz="3200" b="1" dirty="0" smtClean="0">
              <a:solidFill>
                <a:srgbClr val="78808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466" y="2252834"/>
            <a:ext cx="5962907" cy="328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4" name="직사각형 33"/>
          <p:cNvSpPr/>
          <p:nvPr/>
        </p:nvSpPr>
        <p:spPr>
          <a:xfrm>
            <a:off x="794297" y="970892"/>
            <a:ext cx="10054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78808D"/>
                </a:solidFill>
              </a:rPr>
              <a:t>시연</a:t>
            </a:r>
            <a:endParaRPr lang="en-US" altLang="ko-KR" sz="3200" b="1" dirty="0" smtClean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3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3600" i="1" kern="0" dirty="0" smtClean="0">
                  <a:ln w="19050">
                    <a:noFill/>
                  </a:ln>
                  <a:solidFill>
                    <a:srgbClr val="66AACD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감사합니다</a:t>
              </a:r>
              <a:r>
                <a:rPr lang="en-US" altLang="ko-KR" sz="3600" i="1" kern="0" dirty="0" smtClean="0">
                  <a:ln w="19050">
                    <a:noFill/>
                  </a:ln>
                  <a:solidFill>
                    <a:srgbClr val="66AACD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.</a:t>
              </a:r>
              <a:endParaRPr lang="en-US" altLang="ko-KR" sz="3600" i="1" kern="0" dirty="0">
                <a:ln w="19050">
                  <a:noFill/>
                </a:ln>
                <a:solidFill>
                  <a:srgbClr val="66AAC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358342" y="3773978"/>
            <a:ext cx="5627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66AACD"/>
                </a:solidFill>
              </a:rPr>
              <a:t>GitHub : </a:t>
            </a:r>
            <a:r>
              <a:rPr lang="en-US" altLang="ko-KR" sz="1400" b="1" dirty="0" smtClean="0">
                <a:solidFill>
                  <a:srgbClr val="66AACD"/>
                </a:solidFill>
                <a:hlinkClick r:id="rId2"/>
              </a:rPr>
              <a:t>https</a:t>
            </a:r>
            <a:r>
              <a:rPr lang="en-US" altLang="ko-KR" sz="1400" b="1" dirty="0">
                <a:solidFill>
                  <a:srgbClr val="66AACD"/>
                </a:solidFill>
                <a:hlinkClick r:id="rId2"/>
              </a:rPr>
              <a:t>://github.com/jnpooh0329</a:t>
            </a:r>
            <a:endParaRPr lang="ko-KR" altLang="en-US" sz="1400" b="1" dirty="0">
              <a:solidFill>
                <a:srgbClr val="66AA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8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563127"/>
              </p:ext>
            </p:extLst>
          </p:nvPr>
        </p:nvGraphicFramePr>
        <p:xfrm>
          <a:off x="794298" y="1801889"/>
          <a:ext cx="10515163" cy="4299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35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1622435">
                  <a:extLst>
                    <a:ext uri="{9D8B030D-6E8A-4147-A177-3AD203B41FA5}">
                      <a16:colId xmlns:a16="http://schemas.microsoft.com/office/drawing/2014/main" val="1247054634"/>
                    </a:ext>
                  </a:extLst>
                </a:gridCol>
                <a:gridCol w="7270293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</a:tblGrid>
              <a:tr h="61428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콘서트 예매 프로그램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41550"/>
                  </a:ext>
                </a:extLst>
              </a:tr>
              <a:tr h="61428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프로젝트 기간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2022.06.27 ~ 2022.07.25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057653"/>
                  </a:ext>
                </a:extLst>
              </a:tr>
              <a:tr h="61428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개발 대상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콘서트 예매 고객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369414"/>
                  </a:ext>
                </a:extLst>
              </a:tr>
              <a:tr h="614282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개발 목적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콘서트 관람을 위한 편리하고 빠른 예매의 필요성 느낌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163313"/>
                  </a:ext>
                </a:extLst>
              </a:tr>
              <a:tr h="614282">
                <a:tc row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발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환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경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언어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Java, jdk-8u331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6142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데이터베이스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oracleXE-21C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  <a:tr h="61428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</a:rPr>
                        <a:t>개발 툴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eclipse, 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</a:rPr>
                        <a:t>dbeaver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D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6258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94297" y="970892"/>
            <a:ext cx="3756156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78808D"/>
                </a:solidFill>
              </a:rPr>
              <a:t>프로젝트 사용 기술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4" name="직사각형 33"/>
          <p:cNvSpPr/>
          <p:nvPr/>
        </p:nvSpPr>
        <p:spPr>
          <a:xfrm>
            <a:off x="794297" y="970892"/>
            <a:ext cx="19704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78808D"/>
                </a:solidFill>
              </a:rPr>
              <a:t>계획 구상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21125" y="1817857"/>
            <a:ext cx="1652954" cy="685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USER</a:t>
            </a:r>
            <a:endParaRPr lang="ko-KR" altLang="en-US" b="1" dirty="0"/>
          </a:p>
        </p:txBody>
      </p:sp>
      <p:sp>
        <p:nvSpPr>
          <p:cNvPr id="4" name="다이아몬드 3"/>
          <p:cNvSpPr/>
          <p:nvPr/>
        </p:nvSpPr>
        <p:spPr>
          <a:xfrm>
            <a:off x="483799" y="5143929"/>
            <a:ext cx="2280909" cy="927183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티켓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61368" y="2677331"/>
            <a:ext cx="1611765" cy="943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91308" y="3800398"/>
            <a:ext cx="1652954" cy="943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65986" y="5146339"/>
            <a:ext cx="1799824" cy="924775"/>
          </a:xfrm>
          <a:prstGeom prst="rect">
            <a:avLst/>
          </a:prstGeom>
          <a:solidFill>
            <a:srgbClr val="A5D1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시간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617785" y="2323437"/>
            <a:ext cx="0" cy="3604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9" idx="3"/>
            <a:endCxn id="5" idx="1"/>
          </p:cNvCxnSpPr>
          <p:nvPr/>
        </p:nvCxnSpPr>
        <p:spPr>
          <a:xfrm>
            <a:off x="2764708" y="3140923"/>
            <a:ext cx="796660" cy="80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4" idx="0"/>
          </p:cNvCxnSpPr>
          <p:nvPr/>
        </p:nvCxnSpPr>
        <p:spPr>
          <a:xfrm>
            <a:off x="1617785" y="4763082"/>
            <a:ext cx="6469" cy="38084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36" idx="1"/>
          </p:cNvCxnSpPr>
          <p:nvPr/>
        </p:nvCxnSpPr>
        <p:spPr>
          <a:xfrm>
            <a:off x="2665024" y="5602373"/>
            <a:ext cx="300962" cy="635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217196" y="5146337"/>
            <a:ext cx="1919942" cy="924775"/>
          </a:xfrm>
          <a:prstGeom prst="rect">
            <a:avLst/>
          </a:prstGeom>
          <a:solidFill>
            <a:srgbClr val="A5D1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좌석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4790570" y="5602373"/>
            <a:ext cx="416726" cy="635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7588524" y="5146337"/>
            <a:ext cx="1690420" cy="924775"/>
          </a:xfrm>
          <a:prstGeom prst="rect">
            <a:avLst/>
          </a:prstGeom>
          <a:solidFill>
            <a:srgbClr val="A5D1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예매 확인서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7156938" y="5623133"/>
            <a:ext cx="431586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9705569" y="5146337"/>
            <a:ext cx="1726430" cy="924775"/>
          </a:xfrm>
          <a:prstGeom prst="rect">
            <a:avLst/>
          </a:prstGeom>
          <a:solidFill>
            <a:srgbClr val="A5D1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예매 확인 및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예매자</a:t>
            </a:r>
            <a:r>
              <a:rPr lang="ko-KR" altLang="en-US" dirty="0" smtClean="0">
                <a:solidFill>
                  <a:schemeClr val="tx1"/>
                </a:solidFill>
              </a:rPr>
              <a:t>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9278944" y="5602373"/>
            <a:ext cx="426625" cy="12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다이아몬드 58"/>
          <p:cNvSpPr/>
          <p:nvPr/>
        </p:nvSpPr>
        <p:spPr>
          <a:xfrm>
            <a:off x="510580" y="2677331"/>
            <a:ext cx="2254128" cy="927183"/>
          </a:xfrm>
          <a:prstGeom prst="diamon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회원가입여부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>
            <a:stCxn id="59" idx="2"/>
          </p:cNvCxnSpPr>
          <p:nvPr/>
        </p:nvCxnSpPr>
        <p:spPr>
          <a:xfrm>
            <a:off x="1637644" y="3604514"/>
            <a:ext cx="9958" cy="17367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구부러진 연결선 87"/>
          <p:cNvCxnSpPr/>
          <p:nvPr/>
        </p:nvCxnSpPr>
        <p:spPr>
          <a:xfrm rot="5400000">
            <a:off x="3098310" y="3007788"/>
            <a:ext cx="651403" cy="18931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815505" y="2683877"/>
            <a:ext cx="74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928436" y="3435285"/>
            <a:ext cx="74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10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24753"/>
              </p:ext>
            </p:extLst>
          </p:nvPr>
        </p:nvGraphicFramePr>
        <p:xfrm>
          <a:off x="619048" y="1801889"/>
          <a:ext cx="10977210" cy="441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30">
                  <a:extLst>
                    <a:ext uri="{9D8B030D-6E8A-4147-A177-3AD203B41FA5}">
                      <a16:colId xmlns:a16="http://schemas.microsoft.com/office/drawing/2014/main" val="3375875880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1105872749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3909668523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175123423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434483910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3870942048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14564218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3151385070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2975462583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1304769998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4134028761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1678765272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3192021607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2623524795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325433429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1136523349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975836985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2505427314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3091708108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2622793720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2001798122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2583200474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1154126598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2512094022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1759507757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1301467816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1351744991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3666815201"/>
                    </a:ext>
                  </a:extLst>
                </a:gridCol>
                <a:gridCol w="361010">
                  <a:extLst>
                    <a:ext uri="{9D8B030D-6E8A-4147-A177-3AD203B41FA5}">
                      <a16:colId xmlns:a16="http://schemas.microsoft.com/office/drawing/2014/main" val="4089343734"/>
                    </a:ext>
                  </a:extLst>
                </a:gridCol>
              </a:tblGrid>
              <a:tr h="559676"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057653"/>
                  </a:ext>
                </a:extLst>
              </a:tr>
              <a:tr h="5485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기획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369414"/>
                  </a:ext>
                </a:extLst>
              </a:tr>
              <a:tr h="548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디자인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163313"/>
                  </a:ext>
                </a:extLst>
              </a:tr>
              <a:tr h="548533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UI </a:t>
                      </a:r>
                      <a:r>
                        <a:rPr lang="ko-KR" altLang="en-US" sz="1200" dirty="0" smtClean="0"/>
                        <a:t>구현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080"/>
                  </a:ext>
                </a:extLst>
              </a:tr>
              <a:tr h="548533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DB</a:t>
                      </a:r>
                      <a:r>
                        <a:rPr lang="ko-KR" altLang="en-US" sz="1200" baseline="0" dirty="0" smtClean="0"/>
                        <a:t>서버</a:t>
                      </a:r>
                      <a:endParaRPr lang="en-US" altLang="ko-KR" sz="1200" baseline="0" dirty="0" smtClean="0"/>
                    </a:p>
                    <a:p>
                      <a:r>
                        <a:rPr lang="ko-KR" altLang="en-US" sz="1200" baseline="0" dirty="0" smtClean="0"/>
                        <a:t>구축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25470"/>
                  </a:ext>
                </a:extLst>
              </a:tr>
              <a:tr h="548533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DB </a:t>
                      </a:r>
                      <a:r>
                        <a:rPr lang="ko-KR" altLang="en-US" sz="1200" dirty="0" smtClean="0"/>
                        <a:t>연동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275612"/>
                  </a:ext>
                </a:extLst>
              </a:tr>
              <a:tr h="548533"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코드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err="1" smtClean="0"/>
                        <a:t>리펙토링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1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562246"/>
                  </a:ext>
                </a:extLst>
              </a:tr>
              <a:tr h="548533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PPT</a:t>
                      </a:r>
                      <a:endParaRPr lang="en-US" altLang="ko-KR" sz="1200" dirty="0" smtClean="0"/>
                    </a:p>
                    <a:p>
                      <a:r>
                        <a:rPr lang="ko-KR" altLang="en-US" sz="1200" dirty="0" smtClean="0"/>
                        <a:t>작성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AA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AA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6258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94297" y="970892"/>
            <a:ext cx="27911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smtClean="0">
                <a:solidFill>
                  <a:srgbClr val="78808D"/>
                </a:solidFill>
              </a:rPr>
              <a:t>프로젝트 일정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7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4" name="직사각형 33"/>
          <p:cNvSpPr/>
          <p:nvPr/>
        </p:nvSpPr>
        <p:spPr>
          <a:xfrm>
            <a:off x="794297" y="970892"/>
            <a:ext cx="19864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UI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정의서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34" y="1992424"/>
            <a:ext cx="5503396" cy="43511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30" y="2001507"/>
            <a:ext cx="5473902" cy="434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682" y="2017131"/>
            <a:ext cx="5451551" cy="43031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81" y="2017132"/>
            <a:ext cx="5458701" cy="431998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794297" y="970892"/>
            <a:ext cx="19864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UI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정의서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1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632" y="2046567"/>
            <a:ext cx="5419649" cy="42905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93" y="2034450"/>
            <a:ext cx="5431590" cy="4302672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794297" y="970892"/>
            <a:ext cx="19864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UI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정의서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AA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33375" y="295275"/>
            <a:ext cx="11525251" cy="6238875"/>
            <a:chOff x="333375" y="295275"/>
            <a:chExt cx="11525251" cy="62388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BF0FD38-818B-9671-4620-EBCA03832DE7}"/>
                </a:ext>
              </a:extLst>
            </p:cNvPr>
            <p:cNvSpPr/>
            <p:nvPr/>
          </p:nvSpPr>
          <p:spPr>
            <a:xfrm>
              <a:off x="333375" y="295275"/>
              <a:ext cx="11525250" cy="6238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E12302-3098-FF4A-D99A-658508B3D2E0}"/>
                </a:ext>
              </a:extLst>
            </p:cNvPr>
            <p:cNvSpPr/>
            <p:nvPr/>
          </p:nvSpPr>
          <p:spPr>
            <a:xfrm>
              <a:off x="333375" y="295276"/>
              <a:ext cx="11525251" cy="460373"/>
            </a:xfrm>
            <a:prstGeom prst="rect">
              <a:avLst/>
            </a:prstGeom>
            <a:solidFill>
              <a:srgbClr val="A5D1E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latinLnBrk="0">
                <a:defRPr/>
              </a:pPr>
              <a:r>
                <a:rPr lang="ko-KR" altLang="en-US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콘서트 예매 시스템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06525B3-59A3-C289-AF6E-68EE9B786975}"/>
                </a:ext>
              </a:extLst>
            </p:cNvPr>
            <p:cNvGrpSpPr/>
            <p:nvPr/>
          </p:nvGrpSpPr>
          <p:grpSpPr>
            <a:xfrm>
              <a:off x="387726" y="344488"/>
              <a:ext cx="359980" cy="359256"/>
              <a:chOff x="385351" y="346075"/>
              <a:chExt cx="410400" cy="40957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5765202-16DF-3905-0578-4323563B4417}"/>
                  </a:ext>
                </a:extLst>
              </p:cNvPr>
              <p:cNvSpPr/>
              <p:nvPr/>
            </p:nvSpPr>
            <p:spPr>
              <a:xfrm>
                <a:off x="385351" y="346075"/>
                <a:ext cx="410400" cy="409574"/>
              </a:xfrm>
              <a:prstGeom prst="ellipse">
                <a:avLst/>
              </a:prstGeom>
              <a:solidFill>
                <a:srgbClr val="66AAC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14E309-AD6C-85A5-202A-3167E0C38188}"/>
                  </a:ext>
                </a:extLst>
              </p:cNvPr>
              <p:cNvGrpSpPr/>
              <p:nvPr/>
            </p:nvGrpSpPr>
            <p:grpSpPr>
              <a:xfrm>
                <a:off x="494880" y="443181"/>
                <a:ext cx="191342" cy="215361"/>
                <a:chOff x="5395274" y="2650519"/>
                <a:chExt cx="1459542" cy="1642754"/>
              </a:xfrm>
              <a:solidFill>
                <a:schemeClr val="bg1"/>
              </a:solidFill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6F6730E-A5CE-0328-C508-3AE214541EEA}"/>
                    </a:ext>
                  </a:extLst>
                </p:cNvPr>
                <p:cNvSpPr txBox="1"/>
                <p:nvPr/>
              </p:nvSpPr>
              <p:spPr>
                <a:xfrm>
                  <a:off x="5628161" y="2650519"/>
                  <a:ext cx="943373" cy="1642754"/>
                </a:xfrm>
                <a:custGeom>
                  <a:avLst/>
                  <a:gdLst>
                    <a:gd name="connsiteX0" fmla="*/ 558294 w 943373"/>
                    <a:gd name="connsiteY0" fmla="*/ 0 h 1642754"/>
                    <a:gd name="connsiteX1" fmla="*/ 943373 w 943373"/>
                    <a:gd name="connsiteY1" fmla="*/ 0 h 1642754"/>
                    <a:gd name="connsiteX2" fmla="*/ 430222 w 943373"/>
                    <a:gd name="connsiteY2" fmla="*/ 1509968 h 1642754"/>
                    <a:gd name="connsiteX3" fmla="*/ 352120 w 943373"/>
                    <a:gd name="connsiteY3" fmla="*/ 1605763 h 1642754"/>
                    <a:gd name="connsiteX4" fmla="*/ 233323 w 943373"/>
                    <a:gd name="connsiteY4" fmla="*/ 1642754 h 1642754"/>
                    <a:gd name="connsiteX5" fmla="*/ 0 w 943373"/>
                    <a:gd name="connsiteY5" fmla="*/ 1642754 h 1642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43373" h="1642754">
                      <a:moveTo>
                        <a:pt x="558294" y="0"/>
                      </a:moveTo>
                      <a:lnTo>
                        <a:pt x="943373" y="0"/>
                      </a:lnTo>
                      <a:lnTo>
                        <a:pt x="430222" y="1509968"/>
                      </a:lnTo>
                      <a:cubicBezTo>
                        <a:pt x="416883" y="1549172"/>
                        <a:pt x="390851" y="1581105"/>
                        <a:pt x="352120" y="1605763"/>
                      </a:cubicBezTo>
                      <a:cubicBezTo>
                        <a:pt x="313390" y="1630424"/>
                        <a:pt x="273792" y="1642754"/>
                        <a:pt x="233323" y="1642754"/>
                      </a:cubicBezTo>
                      <a:lnTo>
                        <a:pt x="0" y="164275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1C5545-DAFF-F729-85D1-652D7F493BCD}"/>
                    </a:ext>
                  </a:extLst>
                </p:cNvPr>
                <p:cNvSpPr txBox="1"/>
                <p:nvPr/>
              </p:nvSpPr>
              <p:spPr>
                <a:xfrm flipH="1" flipV="1">
                  <a:off x="5395274" y="2650519"/>
                  <a:ext cx="643796" cy="867938"/>
                </a:xfrm>
                <a:custGeom>
                  <a:avLst/>
                  <a:gdLst>
                    <a:gd name="connsiteX0" fmla="*/ 325633 w 710719"/>
                    <a:gd name="connsiteY0" fmla="*/ 0 h 958161"/>
                    <a:gd name="connsiteX1" fmla="*/ 710719 w 710719"/>
                    <a:gd name="connsiteY1" fmla="*/ 0 h 958161"/>
                    <a:gd name="connsiteX2" fmla="*/ 430222 w 710719"/>
                    <a:gd name="connsiteY2" fmla="*/ 825375 h 958161"/>
                    <a:gd name="connsiteX3" fmla="*/ 352120 w 710719"/>
                    <a:gd name="connsiteY3" fmla="*/ 921170 h 958161"/>
                    <a:gd name="connsiteX4" fmla="*/ 233323 w 710719"/>
                    <a:gd name="connsiteY4" fmla="*/ 958161 h 958161"/>
                    <a:gd name="connsiteX5" fmla="*/ 0 w 710719"/>
                    <a:gd name="connsiteY5" fmla="*/ 958161 h 958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0719" h="958161">
                      <a:moveTo>
                        <a:pt x="325633" y="0"/>
                      </a:moveTo>
                      <a:lnTo>
                        <a:pt x="710719" y="0"/>
                      </a:lnTo>
                      <a:lnTo>
                        <a:pt x="430222" y="825375"/>
                      </a:lnTo>
                      <a:cubicBezTo>
                        <a:pt x="416883" y="864579"/>
                        <a:pt x="390851" y="896512"/>
                        <a:pt x="352120" y="921170"/>
                      </a:cubicBezTo>
                      <a:cubicBezTo>
                        <a:pt x="313390" y="945831"/>
                        <a:pt x="273792" y="958161"/>
                        <a:pt x="233323" y="958161"/>
                      </a:cubicBezTo>
                      <a:lnTo>
                        <a:pt x="0" y="958161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96119A2-2F9A-15D0-CDD2-EB491E327BCC}"/>
                    </a:ext>
                  </a:extLst>
                </p:cNvPr>
                <p:cNvSpPr txBox="1"/>
                <p:nvPr/>
              </p:nvSpPr>
              <p:spPr>
                <a:xfrm>
                  <a:off x="6393134" y="3186398"/>
                  <a:ext cx="461682" cy="332059"/>
                </a:xfrm>
                <a:custGeom>
                  <a:avLst/>
                  <a:gdLst>
                    <a:gd name="connsiteX0" fmla="*/ 112851 w 461682"/>
                    <a:gd name="connsiteY0" fmla="*/ 0 h 332059"/>
                    <a:gd name="connsiteX1" fmla="*/ 461682 w 461682"/>
                    <a:gd name="connsiteY1" fmla="*/ 0 h 332059"/>
                    <a:gd name="connsiteX2" fmla="*/ 389711 w 461682"/>
                    <a:gd name="connsiteY2" fmla="*/ 211777 h 332059"/>
                    <a:gd name="connsiteX3" fmla="*/ 318964 w 461682"/>
                    <a:gd name="connsiteY3" fmla="*/ 298551 h 332059"/>
                    <a:gd name="connsiteX4" fmla="*/ 211353 w 461682"/>
                    <a:gd name="connsiteY4" fmla="*/ 332059 h 332059"/>
                    <a:gd name="connsiteX5" fmla="*/ 0 w 461682"/>
                    <a:gd name="connsiteY5" fmla="*/ 332059 h 332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1682" h="332059">
                      <a:moveTo>
                        <a:pt x="112851" y="0"/>
                      </a:moveTo>
                      <a:lnTo>
                        <a:pt x="461682" y="0"/>
                      </a:lnTo>
                      <a:lnTo>
                        <a:pt x="389711" y="211777"/>
                      </a:lnTo>
                      <a:cubicBezTo>
                        <a:pt x="377628" y="247289"/>
                        <a:pt x="354048" y="276215"/>
                        <a:pt x="318964" y="298551"/>
                      </a:cubicBezTo>
                      <a:cubicBezTo>
                        <a:pt x="283880" y="320890"/>
                        <a:pt x="248011" y="332059"/>
                        <a:pt x="211353" y="332059"/>
                      </a:cubicBezTo>
                      <a:lnTo>
                        <a:pt x="0" y="332059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defRPr/>
                  </a:pPr>
                  <a:endParaRPr lang="ko-KR" altLang="en-US" sz="13000" b="1" i="1" dirty="0">
                    <a:ln w="28575"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mon몬소리 Black" panose="02000A03000000000000" pitchFamily="2" charset="-127"/>
                    <a:ea typeface="Tmon몬소리 Black" panose="02000A03000000000000" pitchFamily="2" charset="-127"/>
                  </a:endParaRPr>
                </a:p>
              </p:txBody>
            </p:sp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EB47665-2864-511D-DED4-938844ACE376}"/>
                </a:ext>
              </a:extLst>
            </p:cNvPr>
            <p:cNvGrpSpPr/>
            <p:nvPr/>
          </p:nvGrpSpPr>
          <p:grpSpPr>
            <a:xfrm>
              <a:off x="10902259" y="479567"/>
              <a:ext cx="779162" cy="106209"/>
              <a:chOff x="10814296" y="507879"/>
              <a:chExt cx="779162" cy="106209"/>
            </a:xfrm>
          </p:grpSpPr>
          <p:grpSp>
            <p:nvGrpSpPr>
              <p:cNvPr id="19" name="Group 8">
                <a:extLst>
                  <a:ext uri="{FF2B5EF4-FFF2-40B4-BE49-F238E27FC236}">
                    <a16:creationId xmlns:a16="http://schemas.microsoft.com/office/drawing/2014/main" id="{4AE6EF15-2537-CA55-332A-E0C14B17703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21498" y="507879"/>
                <a:ext cx="100047" cy="106209"/>
                <a:chOff x="4594" y="900"/>
                <a:chExt cx="276" cy="293"/>
              </a:xfrm>
              <a:solidFill>
                <a:schemeClr val="bg1"/>
              </a:solidFill>
            </p:grpSpPr>
            <p:sp>
              <p:nvSpPr>
                <p:cNvPr id="28" name="Freeform 9">
                  <a:extLst>
                    <a:ext uri="{FF2B5EF4-FFF2-40B4-BE49-F238E27FC236}">
                      <a16:creationId xmlns:a16="http://schemas.microsoft.com/office/drawing/2014/main" id="{E92F4001-1F55-82E0-7CDB-32457981A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0">
                  <a:extLst>
                    <a:ext uri="{FF2B5EF4-FFF2-40B4-BE49-F238E27FC236}">
                      <a16:creationId xmlns:a16="http://schemas.microsoft.com/office/drawing/2014/main" id="{41D72BC3-EE1F-4426-C30A-355D055B8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1">
                  <a:extLst>
                    <a:ext uri="{FF2B5EF4-FFF2-40B4-BE49-F238E27FC236}">
                      <a16:creationId xmlns:a16="http://schemas.microsoft.com/office/drawing/2014/main" id="{2D2F0C03-03BE-3DD4-A881-9A31ACA9DC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1" name="Freeform 12">
                  <a:extLst>
                    <a:ext uri="{FF2B5EF4-FFF2-40B4-BE49-F238E27FC236}">
                      <a16:creationId xmlns:a16="http://schemas.microsoft.com/office/drawing/2014/main" id="{97D030DC-5F4C-2E79-7CC7-A8E85D272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29B2F7B-9D4C-FDE5-7631-0F93AEE7E3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036582" y="507879"/>
                <a:ext cx="106209" cy="106209"/>
                <a:chOff x="1747" y="423"/>
                <a:chExt cx="575" cy="575"/>
              </a:xfrm>
              <a:solidFill>
                <a:schemeClr val="bg1"/>
              </a:solidFill>
            </p:grpSpPr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FDD506C-2047-279C-7643-D57FD87183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2EE0B43F-9710-538F-786B-4B2AC2043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70BDD01-10E0-8806-0CE7-CED88C89C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0000795F-70CD-0F29-EAB8-1E8CD2A3D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439567" y="460197"/>
                <a:ext cx="106209" cy="201573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68B6EA8-E853-EFC3-F37D-B42AD50550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4296" y="507879"/>
                <a:ext cx="135897" cy="106209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4" name="직사각형 33"/>
          <p:cNvSpPr/>
          <p:nvPr/>
        </p:nvSpPr>
        <p:spPr>
          <a:xfrm>
            <a:off x="794297" y="970892"/>
            <a:ext cx="19864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solidFill>
                  <a:srgbClr val="78808D"/>
                </a:solidFill>
              </a:rPr>
              <a:t>UI </a:t>
            </a:r>
            <a:r>
              <a:rPr lang="ko-KR" altLang="en-US" sz="3200" b="1" dirty="0" smtClean="0">
                <a:solidFill>
                  <a:srgbClr val="78808D"/>
                </a:solidFill>
              </a:rPr>
              <a:t>정의서</a:t>
            </a:r>
            <a:endParaRPr lang="en-US" altLang="ko-KR" sz="3200" b="1" dirty="0">
              <a:solidFill>
                <a:srgbClr val="78808D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785" y="2051331"/>
            <a:ext cx="5408429" cy="42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646</Words>
  <Application>Microsoft Office PowerPoint</Application>
  <PresentationFormat>와이드스크린</PresentationFormat>
  <Paragraphs>297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81</cp:revision>
  <dcterms:created xsi:type="dcterms:W3CDTF">2022-07-06T03:12:44Z</dcterms:created>
  <dcterms:modified xsi:type="dcterms:W3CDTF">2022-07-22T04:50:20Z</dcterms:modified>
  <cp:contentStatus/>
</cp:coreProperties>
</file>