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6" r:id="rId14"/>
    <p:sldId id="297" r:id="rId15"/>
    <p:sldId id="298" r:id="rId16"/>
    <p:sldId id="301" r:id="rId17"/>
    <p:sldId id="279" r:id="rId18"/>
    <p:sldId id="280" r:id="rId19"/>
    <p:sldId id="281" r:id="rId20"/>
    <p:sldId id="282" r:id="rId21"/>
    <p:sldId id="295" r:id="rId22"/>
    <p:sldId id="299" r:id="rId23"/>
    <p:sldId id="302" r:id="rId24"/>
    <p:sldId id="30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ACD"/>
    <a:srgbClr val="A5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pooh03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</a:t>
              </a:r>
              <a:r>
                <a:rPr lang="en-US" altLang="ko-KR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예매 시스템</a:t>
              </a:r>
              <a:r>
                <a:rPr lang="en-US" altLang="ko-KR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i="1" kern="0" dirty="0" err="1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김지나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9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7" y="1801889"/>
            <a:ext cx="5274879" cy="4534965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16652"/>
              </p:ext>
            </p:extLst>
          </p:nvPr>
        </p:nvGraphicFramePr>
        <p:xfrm>
          <a:off x="7111048" y="1801889"/>
          <a:ext cx="4368800" cy="429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baseline="0" dirty="0" smtClean="0"/>
                        <a:t>비밀번호 입력 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아이디나 비밀번호 미 입력 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“ID</a:t>
                      </a:r>
                      <a:r>
                        <a:rPr lang="ko-KR" altLang="en-US" sz="1200" dirty="0" smtClean="0"/>
                        <a:t>를 입력해주세요</a:t>
                      </a:r>
                      <a:r>
                        <a:rPr lang="en-US" altLang="ko-KR" sz="1200" dirty="0" smtClean="0"/>
                        <a:t>.”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“Password</a:t>
                      </a:r>
                      <a:r>
                        <a:rPr lang="ko-KR" altLang="en-US" sz="1200" dirty="0" smtClean="0"/>
                        <a:t>를 입력해주세요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 안내 글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baseline="0" dirty="0" smtClean="0"/>
                        <a:t>비밀번호 입력 시 </a:t>
                      </a:r>
                      <a:r>
                        <a:rPr lang="en-US" altLang="ko-KR" sz="1200" baseline="0" dirty="0" smtClean="0"/>
                        <a:t>true</a:t>
                      </a:r>
                      <a:r>
                        <a:rPr lang="ko-KR" altLang="en-US" sz="1200" baseline="0" dirty="0" smtClean="0"/>
                        <a:t>로 창 전환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잘못된 아이디 및 비밀번호 입력 시 </a:t>
                      </a:r>
                      <a:r>
                        <a:rPr lang="en-US" altLang="ko-KR" sz="1200" dirty="0" smtClean="0"/>
                        <a:t>false </a:t>
                      </a:r>
                      <a:r>
                        <a:rPr lang="ko-KR" altLang="en-US" sz="1200" dirty="0" smtClean="0"/>
                        <a:t>및 잘못된 정보입니다 알림 창 출력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회원가입 버튼 클릭 시 회원가입 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화면 전환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958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86141" y="455943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0614" y="500880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0708" y="5099765"/>
            <a:ext cx="31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5166" y="515039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82" y="5078420"/>
            <a:ext cx="11050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6" y="1801889"/>
            <a:ext cx="5274880" cy="45213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53" y="3472187"/>
            <a:ext cx="2505425" cy="116221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61285"/>
              </p:ext>
            </p:extLst>
          </p:nvPr>
        </p:nvGraphicFramePr>
        <p:xfrm>
          <a:off x="7111048" y="1801889"/>
          <a:ext cx="4368800" cy="374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아이디나 </a:t>
                      </a:r>
                      <a:r>
                        <a:rPr lang="ko-KR" altLang="en-US" sz="1200" baseline="0" dirty="0" smtClean="0"/>
                        <a:t>비밀번호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휴대폰 중 하나라도 미 입력 시 안내 글 출력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라디오 버튼 클릭 시 메시지 창 뜨기 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가입 완료 시 로그인 창으로 되돌아감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33" y="3465643"/>
            <a:ext cx="3982006" cy="11622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99125" y="298120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801" y="3441540"/>
            <a:ext cx="4658375" cy="11717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87517" y="5177330"/>
            <a:ext cx="31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80422" y="351939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8150" y="466886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6854"/>
              </p:ext>
            </p:extLst>
          </p:nvPr>
        </p:nvGraphicFramePr>
        <p:xfrm>
          <a:off x="7111048" y="1801889"/>
          <a:ext cx="4368800" cy="270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DatePicker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이용한 </a:t>
                      </a:r>
                      <a:r>
                        <a:rPr lang="ko-KR" altLang="en-US" sz="1200" dirty="0" smtClean="0"/>
                        <a:t>날짜 선택 시 선택 날짜 등록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회차</a:t>
                      </a:r>
                      <a:r>
                        <a:rPr lang="ko-KR" altLang="en-US" sz="1200" dirty="0" smtClean="0"/>
                        <a:t> 선택 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ko-KR" altLang="en-US" sz="1200" dirty="0" smtClean="0"/>
                        <a:t>시작 시간 등록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9"/>
            <a:ext cx="5265643" cy="453496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09910" y="2781702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982" y="466003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9"/>
            <a:ext cx="5273588" cy="453496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03337"/>
              </p:ext>
            </p:extLst>
          </p:nvPr>
        </p:nvGraphicFramePr>
        <p:xfrm>
          <a:off x="7111048" y="1801889"/>
          <a:ext cx="4368800" cy="374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보라색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초록색 버튼 클릭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좌석 선택 창으로 화면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좌석 선택 완료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버튼 클릭 시 다음으로 화면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이전 단계 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이전으로 화면 전환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76164" y="3106935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928" y="5366616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6878" y="569784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2" t="476" r="-1"/>
          <a:stretch/>
        </p:blipFill>
        <p:spPr>
          <a:xfrm>
            <a:off x="747706" y="1801889"/>
            <a:ext cx="5318118" cy="453496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65494"/>
              </p:ext>
            </p:extLst>
          </p:nvPr>
        </p:nvGraphicFramePr>
        <p:xfrm>
          <a:off x="7111048" y="1801889"/>
          <a:ext cx="4368800" cy="45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5875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 선택</a:t>
                      </a:r>
                      <a:r>
                        <a:rPr lang="ko-KR" altLang="en-US" sz="1200" baseline="0" dirty="0"/>
                        <a:t> 시 색 변화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과 동시에 좌석 번호 </a:t>
                      </a:r>
                      <a:r>
                        <a:rPr lang="ko-KR" altLang="en-US" sz="1200" dirty="0" smtClean="0"/>
                        <a:t>출력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 선택 완료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다음 창 화면 전환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이전 단계 </a:t>
                      </a:r>
                      <a:r>
                        <a:rPr lang="ko-KR" altLang="en-US" sz="1200" dirty="0"/>
                        <a:t>버튼 클릭 시 전 화면 전환</a:t>
                      </a: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66120" y="2632886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8055" y="497457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8055" y="534793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7914" y="572130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5"/>
          <a:stretch/>
        </p:blipFill>
        <p:spPr>
          <a:xfrm>
            <a:off x="747706" y="1801889"/>
            <a:ext cx="5323810" cy="457648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63170"/>
              </p:ext>
            </p:extLst>
          </p:nvPr>
        </p:nvGraphicFramePr>
        <p:xfrm>
          <a:off x="7111048" y="1801889"/>
          <a:ext cx="4368800" cy="46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40757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가격 세팅하기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 화면에서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좌석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불러오기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날짜 버튼 클릭 후</a:t>
                      </a:r>
                      <a:r>
                        <a:rPr lang="ko-KR" altLang="en-US" sz="1200" baseline="0" dirty="0" smtClean="0"/>
                        <a:t> 날짜 선택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</a:t>
                      </a:r>
                      <a:r>
                        <a:rPr lang="ko-KR" altLang="en-US" sz="1200" baseline="0" dirty="0" smtClean="0"/>
                        <a:t> 버튼 선택 후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예매 정보 저장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  <a:tr h="627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⑤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Delete </a:t>
                      </a:r>
                      <a:r>
                        <a:rPr lang="ko-KR" altLang="en-US" sz="1200" dirty="0" smtClean="0"/>
                        <a:t>버튼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 smtClean="0"/>
                        <a:t>Table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 </a:t>
                      </a:r>
                      <a:r>
                        <a:rPr lang="ko-KR" altLang="en-US" sz="1200" dirty="0" smtClean="0"/>
                        <a:t>데이터 삭제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86206"/>
                  </a:ext>
                </a:extLst>
              </a:tr>
              <a:tr h="627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⑥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Back </a:t>
                      </a:r>
                      <a:r>
                        <a:rPr lang="ko-KR" altLang="en-US" sz="1200" dirty="0" smtClean="0"/>
                        <a:t>버튼 클릭 시 이전 화면으로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40154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accent1"/>
                          </a:solidFill>
                        </a:rPr>
                        <a:t>⑦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Next </a:t>
                      </a:r>
                      <a:r>
                        <a:rPr lang="ko-KR" altLang="en-US" sz="1200" dirty="0" smtClean="0"/>
                        <a:t>버튼 클릭 시 다음 화면으로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3933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06048" y="326082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06048" y="3672342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0493" y="532553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7413" y="531428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0383" y="1801888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⑥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8529" y="461484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743652" y="3568600"/>
            <a:ext cx="393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43651" y="3568600"/>
            <a:ext cx="0" cy="180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743651" y="5357929"/>
            <a:ext cx="393149" cy="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37519" y="538106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⑦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8"/>
            <a:ext cx="5331200" cy="457648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40821"/>
              </p:ext>
            </p:extLst>
          </p:nvPr>
        </p:nvGraphicFramePr>
        <p:xfrm>
          <a:off x="7111048" y="1801889"/>
          <a:ext cx="4368800" cy="45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5875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data1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CONCERT</a:t>
                      </a:r>
                      <a:r>
                        <a:rPr lang="ko-KR" altLang="en-US" sz="1200" baseline="0" dirty="0" smtClean="0"/>
                        <a:t>에 저장된 정보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나타냄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data2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Buyer</a:t>
                      </a:r>
                      <a:r>
                        <a:rPr lang="ko-KR" altLang="en-US" sz="1200" baseline="0" dirty="0" smtClean="0"/>
                        <a:t>에 저장된 정보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나타냄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Clear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 상의 정보 삭제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Back </a:t>
                      </a:r>
                      <a:r>
                        <a:rPr lang="ko-KR" altLang="en-US" sz="1200" dirty="0" smtClean="0"/>
                        <a:t>버튼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smtClean="0"/>
                        <a:t>이전 창 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5300" y="537567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31386" y="537637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6968" y="537302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1358" y="1841568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94664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3709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DB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테이블 </a:t>
            </a:r>
            <a:r>
              <a:rPr lang="en-US" altLang="ko-KR" sz="3200" b="1" dirty="0" smtClean="0">
                <a:solidFill>
                  <a:srgbClr val="78808D"/>
                </a:solidFill>
              </a:rPr>
              <a:t>- LOGIN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08144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CONCERTNAME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시작 시간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VARCHAR2(60)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 / PK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4326826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78808D"/>
                </a:solidFill>
              </a:rPr>
              <a:t>DB</a:t>
            </a:r>
            <a:r>
              <a:rPr lang="ko-KR" altLang="en-US" sz="3200" b="1" dirty="0">
                <a:solidFill>
                  <a:srgbClr val="78808D"/>
                </a:solidFill>
              </a:rPr>
              <a:t>테이블 </a:t>
            </a:r>
            <a:r>
              <a:rPr lang="en-US" altLang="ko-KR" sz="3200" b="1" dirty="0">
                <a:solidFill>
                  <a:srgbClr val="78808D"/>
                </a:solidFill>
              </a:rPr>
              <a:t>- CONCERT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5418"/>
              </p:ext>
            </p:extLst>
          </p:nvPr>
        </p:nvGraphicFramePr>
        <p:xfrm>
          <a:off x="794298" y="1801889"/>
          <a:ext cx="10515164" cy="184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시작시간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4607159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78808D"/>
                </a:solidFill>
              </a:rPr>
              <a:t>DB</a:t>
            </a:r>
            <a:r>
              <a:rPr lang="ko-KR" altLang="en-US" sz="3200" b="1" dirty="0">
                <a:solidFill>
                  <a:srgbClr val="78808D"/>
                </a:solidFill>
              </a:rPr>
              <a:t>테이블 </a:t>
            </a:r>
            <a:r>
              <a:rPr lang="en-US" altLang="ko-KR" sz="3200" b="1" dirty="0">
                <a:solidFill>
                  <a:srgbClr val="78808D"/>
                </a:solidFill>
              </a:rPr>
              <a:t>- CALENDAR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62024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1210763" y="1862564"/>
            <a:ext cx="558358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프로젝트 사용 기술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계획 구상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프로젝트 일정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78808D"/>
                </a:solidFill>
              </a:rPr>
              <a:t>UI </a:t>
            </a:r>
            <a:r>
              <a:rPr lang="ko-KR" altLang="en-US" sz="2400" dirty="0" smtClean="0">
                <a:solidFill>
                  <a:srgbClr val="78808D"/>
                </a:solidFill>
              </a:rPr>
              <a:t>정의서 및 </a:t>
            </a:r>
            <a:r>
              <a:rPr lang="en-US" altLang="ko-KR" sz="2400" dirty="0" smtClean="0">
                <a:solidFill>
                  <a:srgbClr val="78808D"/>
                </a:solidFill>
              </a:rPr>
              <a:t>UI </a:t>
            </a:r>
            <a:r>
              <a:rPr lang="ko-KR" altLang="en-US" sz="2400" dirty="0" smtClean="0">
                <a:solidFill>
                  <a:srgbClr val="78808D"/>
                </a:solidFill>
              </a:rPr>
              <a:t>구현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78808D"/>
                </a:solidFill>
              </a:rPr>
              <a:t>DB</a:t>
            </a:r>
            <a:r>
              <a:rPr lang="ko-KR" altLang="en-US" sz="2400" dirty="0" smtClean="0">
                <a:solidFill>
                  <a:srgbClr val="78808D"/>
                </a:solidFill>
              </a:rPr>
              <a:t> </a:t>
            </a:r>
            <a:r>
              <a:rPr lang="ko-KR" altLang="en-US" sz="2400" dirty="0" smtClean="0">
                <a:solidFill>
                  <a:srgbClr val="78808D"/>
                </a:solidFill>
              </a:rPr>
              <a:t>테이블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클래스 다이어그램 및 </a:t>
            </a:r>
            <a:r>
              <a:rPr lang="ko-KR" altLang="en-US" sz="2400" dirty="0" err="1" smtClean="0">
                <a:solidFill>
                  <a:srgbClr val="78808D"/>
                </a:solidFill>
              </a:rPr>
              <a:t>엔티티</a:t>
            </a:r>
            <a:r>
              <a:rPr lang="ko-KR" altLang="en-US" sz="2400" dirty="0" smtClean="0">
                <a:solidFill>
                  <a:srgbClr val="78808D"/>
                </a:solidFill>
              </a:rPr>
              <a:t> 관계도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시연</a:t>
            </a:r>
            <a:endParaRPr lang="en-US" altLang="ko-KR" sz="2400" dirty="0">
              <a:solidFill>
                <a:srgbClr val="78808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7768" y="1012702"/>
            <a:ext cx="100540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78808D"/>
                </a:solidFill>
              </a:rPr>
              <a:t>목차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97702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 / PK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PFONE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3740126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78808D"/>
                </a:solidFill>
              </a:rPr>
              <a:t>DB</a:t>
            </a:r>
            <a:r>
              <a:rPr lang="ko-KR" altLang="en-US" sz="3200" b="1" dirty="0">
                <a:solidFill>
                  <a:srgbClr val="78808D"/>
                </a:solidFill>
              </a:rPr>
              <a:t>테이블 </a:t>
            </a:r>
            <a:r>
              <a:rPr lang="en-US" altLang="ko-KR" sz="3200" b="1" dirty="0">
                <a:solidFill>
                  <a:srgbClr val="78808D"/>
                </a:solidFill>
              </a:rPr>
              <a:t>- BUYER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22365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클래스</a:t>
            </a:r>
            <a:endParaRPr lang="en-US" altLang="ko-KR" sz="3200" b="1" dirty="0" smtClean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다이어그램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89" y="1001571"/>
            <a:ext cx="8514259" cy="553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30807" y="1454727"/>
            <a:ext cx="1266873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lt"/>
              </a:rPr>
              <a:t>1</a:t>
            </a:r>
          </a:p>
          <a:p>
            <a:pPr algn="ctr"/>
            <a:r>
              <a:rPr lang="ko-KR" altLang="en-US" sz="1200" b="1" dirty="0" smtClean="0">
                <a:latin typeface="+mj-lt"/>
              </a:rPr>
              <a:t>로그인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9632" y="1378756"/>
            <a:ext cx="1259402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lt"/>
              </a:rPr>
              <a:t>1-2</a:t>
            </a:r>
          </a:p>
          <a:p>
            <a:pPr algn="ctr"/>
            <a:r>
              <a:rPr lang="ko-KR" altLang="en-US" sz="1200" b="1" dirty="0" smtClean="0">
                <a:latin typeface="+mj-lt"/>
              </a:rPr>
              <a:t>회원가입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59978" y="1378756"/>
            <a:ext cx="1195349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lt"/>
              </a:rPr>
              <a:t>2</a:t>
            </a:r>
          </a:p>
          <a:p>
            <a:pPr algn="ctr"/>
            <a:r>
              <a:rPr lang="ko-KR" altLang="en-US" sz="1100" b="1" dirty="0" smtClean="0">
                <a:latin typeface="+mj-lt"/>
              </a:rPr>
              <a:t>날짜 시간 선택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64059" y="3601147"/>
            <a:ext cx="1125509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lt"/>
              </a:rPr>
              <a:t>3</a:t>
            </a:r>
            <a:endParaRPr lang="en-US" altLang="ko-KR" sz="1200" b="1" dirty="0" smtClean="0">
              <a:latin typeface="+mj-lt"/>
            </a:endParaRPr>
          </a:p>
          <a:p>
            <a:pPr algn="ctr"/>
            <a:r>
              <a:rPr lang="ko-KR" altLang="en-US" sz="1100" b="1" dirty="0" smtClean="0">
                <a:latin typeface="+mj-lt"/>
              </a:rPr>
              <a:t>좌석 선택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72171" y="5290367"/>
            <a:ext cx="1125509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lt"/>
              </a:rPr>
              <a:t>3-1</a:t>
            </a:r>
          </a:p>
          <a:p>
            <a:pPr algn="ctr"/>
            <a:r>
              <a:rPr lang="ko-KR" altLang="en-US" sz="1100" b="1" dirty="0" smtClean="0">
                <a:latin typeface="+mj-lt"/>
              </a:rPr>
              <a:t>좌석 선택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41622" y="3916336"/>
            <a:ext cx="1172094" cy="457200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lt"/>
              </a:rPr>
              <a:t>4</a:t>
            </a:r>
          </a:p>
          <a:p>
            <a:pPr algn="ctr"/>
            <a:r>
              <a:rPr lang="ko-KR" altLang="en-US" sz="1200" b="1" dirty="0" smtClean="0">
                <a:latin typeface="+mj-lt"/>
              </a:rPr>
              <a:t>예매 확인서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93575" y="1485556"/>
            <a:ext cx="1130530" cy="492873"/>
          </a:xfrm>
          <a:prstGeom prst="rect">
            <a:avLst/>
          </a:prstGeom>
          <a:solidFill>
            <a:srgbClr val="66AACD"/>
          </a:solidFill>
          <a:ln>
            <a:solidFill>
              <a:srgbClr val="66A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lt"/>
              </a:rPr>
              <a:t>5</a:t>
            </a:r>
          </a:p>
          <a:p>
            <a:pPr algn="ctr"/>
            <a:r>
              <a:rPr lang="ko-KR" altLang="en-US" sz="1100" b="1" dirty="0" smtClean="0">
                <a:latin typeface="+mj-lt"/>
              </a:rPr>
              <a:t>예매 확인 및 </a:t>
            </a:r>
            <a:endParaRPr lang="en-US" altLang="ko-KR" sz="1100" b="1" dirty="0" smtClean="0">
              <a:latin typeface="+mj-lt"/>
            </a:endParaRPr>
          </a:p>
          <a:p>
            <a:pPr algn="ctr"/>
            <a:r>
              <a:rPr lang="ko-KR" altLang="en-US" sz="1100" b="1" dirty="0" err="1" smtClean="0">
                <a:latin typeface="+mj-lt"/>
              </a:rPr>
              <a:t>예매자</a:t>
            </a:r>
            <a:r>
              <a:rPr lang="ko-KR" altLang="en-US" sz="1100" b="1" dirty="0" smtClean="0">
                <a:latin typeface="+mj-lt"/>
              </a:rPr>
              <a:t> 확인</a:t>
            </a:r>
            <a:endParaRPr lang="ko-KR" altLang="en-US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53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2791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rgbClr val="78808D"/>
                </a:solidFill>
              </a:rPr>
              <a:t>엔티티</a:t>
            </a:r>
            <a:r>
              <a:rPr lang="en-US" altLang="ko-KR" sz="3200" b="1" dirty="0" smtClean="0">
                <a:solidFill>
                  <a:srgbClr val="78808D"/>
                </a:solidFill>
              </a:rPr>
              <a:t>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관계도</a:t>
            </a:r>
            <a:endParaRPr lang="en-US" altLang="ko-KR" sz="3200" b="1" dirty="0" smtClean="0">
              <a:solidFill>
                <a:srgbClr val="78808D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630696"/>
            <a:ext cx="679227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0054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시연</a:t>
            </a:r>
            <a:endParaRPr lang="en-US" altLang="ko-KR" sz="3200" b="1" dirty="0" smtClean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i="1" kern="0" dirty="0" smtClean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감사합니다</a:t>
              </a:r>
              <a:r>
                <a:rPr lang="en-US" altLang="ko-KR" sz="3600" i="1" kern="0" dirty="0" smtClean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.</a:t>
              </a:r>
              <a:endParaRPr lang="en-US" altLang="ko-KR" sz="3600" i="1" kern="0" dirty="0">
                <a:ln w="19050">
                  <a:noFill/>
                </a:ln>
                <a:solidFill>
                  <a:srgbClr val="66AAC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58342" y="3773978"/>
            <a:ext cx="562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66AACD"/>
                </a:solidFill>
              </a:rPr>
              <a:t>GitHub : </a:t>
            </a:r>
            <a:r>
              <a:rPr lang="en-US" altLang="ko-KR" sz="1400" b="1" dirty="0" smtClean="0">
                <a:solidFill>
                  <a:srgbClr val="66AACD"/>
                </a:solidFill>
                <a:hlinkClick r:id="rId2"/>
              </a:rPr>
              <a:t>https</a:t>
            </a:r>
            <a:r>
              <a:rPr lang="en-US" altLang="ko-KR" sz="1400" b="1" dirty="0">
                <a:solidFill>
                  <a:srgbClr val="66AACD"/>
                </a:solidFill>
                <a:hlinkClick r:id="rId2"/>
              </a:rPr>
              <a:t>://github.com/jnpooh0329</a:t>
            </a:r>
            <a:endParaRPr lang="ko-KR" altLang="en-US" sz="1400" b="1" dirty="0">
              <a:solidFill>
                <a:srgbClr val="66AA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63127"/>
              </p:ext>
            </p:extLst>
          </p:nvPr>
        </p:nvGraphicFramePr>
        <p:xfrm>
          <a:off x="794298" y="1801889"/>
          <a:ext cx="10515163" cy="429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35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1622435">
                  <a:extLst>
                    <a:ext uri="{9D8B030D-6E8A-4147-A177-3AD203B41FA5}">
                      <a16:colId xmlns:a16="http://schemas.microsoft.com/office/drawing/2014/main" val="1247054634"/>
                    </a:ext>
                  </a:extLst>
                </a:gridCol>
                <a:gridCol w="7270293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예매 프로그램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프로젝트 기간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2022.06.27 ~ 2022.07.25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대상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예매 고객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목적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콘서트 관람을 위한 편리하고 빠른 예매의 필요성 느낌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Java, jdk-8u331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oracleXE-21C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61428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eclipse,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dbeaver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3756156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프로젝트 사용 기술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70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계획 구상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1125" y="1817857"/>
            <a:ext cx="1652954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4" name="다이아몬드 3"/>
          <p:cNvSpPr/>
          <p:nvPr/>
        </p:nvSpPr>
        <p:spPr>
          <a:xfrm>
            <a:off x="483799" y="5143929"/>
            <a:ext cx="2280909" cy="927183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티켓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1368" y="2677331"/>
            <a:ext cx="1611765" cy="94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308" y="3800398"/>
            <a:ext cx="1652954" cy="943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65986" y="5146339"/>
            <a:ext cx="1799824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7785" y="2323437"/>
            <a:ext cx="0" cy="3604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9" idx="3"/>
            <a:endCxn id="5" idx="1"/>
          </p:cNvCxnSpPr>
          <p:nvPr/>
        </p:nvCxnSpPr>
        <p:spPr>
          <a:xfrm>
            <a:off x="2764708" y="3140923"/>
            <a:ext cx="796660" cy="80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" idx="0"/>
          </p:cNvCxnSpPr>
          <p:nvPr/>
        </p:nvCxnSpPr>
        <p:spPr>
          <a:xfrm>
            <a:off x="1617785" y="4763082"/>
            <a:ext cx="6469" cy="3808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6" idx="1"/>
          </p:cNvCxnSpPr>
          <p:nvPr/>
        </p:nvCxnSpPr>
        <p:spPr>
          <a:xfrm>
            <a:off x="2665024" y="5602373"/>
            <a:ext cx="300962" cy="6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17196" y="5146337"/>
            <a:ext cx="1919942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790570" y="5602373"/>
            <a:ext cx="416726" cy="6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588524" y="5146337"/>
            <a:ext cx="1690420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확인서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156938" y="5623133"/>
            <a:ext cx="4315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705569" y="5146337"/>
            <a:ext cx="1726430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확인 및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예매자</a:t>
            </a:r>
            <a:r>
              <a:rPr lang="ko-KR" altLang="en-US" dirty="0" smtClean="0">
                <a:solidFill>
                  <a:schemeClr val="tx1"/>
                </a:solidFill>
              </a:rPr>
              <a:t>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9278944" y="5602373"/>
            <a:ext cx="426625" cy="12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다이아몬드 58"/>
          <p:cNvSpPr/>
          <p:nvPr/>
        </p:nvSpPr>
        <p:spPr>
          <a:xfrm>
            <a:off x="510580" y="2677331"/>
            <a:ext cx="2254128" cy="927183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59" idx="2"/>
          </p:cNvCxnSpPr>
          <p:nvPr/>
        </p:nvCxnSpPr>
        <p:spPr>
          <a:xfrm>
            <a:off x="1637644" y="3604514"/>
            <a:ext cx="9958" cy="1736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/>
          <p:nvPr/>
        </p:nvCxnSpPr>
        <p:spPr>
          <a:xfrm rot="5400000">
            <a:off x="3098310" y="3007788"/>
            <a:ext cx="651403" cy="18931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15505" y="2683877"/>
            <a:ext cx="7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928436" y="3435285"/>
            <a:ext cx="7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1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07024"/>
              </p:ext>
            </p:extLst>
          </p:nvPr>
        </p:nvGraphicFramePr>
        <p:xfrm>
          <a:off x="619048" y="1801889"/>
          <a:ext cx="10977210" cy="44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0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90966852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7512342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3448391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87094204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456421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15138507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97546258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0476999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13402876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67876527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192021607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623524795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2543342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3652334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975836985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05427314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09170810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62279372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00179812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83200474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5412659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1209402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759507757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01467816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5174499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66681520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089343734"/>
                    </a:ext>
                  </a:extLst>
                </a:gridCol>
              </a:tblGrid>
              <a:tr h="559676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baseline="0" dirty="0" smtClean="0"/>
                        <a:t>서버</a:t>
                      </a:r>
                      <a:endParaRPr lang="en-US" altLang="ko-KR" sz="1200" baseline="0" dirty="0" smtClean="0"/>
                    </a:p>
                    <a:p>
                      <a:r>
                        <a:rPr lang="ko-KR" altLang="en-US" sz="1200" baseline="0" dirty="0" smtClean="0"/>
                        <a:t>구축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연동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75612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코드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리펙토링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62246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PPT</a:t>
                      </a:r>
                    </a:p>
                    <a:p>
                      <a:r>
                        <a:rPr lang="ko-KR" altLang="en-US" sz="1200" dirty="0" smtClean="0"/>
                        <a:t>작성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2791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프로젝트 일정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4" y="1992424"/>
            <a:ext cx="5503396" cy="4351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30" y="2001507"/>
            <a:ext cx="5473902" cy="43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1" y="2017132"/>
            <a:ext cx="5458701" cy="431998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82" y="2056039"/>
            <a:ext cx="5369662" cy="42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32" y="2046567"/>
            <a:ext cx="5419649" cy="4290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3" y="2034450"/>
            <a:ext cx="5431590" cy="430267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5" y="2051331"/>
            <a:ext cx="5408429" cy="42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669</Words>
  <Application>Microsoft Office PowerPoint</Application>
  <PresentationFormat>와이드스크린</PresentationFormat>
  <Paragraphs>305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88</cp:revision>
  <dcterms:created xsi:type="dcterms:W3CDTF">2022-07-06T03:12:44Z</dcterms:created>
  <dcterms:modified xsi:type="dcterms:W3CDTF">2022-07-25T01:29:13Z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