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258" r:id="rId5"/>
  </p:sldIdLst>
  <p:sldSz cx="384048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A9D43-CBDC-48C1-889C-5E21AE79472F}" v="75" dt="2023-04-24T21:51:05.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6429" autoAdjust="0"/>
  </p:normalViewPr>
  <p:slideViewPr>
    <p:cSldViewPr snapToGrid="0">
      <p:cViewPr>
        <p:scale>
          <a:sx n="15" d="100"/>
          <a:sy n="15" d="100"/>
        </p:scale>
        <p:origin x="77" y="278"/>
      </p:cViewPr>
      <p:guideLst>
        <p:guide orient="horz" pos="10368"/>
        <p:guide pos="120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Ray" userId="b9a55652e1e422c6" providerId="LiveId" clId="{C48A9D43-CBDC-48C1-889C-5E21AE79472F}"/>
    <pc:docChg chg="undo redo custSel modSld">
      <pc:chgData name="Jonathan Ray" userId="b9a55652e1e422c6" providerId="LiveId" clId="{C48A9D43-CBDC-48C1-889C-5E21AE79472F}" dt="2023-04-24T22:01:22.079" v="1119" actId="20577"/>
      <pc:docMkLst>
        <pc:docMk/>
      </pc:docMkLst>
      <pc:sldChg chg="addSp delSp modSp mod">
        <pc:chgData name="Jonathan Ray" userId="b9a55652e1e422c6" providerId="LiveId" clId="{C48A9D43-CBDC-48C1-889C-5E21AE79472F}" dt="2023-04-24T22:01:22.079" v="1119" actId="20577"/>
        <pc:sldMkLst>
          <pc:docMk/>
          <pc:sldMk cId="1439006157" sldId="258"/>
        </pc:sldMkLst>
        <pc:spChg chg="add mod">
          <ac:chgData name="Jonathan Ray" userId="b9a55652e1e422c6" providerId="LiveId" clId="{C48A9D43-CBDC-48C1-889C-5E21AE79472F}" dt="2023-04-24T21:52:08.969" v="894" actId="20577"/>
          <ac:spMkLst>
            <pc:docMk/>
            <pc:sldMk cId="1439006157" sldId="258"/>
            <ac:spMk id="7" creationId="{DB64DC89-99C9-7FDC-E40F-219010A6FB59}"/>
          </ac:spMkLst>
        </pc:spChg>
        <pc:spChg chg="mod">
          <ac:chgData name="Jonathan Ray" userId="b9a55652e1e422c6" providerId="LiveId" clId="{C48A9D43-CBDC-48C1-889C-5E21AE79472F}" dt="2023-04-24T21:43:00.725" v="321" actId="20577"/>
          <ac:spMkLst>
            <pc:docMk/>
            <pc:sldMk cId="1439006157" sldId="258"/>
            <ac:spMk id="8" creationId="{6B539B43-F688-8CDC-1ADF-5582C68FB58E}"/>
          </ac:spMkLst>
        </pc:spChg>
        <pc:spChg chg="mod">
          <ac:chgData name="Jonathan Ray" userId="b9a55652e1e422c6" providerId="LiveId" clId="{C48A9D43-CBDC-48C1-889C-5E21AE79472F}" dt="2023-04-24T21:45:34.357" v="459" actId="20577"/>
          <ac:spMkLst>
            <pc:docMk/>
            <pc:sldMk cId="1439006157" sldId="258"/>
            <ac:spMk id="9" creationId="{AD81A253-04C3-61DF-0491-A8552E8F2B81}"/>
          </ac:spMkLst>
        </pc:spChg>
        <pc:spChg chg="del mod">
          <ac:chgData name="Jonathan Ray" userId="b9a55652e1e422c6" providerId="LiveId" clId="{C48A9D43-CBDC-48C1-889C-5E21AE79472F}" dt="2023-04-24T21:32:20.768" v="228" actId="478"/>
          <ac:spMkLst>
            <pc:docMk/>
            <pc:sldMk cId="1439006157" sldId="258"/>
            <ac:spMk id="10" creationId="{041A92AD-E424-C51F-8A61-F39A4ABFB6C3}"/>
          </ac:spMkLst>
        </pc:spChg>
        <pc:spChg chg="mod">
          <ac:chgData name="Jonathan Ray" userId="b9a55652e1e422c6" providerId="LiveId" clId="{C48A9D43-CBDC-48C1-889C-5E21AE79472F}" dt="2023-04-24T21:54:48.128" v="971" actId="20577"/>
          <ac:spMkLst>
            <pc:docMk/>
            <pc:sldMk cId="1439006157" sldId="258"/>
            <ac:spMk id="16" creationId="{00000000-0000-0000-0000-000000000000}"/>
          </ac:spMkLst>
        </pc:spChg>
        <pc:spChg chg="mod">
          <ac:chgData name="Jonathan Ray" userId="b9a55652e1e422c6" providerId="LiveId" clId="{C48A9D43-CBDC-48C1-889C-5E21AE79472F}" dt="2023-04-24T21:59:55.863" v="1082" actId="113"/>
          <ac:spMkLst>
            <pc:docMk/>
            <pc:sldMk cId="1439006157" sldId="258"/>
            <ac:spMk id="17" creationId="{00000000-0000-0000-0000-000000000000}"/>
          </ac:spMkLst>
        </pc:spChg>
        <pc:spChg chg="mod">
          <ac:chgData name="Jonathan Ray" userId="b9a55652e1e422c6" providerId="LiveId" clId="{C48A9D43-CBDC-48C1-889C-5E21AE79472F}" dt="2023-04-24T22:01:22.079" v="1119" actId="20577"/>
          <ac:spMkLst>
            <pc:docMk/>
            <pc:sldMk cId="1439006157" sldId="258"/>
            <ac:spMk id="18" creationId="{00000000-0000-0000-0000-000000000000}"/>
          </ac:spMkLst>
        </pc:spChg>
        <pc:spChg chg="mod">
          <ac:chgData name="Jonathan Ray" userId="b9a55652e1e422c6" providerId="LiveId" clId="{C48A9D43-CBDC-48C1-889C-5E21AE79472F}" dt="2023-04-24T21:42:16.512" v="264" actId="20577"/>
          <ac:spMkLst>
            <pc:docMk/>
            <pc:sldMk cId="1439006157" sldId="258"/>
            <ac:spMk id="19" creationId="{00000000-0000-0000-0000-000000000000}"/>
          </ac:spMkLst>
        </pc:spChg>
        <pc:spChg chg="add mod">
          <ac:chgData name="Jonathan Ray" userId="b9a55652e1e422c6" providerId="LiveId" clId="{C48A9D43-CBDC-48C1-889C-5E21AE79472F}" dt="2023-04-24T21:33:34.223" v="258"/>
          <ac:spMkLst>
            <pc:docMk/>
            <pc:sldMk cId="1439006157" sldId="258"/>
            <ac:spMk id="29" creationId="{C0342443-3EFE-323D-98FE-0D7B60834B58}"/>
          </ac:spMkLst>
        </pc:spChg>
        <pc:spChg chg="add del mod">
          <ac:chgData name="Jonathan Ray" userId="b9a55652e1e422c6" providerId="LiveId" clId="{C48A9D43-CBDC-48C1-889C-5E21AE79472F}" dt="2023-04-24T21:32:46.544" v="233"/>
          <ac:spMkLst>
            <pc:docMk/>
            <pc:sldMk cId="1439006157" sldId="258"/>
            <ac:spMk id="30" creationId="{94E7B97C-B277-4A0F-342E-796762EA7B3E}"/>
          </ac:spMkLst>
        </pc:spChg>
        <pc:picChg chg="del">
          <ac:chgData name="Jonathan Ray" userId="b9a55652e1e422c6" providerId="LiveId" clId="{C48A9D43-CBDC-48C1-889C-5E21AE79472F}" dt="2023-04-24T21:15:53.603" v="0" actId="478"/>
          <ac:picMkLst>
            <pc:docMk/>
            <pc:sldMk cId="1439006157" sldId="258"/>
            <ac:picMk id="7" creationId="{B6F3872D-AFCF-76F9-B4EC-DED08D7B5FC8}"/>
          </ac:picMkLst>
        </pc:picChg>
        <pc:picChg chg="add mod modCrop">
          <ac:chgData name="Jonathan Ray" userId="b9a55652e1e422c6" providerId="LiveId" clId="{C48A9D43-CBDC-48C1-889C-5E21AE79472F}" dt="2023-04-24T21:51:31.243" v="893" actId="1076"/>
          <ac:picMkLst>
            <pc:docMk/>
            <pc:sldMk cId="1439006157" sldId="258"/>
            <ac:picMk id="11" creationId="{E9072077-F56E-3B80-1BBC-5C3C9F55F4A4}"/>
          </ac:picMkLst>
        </pc:picChg>
        <pc:picChg chg="add mod">
          <ac:chgData name="Jonathan Ray" userId="b9a55652e1e422c6" providerId="LiveId" clId="{C48A9D43-CBDC-48C1-889C-5E21AE79472F}" dt="2023-04-24T21:42:12.019" v="263" actId="1076"/>
          <ac:picMkLst>
            <pc:docMk/>
            <pc:sldMk cId="1439006157" sldId="258"/>
            <ac:picMk id="13" creationId="{1A8E12F4-B195-F3ED-B486-1288DA31A6F3}"/>
          </ac:picMkLst>
        </pc:picChg>
        <pc:picChg chg="add mod">
          <ac:chgData name="Jonathan Ray" userId="b9a55652e1e422c6" providerId="LiveId" clId="{C48A9D43-CBDC-48C1-889C-5E21AE79472F}" dt="2023-04-24T21:28:50.126" v="206" actId="1076"/>
          <ac:picMkLst>
            <pc:docMk/>
            <pc:sldMk cId="1439006157" sldId="258"/>
            <ac:picMk id="21" creationId="{14705122-2EF9-4F84-7661-1121BFDE1ED6}"/>
          </ac:picMkLst>
        </pc:picChg>
        <pc:picChg chg="add mod">
          <ac:chgData name="Jonathan Ray" userId="b9a55652e1e422c6" providerId="LiveId" clId="{C48A9D43-CBDC-48C1-889C-5E21AE79472F}" dt="2023-04-24T21:29:18.689" v="210" actId="1076"/>
          <ac:picMkLst>
            <pc:docMk/>
            <pc:sldMk cId="1439006157" sldId="258"/>
            <ac:picMk id="24" creationId="{6F027826-D590-3FB1-E4D9-6967DA5686B1}"/>
          </ac:picMkLst>
        </pc:picChg>
        <pc:picChg chg="add del mod ord modCrop">
          <ac:chgData name="Jonathan Ray" userId="b9a55652e1e422c6" providerId="LiveId" clId="{C48A9D43-CBDC-48C1-889C-5E21AE79472F}" dt="2023-04-24T21:41:41.996" v="261" actId="732"/>
          <ac:picMkLst>
            <pc:docMk/>
            <pc:sldMk cId="1439006157" sldId="258"/>
            <ac:picMk id="28" creationId="{7D254BEF-2465-85E2-3B3D-EDF31AFD49D0}"/>
          </ac:picMkLst>
        </pc:picChg>
        <pc:picChg chg="add del mod">
          <ac:chgData name="Jonathan Ray" userId="b9a55652e1e422c6" providerId="LiveId" clId="{C48A9D43-CBDC-48C1-889C-5E21AE79472F}" dt="2023-04-24T21:17:23.016" v="4"/>
          <ac:picMkLst>
            <pc:docMk/>
            <pc:sldMk cId="1439006157" sldId="258"/>
            <ac:picMk id="1026" creationId="{F81BB108-4117-D964-8D2F-75DF3E8FCB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C8685A03-C055-4A50-BB75-8419692FA181}" type="datetimeFigureOut">
              <a:rPr lang="en-US" smtClean="0"/>
              <a:t>4/24/2023</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028A0-FDBB-4761-91E2-DDA4EEA670A2}" type="slidenum">
              <a:rPr lang="en-US" smtClean="0"/>
              <a:t>‹#›</a:t>
            </a:fld>
            <a:endParaRPr lang="en-US"/>
          </a:p>
        </p:txBody>
      </p:sp>
    </p:spTree>
    <p:extLst>
      <p:ext uri="{BB962C8B-B14F-4D97-AF65-F5344CB8AC3E}">
        <p14:creationId xmlns:p14="http://schemas.microsoft.com/office/powerpoint/2010/main" val="242931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67518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103556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72772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341760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356934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E1FF6A-9A55-7A49-AA3D-2E4EBBB4B54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106296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1FF6A-9A55-7A49-AA3D-2E4EBBB4B541}"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150505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E1FF6A-9A55-7A49-AA3D-2E4EBBB4B541}"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22784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1FF6A-9A55-7A49-AA3D-2E4EBBB4B541}"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277647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17E1FF6A-9A55-7A49-AA3D-2E4EBBB4B54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73377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17E1FF6A-9A55-7A49-AA3D-2E4EBBB4B54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94193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81B1FA28-4A1F-40C5-8B9A-7CF7657742B4}" type="datetimeFigureOut">
              <a:rPr lang="en-US" smtClean="0"/>
              <a:t>4/24/2023</a:t>
            </a:fld>
            <a:endParaRPr lang="en-US" dirty="0"/>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0794E106-5ED6-4839-A627-98F067C36AD4}" type="slidenum">
              <a:rPr lang="en-US" smtClean="0"/>
              <a:t>‹#›</a:t>
            </a:fld>
            <a:endParaRPr lang="en-US" dirty="0"/>
          </a:p>
        </p:txBody>
      </p:sp>
    </p:spTree>
    <p:extLst>
      <p:ext uri="{BB962C8B-B14F-4D97-AF65-F5344CB8AC3E}">
        <p14:creationId xmlns:p14="http://schemas.microsoft.com/office/powerpoint/2010/main" val="28481182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8" name="Picture 27" descr="A picture containing hanger, cookie cutter&#10;&#10;Description automatically generated">
            <a:extLst>
              <a:ext uri="{FF2B5EF4-FFF2-40B4-BE49-F238E27FC236}">
                <a16:creationId xmlns:a16="http://schemas.microsoft.com/office/drawing/2014/main" id="{7D254BEF-2465-85E2-3B3D-EDF31AFD49D0}"/>
              </a:ext>
            </a:extLst>
          </p:cNvPr>
          <p:cNvPicPr>
            <a:picLocks noChangeAspect="1"/>
          </p:cNvPicPr>
          <p:nvPr/>
        </p:nvPicPr>
        <p:blipFill rotWithShape="1">
          <a:blip r:embed="rId2">
            <a:extLst>
              <a:ext uri="{28A0092B-C50C-407E-A947-70E740481C1C}">
                <a14:useLocalDpi xmlns:a14="http://schemas.microsoft.com/office/drawing/2010/main" val="0"/>
              </a:ext>
            </a:extLst>
          </a:blip>
          <a:srcRect b="14342"/>
          <a:stretch/>
        </p:blipFill>
        <p:spPr>
          <a:xfrm>
            <a:off x="0" y="0"/>
            <a:ext cx="38404799" cy="32918400"/>
          </a:xfrm>
          <a:prstGeom prst="rect">
            <a:avLst/>
          </a:prstGeom>
        </p:spPr>
      </p:pic>
      <p:sp>
        <p:nvSpPr>
          <p:cNvPr id="4" name="TextBox 3"/>
          <p:cNvSpPr txBox="1"/>
          <p:nvPr/>
        </p:nvSpPr>
        <p:spPr>
          <a:xfrm>
            <a:off x="6622473" y="676697"/>
            <a:ext cx="25492364" cy="3416320"/>
          </a:xfrm>
          <a:prstGeom prst="rect">
            <a:avLst/>
          </a:prstGeom>
          <a:solidFill>
            <a:schemeClr val="bg1"/>
          </a:solidFill>
        </p:spPr>
        <p:txBody>
          <a:bodyPr wrap="square" rtlCol="0" anchor="t">
            <a:spAutoFit/>
          </a:bodyPr>
          <a:lstStyle/>
          <a:p>
            <a:pPr algn="ctr" defTabSz="3511068"/>
            <a:r>
              <a:rPr lang="en-US" sz="7200" b="1" dirty="0">
                <a:solidFill>
                  <a:prstClr val="black"/>
                </a:solidFill>
                <a:latin typeface="Avenir Book" charset="0"/>
                <a:ea typeface="Avenir Book" charset="0"/>
                <a:cs typeface="Avenir Book" charset="0"/>
              </a:rPr>
              <a:t>Riparian Buffer Percent Coverage  Effect On Aquatic Macroinvertebrates Richness</a:t>
            </a:r>
          </a:p>
          <a:p>
            <a:pPr algn="ctr" defTabSz="3511068"/>
            <a:endParaRPr lang="en-US" sz="7200" b="1" dirty="0">
              <a:solidFill>
                <a:prstClr val="black"/>
              </a:solidFill>
              <a:latin typeface="Avenir Book" charset="0"/>
              <a:ea typeface="Avenir Book" charset="0"/>
              <a:cs typeface="Avenir Book" charset="0"/>
            </a:endParaRPr>
          </a:p>
        </p:txBody>
      </p:sp>
      <p:sp>
        <p:nvSpPr>
          <p:cNvPr id="5" name="TextBox 4"/>
          <p:cNvSpPr txBox="1"/>
          <p:nvPr/>
        </p:nvSpPr>
        <p:spPr>
          <a:xfrm>
            <a:off x="6622473" y="2938992"/>
            <a:ext cx="25492364" cy="769441"/>
          </a:xfrm>
          <a:prstGeom prst="rect">
            <a:avLst/>
          </a:prstGeom>
          <a:solidFill>
            <a:schemeClr val="bg1"/>
          </a:solidFill>
        </p:spPr>
        <p:txBody>
          <a:bodyPr wrap="square" rtlCol="0" anchor="t">
            <a:spAutoFit/>
          </a:bodyPr>
          <a:lstStyle/>
          <a:p>
            <a:pPr algn="ctr" defTabSz="3511068"/>
            <a:r>
              <a:rPr lang="en-US" sz="4400" dirty="0">
                <a:solidFill>
                  <a:prstClr val="black"/>
                </a:solidFill>
                <a:latin typeface="Avenir Book" charset="0"/>
                <a:ea typeface="Avenir Book" charset="0"/>
                <a:cs typeface="Avenir Book" charset="0"/>
              </a:rPr>
              <a:t>Chelsey Burks, Jonathan Ray, Callie Wallace </a:t>
            </a:r>
          </a:p>
        </p:txBody>
      </p:sp>
      <p:sp>
        <p:nvSpPr>
          <p:cNvPr id="14" name="Rectangle 13"/>
          <p:cNvSpPr/>
          <p:nvPr/>
        </p:nvSpPr>
        <p:spPr>
          <a:xfrm>
            <a:off x="731519" y="10744230"/>
            <a:ext cx="11386589" cy="740215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Introduction</a:t>
            </a:r>
            <a:r>
              <a:rPr lang="en-US" sz="4400" b="1">
                <a:solidFill>
                  <a:prstClr val="black"/>
                </a:solidFill>
                <a:latin typeface="Avenir Book" charset="0"/>
                <a:ea typeface="Avenir Book" charset="0"/>
                <a:cs typeface="Avenir Book" charset="0"/>
              </a:rPr>
              <a:t>/Background</a:t>
            </a:r>
          </a:p>
          <a:p>
            <a:pPr defTabSz="3511068"/>
            <a:endParaRPr lang="en-US" sz="4400" b="1" dirty="0">
              <a:solidFill>
                <a:prstClr val="black"/>
              </a:solidFill>
              <a:latin typeface="Avenir Book" charset="0"/>
              <a:ea typeface="Avenir Book" charset="0"/>
              <a:cs typeface="Avenir Book" charset="0"/>
            </a:endParaRPr>
          </a:p>
        </p:txBody>
      </p:sp>
      <p:sp>
        <p:nvSpPr>
          <p:cNvPr id="15" name="Rectangle 14"/>
          <p:cNvSpPr/>
          <p:nvPr/>
        </p:nvSpPr>
        <p:spPr>
          <a:xfrm>
            <a:off x="731520" y="24422642"/>
            <a:ext cx="11386589" cy="776470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Methods</a:t>
            </a: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r>
              <a:rPr lang="en-US" sz="3200" dirty="0">
                <a:solidFill>
                  <a:prstClr val="black"/>
                </a:solidFill>
                <a:latin typeface="Avenir Book" charset="0"/>
                <a:ea typeface="Avenir Book" charset="0"/>
                <a:cs typeface="Avenir Book" charset="0"/>
              </a:rPr>
              <a:t>Data Collection:</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NEON data portal collected data of aquatic macroinvertebrate richness and canopy coverage percentage from all three sites</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Collected using remote sensing, meteorological measurements, and phenocameras</a:t>
            </a:r>
          </a:p>
          <a:p>
            <a:pPr defTabSz="3511068"/>
            <a:r>
              <a:rPr lang="en-US" sz="3200" dirty="0">
                <a:solidFill>
                  <a:prstClr val="black"/>
                </a:solidFill>
                <a:latin typeface="Avenir Book" charset="0"/>
                <a:ea typeface="Avenir Book" charset="0"/>
                <a:cs typeface="Avenir Book" charset="0"/>
              </a:rPr>
              <a:t>Data Analysis:</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Used Rstudio to create linear regression statistical analysis</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Bar Chart: Compared species richness (dependent variable) across the three sites canopy coverage percentage (independent variable)</a:t>
            </a:r>
          </a:p>
          <a:p>
            <a:pPr marL="571500" indent="-571500" defTabSz="3511068">
              <a:buFont typeface="Arial" panose="020B0604020202020204" pitchFamily="34" charset="0"/>
              <a:buChar char="•"/>
            </a:pPr>
            <a:endParaRPr lang="en-US" sz="2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p:txBody>
      </p:sp>
      <mc:AlternateContent xmlns:mc="http://schemas.openxmlformats.org/markup-compatibility/2006">
        <mc:Choice xmlns:a14="http://schemas.microsoft.com/office/drawing/2010/main" Requires="a14">
          <p:sp>
            <p:nvSpPr>
              <p:cNvPr id="16" name="Rectangle 15"/>
              <p:cNvSpPr/>
              <p:nvPr/>
            </p:nvSpPr>
            <p:spPr>
              <a:xfrm>
                <a:off x="26545541" y="10751428"/>
                <a:ext cx="11384280" cy="51127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Results</a:t>
                </a:r>
              </a:p>
              <a:p>
                <a:pPr defTabSz="3511068"/>
                <a:endParaRPr lang="en-US" sz="4400" b="1" dirty="0">
                  <a:solidFill>
                    <a:prstClr val="black"/>
                  </a:solidFill>
                  <a:latin typeface="Avenir Book" charset="0"/>
                  <a:ea typeface="Avenir Book" charset="0"/>
                  <a:cs typeface="Avenir Book" charset="0"/>
                </a:endParaRPr>
              </a:p>
              <a:p>
                <a:pPr marL="571500" indent="-571500" defTabSz="3511068">
                  <a:buFont typeface="Arial" panose="020B0604020202020204" pitchFamily="34" charset="0"/>
                  <a:buChar char="•"/>
                </a:pPr>
                <a:r>
                  <a:rPr lang="en-US" sz="3200" dirty="0">
                    <a:solidFill>
                      <a:prstClr val="black"/>
                    </a:solidFill>
                    <a:latin typeface="Avenir Book" charset="0"/>
                    <a:ea typeface="Avenir Book" charset="0"/>
                    <a:cs typeface="Avenir Book" charset="0"/>
                  </a:rPr>
                  <a:t>No correlation was found between riparian cover and species richness of aquatic macroinvertebrates </a:t>
                </a:r>
                <a:r>
                  <a:rPr lang="en-US" sz="2000" dirty="0">
                    <a:solidFill>
                      <a:prstClr val="black"/>
                    </a:solidFill>
                    <a:latin typeface="Avenir Book" charset="0"/>
                    <a:ea typeface="Avenir Book" charset="0"/>
                    <a:cs typeface="Avenir Book" charset="0"/>
                  </a:rPr>
                  <a:t>(</a:t>
                </a:r>
                <a14:m>
                  <m:oMath xmlns:m="http://schemas.openxmlformats.org/officeDocument/2006/math">
                    <m:sSup>
                      <m:sSupPr>
                        <m:ctrlPr>
                          <a:rPr lang="en-US" sz="2000" b="0" i="1" smtClean="0">
                            <a:solidFill>
                              <a:prstClr val="black"/>
                            </a:solidFill>
                            <a:latin typeface="Cambria Math" panose="02040503050406030204" pitchFamily="18" charset="0"/>
                            <a:ea typeface="Avenir Book" charset="0"/>
                            <a:cs typeface="Avenir Book" charset="0"/>
                          </a:rPr>
                        </m:ctrlPr>
                      </m:sSupPr>
                      <m:e>
                        <m:r>
                          <a:rPr lang="en-US" sz="2000" b="0" i="1" smtClean="0">
                            <a:solidFill>
                              <a:prstClr val="black"/>
                            </a:solidFill>
                            <a:latin typeface="Cambria Math" panose="02040503050406030204" pitchFamily="18" charset="0"/>
                            <a:ea typeface="Avenir Book" charset="0"/>
                            <a:cs typeface="Avenir Book" charset="0"/>
                          </a:rPr>
                          <m:t>𝑅</m:t>
                        </m:r>
                      </m:e>
                      <m:sup>
                        <m:r>
                          <a:rPr lang="en-US" sz="2000" b="0" i="1" smtClean="0">
                            <a:solidFill>
                              <a:prstClr val="black"/>
                            </a:solidFill>
                            <a:latin typeface="Cambria Math" panose="02040503050406030204" pitchFamily="18" charset="0"/>
                            <a:ea typeface="Avenir Book" charset="0"/>
                            <a:cs typeface="Avenir Book" charset="0"/>
                          </a:rPr>
                          <m:t>2</m:t>
                        </m:r>
                      </m:sup>
                    </m:sSup>
                    <m:r>
                      <a:rPr lang="en-US" sz="2000" b="0" i="1" smtClean="0">
                        <a:solidFill>
                          <a:prstClr val="black"/>
                        </a:solidFill>
                        <a:latin typeface="Cambria Math" panose="02040503050406030204" pitchFamily="18" charset="0"/>
                        <a:ea typeface="Avenir Book" charset="0"/>
                        <a:cs typeface="Avenir Book" charset="0"/>
                      </a:rPr>
                      <m:t>=0.15, </m:t>
                    </m:r>
                    <m:r>
                      <a:rPr lang="en-US" sz="2000" b="0" i="1" smtClean="0">
                        <a:solidFill>
                          <a:prstClr val="black"/>
                        </a:solidFill>
                        <a:latin typeface="Cambria Math" panose="02040503050406030204" pitchFamily="18" charset="0"/>
                        <a:ea typeface="Avenir Book" charset="0"/>
                        <a:cs typeface="Avenir Book" charset="0"/>
                      </a:rPr>
                      <m:t>𝑡</m:t>
                    </m:r>
                    <m:r>
                      <a:rPr lang="en-US" sz="2000" b="0" i="1" smtClean="0">
                        <a:solidFill>
                          <a:prstClr val="black"/>
                        </a:solidFill>
                        <a:latin typeface="Cambria Math" panose="02040503050406030204" pitchFamily="18" charset="0"/>
                        <a:ea typeface="Avenir Book" charset="0"/>
                        <a:cs typeface="Avenir Book" charset="0"/>
                      </a:rPr>
                      <m:t>=1.13, </m:t>
                    </m:r>
                    <m:r>
                      <a:rPr lang="en-US" sz="2000" b="0" i="1" smtClean="0">
                        <a:solidFill>
                          <a:prstClr val="black"/>
                        </a:solidFill>
                        <a:latin typeface="Cambria Math" panose="02040503050406030204" pitchFamily="18" charset="0"/>
                        <a:ea typeface="Avenir Book" charset="0"/>
                        <a:cs typeface="Avenir Book" charset="0"/>
                      </a:rPr>
                      <m:t>𝑝</m:t>
                    </m:r>
                    <m:r>
                      <a:rPr lang="en-US" sz="2000" b="0" i="1" smtClean="0">
                        <a:solidFill>
                          <a:prstClr val="black"/>
                        </a:solidFill>
                        <a:latin typeface="Cambria Math" panose="02040503050406030204" pitchFamily="18" charset="0"/>
                        <a:ea typeface="Avenir Book" charset="0"/>
                        <a:cs typeface="Avenir Book" charset="0"/>
                      </a:rPr>
                      <m:t>=0.3</m:t>
                    </m:r>
                  </m:oMath>
                </a14:m>
                <a:r>
                  <a:rPr lang="en-US" sz="2000" dirty="0">
                    <a:solidFill>
                      <a:prstClr val="black"/>
                    </a:solidFill>
                    <a:latin typeface="Avenir Book" charset="0"/>
                    <a:ea typeface="Avenir Book" charset="0"/>
                    <a:cs typeface="Avenir Book" charset="0"/>
                  </a:rPr>
                  <a:t>) </a:t>
                </a:r>
              </a:p>
              <a:p>
                <a:pPr marL="571500" indent="-571500" defTabSz="3511068">
                  <a:buFont typeface="Arial" panose="020B0604020202020204" pitchFamily="34" charset="0"/>
                  <a:buChar char="•"/>
                </a:pPr>
                <a:r>
                  <a:rPr lang="en-US" sz="3200" dirty="0">
                    <a:solidFill>
                      <a:prstClr val="black"/>
                    </a:solidFill>
                    <a:latin typeface="Avenir Book" charset="0"/>
                    <a:ea typeface="Avenir Book" charset="0"/>
                    <a:cs typeface="Avenir Book" charset="0"/>
                  </a:rPr>
                  <a:t>Average canopy cover was fairly consistent across all years at each site </a:t>
                </a:r>
                <a:r>
                  <a:rPr lang="en-US" sz="2000" dirty="0">
                    <a:solidFill>
                      <a:prstClr val="black"/>
                    </a:solidFill>
                    <a:latin typeface="Avenir Book" charset="0"/>
                    <a:ea typeface="Avenir Book" charset="0"/>
                    <a:cs typeface="Avenir Book" charset="0"/>
                  </a:rPr>
                  <a:t>(Figure 2)</a:t>
                </a:r>
              </a:p>
              <a:p>
                <a:pPr marL="571500" indent="-571500" defTabSz="3511068">
                  <a:buFont typeface="Arial" panose="020B0604020202020204" pitchFamily="34" charset="0"/>
                  <a:buChar char="•"/>
                </a:pPr>
                <a:r>
                  <a:rPr lang="en-US" sz="3200" dirty="0">
                    <a:solidFill>
                      <a:prstClr val="black"/>
                    </a:solidFill>
                    <a:latin typeface="Avenir Book" charset="0"/>
                    <a:ea typeface="Avenir Book" charset="0"/>
                    <a:cs typeface="Avenir Book" charset="0"/>
                  </a:rPr>
                  <a:t>Species richness varied widely in Mayfield Creek and Upper Big Creek, but were fairly consistent in </a:t>
                </a:r>
                <a:r>
                  <a:rPr lang="en-US" sz="3200" dirty="0" err="1">
                    <a:solidFill>
                      <a:prstClr val="black"/>
                    </a:solidFill>
                    <a:latin typeface="Avenir Book" charset="0"/>
                    <a:ea typeface="Avenir Book" charset="0"/>
                    <a:cs typeface="Avenir Book" charset="0"/>
                  </a:rPr>
                  <a:t>Oksrukuyik</a:t>
                </a:r>
                <a:r>
                  <a:rPr lang="en-US" sz="3200" dirty="0">
                    <a:solidFill>
                      <a:prstClr val="black"/>
                    </a:solidFill>
                    <a:latin typeface="Avenir Book" charset="0"/>
                    <a:ea typeface="Avenir Book" charset="0"/>
                    <a:cs typeface="Avenir Book" charset="0"/>
                  </a:rPr>
                  <a:t> Creek </a:t>
                </a:r>
                <a:r>
                  <a:rPr lang="en-US" sz="2000" dirty="0">
                    <a:solidFill>
                      <a:prstClr val="black"/>
                    </a:solidFill>
                    <a:latin typeface="Avenir Book" charset="0"/>
                    <a:ea typeface="Avenir Book" charset="0"/>
                    <a:cs typeface="Avenir Book" charset="0"/>
                  </a:rPr>
                  <a:t>(Figure 3)</a:t>
                </a:r>
              </a:p>
            </p:txBody>
          </p:sp>
        </mc:Choice>
        <mc:Fallback>
          <p:sp>
            <p:nvSpPr>
              <p:cNvPr id="16" name="Rectangle 15"/>
              <p:cNvSpPr>
                <a:spLocks noRot="1" noChangeAspect="1" noMove="1" noResize="1" noEditPoints="1" noAdjustHandles="1" noChangeArrowheads="1" noChangeShapeType="1" noTextEdit="1"/>
              </p:cNvSpPr>
              <p:nvPr/>
            </p:nvSpPr>
            <p:spPr>
              <a:xfrm>
                <a:off x="26545541" y="10751428"/>
                <a:ext cx="11384280" cy="5112786"/>
              </a:xfrm>
              <a:prstGeom prst="rect">
                <a:avLst/>
              </a:prstGeom>
              <a:blipFill>
                <a:blip r:embed="rId3"/>
                <a:stretch>
                  <a:fillRect l="-2195" t="-2622" r="-803"/>
                </a:stretch>
              </a:blipFill>
              <a:ln w="6350">
                <a:solidFill>
                  <a:schemeClr val="tx1"/>
                </a:solidFill>
              </a:ln>
            </p:spPr>
            <p:txBody>
              <a:bodyPr/>
              <a:lstStyle/>
              <a:p>
                <a:r>
                  <a:rPr lang="en-US">
                    <a:noFill/>
                  </a:rPr>
                  <a:t> </a:t>
                </a:r>
              </a:p>
            </p:txBody>
          </p:sp>
        </mc:Fallback>
      </mc:AlternateContent>
      <p:sp>
        <p:nvSpPr>
          <p:cNvPr id="17" name="Rectangle 16"/>
          <p:cNvSpPr/>
          <p:nvPr/>
        </p:nvSpPr>
        <p:spPr>
          <a:xfrm>
            <a:off x="26619202" y="16728387"/>
            <a:ext cx="11236958" cy="66883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Discussion</a:t>
            </a:r>
          </a:p>
          <a:p>
            <a:pPr defTabSz="3511068"/>
            <a:endParaRPr lang="en-US" sz="4400" b="1" dirty="0">
              <a:solidFill>
                <a:prstClr val="black"/>
              </a:solidFill>
              <a:latin typeface="Avenir Book" charset="0"/>
              <a:ea typeface="Avenir Book" charset="0"/>
              <a:cs typeface="Avenir Book" charset="0"/>
            </a:endParaRPr>
          </a:p>
          <a:p>
            <a:pPr marL="571500" indent="-571500" defTabSz="3511068">
              <a:buFont typeface="Arial" panose="020B0604020202020204" pitchFamily="34" charset="0"/>
              <a:buChar char="•"/>
            </a:pPr>
            <a:r>
              <a:rPr lang="en-US" sz="3200" dirty="0">
                <a:solidFill>
                  <a:prstClr val="black"/>
                </a:solidFill>
                <a:latin typeface="Avenir Book" charset="0"/>
                <a:ea typeface="Avenir Book" charset="0"/>
                <a:cs typeface="Avenir Book" charset="0"/>
              </a:rPr>
              <a:t>There may be a potential relationship between riparian cover and aquatic macroinvertebrate communities that our test could not capture with only nine data points</a:t>
            </a:r>
          </a:p>
          <a:p>
            <a:pPr marL="571500" indent="-571500" defTabSz="3511068">
              <a:buFont typeface="Arial" panose="020B0604020202020204" pitchFamily="34" charset="0"/>
              <a:buChar char="•"/>
            </a:pPr>
            <a:r>
              <a:rPr lang="en-US" sz="3200" dirty="0">
                <a:solidFill>
                  <a:prstClr val="black"/>
                </a:solidFill>
                <a:latin typeface="Avenir Book" charset="0"/>
                <a:ea typeface="Avenir Book" charset="0"/>
                <a:cs typeface="Avenir Book" charset="0"/>
              </a:rPr>
              <a:t>Sites varied in altitude and latitude which drastically impacted average temperature. Temperature is a limiting factor for insect diversity.</a:t>
            </a:r>
          </a:p>
          <a:p>
            <a:pPr marL="571500" indent="-571500" defTabSz="3511068">
              <a:buFont typeface="Arial" panose="020B0604020202020204" pitchFamily="34" charset="0"/>
              <a:buChar char="•"/>
            </a:pPr>
            <a:r>
              <a:rPr lang="en-US" sz="3200" dirty="0">
                <a:solidFill>
                  <a:prstClr val="black"/>
                </a:solidFill>
                <a:latin typeface="Avenir Book" charset="0"/>
                <a:ea typeface="Avenir Book" charset="0"/>
                <a:cs typeface="Avenir Book" charset="0"/>
              </a:rPr>
              <a:t>Our study only examined relationships between riparian cover and macroinvertebrates in unimpaired streams to establish a baseline relationship</a:t>
            </a:r>
          </a:p>
          <a:p>
            <a:pPr marL="571500" indent="-571500" defTabSz="3511068">
              <a:buFont typeface="Arial" panose="020B0604020202020204" pitchFamily="34" charset="0"/>
              <a:buChar char="•"/>
            </a:pPr>
            <a:endParaRPr lang="en-US" sz="4400" dirty="0">
              <a:solidFill>
                <a:prstClr val="black"/>
              </a:solidFill>
              <a:latin typeface="Avenir Book" charset="0"/>
              <a:ea typeface="Avenir Book" charset="0"/>
              <a:cs typeface="Avenir Book" charset="0"/>
            </a:endParaRPr>
          </a:p>
        </p:txBody>
      </p:sp>
      <p:sp>
        <p:nvSpPr>
          <p:cNvPr id="18" name="Rectangle 17"/>
          <p:cNvSpPr/>
          <p:nvPr/>
        </p:nvSpPr>
        <p:spPr>
          <a:xfrm>
            <a:off x="26692863" y="24270375"/>
            <a:ext cx="11236958" cy="469742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Next Steps/Future Directions</a:t>
            </a:r>
          </a:p>
          <a:p>
            <a:pPr defTabSz="3511068"/>
            <a:r>
              <a:rPr lang="en-US" sz="3200" dirty="0">
                <a:solidFill>
                  <a:prstClr val="black"/>
                </a:solidFill>
                <a:latin typeface="Avenir Book" charset="0"/>
                <a:ea typeface="Avenir Book" charset="0"/>
                <a:cs typeface="Avenir Book" charset="0"/>
              </a:rPr>
              <a:t>More Data</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In the future, more NEON data will be available to strengthen the test results</a:t>
            </a:r>
          </a:p>
          <a:p>
            <a:pPr defTabSz="3511068"/>
            <a:r>
              <a:rPr lang="en-US" sz="3200" dirty="0">
                <a:solidFill>
                  <a:prstClr val="black"/>
                </a:solidFill>
                <a:latin typeface="Avenir Book" charset="0"/>
                <a:ea typeface="Avenir Book" charset="0"/>
                <a:cs typeface="Avenir Book" charset="0"/>
              </a:rPr>
              <a:t>Geography</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Future studies, researchers should use sites in close proximity to decrease confounding variables</a:t>
            </a:r>
          </a:p>
          <a:p>
            <a:pPr defTabSz="3511068"/>
            <a:r>
              <a:rPr lang="en-US" sz="3200">
                <a:solidFill>
                  <a:prstClr val="black"/>
                </a:solidFill>
                <a:latin typeface="Avenir Book" charset="0"/>
                <a:ea typeface="Avenir Book" charset="0"/>
                <a:cs typeface="Avenir Book" charset="0"/>
              </a:rPr>
              <a:t>Varying Stream Type</a:t>
            </a:r>
            <a:endParaRPr lang="en-US" sz="3200" dirty="0">
              <a:solidFill>
                <a:prstClr val="black"/>
              </a:solidFill>
              <a:latin typeface="Avenir Book" charset="0"/>
              <a:ea typeface="Avenir Book" charset="0"/>
              <a:cs typeface="Avenir Book" charset="0"/>
            </a:endParaRP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Future studies should compare unimpaired and impaired stream vegetation and community composition to inform policy makers</a:t>
            </a:r>
          </a:p>
          <a:p>
            <a:pPr defTabSz="3511068"/>
            <a:endParaRPr lang="en-US" sz="4400" b="1" dirty="0">
              <a:solidFill>
                <a:prstClr val="black"/>
              </a:solidFill>
              <a:latin typeface="Avenir Book" charset="0"/>
              <a:ea typeface="Avenir Book" charset="0"/>
              <a:cs typeface="Avenir Book" charset="0"/>
            </a:endParaRPr>
          </a:p>
        </p:txBody>
      </p:sp>
      <mc:AlternateContent xmlns:mc="http://schemas.openxmlformats.org/markup-compatibility/2006">
        <mc:Choice xmlns:a14="http://schemas.microsoft.com/office/drawing/2010/main" Requires="a14">
          <p:sp>
            <p:nvSpPr>
              <p:cNvPr id="19" name="Rectangle 18"/>
              <p:cNvSpPr/>
              <p:nvPr/>
            </p:nvSpPr>
            <p:spPr>
              <a:xfrm>
                <a:off x="12701178" y="11000483"/>
                <a:ext cx="13261293" cy="101356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Figures</a:t>
                </a: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r>
                  <a:rPr lang="en-US" sz="2000" i="1" dirty="0">
                    <a:solidFill>
                      <a:prstClr val="black"/>
                    </a:solidFill>
                    <a:latin typeface="Avenir Book" charset="0"/>
                    <a:ea typeface="Avenir Book" charset="0"/>
                    <a:cs typeface="Avenir Book" charset="0"/>
                  </a:rPr>
                  <a:t>Figure 1: This visualization shows a comparison of species richness (y-axis) and canopy coverage (x-axis). The three sites shown, in differing colors, compare the coverage and the species richness by year. The pattern shows that those sites with more canopy cover have a higher richness in aquatic macro-invertebrates (</a:t>
                </a:r>
                <a14:m>
                  <m:oMath xmlns:m="http://schemas.openxmlformats.org/officeDocument/2006/math">
                    <m:sSup>
                      <m:sSupPr>
                        <m:ctrlPr>
                          <a:rPr lang="en-US" sz="2000" b="0" i="1" smtClean="0">
                            <a:solidFill>
                              <a:prstClr val="black"/>
                            </a:solidFill>
                            <a:latin typeface="Cambria Math" panose="02040503050406030204" pitchFamily="18" charset="0"/>
                            <a:ea typeface="Avenir Book" charset="0"/>
                            <a:cs typeface="Avenir Book" charset="0"/>
                          </a:rPr>
                        </m:ctrlPr>
                      </m:sSupPr>
                      <m:e>
                        <m:r>
                          <a:rPr lang="en-US" sz="2000" b="0" i="1" smtClean="0">
                            <a:solidFill>
                              <a:prstClr val="black"/>
                            </a:solidFill>
                            <a:latin typeface="Cambria Math" panose="02040503050406030204" pitchFamily="18" charset="0"/>
                            <a:ea typeface="Avenir Book" charset="0"/>
                            <a:cs typeface="Avenir Book" charset="0"/>
                          </a:rPr>
                          <m:t>𝑅</m:t>
                        </m:r>
                      </m:e>
                      <m:sup>
                        <m:r>
                          <a:rPr lang="en-US" sz="2000" b="0" i="1" smtClean="0">
                            <a:solidFill>
                              <a:prstClr val="black"/>
                            </a:solidFill>
                            <a:latin typeface="Cambria Math" panose="02040503050406030204" pitchFamily="18" charset="0"/>
                            <a:ea typeface="Avenir Book" charset="0"/>
                            <a:cs typeface="Avenir Book" charset="0"/>
                          </a:rPr>
                          <m:t>2</m:t>
                        </m:r>
                      </m:sup>
                    </m:sSup>
                    <m:r>
                      <a:rPr lang="en-US" sz="2000" b="0" i="1" smtClean="0">
                        <a:solidFill>
                          <a:prstClr val="black"/>
                        </a:solidFill>
                        <a:latin typeface="Cambria Math" panose="02040503050406030204" pitchFamily="18" charset="0"/>
                        <a:ea typeface="Avenir Book" charset="0"/>
                        <a:cs typeface="Avenir Book" charset="0"/>
                      </a:rPr>
                      <m:t>=0.15, </m:t>
                    </m:r>
                    <m:r>
                      <a:rPr lang="en-US" sz="2000" b="0" i="1" smtClean="0">
                        <a:solidFill>
                          <a:prstClr val="black"/>
                        </a:solidFill>
                        <a:latin typeface="Cambria Math" panose="02040503050406030204" pitchFamily="18" charset="0"/>
                        <a:ea typeface="Avenir Book" charset="0"/>
                        <a:cs typeface="Avenir Book" charset="0"/>
                      </a:rPr>
                      <m:t>𝑡</m:t>
                    </m:r>
                    <m:r>
                      <a:rPr lang="en-US" sz="2000" b="0" i="1" smtClean="0">
                        <a:solidFill>
                          <a:prstClr val="black"/>
                        </a:solidFill>
                        <a:latin typeface="Cambria Math" panose="02040503050406030204" pitchFamily="18" charset="0"/>
                        <a:ea typeface="Avenir Book" charset="0"/>
                        <a:cs typeface="Avenir Book" charset="0"/>
                      </a:rPr>
                      <m:t>=1.13, </m:t>
                    </m:r>
                    <m:r>
                      <a:rPr lang="en-US" sz="2000" b="0" i="1" smtClean="0">
                        <a:solidFill>
                          <a:prstClr val="black"/>
                        </a:solidFill>
                        <a:latin typeface="Cambria Math" panose="02040503050406030204" pitchFamily="18" charset="0"/>
                        <a:ea typeface="Avenir Book" charset="0"/>
                        <a:cs typeface="Avenir Book" charset="0"/>
                      </a:rPr>
                      <m:t>𝑝</m:t>
                    </m:r>
                    <m:r>
                      <a:rPr lang="en-US" sz="2000" b="0" i="1" smtClean="0">
                        <a:solidFill>
                          <a:prstClr val="black"/>
                        </a:solidFill>
                        <a:latin typeface="Cambria Math" panose="02040503050406030204" pitchFamily="18" charset="0"/>
                        <a:ea typeface="Avenir Book" charset="0"/>
                        <a:cs typeface="Avenir Book" charset="0"/>
                      </a:rPr>
                      <m:t>=0.3</m:t>
                    </m:r>
                  </m:oMath>
                </a14:m>
                <a:r>
                  <a:rPr lang="fr-FR" sz="2000" i="1" dirty="0">
                    <a:solidFill>
                      <a:prstClr val="black"/>
                    </a:solidFill>
                    <a:latin typeface="Avenir Book" charset="0"/>
                    <a:ea typeface="Avenir Book" charset="0"/>
                    <a:cs typeface="Avenir Book" charset="0"/>
                  </a:rPr>
                  <a:t>).</a:t>
                </a:r>
                <a:endParaRPr lang="en-US" sz="4400" dirty="0">
                  <a:solidFill>
                    <a:prstClr val="black"/>
                  </a:solidFill>
                  <a:latin typeface="Avenir Book" charset="0"/>
                  <a:ea typeface="Avenir Book" charset="0"/>
                  <a:cs typeface="Avenir Book" charset="0"/>
                </a:endParaRPr>
              </a:p>
            </p:txBody>
          </p:sp>
        </mc:Choice>
        <mc:Fallback>
          <p:sp>
            <p:nvSpPr>
              <p:cNvPr id="19" name="Rectangle 18"/>
              <p:cNvSpPr>
                <a:spLocks noRot="1" noChangeAspect="1" noMove="1" noResize="1" noEditPoints="1" noAdjustHandles="1" noChangeArrowheads="1" noChangeShapeType="1" noTextEdit="1"/>
              </p:cNvSpPr>
              <p:nvPr/>
            </p:nvSpPr>
            <p:spPr>
              <a:xfrm>
                <a:off x="12701178" y="11000483"/>
                <a:ext cx="13261293" cy="10135626"/>
              </a:xfrm>
              <a:prstGeom prst="rect">
                <a:avLst/>
              </a:prstGeom>
              <a:blipFill>
                <a:blip r:embed="rId4"/>
                <a:stretch>
                  <a:fillRect l="-1885" t="-1324"/>
                </a:stretch>
              </a:blipFill>
              <a:ln w="6350">
                <a:noFill/>
              </a:ln>
            </p:spPr>
            <p:txBody>
              <a:bodyPr/>
              <a:lstStyle/>
              <a:p>
                <a:r>
                  <a:rPr lang="en-US">
                    <a:noFill/>
                  </a:rPr>
                  <a:t> </a:t>
                </a:r>
              </a:p>
            </p:txBody>
          </p:sp>
        </mc:Fallback>
      </mc:AlternateContent>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520" y="676697"/>
            <a:ext cx="4572000" cy="1164801"/>
          </a:xfrm>
          <a:prstGeom prst="rect">
            <a:avLst/>
          </a:prstGeom>
        </p:spPr>
      </p:pic>
      <p:sp>
        <p:nvSpPr>
          <p:cNvPr id="27" name="Rectangle 26"/>
          <p:cNvSpPr/>
          <p:nvPr/>
        </p:nvSpPr>
        <p:spPr>
          <a:xfrm>
            <a:off x="26619203" y="29698860"/>
            <a:ext cx="11236958" cy="24884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References &amp; Acknowledgements</a:t>
            </a:r>
          </a:p>
        </p:txBody>
      </p:sp>
      <p:sp>
        <p:nvSpPr>
          <p:cNvPr id="22" name="Rectangle 21"/>
          <p:cNvSpPr/>
          <p:nvPr/>
        </p:nvSpPr>
        <p:spPr>
          <a:xfrm>
            <a:off x="731519" y="19097812"/>
            <a:ext cx="11386589" cy="43188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Research Question &amp; Hypothesis/Prediction </a:t>
            </a:r>
          </a:p>
        </p:txBody>
      </p:sp>
      <p:sp>
        <p:nvSpPr>
          <p:cNvPr id="2" name="AutoShape 2">
            <a:extLst>
              <a:ext uri="{FF2B5EF4-FFF2-40B4-BE49-F238E27FC236}">
                <a16:creationId xmlns:a16="http://schemas.microsoft.com/office/drawing/2014/main" id="{4ABF647F-BEBD-37C5-1BEF-EF7DF3A68B1C}"/>
              </a:ext>
            </a:extLst>
          </p:cNvPr>
          <p:cNvSpPr>
            <a:spLocks noChangeAspect="1" noChangeArrowheads="1"/>
          </p:cNvSpPr>
          <p:nvPr/>
        </p:nvSpPr>
        <p:spPr bwMode="auto">
          <a:xfrm>
            <a:off x="190500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D63DEDB6-DC4C-C333-D4A7-905BC4B34EFF}"/>
              </a:ext>
            </a:extLst>
          </p:cNvPr>
          <p:cNvSpPr/>
          <p:nvPr/>
        </p:nvSpPr>
        <p:spPr>
          <a:xfrm>
            <a:off x="731519" y="4256446"/>
            <a:ext cx="11386589" cy="572824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Site Name: Upper Big Creek, California</a:t>
            </a:r>
            <a:endParaRPr lang="en-US" sz="2400" b="1" dirty="0">
              <a:solidFill>
                <a:prstClr val="black"/>
              </a:solidFill>
              <a:latin typeface="Avenir Book" charset="0"/>
              <a:ea typeface="Avenir Book" charset="0"/>
              <a:cs typeface="Avenir Book" charset="0"/>
            </a:endParaRPr>
          </a:p>
          <a:p>
            <a:pPr marL="342900" indent="-342900" defTabSz="3511068">
              <a:buFont typeface="Arial" panose="020B0604020202020204" pitchFamily="34" charset="0"/>
              <a:buChar char="•"/>
            </a:pPr>
            <a:endParaRPr lang="en-US" sz="2400" b="1" dirty="0">
              <a:solidFill>
                <a:prstClr val="black"/>
              </a:solidFill>
              <a:latin typeface="Avenir Book" charset="0"/>
              <a:ea typeface="Avenir Book" charset="0"/>
              <a:cs typeface="Avenir Book" charset="0"/>
            </a:endParaRPr>
          </a:p>
          <a:p>
            <a:pPr marL="342900" indent="-342900" defTabSz="3511068">
              <a:buFont typeface="Arial" panose="020B0604020202020204" pitchFamily="34" charset="0"/>
              <a:buChar char="•"/>
            </a:pPr>
            <a:endParaRPr lang="en-US" sz="2400" b="1" dirty="0">
              <a:solidFill>
                <a:prstClr val="black"/>
              </a:solidFill>
              <a:latin typeface="Avenir Book" charset="0"/>
              <a:ea typeface="Avenir Book" charset="0"/>
              <a:cs typeface="Avenir Book" charset="0"/>
            </a:endParaRPr>
          </a:p>
        </p:txBody>
      </p:sp>
      <p:sp>
        <p:nvSpPr>
          <p:cNvPr id="8" name="Rectangle 7">
            <a:extLst>
              <a:ext uri="{FF2B5EF4-FFF2-40B4-BE49-F238E27FC236}">
                <a16:creationId xmlns:a16="http://schemas.microsoft.com/office/drawing/2014/main" id="{6B539B43-F688-8CDC-1ADF-5582C68FB58E}"/>
              </a:ext>
            </a:extLst>
          </p:cNvPr>
          <p:cNvSpPr/>
          <p:nvPr/>
        </p:nvSpPr>
        <p:spPr>
          <a:xfrm>
            <a:off x="12735609" y="4283854"/>
            <a:ext cx="13266092" cy="57008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err="1">
                <a:solidFill>
                  <a:prstClr val="black"/>
                </a:solidFill>
                <a:latin typeface="Avenir Book" charset="0"/>
                <a:ea typeface="Avenir Book" charset="0"/>
                <a:cs typeface="Avenir Book" charset="0"/>
              </a:rPr>
              <a:t>Oksrukuyik</a:t>
            </a:r>
            <a:r>
              <a:rPr lang="en-US" sz="4400" b="1" dirty="0">
                <a:solidFill>
                  <a:prstClr val="black"/>
                </a:solidFill>
                <a:latin typeface="Avenir Book" charset="0"/>
                <a:ea typeface="Avenir Book" charset="0"/>
                <a:cs typeface="Avenir Book" charset="0"/>
              </a:rPr>
              <a:t> Creek, Alaska</a:t>
            </a:r>
          </a:p>
          <a:p>
            <a:pPr defTabSz="3511068"/>
            <a:r>
              <a:rPr lang="en-US" sz="4400" b="1" dirty="0">
                <a:solidFill>
                  <a:prstClr val="black"/>
                </a:solidFill>
                <a:latin typeface="Avenir Book" charset="0"/>
                <a:ea typeface="Avenir Book" charset="0"/>
                <a:cs typeface="Avenir Book" charset="0"/>
              </a:rPr>
              <a:t> </a:t>
            </a:r>
          </a:p>
        </p:txBody>
      </p:sp>
      <p:sp>
        <p:nvSpPr>
          <p:cNvPr id="9" name="Rectangle 8">
            <a:extLst>
              <a:ext uri="{FF2B5EF4-FFF2-40B4-BE49-F238E27FC236}">
                <a16:creationId xmlns:a16="http://schemas.microsoft.com/office/drawing/2014/main" id="{AD81A253-04C3-61DF-0491-A8552E8F2B81}"/>
              </a:ext>
            </a:extLst>
          </p:cNvPr>
          <p:cNvSpPr/>
          <p:nvPr/>
        </p:nvSpPr>
        <p:spPr>
          <a:xfrm>
            <a:off x="26619202" y="4283854"/>
            <a:ext cx="11310619" cy="57008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Mayfield Creek, Alabama</a:t>
            </a:r>
          </a:p>
          <a:p>
            <a:pPr defTabSz="3511068"/>
            <a:endParaRPr lang="en-US" sz="3200" dirty="0">
              <a:solidFill>
                <a:prstClr val="black"/>
              </a:solidFill>
              <a:latin typeface="Avenir Book" charset="0"/>
              <a:ea typeface="Avenir Book" charset="0"/>
              <a:cs typeface="Avenir Book" charset="0"/>
            </a:endParaRPr>
          </a:p>
        </p:txBody>
      </p:sp>
      <p:sp>
        <p:nvSpPr>
          <p:cNvPr id="6" name="TextBox 5">
            <a:extLst>
              <a:ext uri="{FF2B5EF4-FFF2-40B4-BE49-F238E27FC236}">
                <a16:creationId xmlns:a16="http://schemas.microsoft.com/office/drawing/2014/main" id="{09DA2AB1-794F-3A69-E7B9-8272F0AFE47B}"/>
              </a:ext>
            </a:extLst>
          </p:cNvPr>
          <p:cNvSpPr txBox="1"/>
          <p:nvPr/>
        </p:nvSpPr>
        <p:spPr>
          <a:xfrm>
            <a:off x="843724" y="25322180"/>
            <a:ext cx="4347592" cy="4992136"/>
          </a:xfrm>
          <a:prstGeom prst="rect">
            <a:avLst/>
          </a:prstGeom>
          <a:noFill/>
        </p:spPr>
        <p:txBody>
          <a:bodyPr wrap="square" rtlCol="0">
            <a:spAutoFit/>
          </a:bodyPr>
          <a:lstStyle/>
          <a:p>
            <a:pPr defTabSz="3511068"/>
            <a:r>
              <a:rPr lang="en-US" sz="3200" dirty="0">
                <a:solidFill>
                  <a:prstClr val="black"/>
                </a:solidFill>
                <a:latin typeface="Avenir Book" charset="0"/>
                <a:ea typeface="Avenir Book" charset="0"/>
                <a:cs typeface="Avenir Book" charset="0"/>
              </a:rPr>
              <a:t>Study Design:</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Collected data from three sites: Upper Big Creek, California; Mayfield Creek, Alabama; Oksrukuyik Creek, Alaska </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Data was collected from summer months of (July-August) between 2017-2019</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Upper Big Creek: Urbanized </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Mayfield Creek: Agricultural </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Oksrukuyia Creek: Rural </a:t>
            </a:r>
          </a:p>
          <a:p>
            <a:endParaRPr lang="en-US" dirty="0"/>
          </a:p>
        </p:txBody>
      </p:sp>
      <p:pic>
        <p:nvPicPr>
          <p:cNvPr id="1028" name="Picture 4">
            <a:extLst>
              <a:ext uri="{FF2B5EF4-FFF2-40B4-BE49-F238E27FC236}">
                <a16:creationId xmlns:a16="http://schemas.microsoft.com/office/drawing/2014/main" id="{1667E24B-E23C-0D60-D5D6-56B08FC64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0251" y="25606615"/>
            <a:ext cx="7014170" cy="37628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GC discharge, photo by: John Schneblen">
            <a:extLst>
              <a:ext uri="{FF2B5EF4-FFF2-40B4-BE49-F238E27FC236}">
                <a16:creationId xmlns:a16="http://schemas.microsoft.com/office/drawing/2014/main" id="{21E462AC-16C1-1EEC-4014-4F686F77C5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3907" y="5052295"/>
            <a:ext cx="2635874" cy="46859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755878-595B-8BD7-33E1-057B17C54319}"/>
              </a:ext>
            </a:extLst>
          </p:cNvPr>
          <p:cNvSpPr txBox="1"/>
          <p:nvPr/>
        </p:nvSpPr>
        <p:spPr>
          <a:xfrm>
            <a:off x="931166" y="4790692"/>
            <a:ext cx="6270171" cy="6654129"/>
          </a:xfrm>
          <a:prstGeom prst="rect">
            <a:avLst/>
          </a:prstGeom>
          <a:noFill/>
        </p:spPr>
        <p:txBody>
          <a:bodyPr wrap="square" rtlCol="0">
            <a:spAutoFit/>
          </a:bodyPr>
          <a:lstStyle/>
          <a:p>
            <a:pPr defTabSz="3511068"/>
            <a:r>
              <a:rPr lang="en-US" sz="3200" dirty="0">
                <a:solidFill>
                  <a:prstClr val="black"/>
                </a:solidFill>
                <a:latin typeface="Avenir Book" charset="0"/>
                <a:ea typeface="Avenir Book" charset="0"/>
                <a:cs typeface="Avenir Book" charset="0"/>
              </a:rPr>
              <a:t>Location: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Central California in the Sierra National Forest</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Wadeable stream in the Sierra Nevada Mountains </a:t>
            </a:r>
          </a:p>
          <a:p>
            <a:pPr defTabSz="3511068"/>
            <a:r>
              <a:rPr lang="en-US" sz="3200" dirty="0">
                <a:solidFill>
                  <a:prstClr val="black"/>
                </a:solidFill>
                <a:latin typeface="Avenir Book" charset="0"/>
                <a:ea typeface="Avenir Book" charset="0"/>
                <a:cs typeface="Avenir Book" charset="0"/>
              </a:rPr>
              <a:t>Climate:</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Mediterranean with warm, dry summers and mild/moderate wet winters</a:t>
            </a:r>
          </a:p>
          <a:p>
            <a:pPr defTabSz="3511068"/>
            <a:r>
              <a:rPr lang="en-US" sz="3200" dirty="0">
                <a:solidFill>
                  <a:prstClr val="black"/>
                </a:solidFill>
                <a:latin typeface="Avenir Book" charset="0"/>
                <a:ea typeface="Avenir Book" charset="0"/>
                <a:cs typeface="Avenir Book" charset="0"/>
              </a:rPr>
              <a:t>Soil Composition: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Low horizonation, clay content, and weak structure </a:t>
            </a:r>
          </a:p>
          <a:p>
            <a:pPr defTabSz="3511068"/>
            <a:r>
              <a:rPr lang="en-US" sz="3200" dirty="0">
                <a:solidFill>
                  <a:prstClr val="black"/>
                </a:solidFill>
                <a:latin typeface="Avenir Book" charset="0"/>
                <a:ea typeface="Avenir Book" charset="0"/>
                <a:cs typeface="Avenir Book" charset="0"/>
              </a:rPr>
              <a:t>Primary Vegetation: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Mixture of mature cottonwood trees, short grasses, and shrubs</a:t>
            </a:r>
          </a:p>
          <a:p>
            <a:pPr defTabSz="3511068"/>
            <a:r>
              <a:rPr lang="en-US" sz="3200" dirty="0">
                <a:solidFill>
                  <a:prstClr val="black"/>
                </a:solidFill>
                <a:latin typeface="Avenir Book" charset="0"/>
                <a:ea typeface="Avenir Book" charset="0"/>
                <a:cs typeface="Avenir Book" charset="0"/>
              </a:rPr>
              <a:t>Hydrology:</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Flow regime is typical of snow melt dominated mountainous streams</a:t>
            </a:r>
          </a:p>
          <a:p>
            <a:endParaRPr lang="en-US" dirty="0"/>
          </a:p>
        </p:txBody>
      </p:sp>
      <p:pic>
        <p:nvPicPr>
          <p:cNvPr id="13" name="Picture 12" descr="Chart&#10;&#10;Description automatically generated">
            <a:extLst>
              <a:ext uri="{FF2B5EF4-FFF2-40B4-BE49-F238E27FC236}">
                <a16:creationId xmlns:a16="http://schemas.microsoft.com/office/drawing/2014/main" id="{1A8E12F4-B195-F3ED-B486-1288DA31A6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92153" y="12235738"/>
            <a:ext cx="10515694" cy="6498867"/>
          </a:xfrm>
          <a:prstGeom prst="rect">
            <a:avLst/>
          </a:prstGeom>
        </p:spPr>
      </p:pic>
      <p:pic>
        <p:nvPicPr>
          <p:cNvPr id="21" name="Picture 20" descr="Chart, bar chart&#10;&#10;Description automatically generated">
            <a:extLst>
              <a:ext uri="{FF2B5EF4-FFF2-40B4-BE49-F238E27FC236}">
                <a16:creationId xmlns:a16="http://schemas.microsoft.com/office/drawing/2014/main" id="{14705122-2EF9-4F84-7661-1121BFDE1E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06443" y="21501325"/>
            <a:ext cx="6569009" cy="4160881"/>
          </a:xfrm>
          <a:prstGeom prst="rect">
            <a:avLst/>
          </a:prstGeom>
        </p:spPr>
      </p:pic>
      <p:pic>
        <p:nvPicPr>
          <p:cNvPr id="24" name="Picture 23" descr="Chart, bar chart&#10;&#10;Description automatically generated">
            <a:extLst>
              <a:ext uri="{FF2B5EF4-FFF2-40B4-BE49-F238E27FC236}">
                <a16:creationId xmlns:a16="http://schemas.microsoft.com/office/drawing/2014/main" id="{6F027826-D590-3FB1-E4D9-6967DA5686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25494" y="27099765"/>
            <a:ext cx="6530906" cy="4122777"/>
          </a:xfrm>
          <a:prstGeom prst="rect">
            <a:avLst/>
          </a:prstGeom>
        </p:spPr>
      </p:pic>
      <p:sp>
        <p:nvSpPr>
          <p:cNvPr id="29" name="Rectangle 28">
            <a:extLst>
              <a:ext uri="{FF2B5EF4-FFF2-40B4-BE49-F238E27FC236}">
                <a16:creationId xmlns:a16="http://schemas.microsoft.com/office/drawing/2014/main" id="{C0342443-3EFE-323D-98FE-0D7B60834B58}"/>
              </a:ext>
            </a:extLst>
          </p:cNvPr>
          <p:cNvSpPr/>
          <p:nvPr/>
        </p:nvSpPr>
        <p:spPr>
          <a:xfrm>
            <a:off x="19724750" y="21520693"/>
            <a:ext cx="6345813" cy="101356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r>
              <a:rPr lang="en-US" sz="2000" i="1" dirty="0">
                <a:solidFill>
                  <a:prstClr val="black"/>
                </a:solidFill>
                <a:latin typeface="Avenir Book" charset="0"/>
                <a:ea typeface="Avenir Book" charset="0"/>
                <a:cs typeface="Avenir Book" charset="0"/>
              </a:rPr>
              <a:t>Figure 2: A bar graph of average canopy cover (y-axis) grouped by site (x-axis) and year (bar color). Higher bars represent large amounts of average canopy cover where the Alaska site (OKSR) had very little to no tree cover. Not all sites had a 2017 or a 2021 recording, but all three sites had similar average percent canopy cover across all three years.</a:t>
            </a: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r>
              <a:rPr lang="en-US" sz="2000" i="1" dirty="0">
                <a:solidFill>
                  <a:prstClr val="black"/>
                </a:solidFill>
                <a:latin typeface="Avenir Book" charset="0"/>
                <a:ea typeface="Avenir Book" charset="0"/>
                <a:cs typeface="Avenir Book" charset="0"/>
              </a:rPr>
              <a:t>Figure 3: On the x-axis of this figure, three sites are labeled and colored by year, and the y-axis is aquatic macroinvertebrate richness. Each color signifies the year the data was collected. The pattern shows that in Upper Big Creek (BIGC) there was an increase in richness, Mayfield Creek had a decrease in richness, and </a:t>
            </a:r>
            <a:r>
              <a:rPr lang="en-US" sz="2000" i="1" dirty="0" err="1">
                <a:solidFill>
                  <a:prstClr val="black"/>
                </a:solidFill>
                <a:latin typeface="Avenir Book" charset="0"/>
                <a:ea typeface="Avenir Book" charset="0"/>
                <a:cs typeface="Avenir Book" charset="0"/>
              </a:rPr>
              <a:t>Oksrukuyik</a:t>
            </a:r>
            <a:r>
              <a:rPr lang="en-US" sz="2000" i="1" dirty="0">
                <a:solidFill>
                  <a:prstClr val="black"/>
                </a:solidFill>
                <a:latin typeface="Avenir Book" charset="0"/>
                <a:ea typeface="Avenir Book" charset="0"/>
                <a:cs typeface="Avenir Book" charset="0"/>
              </a:rPr>
              <a:t> Creek had no change in richness.</a:t>
            </a: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4400" dirty="0">
              <a:solidFill>
                <a:prstClr val="black"/>
              </a:solidFill>
              <a:latin typeface="Avenir Book" charset="0"/>
              <a:ea typeface="Avenir Book" charset="0"/>
              <a:cs typeface="Avenir Book" charset="0"/>
            </a:endParaRPr>
          </a:p>
        </p:txBody>
      </p:sp>
      <p:sp>
        <p:nvSpPr>
          <p:cNvPr id="7" name="TextBox 6">
            <a:extLst>
              <a:ext uri="{FF2B5EF4-FFF2-40B4-BE49-F238E27FC236}">
                <a16:creationId xmlns:a16="http://schemas.microsoft.com/office/drawing/2014/main" id="{DB64DC89-99C9-7FDC-E40F-219010A6FB59}"/>
              </a:ext>
            </a:extLst>
          </p:cNvPr>
          <p:cNvSpPr txBox="1"/>
          <p:nvPr/>
        </p:nvSpPr>
        <p:spPr>
          <a:xfrm>
            <a:off x="26838589" y="4769714"/>
            <a:ext cx="6270171" cy="5324535"/>
          </a:xfrm>
          <a:prstGeom prst="rect">
            <a:avLst/>
          </a:prstGeom>
          <a:noFill/>
        </p:spPr>
        <p:txBody>
          <a:bodyPr wrap="square" rtlCol="0">
            <a:spAutoFit/>
          </a:bodyPr>
          <a:lstStyle/>
          <a:p>
            <a:pPr defTabSz="3511068"/>
            <a:r>
              <a:rPr lang="en-US" sz="3200" dirty="0">
                <a:solidFill>
                  <a:prstClr val="black"/>
                </a:solidFill>
                <a:latin typeface="Avenir Book" charset="0"/>
                <a:ea typeface="Avenir Book" charset="0"/>
                <a:cs typeface="Avenir Book" charset="0"/>
              </a:rPr>
              <a:t>Location: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Talladega National Forest in west-central Alabama</a:t>
            </a:r>
          </a:p>
          <a:p>
            <a:pPr defTabSz="3511068"/>
            <a:r>
              <a:rPr lang="en-US" sz="3200" dirty="0">
                <a:solidFill>
                  <a:prstClr val="black"/>
                </a:solidFill>
                <a:latin typeface="Avenir Book" charset="0"/>
                <a:ea typeface="Avenir Book" charset="0"/>
                <a:cs typeface="Avenir Book" charset="0"/>
              </a:rPr>
              <a:t>Climate:</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Subtropical climate; hot, humid temperatures </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Year-round precipitation</a:t>
            </a:r>
          </a:p>
          <a:p>
            <a:pPr defTabSz="3511068"/>
            <a:r>
              <a:rPr lang="en-US" sz="3200" dirty="0">
                <a:solidFill>
                  <a:prstClr val="black"/>
                </a:solidFill>
                <a:latin typeface="Avenir Book" charset="0"/>
                <a:ea typeface="Avenir Book" charset="0"/>
                <a:cs typeface="Avenir Book" charset="0"/>
              </a:rPr>
              <a:t>Soil Composition: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Sandy banks with clay and mudstone soil surrounding</a:t>
            </a:r>
          </a:p>
          <a:p>
            <a:pPr defTabSz="3511068"/>
            <a:r>
              <a:rPr lang="en-US" sz="3200" dirty="0">
                <a:solidFill>
                  <a:prstClr val="black"/>
                </a:solidFill>
                <a:latin typeface="Avenir Book" charset="0"/>
                <a:ea typeface="Avenir Book" charset="0"/>
                <a:cs typeface="Avenir Book" charset="0"/>
              </a:rPr>
              <a:t>Primary Vegetation: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Surrounded by dense forest</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Shrubs, grasses, and various tree species.</a:t>
            </a:r>
          </a:p>
          <a:p>
            <a:pPr defTabSz="3511068"/>
            <a:r>
              <a:rPr lang="en-US" sz="3200" dirty="0">
                <a:solidFill>
                  <a:prstClr val="black"/>
                </a:solidFill>
                <a:latin typeface="Avenir Book" charset="0"/>
                <a:ea typeface="Avenir Book" charset="0"/>
                <a:cs typeface="Avenir Book" charset="0"/>
              </a:rPr>
              <a:t>Hydrology:</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 A diverse stream with many turns, straights, and pools which is suitable for various fishes and macroinvertebrates</a:t>
            </a:r>
          </a:p>
        </p:txBody>
      </p:sp>
      <p:pic>
        <p:nvPicPr>
          <p:cNvPr id="11" name="Picture 10">
            <a:extLst>
              <a:ext uri="{FF2B5EF4-FFF2-40B4-BE49-F238E27FC236}">
                <a16:creationId xmlns:a16="http://schemas.microsoft.com/office/drawing/2014/main" id="{E9072077-F56E-3B80-1BBC-5C3C9F55F4A4}"/>
              </a:ext>
            </a:extLst>
          </p:cNvPr>
          <p:cNvPicPr>
            <a:picLocks noChangeAspect="1"/>
          </p:cNvPicPr>
          <p:nvPr/>
        </p:nvPicPr>
        <p:blipFill rotWithShape="1">
          <a:blip r:embed="rId11">
            <a:extLst>
              <a:ext uri="{28A0092B-C50C-407E-A947-70E740481C1C}">
                <a14:useLocalDpi xmlns:a14="http://schemas.microsoft.com/office/drawing/2010/main" val="0"/>
              </a:ext>
            </a:extLst>
          </a:blip>
          <a:srcRect l="31291" r="26097"/>
          <a:stretch/>
        </p:blipFill>
        <p:spPr>
          <a:xfrm>
            <a:off x="33328147" y="4651811"/>
            <a:ext cx="4000641" cy="4964924"/>
          </a:xfrm>
          <a:prstGeom prst="rect">
            <a:avLst/>
          </a:prstGeom>
        </p:spPr>
      </p:pic>
    </p:spTree>
    <p:extLst>
      <p:ext uri="{BB962C8B-B14F-4D97-AF65-F5344CB8AC3E}">
        <p14:creationId xmlns:p14="http://schemas.microsoft.com/office/powerpoint/2010/main" val="14390061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MS_Mappings xmlns="6b544d46-9b2a-4003-bc91-8ec45b0e4a0d" xsi:nil="true"/>
    <_ip_UnifiedCompliancePolicyUIAction xmlns="http://schemas.microsoft.com/sharepoint/v3" xsi:nil="true"/>
    <Is_Collaboration_Space_Locked xmlns="6b544d46-9b2a-4003-bc91-8ec45b0e4a0d" xsi:nil="true"/>
    <Math_Settings xmlns="6b544d46-9b2a-4003-bc91-8ec45b0e4a0d" xsi:nil="true"/>
    <Members xmlns="6b544d46-9b2a-4003-bc91-8ec45b0e4a0d">
      <UserInfo>
        <DisplayName/>
        <AccountId xsi:nil="true"/>
        <AccountType/>
      </UserInfo>
    </Members>
    <Has_Leaders_Only_SectionGroup xmlns="6b544d46-9b2a-4003-bc91-8ec45b0e4a0d" xsi:nil="true"/>
    <Owner xmlns="6b544d46-9b2a-4003-bc91-8ec45b0e4a0d">
      <UserInfo>
        <DisplayName/>
        <AccountId xsi:nil="true"/>
        <AccountType/>
      </UserInfo>
    </Owner>
    <Distribution_Groups xmlns="6b544d46-9b2a-4003-bc91-8ec45b0e4a0d" xsi:nil="true"/>
    <Invited_Members xmlns="6b544d46-9b2a-4003-bc91-8ec45b0e4a0d" xsi:nil="true"/>
    <Leaders xmlns="6b544d46-9b2a-4003-bc91-8ec45b0e4a0d">
      <UserInfo>
        <DisplayName/>
        <AccountId xsi:nil="true"/>
        <AccountType/>
      </UserInfo>
    </Leaders>
    <_ip_UnifiedCompliancePolicyProperties xmlns="http://schemas.microsoft.com/sharepoint/v3" xsi:nil="true"/>
    <Templates xmlns="6b544d46-9b2a-4003-bc91-8ec45b0e4a0d" xsi:nil="true"/>
    <Self_Registration_Enabled xmlns="6b544d46-9b2a-4003-bc91-8ec45b0e4a0d" xsi:nil="true"/>
    <AppVersion xmlns="6b544d46-9b2a-4003-bc91-8ec45b0e4a0d" xsi:nil="true"/>
    <DefaultSectionNames xmlns="6b544d46-9b2a-4003-bc91-8ec45b0e4a0d" xsi:nil="true"/>
    <CultureName xmlns="6b544d46-9b2a-4003-bc91-8ec45b0e4a0d" xsi:nil="true"/>
    <TeamsChannelId xmlns="6b544d46-9b2a-4003-bc91-8ec45b0e4a0d" xsi:nil="true"/>
    <Invited_Leaders xmlns="6b544d46-9b2a-4003-bc91-8ec45b0e4a0d" xsi:nil="true"/>
    <IsNotebookLocked xmlns="6b544d46-9b2a-4003-bc91-8ec45b0e4a0d" xsi:nil="true"/>
    <Member_Groups xmlns="6b544d46-9b2a-4003-bc91-8ec45b0e4a0d">
      <UserInfo>
        <DisplayName/>
        <AccountId xsi:nil="true"/>
        <AccountType/>
      </UserInfo>
    </Member_Groups>
    <NotebookType xmlns="6b544d46-9b2a-4003-bc91-8ec45b0e4a0d" xsi:nil="true"/>
    <FolderType xmlns="6b544d46-9b2a-4003-bc91-8ec45b0e4a0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4CAF8486C9E84495C47CB17428612F" ma:contentTypeVersion="36" ma:contentTypeDescription="Create a new document." ma:contentTypeScope="" ma:versionID="d218fca90878da09470f9d9c6913f761">
  <xsd:schema xmlns:xsd="http://www.w3.org/2001/XMLSchema" xmlns:xs="http://www.w3.org/2001/XMLSchema" xmlns:p="http://schemas.microsoft.com/office/2006/metadata/properties" xmlns:ns1="http://schemas.microsoft.com/sharepoint/v3" xmlns:ns3="24a4780b-b9b8-490f-9267-7801a440b1c2" xmlns:ns4="6b544d46-9b2a-4003-bc91-8ec45b0e4a0d" targetNamespace="http://schemas.microsoft.com/office/2006/metadata/properties" ma:root="true" ma:fieldsID="62b2a6bbd8efe47c1646205a6fed2971" ns1:_="" ns3:_="" ns4:_="">
    <xsd:import namespace="http://schemas.microsoft.com/sharepoint/v3"/>
    <xsd:import namespace="24a4780b-b9b8-490f-9267-7801a440b1c2"/>
    <xsd:import namespace="6b544d46-9b2a-4003-bc91-8ec45b0e4a0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1:_ip_UnifiedCompliancePolicyProperties" minOccurs="0"/>
                <xsd:element ref="ns1:_ip_UnifiedCompliancePolicyUIAction" minOccurs="0"/>
                <xsd:element ref="ns4:MediaServiceLocation"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Leaders" minOccurs="0"/>
                <xsd:element ref="ns4:Members" minOccurs="0"/>
                <xsd:element ref="ns4:Member_Groups" minOccurs="0"/>
                <xsd:element ref="ns4:Distribution_Groups" minOccurs="0"/>
                <xsd:element ref="ns4:LMS_Mappings" minOccurs="0"/>
                <xsd:element ref="ns4:Invited_Leaders" minOccurs="0"/>
                <xsd:element ref="ns4:Invited_Members" minOccurs="0"/>
                <xsd:element ref="ns4:Self_Registration_Enabled" minOccurs="0"/>
                <xsd:element ref="ns4:Has_Leaders_Only_SectionGroup" minOccurs="0"/>
                <xsd:element ref="ns4:Is_Collaboration_Space_Locked" minOccurs="0"/>
                <xsd:element ref="ns4:IsNotebookLocked"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a4780b-b9b8-490f-9267-7801a440b1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544d46-9b2a-4003-bc91-8ec45b0e4a0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NotebookType" ma:index="23" nillable="true" ma:displayName="Notebook Type" ma:internalName="NotebookType">
      <xsd:simpleType>
        <xsd:restriction base="dms:Text"/>
      </xsd:simpleType>
    </xsd:element>
    <xsd:element name="FolderType" ma:index="24" nillable="true" ma:displayName="Folder Type" ma:internalName="FolderType">
      <xsd:simpleType>
        <xsd:restriction base="dms:Text"/>
      </xsd:simpleType>
    </xsd:element>
    <xsd:element name="CultureName" ma:index="25" nillable="true" ma:displayName="Culture Name" ma:internalName="CultureName">
      <xsd:simpleType>
        <xsd:restriction base="dms:Text"/>
      </xsd:simpleType>
    </xsd:element>
    <xsd:element name="AppVersion" ma:index="26" nillable="true" ma:displayName="App Version" ma:internalName="AppVersion">
      <xsd:simpleType>
        <xsd:restriction base="dms:Text"/>
      </xsd:simpleType>
    </xsd:element>
    <xsd:element name="TeamsChannelId" ma:index="27" nillable="true" ma:displayName="Teams Channel Id" ma:internalName="TeamsChannelId">
      <xsd:simpleType>
        <xsd:restriction base="dms:Text"/>
      </xsd:simpleType>
    </xsd:element>
    <xsd:element name="Owner" ma:index="2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9" nillable="true" ma:displayName="Math Settings" ma:internalName="Math_Settings">
      <xsd:simpleType>
        <xsd:restriction base="dms:Text"/>
      </xsd:simpleType>
    </xsd:element>
    <xsd:element name="DefaultSectionNames" ma:index="30" nillable="true" ma:displayName="Default Section Names" ma:internalName="DefaultSectionNames">
      <xsd:simpleType>
        <xsd:restriction base="dms:Note">
          <xsd:maxLength value="255"/>
        </xsd:restriction>
      </xsd:simpleType>
    </xsd:element>
    <xsd:element name="Templates" ma:index="31" nillable="true" ma:displayName="Templates" ma:internalName="Templates">
      <xsd:simpleType>
        <xsd:restriction base="dms:Note">
          <xsd:maxLength value="255"/>
        </xsd:restriction>
      </xsd:simpleType>
    </xsd:element>
    <xsd:element name="Leaders" ma:index="32"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3"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4"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element name="Invited_Leaders" ma:index="37" nillable="true" ma:displayName="Invited Leaders" ma:internalName="Invited_Leaders">
      <xsd:simpleType>
        <xsd:restriction base="dms:Note">
          <xsd:maxLength value="255"/>
        </xsd:restriction>
      </xsd:simpleType>
    </xsd:element>
    <xsd:element name="Invited_Members" ma:index="38" nillable="true" ma:displayName="Invited Members" ma:internalName="Invited_Members">
      <xsd:simpleType>
        <xsd:restriction base="dms:Note">
          <xsd:maxLength value="255"/>
        </xsd:restriction>
      </xsd:simpleType>
    </xsd:element>
    <xsd:element name="Self_Registration_Enabled" ma:index="39" nillable="true" ma:displayName="Self Registration Enabled" ma:internalName="Self_Registration_Enabled">
      <xsd:simpleType>
        <xsd:restriction base="dms:Boolean"/>
      </xsd:simpleType>
    </xsd:element>
    <xsd:element name="Has_Leaders_Only_SectionGroup" ma:index="40" nillable="true" ma:displayName="Has Leaders Only SectionGroup" ma:internalName="Has_Leaders_Only_SectionGroup">
      <xsd:simpleType>
        <xsd:restriction base="dms:Boolean"/>
      </xsd:simpleType>
    </xsd:element>
    <xsd:element name="Is_Collaboration_Space_Locked" ma:index="41" nillable="true" ma:displayName="Is Collaboration Space Locked" ma:internalName="Is_Collaboration_Space_Locked">
      <xsd:simpleType>
        <xsd:restriction base="dms:Boolean"/>
      </xsd:simpleType>
    </xsd:element>
    <xsd:element name="IsNotebookLocked" ma:index="42" nillable="true" ma:displayName="Is Notebook Locked" ma:internalName="IsNotebookLocked">
      <xsd:simpleType>
        <xsd:restriction base="dms:Boolean"/>
      </xsd:simpleType>
    </xsd:element>
    <xsd:element name="MediaLengthInSeconds" ma:index="4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9B16B1-920C-4381-AE81-4B78D59980E0}">
  <ds:schemaRefs>
    <ds:schemaRef ds:uri="http://purl.org/dc/terms/"/>
    <ds:schemaRef ds:uri="24a4780b-b9b8-490f-9267-7801a440b1c2"/>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schemas.microsoft.com/sharepoint/v3"/>
    <ds:schemaRef ds:uri="http://schemas.openxmlformats.org/package/2006/metadata/core-properties"/>
    <ds:schemaRef ds:uri="http://schemas.microsoft.com/office/infopath/2007/PartnerControls"/>
    <ds:schemaRef ds:uri="6b544d46-9b2a-4003-bc91-8ec45b0e4a0d"/>
  </ds:schemaRefs>
</ds:datastoreItem>
</file>

<file path=customXml/itemProps2.xml><?xml version="1.0" encoding="utf-8"?>
<ds:datastoreItem xmlns:ds="http://schemas.openxmlformats.org/officeDocument/2006/customXml" ds:itemID="{80469171-EA2F-47E3-8AA4-D53375A8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4a4780b-b9b8-490f-9267-7801a440b1c2"/>
    <ds:schemaRef ds:uri="6b544d46-9b2a-4003-bc91-8ec45b0e4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FBE2F1-E3E5-4809-A97E-1E6B42890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836</TotalTime>
  <Words>697</Words>
  <Application>Microsoft Office PowerPoint</Application>
  <PresentationFormat>Custom</PresentationFormat>
  <Paragraphs>103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Cambria Math</vt:lpstr>
      <vt:lpstr>Office Theme</vt:lpstr>
      <vt:lpstr>PowerPoint Presentation</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Farrell</dc:creator>
  <cp:lastModifiedBy>Jonathan Ray</cp:lastModifiedBy>
  <cp:revision>105</cp:revision>
  <dcterms:created xsi:type="dcterms:W3CDTF">2020-07-09T19:14:58Z</dcterms:created>
  <dcterms:modified xsi:type="dcterms:W3CDTF">2023-04-24T22:01:31Z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0x010100654CAF8486C9E84495C47CB17428612F</vt:lpwstr>
  </property>
</Properties>
</file>