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6"/>
  </p:notesMasterIdLst>
  <p:sldIdLst>
    <p:sldId id="258" r:id="rId5"/>
  </p:sldIdLst>
  <p:sldSz cx="384048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2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8810D3-471E-4D0F-A972-EE37187B2C82}" v="4" dt="2023-04-21T18:20:10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6429" autoAdjust="0"/>
  </p:normalViewPr>
  <p:slideViewPr>
    <p:cSldViewPr snapToGrid="0">
      <p:cViewPr>
        <p:scale>
          <a:sx n="39" d="100"/>
          <a:sy n="39" d="100"/>
        </p:scale>
        <p:origin x="168" y="144"/>
      </p:cViewPr>
      <p:guideLst>
        <p:guide orient="horz" pos="10368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85A03-C055-4A50-BB75-8419692FA18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028A0-FDBB-4761-91E2-DDA4EEA6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387342"/>
            <a:ext cx="3264408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8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752600"/>
            <a:ext cx="828103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752600"/>
            <a:ext cx="2436304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0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8206749"/>
            <a:ext cx="3312414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2029429"/>
            <a:ext cx="3312414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4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6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7"/>
            <a:ext cx="331241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8069582"/>
            <a:ext cx="16247028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2024360"/>
            <a:ext cx="1624702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8069582"/>
            <a:ext cx="16327042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2024360"/>
            <a:ext cx="1632704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5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7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7"/>
            <a:ext cx="1944243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7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739647"/>
            <a:ext cx="1944243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7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FA28-4A1F-40C5-8B9A-7CF7657742B4}" type="datetimeFigureOut">
              <a:rPr lang="en-US" smtClean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7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4E106-5ED6-4839-A627-98F067C36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1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2473" y="676697"/>
            <a:ext cx="25492364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 defTabSz="3511068"/>
            <a:r>
              <a:rPr lang="en-US" sz="72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Riparian Buffer Percent Coverage  Effect On Aquatic Macroinvertebrates Richness</a:t>
            </a:r>
          </a:p>
          <a:p>
            <a:pPr algn="ctr" defTabSz="3511068"/>
            <a:endParaRPr lang="en-US" sz="7200" b="1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2473" y="2938992"/>
            <a:ext cx="2549236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 defTabSz="3511068"/>
            <a:r>
              <a:rPr lang="en-US" sz="44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Chelsey Burks, Jonathan Ray, Callie Wallace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1519" y="10744230"/>
            <a:ext cx="11386589" cy="74021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Introduction</a:t>
            </a:r>
            <a:r>
              <a:rPr lang="en-US" sz="4400" b="1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/Background</a:t>
            </a:r>
          </a:p>
          <a:p>
            <a:pPr defTabSz="3511068"/>
            <a:endParaRPr lang="en-US" sz="4400" b="1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1520" y="24422642"/>
            <a:ext cx="11386589" cy="77647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Methods</a:t>
            </a:r>
          </a:p>
          <a:p>
            <a:pPr defTabSz="3511068"/>
            <a:endParaRPr lang="en-US" sz="3200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defTabSz="3511068"/>
            <a:endParaRPr lang="en-US" sz="3200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defTabSz="3511068"/>
            <a:endParaRPr lang="en-US" sz="3200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defTabSz="3511068"/>
            <a:endParaRPr lang="en-US" sz="3200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defTabSz="3511068"/>
            <a:endParaRPr lang="en-US" sz="3200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defTabSz="3511068"/>
            <a:endParaRPr lang="en-US" sz="3200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defTabSz="3511068"/>
            <a:endParaRPr lang="en-US" sz="3200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defTabSz="3511068"/>
            <a:endParaRPr lang="en-US" sz="3200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defTabSz="3511068"/>
            <a:r>
              <a:rPr lang="en-US" sz="32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Data Collection:</a:t>
            </a:r>
          </a:p>
          <a:p>
            <a:pPr marL="571500" indent="-571500" defTabSz="351106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NEON data portal collected data of aquatic macroinvertebrate richness and canopy coverage percentage from all three sites</a:t>
            </a:r>
          </a:p>
          <a:p>
            <a:pPr marL="571500" indent="-571500" defTabSz="351106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Collected using remote sensing, meteorological measurements, and phenocameras</a:t>
            </a:r>
          </a:p>
          <a:p>
            <a:pPr defTabSz="3511068"/>
            <a:r>
              <a:rPr lang="en-US" sz="32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Data Analysis:</a:t>
            </a:r>
          </a:p>
          <a:p>
            <a:pPr marL="571500" indent="-571500" defTabSz="351106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Used Rstudio to create linear regression statistical analysis</a:t>
            </a:r>
          </a:p>
          <a:p>
            <a:pPr marL="571500" indent="-571500" defTabSz="351106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Bar Chart: Compared species richness (dependent variable) across the three sites canopy coverage percentage (independent variable)</a:t>
            </a:r>
          </a:p>
          <a:p>
            <a:pPr marL="571500" indent="-571500" defTabSz="3511068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defTabSz="3511068"/>
            <a:endParaRPr lang="en-US" sz="4400" b="1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545541" y="10751428"/>
            <a:ext cx="11384280" cy="51127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Results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619202" y="16728387"/>
            <a:ext cx="11236958" cy="76212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Discussion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19202" y="25286815"/>
            <a:ext cx="11236958" cy="35478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Next Steps/Future Directions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685632" y="10744230"/>
            <a:ext cx="13366045" cy="101356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Figure 1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676697"/>
            <a:ext cx="4572000" cy="116480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6619203" y="29698860"/>
            <a:ext cx="11236958" cy="24884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References &amp; Acknowledgements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1519" y="19097812"/>
            <a:ext cx="11386589" cy="43188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Research Question &amp; Hypothesis/Prediction 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ABF647F-BEBD-37C5-1BEF-EF7DF3A68B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500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3872D-AFCF-76F9-B4EC-DED08D7B5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219" y="12466365"/>
            <a:ext cx="11942362" cy="73701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3DEDB6-DC4C-C333-D4A7-905BC4B34EFF}"/>
              </a:ext>
            </a:extLst>
          </p:cNvPr>
          <p:cNvSpPr/>
          <p:nvPr/>
        </p:nvSpPr>
        <p:spPr>
          <a:xfrm>
            <a:off x="731519" y="4256446"/>
            <a:ext cx="11386589" cy="57282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Site Name: Upper Big Creek, California</a:t>
            </a:r>
            <a:endParaRPr lang="en-US" sz="2400" b="1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 defTabSz="3511068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 defTabSz="3511068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539B43-F688-8CDC-1ADF-5582C68FB58E}"/>
              </a:ext>
            </a:extLst>
          </p:cNvPr>
          <p:cNvSpPr/>
          <p:nvPr/>
        </p:nvSpPr>
        <p:spPr>
          <a:xfrm>
            <a:off x="12735609" y="4283854"/>
            <a:ext cx="13266092" cy="57008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Site 2: Mayfield Creek, Alabama</a:t>
            </a:r>
          </a:p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hi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81A253-04C3-61DF-0491-A8552E8F2B81}"/>
              </a:ext>
            </a:extLst>
          </p:cNvPr>
          <p:cNvSpPr/>
          <p:nvPr/>
        </p:nvSpPr>
        <p:spPr>
          <a:xfrm>
            <a:off x="26619202" y="4283854"/>
            <a:ext cx="11310619" cy="57008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Site 3: Oksrukuyik Creek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1A92AD-E424-C51F-8A61-F39A4ABFB6C3}"/>
              </a:ext>
            </a:extLst>
          </p:cNvPr>
          <p:cNvSpPr/>
          <p:nvPr/>
        </p:nvSpPr>
        <p:spPr>
          <a:xfrm>
            <a:off x="12685632" y="21992938"/>
            <a:ext cx="13366045" cy="101356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Figure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DA2AB1-794F-3A69-E7B9-8272F0AFE47B}"/>
              </a:ext>
            </a:extLst>
          </p:cNvPr>
          <p:cNvSpPr txBox="1"/>
          <p:nvPr/>
        </p:nvSpPr>
        <p:spPr>
          <a:xfrm>
            <a:off x="843724" y="25322180"/>
            <a:ext cx="4347592" cy="499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11068"/>
            <a:r>
              <a:rPr lang="en-US" sz="32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Study Design:</a:t>
            </a:r>
          </a:p>
          <a:p>
            <a:pPr marL="571500" indent="-571500" defTabSz="351106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Collected data from three sites: Upper Big Creek, California; Mayfield Creek, Alabama; Oksrukuyik Creek, Alaska </a:t>
            </a:r>
          </a:p>
          <a:p>
            <a:pPr marL="571500" indent="-571500" defTabSz="351106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Data was collected from summer months of (July-August) between 2017-2019</a:t>
            </a:r>
          </a:p>
          <a:p>
            <a:pPr marL="571500" indent="-571500" defTabSz="351106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Upper Big Creek: Urbanized </a:t>
            </a:r>
          </a:p>
          <a:p>
            <a:pPr marL="571500" indent="-571500" defTabSz="351106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Mayfield Creek: Agricultural </a:t>
            </a:r>
          </a:p>
          <a:p>
            <a:pPr marL="571500" indent="-571500" defTabSz="351106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Oksrukuyia Creek: Rural 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67E24B-E23C-0D60-D5D6-56B08FC64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51" y="25606615"/>
            <a:ext cx="7014170" cy="376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GC discharge, photo by: John Schneblen">
            <a:extLst>
              <a:ext uri="{FF2B5EF4-FFF2-40B4-BE49-F238E27FC236}">
                <a16:creationId xmlns:a16="http://schemas.microsoft.com/office/drawing/2014/main" id="{21E462AC-16C1-1EEC-4014-4F686F77C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907" y="5052295"/>
            <a:ext cx="2635874" cy="46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755878-595B-8BD7-33E1-057B17C54319}"/>
              </a:ext>
            </a:extLst>
          </p:cNvPr>
          <p:cNvSpPr txBox="1"/>
          <p:nvPr/>
        </p:nvSpPr>
        <p:spPr>
          <a:xfrm>
            <a:off x="931166" y="4790692"/>
            <a:ext cx="6270171" cy="665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11068"/>
            <a:r>
              <a:rPr lang="en-US" sz="32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Location:</a:t>
            </a:r>
          </a:p>
          <a:p>
            <a:pPr marL="342900" indent="-342900" defTabSz="351106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Central California in the Sierra National Forest</a:t>
            </a:r>
          </a:p>
          <a:p>
            <a:pPr marL="342900" indent="-342900" defTabSz="351106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Wadeable stream in the Sierra Nevada Mountains </a:t>
            </a:r>
          </a:p>
          <a:p>
            <a:pPr defTabSz="3511068"/>
            <a:r>
              <a:rPr lang="en-US" sz="32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Climate:</a:t>
            </a:r>
          </a:p>
          <a:p>
            <a:pPr marL="342900" indent="-342900" defTabSz="351106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Mediterranean with warm, dry summers and mild/moderate wet winters</a:t>
            </a:r>
          </a:p>
          <a:p>
            <a:pPr defTabSz="3511068"/>
            <a:r>
              <a:rPr lang="en-US" sz="32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Soil Composition:</a:t>
            </a:r>
          </a:p>
          <a:p>
            <a:pPr marL="342900" indent="-342900" defTabSz="351106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Low horizonation, clay content, and weak structure </a:t>
            </a:r>
          </a:p>
          <a:p>
            <a:pPr defTabSz="3511068"/>
            <a:r>
              <a:rPr lang="en-US" sz="32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Primary Vegetation:</a:t>
            </a:r>
          </a:p>
          <a:p>
            <a:pPr marL="342900" indent="-342900" defTabSz="351106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Mixture of mature cottonwood trees, short grasses, and shrubs</a:t>
            </a:r>
          </a:p>
          <a:p>
            <a:pPr defTabSz="3511068"/>
            <a:r>
              <a:rPr lang="en-US" sz="32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Hydrology:</a:t>
            </a:r>
          </a:p>
          <a:p>
            <a:pPr marL="342900" indent="-342900" defTabSz="351106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Flow regime is typical of snow melt dominated mountainous streams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0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4CAF8486C9E84495C47CB17428612F" ma:contentTypeVersion="36" ma:contentTypeDescription="Create a new document." ma:contentTypeScope="" ma:versionID="d218fca90878da09470f9d9c6913f761">
  <xsd:schema xmlns:xsd="http://www.w3.org/2001/XMLSchema" xmlns:xs="http://www.w3.org/2001/XMLSchema" xmlns:p="http://schemas.microsoft.com/office/2006/metadata/properties" xmlns:ns1="http://schemas.microsoft.com/sharepoint/v3" xmlns:ns3="24a4780b-b9b8-490f-9267-7801a440b1c2" xmlns:ns4="6b544d46-9b2a-4003-bc91-8ec45b0e4a0d" targetNamespace="http://schemas.microsoft.com/office/2006/metadata/properties" ma:root="true" ma:fieldsID="62b2a6bbd8efe47c1646205a6fed2971" ns1:_="" ns3:_="" ns4:_="">
    <xsd:import namespace="http://schemas.microsoft.com/sharepoint/v3"/>
    <xsd:import namespace="24a4780b-b9b8-490f-9267-7801a440b1c2"/>
    <xsd:import namespace="6b544d46-9b2a-4003-bc91-8ec45b0e4a0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1:_ip_UnifiedCompliancePolicyProperties" minOccurs="0"/>
                <xsd:element ref="ns1:_ip_UnifiedCompliancePolicyUIAction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Leaders" minOccurs="0"/>
                <xsd:element ref="ns4:Members" minOccurs="0"/>
                <xsd:element ref="ns4:Member_Groups" minOccurs="0"/>
                <xsd:element ref="ns4:Distribution_Groups" minOccurs="0"/>
                <xsd:element ref="ns4:LMS_Mappings" minOccurs="0"/>
                <xsd:element ref="ns4:Invited_Leaders" minOccurs="0"/>
                <xsd:element ref="ns4:Invited_Members" minOccurs="0"/>
                <xsd:element ref="ns4:Self_Registration_Enabled" minOccurs="0"/>
                <xsd:element ref="ns4:Has_Leaders_Only_SectionGroup" minOccurs="0"/>
                <xsd:element ref="ns4:Is_Collaboration_Space_Locked" minOccurs="0"/>
                <xsd:element ref="ns4:IsNotebookLocked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4780b-b9b8-490f-9267-7801a440b1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544d46-9b2a-4003-bc91-8ec45b0e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NotebookType" ma:index="23" nillable="true" ma:displayName="Notebook Type" ma:internalName="NotebookType">
      <xsd:simpleType>
        <xsd:restriction base="dms:Text"/>
      </xsd:simpleType>
    </xsd:element>
    <xsd:element name="FolderType" ma:index="24" nillable="true" ma:displayName="Folder Type" ma:internalName="FolderType">
      <xsd:simpleType>
        <xsd:restriction base="dms:Text"/>
      </xsd:simpleType>
    </xsd:element>
    <xsd:element name="CultureName" ma:index="25" nillable="true" ma:displayName="Culture Name" ma:internalName="CultureName">
      <xsd:simpleType>
        <xsd:restriction base="dms:Text"/>
      </xsd:simpleType>
    </xsd:element>
    <xsd:element name="AppVersion" ma:index="26" nillable="true" ma:displayName="App Version" ma:internalName="AppVersion">
      <xsd:simpleType>
        <xsd:restriction base="dms:Text"/>
      </xsd:simpleType>
    </xsd:element>
    <xsd:element name="TeamsChannelId" ma:index="27" nillable="true" ma:displayName="Teams Channel Id" ma:internalName="TeamsChannelId">
      <xsd:simpleType>
        <xsd:restriction base="dms:Text"/>
      </xsd:simpleType>
    </xsd:element>
    <xsd:element name="Owner" ma:index="2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9" nillable="true" ma:displayName="Math Settings" ma:internalName="Math_Settings">
      <xsd:simpleType>
        <xsd:restriction base="dms:Text"/>
      </xsd:simpleType>
    </xsd:element>
    <xsd:element name="DefaultSectionNames" ma:index="3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31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32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3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4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37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38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39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40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41" nillable="true" ma:displayName="Is Collaboration Space Locked" ma:internalName="Is_Collaboration_Space_Locked">
      <xsd:simpleType>
        <xsd:restriction base="dms:Boolean"/>
      </xsd:simpleType>
    </xsd:element>
    <xsd:element name="IsNotebookLocked" ma:index="42" nillable="true" ma:displayName="Is Notebook Locked" ma:internalName="IsNotebookLocked">
      <xsd:simpleType>
        <xsd:restriction base="dms:Boolean"/>
      </xsd:simpleType>
    </xsd:element>
    <xsd:element name="MediaLengthInSeconds" ma:index="4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MS_Mappings xmlns="6b544d46-9b2a-4003-bc91-8ec45b0e4a0d" xsi:nil="true"/>
    <_ip_UnifiedCompliancePolicyUIAction xmlns="http://schemas.microsoft.com/sharepoint/v3" xsi:nil="true"/>
    <Is_Collaboration_Space_Locked xmlns="6b544d46-9b2a-4003-bc91-8ec45b0e4a0d" xsi:nil="true"/>
    <Math_Settings xmlns="6b544d46-9b2a-4003-bc91-8ec45b0e4a0d" xsi:nil="true"/>
    <Members xmlns="6b544d46-9b2a-4003-bc91-8ec45b0e4a0d">
      <UserInfo>
        <DisplayName/>
        <AccountId xsi:nil="true"/>
        <AccountType/>
      </UserInfo>
    </Members>
    <Has_Leaders_Only_SectionGroup xmlns="6b544d46-9b2a-4003-bc91-8ec45b0e4a0d" xsi:nil="true"/>
    <Owner xmlns="6b544d46-9b2a-4003-bc91-8ec45b0e4a0d">
      <UserInfo>
        <DisplayName/>
        <AccountId xsi:nil="true"/>
        <AccountType/>
      </UserInfo>
    </Owner>
    <Distribution_Groups xmlns="6b544d46-9b2a-4003-bc91-8ec45b0e4a0d" xsi:nil="true"/>
    <Invited_Members xmlns="6b544d46-9b2a-4003-bc91-8ec45b0e4a0d" xsi:nil="true"/>
    <Leaders xmlns="6b544d46-9b2a-4003-bc91-8ec45b0e4a0d">
      <UserInfo>
        <DisplayName/>
        <AccountId xsi:nil="true"/>
        <AccountType/>
      </UserInfo>
    </Leaders>
    <_ip_UnifiedCompliancePolicyProperties xmlns="http://schemas.microsoft.com/sharepoint/v3" xsi:nil="true"/>
    <Templates xmlns="6b544d46-9b2a-4003-bc91-8ec45b0e4a0d" xsi:nil="true"/>
    <Self_Registration_Enabled xmlns="6b544d46-9b2a-4003-bc91-8ec45b0e4a0d" xsi:nil="true"/>
    <AppVersion xmlns="6b544d46-9b2a-4003-bc91-8ec45b0e4a0d" xsi:nil="true"/>
    <DefaultSectionNames xmlns="6b544d46-9b2a-4003-bc91-8ec45b0e4a0d" xsi:nil="true"/>
    <CultureName xmlns="6b544d46-9b2a-4003-bc91-8ec45b0e4a0d" xsi:nil="true"/>
    <TeamsChannelId xmlns="6b544d46-9b2a-4003-bc91-8ec45b0e4a0d" xsi:nil="true"/>
    <Invited_Leaders xmlns="6b544d46-9b2a-4003-bc91-8ec45b0e4a0d" xsi:nil="true"/>
    <IsNotebookLocked xmlns="6b544d46-9b2a-4003-bc91-8ec45b0e4a0d" xsi:nil="true"/>
    <Member_Groups xmlns="6b544d46-9b2a-4003-bc91-8ec45b0e4a0d">
      <UserInfo>
        <DisplayName/>
        <AccountId xsi:nil="true"/>
        <AccountType/>
      </UserInfo>
    </Member_Groups>
    <NotebookType xmlns="6b544d46-9b2a-4003-bc91-8ec45b0e4a0d" xsi:nil="true"/>
    <FolderType xmlns="6b544d46-9b2a-4003-bc91-8ec45b0e4a0d" xsi:nil="true"/>
  </documentManagement>
</p:properties>
</file>

<file path=customXml/itemProps1.xml><?xml version="1.0" encoding="utf-8"?>
<ds:datastoreItem xmlns:ds="http://schemas.openxmlformats.org/officeDocument/2006/customXml" ds:itemID="{80469171-EA2F-47E3-8AA4-D53375A81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4a4780b-b9b8-490f-9267-7801a440b1c2"/>
    <ds:schemaRef ds:uri="6b544d46-9b2a-4003-bc91-8ec45b0e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FBE2F1-E3E5-4809-A97E-1E6B428901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9B16B1-920C-4381-AE81-4B78D59980E0}">
  <ds:schemaRefs>
    <ds:schemaRef ds:uri="http://purl.org/dc/terms/"/>
    <ds:schemaRef ds:uri="24a4780b-b9b8-490f-9267-7801a440b1c2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6b544d46-9b2a-4003-bc91-8ec45b0e4a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798</TotalTime>
  <Words>241</Words>
  <Application>Microsoft Macintosh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>University of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Farrell</dc:creator>
  <cp:lastModifiedBy>Wallace Family</cp:lastModifiedBy>
  <cp:revision>105</cp:revision>
  <dcterms:created xsi:type="dcterms:W3CDTF">2020-07-09T19:14:58Z</dcterms:created>
  <dcterms:modified xsi:type="dcterms:W3CDTF">2023-04-24T18:40:03Z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0x010100654CAF8486C9E84495C47CB17428612F</vt:lpwstr>
  </property>
</Properties>
</file>