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38"/>
  </p:notesMasterIdLst>
  <p:handoutMasterIdLst>
    <p:handoutMasterId r:id="rId39"/>
  </p:handoutMasterIdLst>
  <p:sldIdLst>
    <p:sldId id="265" r:id="rId5"/>
    <p:sldId id="272" r:id="rId6"/>
    <p:sldId id="296" r:id="rId7"/>
    <p:sldId id="297" r:id="rId8"/>
    <p:sldId id="317" r:id="rId9"/>
    <p:sldId id="299" r:id="rId10"/>
    <p:sldId id="302" r:id="rId11"/>
    <p:sldId id="298" r:id="rId12"/>
    <p:sldId id="303" r:id="rId13"/>
    <p:sldId id="301" r:id="rId14"/>
    <p:sldId id="300" r:id="rId15"/>
    <p:sldId id="312" r:id="rId16"/>
    <p:sldId id="304" r:id="rId17"/>
    <p:sldId id="308" r:id="rId18"/>
    <p:sldId id="309" r:id="rId19"/>
    <p:sldId id="310" r:id="rId20"/>
    <p:sldId id="305" r:id="rId21"/>
    <p:sldId id="307" r:id="rId22"/>
    <p:sldId id="313" r:id="rId23"/>
    <p:sldId id="306" r:id="rId24"/>
    <p:sldId id="311" r:id="rId25"/>
    <p:sldId id="319" r:id="rId26"/>
    <p:sldId id="320" r:id="rId27"/>
    <p:sldId id="322" r:id="rId28"/>
    <p:sldId id="323" r:id="rId29"/>
    <p:sldId id="324" r:id="rId30"/>
    <p:sldId id="325" r:id="rId31"/>
    <p:sldId id="326" r:id="rId32"/>
    <p:sldId id="328" r:id="rId33"/>
    <p:sldId id="327" r:id="rId34"/>
    <p:sldId id="314" r:id="rId35"/>
    <p:sldId id="286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4A4E52"/>
    <a:srgbClr val="DC5D2A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8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pPr/>
              <a:t>12/07/2016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pPr/>
              <a:t>12/07/2016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dural_programming" TargetMode="External"/><Relationship Id="rId3" Type="http://schemas.openxmlformats.org/officeDocument/2006/relationships/hyperlink" Target="https://en.wikipedia.org/wiki/Software_engineering" TargetMode="External"/><Relationship Id="rId7" Type="http://schemas.openxmlformats.org/officeDocument/2006/relationships/hyperlink" Target="https://en.wikipedia.org/wiki/Software_architectu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oftware_framework" TargetMode="External"/><Relationship Id="rId5" Type="http://schemas.openxmlformats.org/officeDocument/2006/relationships/hyperlink" Target="https://en.wikipedia.org/wiki/Control_flow" TargetMode="External"/><Relationship Id="rId4" Type="http://schemas.openxmlformats.org/officeDocument/2006/relationships/hyperlink" Target="https://en.wikipedia.org/wiki/Computer_program" TargetMode="External"/><Relationship Id="rId9" Type="http://schemas.openxmlformats.org/officeDocument/2006/relationships/hyperlink" Target="https://en.wikipedia.org/wiki/Function_call#Main_concept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design principle in which custom-written portions of a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uter program"/>
              </a:rPr>
              <a:t>computer program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 the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trol flow"/>
              </a:rPr>
              <a:t>flow of control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a generic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oftware framework"/>
              </a:rPr>
              <a:t>framework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oftware architecture"/>
              </a:rPr>
              <a:t>software architecture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this design inverts control as compared to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cedural programming"/>
              </a:rPr>
              <a:t>procedural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cedural programming"/>
              </a:rPr>
              <a:t> programming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traditional programming, the custom code that expresses the purpose of the program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unction call"/>
              </a:rPr>
              <a:t>calls into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reusable libraries to take care of generic tasks, but with inversion of control, it is the framework that calls into the custom, or task-specific, code.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09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75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8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56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86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9078686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681842" y="2555421"/>
            <a:ext cx="2592143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8135771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3091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834942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3678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1" y="4073979"/>
            <a:ext cx="271587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3" y="4041321"/>
            <a:ext cx="2707216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7907621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4407549" y="3275112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0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20491" y="1518558"/>
            <a:ext cx="3894858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518558"/>
            <a:ext cx="3894858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20491" y="1620348"/>
            <a:ext cx="3894858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3894858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3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4447" y="4523016"/>
            <a:ext cx="4363478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01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Beans – scopes</a:t>
            </a:r>
          </a:p>
          <a:p>
            <a:r>
              <a:rPr lang="en-US" sz="1800" b="0" dirty="0" smtClean="0">
                <a:solidFill>
                  <a:srgbClr val="4A4E52"/>
                </a:solidFill>
              </a:rPr>
              <a:t>In </a:t>
            </a:r>
            <a:r>
              <a:rPr lang="en-US" sz="1800" b="0" dirty="0">
                <a:solidFill>
                  <a:srgbClr val="4A4E52"/>
                </a:solidFill>
              </a:rPr>
              <a:t>Spring, bean scope is used to decide which type of bean instance should be returned from Spring container back to the caller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A4E52"/>
                </a:solidFill>
              </a:rPr>
              <a:t>Singleton</a:t>
            </a:r>
            <a:r>
              <a:rPr lang="en-US" sz="1800" b="0" dirty="0" smtClean="0">
                <a:solidFill>
                  <a:srgbClr val="4A4E52"/>
                </a:solidFill>
              </a:rPr>
              <a:t> – only one instance of bean per spring container ( </a:t>
            </a:r>
            <a:r>
              <a:rPr lang="en-US" sz="1800" dirty="0" smtClean="0">
                <a:solidFill>
                  <a:srgbClr val="4A4E52"/>
                </a:solidFill>
              </a:rPr>
              <a:t>Default scope</a:t>
            </a:r>
            <a:r>
              <a:rPr lang="en-US" sz="1800" b="0" dirty="0" smtClean="0">
                <a:solidFill>
                  <a:srgbClr val="4A4E5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A4E52"/>
                </a:solidFill>
              </a:rPr>
              <a:t>Prototype</a:t>
            </a:r>
            <a:r>
              <a:rPr lang="en-US" sz="1800" b="0" dirty="0" smtClean="0">
                <a:solidFill>
                  <a:srgbClr val="4A4E52"/>
                </a:solidFill>
              </a:rPr>
              <a:t> – a new instance every time a bean is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A4E52"/>
                </a:solidFill>
              </a:rPr>
              <a:t>Request</a:t>
            </a:r>
            <a:r>
              <a:rPr lang="en-US" sz="1800" b="0" dirty="0" smtClean="0">
                <a:solidFill>
                  <a:srgbClr val="4A4E52"/>
                </a:solidFill>
              </a:rPr>
              <a:t> – a single bean instance per 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A4E52"/>
                </a:solidFill>
              </a:rPr>
              <a:t>Session</a:t>
            </a:r>
            <a:r>
              <a:rPr lang="en-US" sz="1800" b="0" dirty="0" smtClean="0">
                <a:solidFill>
                  <a:srgbClr val="4A4E52"/>
                </a:solidFill>
              </a:rPr>
              <a:t> – single bean instance per HTTP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A4E52"/>
                </a:solidFill>
              </a:rPr>
              <a:t>Global-session</a:t>
            </a:r>
            <a:r>
              <a:rPr lang="en-US" sz="1800" b="0" dirty="0" smtClean="0">
                <a:solidFill>
                  <a:srgbClr val="4A4E52"/>
                </a:solidFill>
              </a:rPr>
              <a:t> – single bean instance per global HTTP session</a:t>
            </a:r>
            <a:endParaRPr lang="en-US" sz="1800" b="0" dirty="0">
              <a:solidFill>
                <a:srgbClr val="4A4E52"/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039660"/>
            <a:ext cx="7907621" cy="4977419"/>
          </a:xfrm>
        </p:spPr>
        <p:txBody>
          <a:bodyPr/>
          <a:lstStyle/>
          <a:p>
            <a:r>
              <a:rPr lang="en-US" dirty="0" smtClean="0"/>
              <a:t>Beans </a:t>
            </a:r>
            <a:r>
              <a:rPr lang="en-US" dirty="0"/>
              <a:t>lifecycle - </a:t>
            </a:r>
            <a:r>
              <a:rPr lang="en-US" b="0" dirty="0">
                <a:solidFill>
                  <a:srgbClr val="4A4E52"/>
                </a:solidFill>
              </a:rPr>
              <a:t>A bean goes through several steps between creation and destruction in the Spring</a:t>
            </a:r>
          </a:p>
          <a:p>
            <a:r>
              <a:rPr lang="en-US" b="0" dirty="0">
                <a:solidFill>
                  <a:srgbClr val="4A4E52"/>
                </a:solidFill>
              </a:rPr>
              <a:t>container. Each step is an opportunity to customize how the bean is managed in Spring.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2050" name="Picture 2" descr="http://i.stack.imgur.com/kpcd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24" y="1707699"/>
            <a:ext cx="6876713" cy="443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139868"/>
            <a:ext cx="7907621" cy="4877211"/>
          </a:xfrm>
        </p:spPr>
        <p:txBody>
          <a:bodyPr>
            <a:normAutofit/>
          </a:bodyPr>
          <a:lstStyle/>
          <a:p>
            <a:r>
              <a:rPr lang="en-US" dirty="0"/>
              <a:t>Beans </a:t>
            </a:r>
            <a:r>
              <a:rPr lang="en-US" dirty="0" smtClean="0"/>
              <a:t>lifecycle</a:t>
            </a:r>
          </a:p>
          <a:p>
            <a:r>
              <a:rPr lang="en-US" dirty="0"/>
              <a:t>Initialization </a:t>
            </a:r>
            <a:r>
              <a:rPr lang="en-US" dirty="0" smtClean="0"/>
              <a:t>callbacks</a:t>
            </a:r>
          </a:p>
          <a:p>
            <a:r>
              <a:rPr lang="en-US" dirty="0" err="1">
                <a:solidFill>
                  <a:srgbClr val="4A4E52"/>
                </a:solidFill>
              </a:rPr>
              <a:t>InitializingBean</a:t>
            </a:r>
            <a:r>
              <a:rPr lang="en-US" dirty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interface</a:t>
            </a:r>
            <a:r>
              <a:rPr lang="en-US" dirty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- allows a bean to perform initialization work after all necessary properties on the bean have been set by the </a:t>
            </a:r>
            <a:r>
              <a:rPr lang="en-US" b="0" dirty="0" smtClean="0">
                <a:solidFill>
                  <a:srgbClr val="4A4E52"/>
                </a:solidFill>
              </a:rPr>
              <a:t>container</a:t>
            </a:r>
          </a:p>
          <a:p>
            <a:r>
              <a:rPr lang="en-US" sz="1400" b="0" dirty="0" smtClean="0">
                <a:solidFill>
                  <a:srgbClr val="4A4E52"/>
                </a:solidFill>
              </a:rPr>
              <a:t>public </a:t>
            </a:r>
            <a:r>
              <a:rPr lang="en-US" sz="1400" b="0" dirty="0">
                <a:solidFill>
                  <a:srgbClr val="4A4E52"/>
                </a:solidFill>
              </a:rPr>
              <a:t>class </a:t>
            </a:r>
            <a:r>
              <a:rPr lang="en-US" sz="1400" dirty="0" err="1">
                <a:solidFill>
                  <a:srgbClr val="4A4E52"/>
                </a:solidFill>
              </a:rPr>
              <a:t>AnotherExampleBean</a:t>
            </a:r>
            <a:r>
              <a:rPr lang="en-US" sz="1400" b="0" dirty="0">
                <a:solidFill>
                  <a:srgbClr val="4A4E52"/>
                </a:solidFill>
              </a:rPr>
              <a:t> implements </a:t>
            </a:r>
            <a:r>
              <a:rPr lang="en-US" sz="1400" dirty="0" err="1">
                <a:solidFill>
                  <a:srgbClr val="4A4E52"/>
                </a:solidFill>
              </a:rPr>
              <a:t>InitializingBean</a:t>
            </a:r>
            <a:r>
              <a:rPr lang="en-US" sz="1400" b="0" dirty="0">
                <a:solidFill>
                  <a:srgbClr val="4A4E52"/>
                </a:solidFill>
              </a:rPr>
              <a:t> </a:t>
            </a:r>
            <a:r>
              <a:rPr lang="en-US" sz="1400" b="0" dirty="0" smtClean="0">
                <a:solidFill>
                  <a:srgbClr val="4A4E52"/>
                </a:solidFill>
              </a:rPr>
              <a:t>{</a:t>
            </a:r>
            <a:endParaRPr lang="en-US" sz="1400" b="0" dirty="0">
              <a:solidFill>
                <a:srgbClr val="4A4E52"/>
              </a:solidFill>
            </a:endParaRPr>
          </a:p>
          <a:p>
            <a:r>
              <a:rPr lang="en-US" sz="1400" b="0" dirty="0">
                <a:solidFill>
                  <a:srgbClr val="4A4E52"/>
                </a:solidFill>
              </a:rPr>
              <a:t>  public void </a:t>
            </a:r>
            <a:r>
              <a:rPr lang="en-US" sz="1400" b="0" dirty="0" err="1">
                <a:solidFill>
                  <a:srgbClr val="4A4E52"/>
                </a:solidFill>
              </a:rPr>
              <a:t>afterPropertiesSet</a:t>
            </a:r>
            <a:r>
              <a:rPr lang="en-US" sz="1400" b="0" dirty="0">
                <a:solidFill>
                  <a:srgbClr val="4A4E52"/>
                </a:solidFill>
              </a:rPr>
              <a:t>() </a:t>
            </a:r>
            <a:r>
              <a:rPr lang="en-US" sz="1400" b="0" dirty="0" smtClean="0">
                <a:solidFill>
                  <a:srgbClr val="4A4E52"/>
                </a:solidFill>
              </a:rPr>
              <a:t>{ </a:t>
            </a:r>
            <a:r>
              <a:rPr lang="en-US" sz="1400" b="0" dirty="0">
                <a:solidFill>
                  <a:srgbClr val="4A4E52"/>
                </a:solidFill>
              </a:rPr>
              <a:t>// do some initialization </a:t>
            </a:r>
            <a:r>
              <a:rPr lang="en-US" sz="1400" b="0" dirty="0" smtClean="0">
                <a:solidFill>
                  <a:srgbClr val="4A4E52"/>
                </a:solidFill>
              </a:rPr>
              <a:t>work </a:t>
            </a:r>
            <a:r>
              <a:rPr lang="en-US" sz="1400" b="0" dirty="0">
                <a:solidFill>
                  <a:srgbClr val="4A4E52"/>
                </a:solidFill>
              </a:rPr>
              <a:t>}</a:t>
            </a:r>
          </a:p>
          <a:p>
            <a:r>
              <a:rPr lang="en-US" sz="1400" b="0" dirty="0" smtClean="0">
                <a:solidFill>
                  <a:srgbClr val="4A4E52"/>
                </a:solidFill>
              </a:rPr>
              <a:t>}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Recommended to use </a:t>
            </a:r>
            <a:r>
              <a:rPr lang="en-US" sz="1400" dirty="0">
                <a:solidFill>
                  <a:srgbClr val="4A4E52"/>
                </a:solidFill>
              </a:rPr>
              <a:t>@</a:t>
            </a:r>
            <a:r>
              <a:rPr lang="en-US" sz="1400" dirty="0" err="1">
                <a:solidFill>
                  <a:srgbClr val="4A4E52"/>
                </a:solidFill>
              </a:rPr>
              <a:t>PostConstruct</a:t>
            </a:r>
            <a:r>
              <a:rPr lang="en-US" sz="1400" dirty="0">
                <a:solidFill>
                  <a:srgbClr val="4A4E52"/>
                </a:solidFill>
              </a:rPr>
              <a:t> </a:t>
            </a:r>
            <a:r>
              <a:rPr lang="en-US" sz="1400" b="0" dirty="0">
                <a:solidFill>
                  <a:srgbClr val="4A4E52"/>
                </a:solidFill>
              </a:rPr>
              <a:t>method annotation </a:t>
            </a:r>
            <a:r>
              <a:rPr lang="en-US" sz="1400" b="0" dirty="0" smtClean="0">
                <a:solidFill>
                  <a:srgbClr val="4A4E52"/>
                </a:solidFill>
              </a:rPr>
              <a:t>instead</a:t>
            </a:r>
          </a:p>
          <a:p>
            <a:r>
              <a:rPr lang="en-US" dirty="0"/>
              <a:t>Destruction callbacks</a:t>
            </a:r>
          </a:p>
          <a:p>
            <a:r>
              <a:rPr lang="en-US" dirty="0" err="1">
                <a:solidFill>
                  <a:srgbClr val="4A4E52"/>
                </a:solidFill>
              </a:rPr>
              <a:t>DisposableBean</a:t>
            </a:r>
            <a:r>
              <a:rPr lang="en-US" b="0" dirty="0">
                <a:solidFill>
                  <a:srgbClr val="4A4E52"/>
                </a:solidFill>
              </a:rPr>
              <a:t> interface - allows a bean to get a callback when the container containing it is </a:t>
            </a:r>
            <a:r>
              <a:rPr lang="en-US" b="0" dirty="0" smtClean="0">
                <a:solidFill>
                  <a:srgbClr val="4A4E52"/>
                </a:solidFill>
              </a:rPr>
              <a:t>destroyed</a:t>
            </a:r>
          </a:p>
          <a:p>
            <a:r>
              <a:rPr lang="en-US" b="0" dirty="0">
                <a:solidFill>
                  <a:srgbClr val="4A4E52"/>
                </a:solidFill>
              </a:rPr>
              <a:t>public class </a:t>
            </a:r>
            <a:r>
              <a:rPr lang="en-US" dirty="0" err="1">
                <a:solidFill>
                  <a:srgbClr val="4A4E52"/>
                </a:solidFill>
              </a:rPr>
              <a:t>AnotherExampleBean</a:t>
            </a:r>
            <a:r>
              <a:rPr lang="en-US" b="0" dirty="0">
                <a:solidFill>
                  <a:srgbClr val="4A4E52"/>
                </a:solidFill>
              </a:rPr>
              <a:t> implements </a:t>
            </a:r>
            <a:r>
              <a:rPr lang="en-US" dirty="0" err="1">
                <a:solidFill>
                  <a:srgbClr val="4A4E52"/>
                </a:solidFill>
              </a:rPr>
              <a:t>DisposableBean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public void destroy() </a:t>
            </a:r>
            <a:r>
              <a:rPr lang="en-US" b="0" dirty="0" smtClean="0">
                <a:solidFill>
                  <a:srgbClr val="4A4E52"/>
                </a:solidFill>
              </a:rPr>
              <a:t>{ </a:t>
            </a:r>
            <a:r>
              <a:rPr lang="en-US" b="0" dirty="0">
                <a:solidFill>
                  <a:srgbClr val="4A4E52"/>
                </a:solidFill>
              </a:rPr>
              <a:t>// do some destruction work (like releasing pooled connections</a:t>
            </a:r>
            <a:r>
              <a:rPr lang="en-US" b="0" dirty="0" smtClean="0">
                <a:solidFill>
                  <a:srgbClr val="4A4E52"/>
                </a:solidFill>
              </a:rPr>
              <a:t>)}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 smtClean="0">
                <a:solidFill>
                  <a:srgbClr val="4A4E52"/>
                </a:solidFill>
              </a:rPr>
              <a:t>}</a:t>
            </a:r>
          </a:p>
          <a:p>
            <a:r>
              <a:rPr lang="en-US" b="0" dirty="0">
                <a:solidFill>
                  <a:srgbClr val="4A4E52"/>
                </a:solidFill>
              </a:rPr>
              <a:t>Recommended to use </a:t>
            </a:r>
            <a:r>
              <a:rPr lang="en-US" dirty="0" smtClean="0">
                <a:solidFill>
                  <a:srgbClr val="4A4E52"/>
                </a:solidFill>
              </a:rPr>
              <a:t>@</a:t>
            </a:r>
            <a:r>
              <a:rPr lang="en-US" dirty="0" err="1" smtClean="0">
                <a:solidFill>
                  <a:srgbClr val="4A4E52"/>
                </a:solidFill>
              </a:rPr>
              <a:t>PreDestroy</a:t>
            </a:r>
            <a:r>
              <a:rPr lang="en-US" dirty="0" smtClean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method </a:t>
            </a:r>
            <a:r>
              <a:rPr lang="en-US" b="0" dirty="0">
                <a:solidFill>
                  <a:srgbClr val="4A4E52"/>
                </a:solidFill>
              </a:rPr>
              <a:t>annotation instead</a:t>
            </a:r>
          </a:p>
          <a:p>
            <a:endParaRPr lang="en-US" b="0" dirty="0">
              <a:solidFill>
                <a:srgbClr val="4A4E52"/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7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XML-based  </a:t>
            </a:r>
            <a:r>
              <a:rPr lang="en-US" dirty="0" smtClean="0"/>
              <a:t>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Annotation-based configuration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@</a:t>
            </a:r>
            <a:r>
              <a:rPr lang="en-US" b="0" dirty="0">
                <a:solidFill>
                  <a:srgbClr val="4A4E52"/>
                </a:solidFill>
              </a:rPr>
              <a:t>Required,  @</a:t>
            </a:r>
            <a:r>
              <a:rPr lang="en-US" b="0" dirty="0" err="1" smtClean="0">
                <a:solidFill>
                  <a:srgbClr val="4A4E52"/>
                </a:solidFill>
              </a:rPr>
              <a:t>Autowired</a:t>
            </a:r>
            <a:r>
              <a:rPr lang="en-US" b="0" dirty="0" smtClean="0">
                <a:solidFill>
                  <a:srgbClr val="4A4E52"/>
                </a:solidFill>
              </a:rPr>
              <a:t>, @Qualifier, @Component, @Controller, @Service, </a:t>
            </a:r>
            <a:r>
              <a:rPr lang="en-US" b="0" dirty="0">
                <a:solidFill>
                  <a:srgbClr val="4A4E52"/>
                </a:solidFill>
              </a:rPr>
              <a:t>@</a:t>
            </a:r>
            <a:r>
              <a:rPr lang="en-US" b="0" dirty="0" smtClean="0">
                <a:solidFill>
                  <a:srgbClr val="4A4E52"/>
                </a:solidFill>
              </a:rPr>
              <a:t>Scope, @Resource</a:t>
            </a:r>
            <a:endParaRPr lang="en-US" dirty="0">
              <a:solidFill>
                <a:srgbClr val="4A4E52"/>
              </a:solidFill>
            </a:endParaRPr>
          </a:p>
          <a:p>
            <a:r>
              <a:rPr lang="en-US" dirty="0"/>
              <a:t>Java-based configuration</a:t>
            </a:r>
          </a:p>
          <a:p>
            <a:r>
              <a:rPr lang="en-US" b="0" dirty="0">
                <a:solidFill>
                  <a:srgbClr val="4A4E52"/>
                </a:solidFill>
              </a:rPr>
              <a:t>@</a:t>
            </a:r>
            <a:r>
              <a:rPr lang="en-US" b="0" dirty="0" smtClean="0">
                <a:solidFill>
                  <a:srgbClr val="4A4E52"/>
                </a:solidFill>
              </a:rPr>
              <a:t>Configuration, @Bean</a:t>
            </a:r>
            <a:endParaRPr lang="en-US" b="0" dirty="0">
              <a:solidFill>
                <a:srgbClr val="4A4E52"/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 descr="SpringXmlBas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0" y="1918908"/>
            <a:ext cx="64389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002082"/>
            <a:ext cx="7907621" cy="52859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XML-based  </a:t>
            </a:r>
            <a:r>
              <a:rPr lang="en-US" dirty="0" smtClean="0"/>
              <a:t>configuration - Setter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&lt;bean id="</a:t>
            </a:r>
            <a:r>
              <a:rPr lang="en-US" sz="1400" b="0" dirty="0" err="1">
                <a:solidFill>
                  <a:srgbClr val="4A4E52"/>
                </a:solidFill>
              </a:rPr>
              <a:t>exampleBean</a:t>
            </a:r>
            <a:r>
              <a:rPr lang="en-US" sz="1400" b="0" dirty="0">
                <a:solidFill>
                  <a:srgbClr val="4A4E52"/>
                </a:solidFill>
              </a:rPr>
              <a:t>" class</a:t>
            </a:r>
            <a:r>
              <a:rPr lang="en-US" sz="1400" b="0" dirty="0" smtClean="0">
                <a:solidFill>
                  <a:srgbClr val="4A4E52"/>
                </a:solidFill>
              </a:rPr>
              <a:t>=“</a:t>
            </a:r>
            <a:r>
              <a:rPr lang="en-US" sz="1400" b="0" dirty="0" err="1" smtClean="0">
                <a:solidFill>
                  <a:srgbClr val="4A4E52"/>
                </a:solidFill>
              </a:rPr>
              <a:t>com.examples.ExampleBean</a:t>
            </a:r>
            <a:r>
              <a:rPr lang="en-US" sz="1400" b="0" dirty="0" smtClean="0">
                <a:solidFill>
                  <a:srgbClr val="4A4E52"/>
                </a:solidFill>
              </a:rPr>
              <a:t>"&gt;</a:t>
            </a:r>
            <a:endParaRPr lang="en-US" sz="1400" b="0" dirty="0">
              <a:solidFill>
                <a:srgbClr val="4A4E52"/>
              </a:solidFill>
            </a:endParaRPr>
          </a:p>
          <a:p>
            <a:pPr marL="685800" lvl="2" indent="0">
              <a:buNone/>
            </a:pPr>
            <a:r>
              <a:rPr lang="en-US" sz="1400" dirty="0">
                <a:solidFill>
                  <a:srgbClr val="4A4E52"/>
                </a:solidFill>
              </a:rPr>
              <a:t>&lt;!-- setter injection using the nested &lt;ref/&gt; element --&gt;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4A4E52"/>
                </a:solidFill>
              </a:rPr>
              <a:t>&lt;property name="</a:t>
            </a:r>
            <a:r>
              <a:rPr lang="en-US" sz="1400" dirty="0" err="1">
                <a:solidFill>
                  <a:srgbClr val="4A4E52"/>
                </a:solidFill>
              </a:rPr>
              <a:t>beanOne</a:t>
            </a:r>
            <a:r>
              <a:rPr lang="en-US" sz="1400" dirty="0">
                <a:solidFill>
                  <a:srgbClr val="4A4E52"/>
                </a:solidFill>
              </a:rPr>
              <a:t>"&gt;&lt;ref bean="</a:t>
            </a:r>
            <a:r>
              <a:rPr lang="en-US" sz="1400" dirty="0" err="1">
                <a:solidFill>
                  <a:srgbClr val="4A4E52"/>
                </a:solidFill>
              </a:rPr>
              <a:t>anotherExampleBean</a:t>
            </a:r>
            <a:r>
              <a:rPr lang="en-US" sz="1400" dirty="0">
                <a:solidFill>
                  <a:srgbClr val="4A4E52"/>
                </a:solidFill>
              </a:rPr>
              <a:t>"/&gt;&lt;/property</a:t>
            </a:r>
            <a:r>
              <a:rPr lang="en-US" sz="1400" dirty="0" smtClean="0">
                <a:solidFill>
                  <a:srgbClr val="4A4E52"/>
                </a:solidFill>
              </a:rPr>
              <a:t>&gt;</a:t>
            </a:r>
            <a:endParaRPr lang="en-US" sz="1400" dirty="0">
              <a:solidFill>
                <a:srgbClr val="4A4E52"/>
              </a:solidFill>
            </a:endParaRPr>
          </a:p>
          <a:p>
            <a:pPr marL="685800" lvl="2" indent="0">
              <a:buNone/>
            </a:pPr>
            <a:r>
              <a:rPr lang="en-US" sz="1400" dirty="0">
                <a:solidFill>
                  <a:srgbClr val="4A4E52"/>
                </a:solidFill>
              </a:rPr>
              <a:t>&lt;!-- setter injection using the neater 'ref' attribute --&gt;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4A4E52"/>
                </a:solidFill>
              </a:rPr>
              <a:t>&lt;property name="</a:t>
            </a:r>
            <a:r>
              <a:rPr lang="en-US" sz="1400" dirty="0" err="1">
                <a:solidFill>
                  <a:srgbClr val="4A4E52"/>
                </a:solidFill>
              </a:rPr>
              <a:t>beanTwo</a:t>
            </a:r>
            <a:r>
              <a:rPr lang="en-US" sz="1400" dirty="0">
                <a:solidFill>
                  <a:srgbClr val="4A4E52"/>
                </a:solidFill>
              </a:rPr>
              <a:t>" ref="</a:t>
            </a:r>
            <a:r>
              <a:rPr lang="en-US" sz="1400" dirty="0" err="1">
                <a:solidFill>
                  <a:srgbClr val="4A4E52"/>
                </a:solidFill>
              </a:rPr>
              <a:t>yetAnotherBean</a:t>
            </a:r>
            <a:r>
              <a:rPr lang="en-US" sz="1400" dirty="0">
                <a:solidFill>
                  <a:srgbClr val="4A4E52"/>
                </a:solidFill>
              </a:rPr>
              <a:t>"/&gt;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4A4E52"/>
                </a:solidFill>
              </a:rPr>
              <a:t>&lt;property name="</a:t>
            </a:r>
            <a:r>
              <a:rPr lang="en-US" sz="1400" dirty="0" err="1">
                <a:solidFill>
                  <a:srgbClr val="4A4E52"/>
                </a:solidFill>
              </a:rPr>
              <a:t>integerProperty</a:t>
            </a:r>
            <a:r>
              <a:rPr lang="en-US" sz="1400" dirty="0">
                <a:solidFill>
                  <a:srgbClr val="4A4E52"/>
                </a:solidFill>
              </a:rPr>
              <a:t>" value="1"/&gt;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&lt;/bean</a:t>
            </a:r>
            <a:r>
              <a:rPr lang="en-US" sz="1400" b="0" dirty="0" smtClean="0">
                <a:solidFill>
                  <a:srgbClr val="4A4E52"/>
                </a:solidFill>
              </a:rPr>
              <a:t>&gt;</a:t>
            </a:r>
            <a:endParaRPr lang="en-US" sz="1400" b="0" dirty="0">
              <a:solidFill>
                <a:srgbClr val="4A4E52"/>
              </a:solidFill>
            </a:endParaRPr>
          </a:p>
          <a:p>
            <a:r>
              <a:rPr lang="en-US" sz="1400" b="0" dirty="0">
                <a:solidFill>
                  <a:srgbClr val="4A4E52"/>
                </a:solidFill>
              </a:rPr>
              <a:t>&lt;bean id="</a:t>
            </a:r>
            <a:r>
              <a:rPr lang="en-US" sz="1400" b="0" dirty="0" err="1">
                <a:solidFill>
                  <a:srgbClr val="4A4E52"/>
                </a:solidFill>
              </a:rPr>
              <a:t>anotherExampleBean</a:t>
            </a:r>
            <a:r>
              <a:rPr lang="en-US" sz="1400" b="0" dirty="0">
                <a:solidFill>
                  <a:srgbClr val="4A4E52"/>
                </a:solidFill>
              </a:rPr>
              <a:t>" class</a:t>
            </a:r>
            <a:r>
              <a:rPr lang="en-US" sz="1400" b="0" dirty="0" smtClean="0">
                <a:solidFill>
                  <a:srgbClr val="4A4E52"/>
                </a:solidFill>
              </a:rPr>
              <a:t>=“</a:t>
            </a:r>
            <a:r>
              <a:rPr lang="en-US" sz="1400" b="0" dirty="0" err="1" smtClean="0">
                <a:solidFill>
                  <a:srgbClr val="4A4E52"/>
                </a:solidFill>
              </a:rPr>
              <a:t>com.examples.AnotherBean</a:t>
            </a:r>
            <a:r>
              <a:rPr lang="en-US" sz="1400" b="0" dirty="0">
                <a:solidFill>
                  <a:srgbClr val="4A4E52"/>
                </a:solidFill>
              </a:rPr>
              <a:t>"/&gt;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&lt;bean id="</a:t>
            </a:r>
            <a:r>
              <a:rPr lang="en-US" sz="1400" b="0" dirty="0" err="1">
                <a:solidFill>
                  <a:srgbClr val="4A4E52"/>
                </a:solidFill>
              </a:rPr>
              <a:t>yetAnotherBean</a:t>
            </a:r>
            <a:r>
              <a:rPr lang="en-US" sz="1400" b="0" dirty="0">
                <a:solidFill>
                  <a:srgbClr val="4A4E52"/>
                </a:solidFill>
              </a:rPr>
              <a:t>" class</a:t>
            </a:r>
            <a:r>
              <a:rPr lang="en-US" sz="1400" b="0" dirty="0" smtClean="0">
                <a:solidFill>
                  <a:srgbClr val="4A4E52"/>
                </a:solidFill>
              </a:rPr>
              <a:t>=“</a:t>
            </a:r>
            <a:r>
              <a:rPr lang="en-US" sz="1400" b="0" dirty="0" err="1" smtClean="0">
                <a:solidFill>
                  <a:srgbClr val="4A4E52"/>
                </a:solidFill>
              </a:rPr>
              <a:t>com.examples.YetAnotherBean</a:t>
            </a:r>
            <a:r>
              <a:rPr lang="en-US" sz="1400" b="0" dirty="0">
                <a:solidFill>
                  <a:srgbClr val="4A4E52"/>
                </a:solidFill>
              </a:rPr>
              <a:t>"/&gt;</a:t>
            </a:r>
          </a:p>
          <a:p>
            <a:r>
              <a:rPr lang="en-US" b="0" dirty="0">
                <a:solidFill>
                  <a:srgbClr val="4A4E52"/>
                </a:solidFill>
              </a:rPr>
              <a:t>public class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dirty="0" err="1">
                <a:solidFill>
                  <a:srgbClr val="4A4E52"/>
                </a:solidFill>
              </a:rPr>
              <a:t>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beanOne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beanTwo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b="0" dirty="0" err="1">
                <a:solidFill>
                  <a:srgbClr val="4A4E52"/>
                </a:solidFill>
              </a:rPr>
              <a:t>int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 smtClean="0">
                <a:solidFill>
                  <a:srgbClr val="4A4E52"/>
                </a:solidFill>
              </a:rPr>
              <a:t>;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public void </a:t>
            </a:r>
            <a:r>
              <a:rPr lang="en-US" b="0" dirty="0" err="1" smtClean="0">
                <a:solidFill>
                  <a:srgbClr val="4A4E52"/>
                </a:solidFill>
              </a:rPr>
              <a:t>setBeanOne</a:t>
            </a:r>
            <a:r>
              <a:rPr lang="en-US" b="0" dirty="0" smtClean="0">
                <a:solidFill>
                  <a:srgbClr val="4A4E52"/>
                </a:solidFill>
              </a:rPr>
              <a:t>( </a:t>
            </a:r>
            <a:r>
              <a:rPr lang="en-US" dirty="0" err="1" smtClean="0">
                <a:solidFill>
                  <a:srgbClr val="4A4E52"/>
                </a:solidFill>
              </a:rPr>
              <a:t>AnotherBean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beanOne</a:t>
            </a:r>
            <a:r>
              <a:rPr lang="en-US" b="0" dirty="0">
                <a:solidFill>
                  <a:srgbClr val="4A4E52"/>
                </a:solidFill>
              </a:rPr>
              <a:t>)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r>
              <a:rPr lang="en-US" b="0" dirty="0" err="1" smtClean="0">
                <a:solidFill>
                  <a:srgbClr val="4A4E52"/>
                </a:solidFill>
              </a:rPr>
              <a:t>this.beanOne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= </a:t>
            </a:r>
            <a:r>
              <a:rPr lang="en-US" b="0" dirty="0" err="1">
                <a:solidFill>
                  <a:srgbClr val="4A4E52"/>
                </a:solidFill>
              </a:rPr>
              <a:t>beanOne</a:t>
            </a:r>
            <a:r>
              <a:rPr lang="en-US" b="0" dirty="0" smtClean="0">
                <a:solidFill>
                  <a:srgbClr val="4A4E52"/>
                </a:solidFill>
              </a:rPr>
              <a:t>;}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public void </a:t>
            </a:r>
            <a:r>
              <a:rPr lang="en-US" b="0" dirty="0" err="1" smtClean="0">
                <a:solidFill>
                  <a:srgbClr val="4A4E52"/>
                </a:solidFill>
              </a:rPr>
              <a:t>setBeanTwo</a:t>
            </a:r>
            <a:r>
              <a:rPr lang="en-US" b="0" dirty="0" smtClean="0">
                <a:solidFill>
                  <a:srgbClr val="4A4E52"/>
                </a:solidFill>
              </a:rPr>
              <a:t>( </a:t>
            </a:r>
            <a:r>
              <a:rPr lang="en-US" dirty="0" err="1" smtClean="0">
                <a:solidFill>
                  <a:srgbClr val="4A4E52"/>
                </a:solidFill>
              </a:rPr>
              <a:t>YetAnotherBean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beanTwo</a:t>
            </a:r>
            <a:r>
              <a:rPr lang="en-US" b="0" dirty="0">
                <a:solidFill>
                  <a:srgbClr val="4A4E52"/>
                </a:solidFill>
              </a:rPr>
              <a:t>)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r>
              <a:rPr lang="en-US" b="0" dirty="0" err="1" smtClean="0">
                <a:solidFill>
                  <a:srgbClr val="4A4E52"/>
                </a:solidFill>
              </a:rPr>
              <a:t>this.beanTwo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= </a:t>
            </a:r>
            <a:r>
              <a:rPr lang="en-US" b="0" dirty="0" err="1">
                <a:solidFill>
                  <a:srgbClr val="4A4E52"/>
                </a:solidFill>
              </a:rPr>
              <a:t>beanTwo</a:t>
            </a:r>
            <a:r>
              <a:rPr lang="en-US" b="0" dirty="0" smtClean="0">
                <a:solidFill>
                  <a:srgbClr val="4A4E52"/>
                </a:solidFill>
              </a:rPr>
              <a:t>;}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public void </a:t>
            </a:r>
            <a:r>
              <a:rPr lang="en-US" b="0" dirty="0" err="1">
                <a:solidFill>
                  <a:srgbClr val="4A4E52"/>
                </a:solidFill>
              </a:rPr>
              <a:t>setIntegerProperty</a:t>
            </a:r>
            <a:r>
              <a:rPr lang="en-US" b="0" dirty="0">
                <a:solidFill>
                  <a:srgbClr val="4A4E52"/>
                </a:solidFill>
              </a:rPr>
              <a:t>(</a:t>
            </a:r>
            <a:r>
              <a:rPr lang="en-US" b="0" dirty="0" err="1">
                <a:solidFill>
                  <a:srgbClr val="4A4E52"/>
                </a:solidFill>
              </a:rPr>
              <a:t>int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>
                <a:solidFill>
                  <a:srgbClr val="4A4E52"/>
                </a:solidFill>
              </a:rPr>
              <a:t>) {</a:t>
            </a:r>
          </a:p>
          <a:p>
            <a:r>
              <a:rPr lang="en-US" b="0" dirty="0">
                <a:solidFill>
                  <a:srgbClr val="4A4E52"/>
                </a:solidFill>
              </a:rPr>
              <a:t>      </a:t>
            </a:r>
            <a:r>
              <a:rPr lang="en-US" b="0" dirty="0" err="1">
                <a:solidFill>
                  <a:srgbClr val="4A4E52"/>
                </a:solidFill>
              </a:rPr>
              <a:t>this.i</a:t>
            </a:r>
            <a:r>
              <a:rPr lang="en-US" b="0" dirty="0">
                <a:solidFill>
                  <a:srgbClr val="4A4E52"/>
                </a:solidFill>
              </a:rPr>
              <a:t> =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}</a:t>
            </a:r>
          </a:p>
          <a:p>
            <a:r>
              <a:rPr lang="en-US" b="0" dirty="0">
                <a:solidFill>
                  <a:srgbClr val="4A4E52"/>
                </a:solidFill>
              </a:rPr>
              <a:t>}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3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102290"/>
            <a:ext cx="7907621" cy="50730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XML-based  configuration - </a:t>
            </a:r>
            <a:r>
              <a:rPr lang="en-US" dirty="0" smtClean="0"/>
              <a:t>Constructor</a:t>
            </a:r>
            <a:endParaRPr lang="en-US" dirty="0"/>
          </a:p>
          <a:p>
            <a:r>
              <a:rPr lang="en-US" b="0" dirty="0">
                <a:solidFill>
                  <a:srgbClr val="4A4E52"/>
                </a:solidFill>
              </a:rPr>
              <a:t>&lt;bean id="</a:t>
            </a:r>
            <a:r>
              <a:rPr lang="en-US" b="0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" class="</a:t>
            </a:r>
            <a:r>
              <a:rPr lang="en-US" b="0" dirty="0" err="1">
                <a:solidFill>
                  <a:srgbClr val="4A4E52"/>
                </a:solidFill>
              </a:rPr>
              <a:t>examples.ExampleBean</a:t>
            </a:r>
            <a:r>
              <a:rPr lang="en-US" b="0" dirty="0" smtClean="0">
                <a:solidFill>
                  <a:srgbClr val="4A4E52"/>
                </a:solidFill>
              </a:rPr>
              <a:t>"&gt;</a:t>
            </a:r>
            <a:endParaRPr lang="en-US" b="0" dirty="0">
              <a:solidFill>
                <a:srgbClr val="4A4E52"/>
              </a:solidFill>
            </a:endParaRPr>
          </a:p>
          <a:p>
            <a:pPr marL="685800" lvl="2" indent="0">
              <a:buNone/>
            </a:pPr>
            <a:r>
              <a:rPr lang="en-US" sz="1500" dirty="0">
                <a:solidFill>
                  <a:srgbClr val="4A4E52"/>
                </a:solidFill>
              </a:rPr>
              <a:t>&lt;!-- constructor injection using the nested &lt;ref/&gt; element --&gt;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4A4E52"/>
                </a:solidFill>
              </a:rPr>
              <a:t>&lt;constructor-</a:t>
            </a:r>
            <a:r>
              <a:rPr lang="en-US" sz="1500" dirty="0" err="1">
                <a:solidFill>
                  <a:srgbClr val="4A4E52"/>
                </a:solidFill>
              </a:rPr>
              <a:t>arg</a:t>
            </a:r>
            <a:r>
              <a:rPr lang="en-US" sz="1500" dirty="0">
                <a:solidFill>
                  <a:srgbClr val="4A4E52"/>
                </a:solidFill>
              </a:rPr>
              <a:t>&gt;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4A4E52"/>
                </a:solidFill>
              </a:rPr>
              <a:t>  &lt;ref bean="</a:t>
            </a:r>
            <a:r>
              <a:rPr lang="en-US" sz="1500" dirty="0" err="1">
                <a:solidFill>
                  <a:srgbClr val="4A4E52"/>
                </a:solidFill>
              </a:rPr>
              <a:t>anotherExampleBean</a:t>
            </a:r>
            <a:r>
              <a:rPr lang="en-US" sz="1500" dirty="0">
                <a:solidFill>
                  <a:srgbClr val="4A4E52"/>
                </a:solidFill>
              </a:rPr>
              <a:t>"/&gt;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4A4E52"/>
                </a:solidFill>
              </a:rPr>
              <a:t>&lt;/constructor-</a:t>
            </a:r>
            <a:r>
              <a:rPr lang="en-US" sz="1500" dirty="0" err="1">
                <a:solidFill>
                  <a:srgbClr val="4A4E52"/>
                </a:solidFill>
              </a:rPr>
              <a:t>arg</a:t>
            </a:r>
            <a:r>
              <a:rPr lang="en-US" sz="1500" dirty="0" smtClean="0">
                <a:solidFill>
                  <a:srgbClr val="4A4E52"/>
                </a:solidFill>
              </a:rPr>
              <a:t>&gt;</a:t>
            </a:r>
            <a:endParaRPr lang="en-US" sz="1500" dirty="0">
              <a:solidFill>
                <a:srgbClr val="4A4E52"/>
              </a:solidFill>
            </a:endParaRPr>
          </a:p>
          <a:p>
            <a:pPr marL="685800" lvl="2" indent="0">
              <a:buNone/>
            </a:pPr>
            <a:r>
              <a:rPr lang="en-US" sz="1500" dirty="0" smtClean="0">
                <a:solidFill>
                  <a:srgbClr val="4A4E52"/>
                </a:solidFill>
              </a:rPr>
              <a:t>&lt;!-- </a:t>
            </a:r>
            <a:r>
              <a:rPr lang="en-US" sz="1500" dirty="0">
                <a:solidFill>
                  <a:srgbClr val="4A4E52"/>
                </a:solidFill>
              </a:rPr>
              <a:t>constructor injection using the neater 'ref' attribute --&gt;</a:t>
            </a:r>
          </a:p>
          <a:p>
            <a:pPr marL="685800" lvl="2" indent="0">
              <a:buNone/>
            </a:pPr>
            <a:r>
              <a:rPr lang="en-US" sz="1500" dirty="0" smtClean="0">
                <a:solidFill>
                  <a:srgbClr val="4A4E52"/>
                </a:solidFill>
              </a:rPr>
              <a:t>&lt;</a:t>
            </a:r>
            <a:r>
              <a:rPr lang="en-US" sz="1500" dirty="0">
                <a:solidFill>
                  <a:srgbClr val="4A4E52"/>
                </a:solidFill>
              </a:rPr>
              <a:t>constructor-</a:t>
            </a:r>
            <a:r>
              <a:rPr lang="en-US" sz="1500" dirty="0" err="1">
                <a:solidFill>
                  <a:srgbClr val="4A4E52"/>
                </a:solidFill>
              </a:rPr>
              <a:t>arg</a:t>
            </a:r>
            <a:r>
              <a:rPr lang="en-US" sz="1500" dirty="0">
                <a:solidFill>
                  <a:srgbClr val="4A4E52"/>
                </a:solidFill>
              </a:rPr>
              <a:t> ref="</a:t>
            </a:r>
            <a:r>
              <a:rPr lang="en-US" sz="1500" dirty="0" err="1">
                <a:solidFill>
                  <a:srgbClr val="4A4E52"/>
                </a:solidFill>
              </a:rPr>
              <a:t>yetAnotherBean</a:t>
            </a:r>
            <a:r>
              <a:rPr lang="en-US" sz="1500" dirty="0" smtClean="0">
                <a:solidFill>
                  <a:srgbClr val="4A4E52"/>
                </a:solidFill>
              </a:rPr>
              <a:t>"/&gt;</a:t>
            </a:r>
            <a:endParaRPr lang="en-US" sz="1500" dirty="0">
              <a:solidFill>
                <a:srgbClr val="4A4E52"/>
              </a:solidFill>
            </a:endParaRPr>
          </a:p>
          <a:p>
            <a:pPr marL="685800" lvl="2" indent="0">
              <a:buNone/>
            </a:pPr>
            <a:r>
              <a:rPr lang="en-US" sz="1500" dirty="0" smtClean="0">
                <a:solidFill>
                  <a:srgbClr val="4A4E52"/>
                </a:solidFill>
              </a:rPr>
              <a:t>&lt;</a:t>
            </a:r>
            <a:r>
              <a:rPr lang="en-US" sz="1500" dirty="0">
                <a:solidFill>
                  <a:srgbClr val="4A4E52"/>
                </a:solidFill>
              </a:rPr>
              <a:t>constructor-</a:t>
            </a:r>
            <a:r>
              <a:rPr lang="en-US" sz="1500" dirty="0" err="1">
                <a:solidFill>
                  <a:srgbClr val="4A4E52"/>
                </a:solidFill>
              </a:rPr>
              <a:t>arg</a:t>
            </a:r>
            <a:r>
              <a:rPr lang="en-US" sz="1500" dirty="0">
                <a:solidFill>
                  <a:srgbClr val="4A4E52"/>
                </a:solidFill>
              </a:rPr>
              <a:t> type="</a:t>
            </a:r>
            <a:r>
              <a:rPr lang="en-US" sz="1500" dirty="0" err="1">
                <a:solidFill>
                  <a:srgbClr val="4A4E52"/>
                </a:solidFill>
              </a:rPr>
              <a:t>int</a:t>
            </a:r>
            <a:r>
              <a:rPr lang="en-US" sz="1500" dirty="0">
                <a:solidFill>
                  <a:srgbClr val="4A4E52"/>
                </a:solidFill>
              </a:rPr>
              <a:t>" value="1"/&gt;</a:t>
            </a:r>
          </a:p>
          <a:p>
            <a:r>
              <a:rPr lang="en-US" b="0" dirty="0">
                <a:solidFill>
                  <a:srgbClr val="4A4E52"/>
                </a:solidFill>
              </a:rPr>
              <a:t>&lt;/bean</a:t>
            </a:r>
            <a:r>
              <a:rPr lang="en-US" b="0" dirty="0" smtClean="0">
                <a:solidFill>
                  <a:srgbClr val="4A4E52"/>
                </a:solidFill>
              </a:rPr>
              <a:t>&gt;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&lt;bean id="</a:t>
            </a:r>
            <a:r>
              <a:rPr lang="en-US" b="0" dirty="0" err="1">
                <a:solidFill>
                  <a:srgbClr val="4A4E52"/>
                </a:solidFill>
              </a:rPr>
              <a:t>anotherExampleBean</a:t>
            </a:r>
            <a:r>
              <a:rPr lang="en-US" b="0" dirty="0">
                <a:solidFill>
                  <a:srgbClr val="4A4E52"/>
                </a:solidFill>
              </a:rPr>
              <a:t>" class="</a:t>
            </a:r>
            <a:r>
              <a:rPr lang="en-US" b="0" dirty="0" err="1">
                <a:solidFill>
                  <a:srgbClr val="4A4E52"/>
                </a:solidFill>
              </a:rPr>
              <a:t>examples.AnotherBean</a:t>
            </a:r>
            <a:r>
              <a:rPr lang="en-US" b="0" dirty="0">
                <a:solidFill>
                  <a:srgbClr val="4A4E52"/>
                </a:solidFill>
              </a:rPr>
              <a:t>"/&gt;</a:t>
            </a:r>
          </a:p>
          <a:p>
            <a:r>
              <a:rPr lang="en-US" b="0" dirty="0">
                <a:solidFill>
                  <a:srgbClr val="4A4E52"/>
                </a:solidFill>
              </a:rPr>
              <a:t>&lt;bean id="</a:t>
            </a:r>
            <a:r>
              <a:rPr lang="en-US" b="0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" class="</a:t>
            </a:r>
            <a:r>
              <a:rPr lang="en-US" b="0" dirty="0" err="1" smtClean="0">
                <a:solidFill>
                  <a:srgbClr val="4A4E52"/>
                </a:solidFill>
              </a:rPr>
              <a:t>examples.YetAnotherBean</a:t>
            </a:r>
            <a:r>
              <a:rPr lang="en-US" b="0" dirty="0" smtClean="0">
                <a:solidFill>
                  <a:srgbClr val="4A4E52"/>
                </a:solidFill>
              </a:rPr>
              <a:t>"/&gt;</a:t>
            </a:r>
          </a:p>
          <a:p>
            <a:r>
              <a:rPr lang="en-US" b="0" dirty="0">
                <a:solidFill>
                  <a:srgbClr val="4A4E52"/>
                </a:solidFill>
              </a:rPr>
              <a:t>public class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dirty="0" err="1">
                <a:solidFill>
                  <a:srgbClr val="4A4E52"/>
                </a:solidFill>
              </a:rPr>
              <a:t>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beanOne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beanTwo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b="0" dirty="0" err="1">
                <a:solidFill>
                  <a:srgbClr val="4A4E52"/>
                </a:solidFill>
              </a:rPr>
              <a:t>int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 smtClean="0">
                <a:solidFill>
                  <a:srgbClr val="4A4E52"/>
                </a:solidFill>
              </a:rPr>
              <a:t>;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public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(</a:t>
            </a:r>
          </a:p>
          <a:p>
            <a:r>
              <a:rPr lang="en-US" b="0" dirty="0">
                <a:solidFill>
                  <a:srgbClr val="4A4E52"/>
                </a:solidFill>
              </a:rPr>
              <a:t>      </a:t>
            </a:r>
            <a:r>
              <a:rPr lang="en-US" dirty="0" err="1">
                <a:solidFill>
                  <a:srgbClr val="4A4E52"/>
                </a:solidFill>
              </a:rPr>
              <a:t>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anotherBean</a:t>
            </a:r>
            <a:r>
              <a:rPr lang="en-US" b="0" dirty="0">
                <a:solidFill>
                  <a:srgbClr val="4A4E52"/>
                </a:solidFill>
              </a:rPr>
              <a:t>, </a:t>
            </a:r>
            <a:r>
              <a:rPr lang="en-US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, </a:t>
            </a:r>
            <a:r>
              <a:rPr lang="en-US" b="0" dirty="0" err="1">
                <a:solidFill>
                  <a:srgbClr val="4A4E52"/>
                </a:solidFill>
              </a:rPr>
              <a:t>int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>
                <a:solidFill>
                  <a:srgbClr val="4A4E52"/>
                </a:solidFill>
              </a:rPr>
              <a:t>) {</a:t>
            </a:r>
          </a:p>
          <a:p>
            <a:r>
              <a:rPr lang="en-US" b="0" dirty="0">
                <a:solidFill>
                  <a:srgbClr val="4A4E52"/>
                </a:solidFill>
              </a:rPr>
              <a:t>      </a:t>
            </a:r>
            <a:r>
              <a:rPr lang="en-US" b="0" dirty="0" err="1">
                <a:solidFill>
                  <a:srgbClr val="4A4E52"/>
                </a:solidFill>
              </a:rPr>
              <a:t>this.beanOne</a:t>
            </a:r>
            <a:r>
              <a:rPr lang="en-US" b="0" dirty="0">
                <a:solidFill>
                  <a:srgbClr val="4A4E52"/>
                </a:solidFill>
              </a:rPr>
              <a:t> = </a:t>
            </a:r>
            <a:r>
              <a:rPr lang="en-US" b="0" dirty="0" err="1" smtClean="0">
                <a:solidFill>
                  <a:srgbClr val="4A4E52"/>
                </a:solidFill>
              </a:rPr>
              <a:t>anotherBean</a:t>
            </a:r>
            <a:r>
              <a:rPr lang="en-US" b="0" dirty="0" smtClean="0">
                <a:solidFill>
                  <a:srgbClr val="4A4E52"/>
                </a:solidFill>
              </a:rPr>
              <a:t>;  </a:t>
            </a:r>
            <a:r>
              <a:rPr lang="en-US" b="0" dirty="0" err="1" smtClean="0">
                <a:solidFill>
                  <a:srgbClr val="4A4E52"/>
                </a:solidFill>
              </a:rPr>
              <a:t>this.beanTwo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= </a:t>
            </a:r>
            <a:r>
              <a:rPr lang="en-US" b="0" dirty="0" err="1" smtClean="0">
                <a:solidFill>
                  <a:srgbClr val="4A4E52"/>
                </a:solidFill>
              </a:rPr>
              <a:t>yetAnotherBean</a:t>
            </a:r>
            <a:r>
              <a:rPr lang="en-US" b="0" dirty="0" smtClean="0">
                <a:solidFill>
                  <a:srgbClr val="4A4E52"/>
                </a:solidFill>
              </a:rPr>
              <a:t>;  </a:t>
            </a:r>
            <a:r>
              <a:rPr lang="en-US" b="0" dirty="0" err="1" smtClean="0">
                <a:solidFill>
                  <a:srgbClr val="4A4E52"/>
                </a:solidFill>
              </a:rPr>
              <a:t>this.i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=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}</a:t>
            </a:r>
          </a:p>
          <a:p>
            <a:r>
              <a:rPr lang="en-US" b="0" dirty="0">
                <a:solidFill>
                  <a:srgbClr val="4A4E52"/>
                </a:solidFill>
              </a:rPr>
              <a:t>}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3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102290"/>
            <a:ext cx="7907621" cy="5073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XML-based  configuration </a:t>
            </a:r>
            <a:r>
              <a:rPr lang="en-US" dirty="0" smtClean="0"/>
              <a:t>– Static factory method</a:t>
            </a:r>
            <a:endParaRPr lang="en-US" dirty="0"/>
          </a:p>
          <a:p>
            <a:r>
              <a:rPr lang="en-US" b="0" dirty="0">
                <a:solidFill>
                  <a:srgbClr val="4A4E52"/>
                </a:solidFill>
              </a:rPr>
              <a:t>&lt;bean id="</a:t>
            </a:r>
            <a:r>
              <a:rPr lang="en-US" b="0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" class="</a:t>
            </a:r>
            <a:r>
              <a:rPr lang="en-US" b="0" dirty="0" err="1" smtClean="0">
                <a:solidFill>
                  <a:srgbClr val="4A4E52"/>
                </a:solidFill>
              </a:rPr>
              <a:t>examples.ExampleBean</a:t>
            </a:r>
            <a:r>
              <a:rPr lang="en-US" b="0" dirty="0" smtClean="0">
                <a:solidFill>
                  <a:srgbClr val="4A4E52"/>
                </a:solidFill>
              </a:rPr>
              <a:t>“ factory-method</a:t>
            </a:r>
            <a:r>
              <a:rPr lang="en-US" b="0" dirty="0">
                <a:solidFill>
                  <a:srgbClr val="4A4E52"/>
                </a:solidFill>
              </a:rPr>
              <a:t>="</a:t>
            </a:r>
            <a:r>
              <a:rPr lang="en-US" b="0" dirty="0" err="1">
                <a:solidFill>
                  <a:srgbClr val="4A4E52"/>
                </a:solidFill>
              </a:rPr>
              <a:t>createInstance</a:t>
            </a:r>
            <a:r>
              <a:rPr lang="en-US" b="0" dirty="0">
                <a:solidFill>
                  <a:srgbClr val="4A4E52"/>
                </a:solidFill>
              </a:rPr>
              <a:t>"&gt;</a:t>
            </a:r>
          </a:p>
          <a:p>
            <a:pPr marL="685800" lvl="2" indent="0">
              <a:buNone/>
            </a:pPr>
            <a:r>
              <a:rPr lang="en-US" b="0" dirty="0">
                <a:solidFill>
                  <a:srgbClr val="4A4E52"/>
                </a:solidFill>
              </a:rPr>
              <a:t>&lt;constructor-</a:t>
            </a:r>
            <a:r>
              <a:rPr lang="en-US" b="0" dirty="0" err="1">
                <a:solidFill>
                  <a:srgbClr val="4A4E52"/>
                </a:solidFill>
              </a:rPr>
              <a:t>arg</a:t>
            </a:r>
            <a:r>
              <a:rPr lang="en-US" b="0" dirty="0">
                <a:solidFill>
                  <a:srgbClr val="4A4E52"/>
                </a:solidFill>
              </a:rPr>
              <a:t> ref="</a:t>
            </a:r>
            <a:r>
              <a:rPr lang="en-US" b="0" dirty="0" err="1">
                <a:solidFill>
                  <a:srgbClr val="4A4E52"/>
                </a:solidFill>
              </a:rPr>
              <a:t>anotherExampleBean</a:t>
            </a:r>
            <a:r>
              <a:rPr lang="en-US" b="0" dirty="0">
                <a:solidFill>
                  <a:srgbClr val="4A4E52"/>
                </a:solidFill>
              </a:rPr>
              <a:t>"/&gt;</a:t>
            </a:r>
          </a:p>
          <a:p>
            <a:pPr marL="685800" lvl="2" indent="0">
              <a:buNone/>
            </a:pPr>
            <a:r>
              <a:rPr lang="en-US" b="0" dirty="0">
                <a:solidFill>
                  <a:srgbClr val="4A4E52"/>
                </a:solidFill>
              </a:rPr>
              <a:t>&lt;constructor-</a:t>
            </a:r>
            <a:r>
              <a:rPr lang="en-US" b="0" dirty="0" err="1">
                <a:solidFill>
                  <a:srgbClr val="4A4E52"/>
                </a:solidFill>
              </a:rPr>
              <a:t>arg</a:t>
            </a:r>
            <a:r>
              <a:rPr lang="en-US" b="0" dirty="0">
                <a:solidFill>
                  <a:srgbClr val="4A4E52"/>
                </a:solidFill>
              </a:rPr>
              <a:t> ref="</a:t>
            </a:r>
            <a:r>
              <a:rPr lang="en-US" b="0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"/&gt;</a:t>
            </a:r>
          </a:p>
          <a:p>
            <a:pPr marL="685800" lvl="2" indent="0">
              <a:buNone/>
            </a:pPr>
            <a:r>
              <a:rPr lang="en-US" b="0" dirty="0">
                <a:solidFill>
                  <a:srgbClr val="4A4E52"/>
                </a:solidFill>
              </a:rPr>
              <a:t>&lt;constructor-</a:t>
            </a:r>
            <a:r>
              <a:rPr lang="en-US" b="0" dirty="0" err="1">
                <a:solidFill>
                  <a:srgbClr val="4A4E52"/>
                </a:solidFill>
              </a:rPr>
              <a:t>arg</a:t>
            </a:r>
            <a:r>
              <a:rPr lang="en-US" b="0" dirty="0">
                <a:solidFill>
                  <a:srgbClr val="4A4E52"/>
                </a:solidFill>
              </a:rPr>
              <a:t> value="1"/&gt;</a:t>
            </a:r>
          </a:p>
          <a:p>
            <a:r>
              <a:rPr lang="en-US" b="0" dirty="0">
                <a:solidFill>
                  <a:srgbClr val="4A4E52"/>
                </a:solidFill>
              </a:rPr>
              <a:t>&lt;/bean</a:t>
            </a:r>
            <a:r>
              <a:rPr lang="en-US" b="0" dirty="0" smtClean="0">
                <a:solidFill>
                  <a:srgbClr val="4A4E52"/>
                </a:solidFill>
              </a:rPr>
              <a:t>&gt;</a:t>
            </a:r>
          </a:p>
          <a:p>
            <a:r>
              <a:rPr lang="en-US" b="0" dirty="0">
                <a:solidFill>
                  <a:srgbClr val="4A4E52"/>
                </a:solidFill>
              </a:rPr>
              <a:t>public class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// a private constructor</a:t>
            </a:r>
          </a:p>
          <a:p>
            <a:r>
              <a:rPr lang="en-US" b="0" dirty="0">
                <a:solidFill>
                  <a:srgbClr val="4A4E52"/>
                </a:solidFill>
              </a:rPr>
              <a:t>  private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(...) </a:t>
            </a:r>
            <a:r>
              <a:rPr lang="en-US" b="0" dirty="0" smtClean="0">
                <a:solidFill>
                  <a:srgbClr val="4A4E52"/>
                </a:solidFill>
              </a:rPr>
              <a:t>{}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// a static factory method; the arguments to this method can be</a:t>
            </a:r>
          </a:p>
          <a:p>
            <a:r>
              <a:rPr lang="en-US" b="0" dirty="0">
                <a:solidFill>
                  <a:srgbClr val="4A4E52"/>
                </a:solidFill>
              </a:rPr>
              <a:t>  // considered the dependencies of the bean that is returned,</a:t>
            </a:r>
          </a:p>
          <a:p>
            <a:r>
              <a:rPr lang="en-US" b="0" dirty="0">
                <a:solidFill>
                  <a:srgbClr val="4A4E52"/>
                </a:solidFill>
              </a:rPr>
              <a:t>  // regardless of how those arguments are actually used.</a:t>
            </a:r>
          </a:p>
          <a:p>
            <a:r>
              <a:rPr lang="en-US" b="0" dirty="0">
                <a:solidFill>
                  <a:srgbClr val="4A4E52"/>
                </a:solidFill>
              </a:rPr>
              <a:t>  public static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createInstance</a:t>
            </a:r>
            <a:r>
              <a:rPr lang="en-US" b="0" dirty="0">
                <a:solidFill>
                  <a:srgbClr val="4A4E52"/>
                </a:solidFill>
              </a:rPr>
              <a:t> (</a:t>
            </a:r>
          </a:p>
          <a:p>
            <a:r>
              <a:rPr lang="en-US" b="0" dirty="0">
                <a:solidFill>
                  <a:srgbClr val="4A4E52"/>
                </a:solidFill>
              </a:rPr>
              <a:t>          </a:t>
            </a:r>
            <a:r>
              <a:rPr lang="en-US" dirty="0" err="1">
                <a:solidFill>
                  <a:srgbClr val="4A4E52"/>
                </a:solidFill>
              </a:rPr>
              <a:t>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anotherBean</a:t>
            </a:r>
            <a:r>
              <a:rPr lang="en-US" b="0" dirty="0">
                <a:solidFill>
                  <a:srgbClr val="4A4E52"/>
                </a:solidFill>
              </a:rPr>
              <a:t>, </a:t>
            </a:r>
            <a:r>
              <a:rPr lang="en-US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yetAnotherBean</a:t>
            </a:r>
            <a:r>
              <a:rPr lang="en-US" b="0" dirty="0">
                <a:solidFill>
                  <a:srgbClr val="4A4E52"/>
                </a:solidFill>
              </a:rPr>
              <a:t>, </a:t>
            </a:r>
            <a:r>
              <a:rPr lang="en-US" b="0" dirty="0" err="1">
                <a:solidFill>
                  <a:srgbClr val="4A4E52"/>
                </a:solidFill>
              </a:rPr>
              <a:t>int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i</a:t>
            </a:r>
            <a:r>
              <a:rPr lang="en-US" b="0" dirty="0">
                <a:solidFill>
                  <a:srgbClr val="4A4E52"/>
                </a:solidFill>
              </a:rPr>
              <a:t>)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    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eb</a:t>
            </a:r>
            <a:r>
              <a:rPr lang="en-US" b="0" dirty="0">
                <a:solidFill>
                  <a:srgbClr val="4A4E52"/>
                </a:solidFill>
              </a:rPr>
              <a:t> = new </a:t>
            </a:r>
            <a:r>
              <a:rPr lang="en-US" dirty="0" err="1">
                <a:solidFill>
                  <a:srgbClr val="4A4E52"/>
                </a:solidFill>
              </a:rPr>
              <a:t>ExampleBean</a:t>
            </a:r>
            <a:r>
              <a:rPr lang="en-US" b="0" dirty="0">
                <a:solidFill>
                  <a:srgbClr val="4A4E52"/>
                </a:solidFill>
              </a:rPr>
              <a:t> (...);</a:t>
            </a:r>
          </a:p>
          <a:p>
            <a:r>
              <a:rPr lang="en-US" b="0" dirty="0">
                <a:solidFill>
                  <a:srgbClr val="4A4E52"/>
                </a:solidFill>
              </a:rPr>
              <a:t>      // some other operations...</a:t>
            </a:r>
          </a:p>
          <a:p>
            <a:r>
              <a:rPr lang="en-US" b="0" dirty="0">
                <a:solidFill>
                  <a:srgbClr val="4A4E52"/>
                </a:solidFill>
              </a:rPr>
              <a:t>      return </a:t>
            </a:r>
            <a:r>
              <a:rPr lang="en-US" b="0" dirty="0" err="1">
                <a:solidFill>
                  <a:srgbClr val="4A4E52"/>
                </a:solidFill>
              </a:rPr>
              <a:t>eb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 }</a:t>
            </a:r>
          </a:p>
          <a:p>
            <a:r>
              <a:rPr lang="en-US" b="0" dirty="0">
                <a:solidFill>
                  <a:srgbClr val="4A4E52"/>
                </a:solidFill>
              </a:rPr>
              <a:t>}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1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Annotation-based configuration</a:t>
            </a:r>
          </a:p>
          <a:p>
            <a:r>
              <a:rPr lang="en-US" dirty="0" smtClean="0"/>
              <a:t>	</a:t>
            </a:r>
            <a:r>
              <a:rPr lang="en-US" b="0" dirty="0" smtClean="0">
                <a:solidFill>
                  <a:srgbClr val="4A4E52"/>
                </a:solidFill>
              </a:rPr>
              <a:t>Instead </a:t>
            </a:r>
            <a:r>
              <a:rPr lang="en-US" b="0" dirty="0">
                <a:solidFill>
                  <a:srgbClr val="4A4E52"/>
                </a:solidFill>
              </a:rPr>
              <a:t>of using XML to describe a bean wiring, you can move the bean configuration into the </a:t>
            </a:r>
            <a:r>
              <a:rPr lang="en-US" b="0" dirty="0" smtClean="0">
                <a:solidFill>
                  <a:srgbClr val="4A4E52"/>
                </a:solidFill>
              </a:rPr>
              <a:t>component </a:t>
            </a:r>
            <a:r>
              <a:rPr lang="en-US" b="0" dirty="0">
                <a:solidFill>
                  <a:srgbClr val="4A4E52"/>
                </a:solidFill>
              </a:rPr>
              <a:t>class itself by using annotations on the relevant class, method, or field </a:t>
            </a:r>
            <a:r>
              <a:rPr lang="en-US" b="0" dirty="0" smtClean="0">
                <a:solidFill>
                  <a:srgbClr val="4A4E52"/>
                </a:solidFill>
              </a:rPr>
              <a:t>declaration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	Annotation </a:t>
            </a:r>
            <a:r>
              <a:rPr lang="en-US" b="0" dirty="0">
                <a:solidFill>
                  <a:srgbClr val="4A4E52"/>
                </a:solidFill>
              </a:rPr>
              <a:t>injection is performed before XML injection, thus the latter configuration will override the former for properties wired through both approaches</a:t>
            </a:r>
            <a:r>
              <a:rPr lang="en-US" b="0" dirty="0" smtClean="0">
                <a:solidFill>
                  <a:srgbClr val="4A4E52"/>
                </a:solidFill>
              </a:rPr>
              <a:t>.</a:t>
            </a:r>
          </a:p>
          <a:p>
            <a:r>
              <a:rPr lang="en-US" b="0" dirty="0">
                <a:solidFill>
                  <a:srgbClr val="4A4E52"/>
                </a:solidFill>
              </a:rPr>
              <a:t>	Annotation wiring is not turned on in the Spring container by </a:t>
            </a:r>
            <a:r>
              <a:rPr lang="en-US" b="0" dirty="0" smtClean="0">
                <a:solidFill>
                  <a:srgbClr val="4A4E52"/>
                </a:solidFill>
              </a:rPr>
              <a:t>default</a:t>
            </a:r>
          </a:p>
          <a:p>
            <a:pPr lvl="1">
              <a:spcBef>
                <a:spcPts val="750"/>
              </a:spcBef>
            </a:pPr>
            <a:r>
              <a:rPr lang="en-US" b="0" dirty="0"/>
              <a:t>	</a:t>
            </a:r>
            <a:r>
              <a:rPr lang="en-US" sz="1400" dirty="0" smtClean="0"/>
              <a:t>This </a:t>
            </a:r>
            <a:r>
              <a:rPr lang="en-US" sz="1400" dirty="0"/>
              <a:t>can be done by adding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context:annotation-config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/&gt; </a:t>
            </a:r>
            <a:r>
              <a:rPr lang="en-GB" sz="1400" dirty="0"/>
              <a:t>element from Spring’s context configuration namespace</a:t>
            </a:r>
          </a:p>
          <a:p>
            <a:r>
              <a:rPr lang="en-US" b="0" dirty="0">
                <a:solidFill>
                  <a:srgbClr val="4A4E52"/>
                </a:solidFill>
              </a:rPr>
              <a:t>	&lt;</a:t>
            </a:r>
            <a:r>
              <a:rPr lang="en-US" b="0" dirty="0" err="1">
                <a:solidFill>
                  <a:srgbClr val="4A4E52"/>
                </a:solidFill>
              </a:rPr>
              <a:t>context:component-scan</a:t>
            </a:r>
            <a:r>
              <a:rPr lang="en-US" b="0" dirty="0">
                <a:solidFill>
                  <a:srgbClr val="4A4E52"/>
                </a:solidFill>
              </a:rPr>
              <a:t>/&gt; can also do what &lt;</a:t>
            </a:r>
            <a:r>
              <a:rPr lang="en-US" b="0" dirty="0" err="1">
                <a:solidFill>
                  <a:srgbClr val="4A4E52"/>
                </a:solidFill>
              </a:rPr>
              <a:t>context:annotation-config</a:t>
            </a:r>
            <a:r>
              <a:rPr lang="en-US" b="0" dirty="0">
                <a:solidFill>
                  <a:srgbClr val="4A4E52"/>
                </a:solidFill>
              </a:rPr>
              <a:t>/&gt; does but &lt;</a:t>
            </a:r>
            <a:r>
              <a:rPr lang="en-US" b="0" dirty="0" err="1">
                <a:solidFill>
                  <a:srgbClr val="4A4E52"/>
                </a:solidFill>
              </a:rPr>
              <a:t>context:component-scan</a:t>
            </a:r>
            <a:r>
              <a:rPr lang="en-US" b="0" dirty="0">
                <a:solidFill>
                  <a:srgbClr val="4A4E52"/>
                </a:solidFill>
              </a:rPr>
              <a:t>/&gt; also scans packages to find and register beans within the application </a:t>
            </a:r>
            <a:r>
              <a:rPr lang="en-US" b="0" dirty="0" smtClean="0">
                <a:solidFill>
                  <a:srgbClr val="4A4E52"/>
                </a:solidFill>
              </a:rPr>
              <a:t>context</a:t>
            </a:r>
          </a:p>
          <a:p>
            <a:r>
              <a:rPr lang="en-US" b="0" dirty="0" smtClean="0"/>
              <a:t>	</a:t>
            </a:r>
            <a:r>
              <a:rPr lang="en-US" dirty="0" smtClean="0"/>
              <a:t>@Required</a:t>
            </a:r>
          </a:p>
          <a:p>
            <a:r>
              <a:rPr lang="en-US" dirty="0"/>
              <a:t>	</a:t>
            </a:r>
            <a:r>
              <a:rPr lang="en-US" b="0" dirty="0">
                <a:solidFill>
                  <a:srgbClr val="4A4E52"/>
                </a:solidFill>
              </a:rPr>
              <a:t>The </a:t>
            </a:r>
            <a:r>
              <a:rPr lang="en-US" dirty="0">
                <a:solidFill>
                  <a:srgbClr val="4A4E52"/>
                </a:solidFill>
              </a:rPr>
              <a:t>@Required </a:t>
            </a:r>
            <a:r>
              <a:rPr lang="en-US" b="0" dirty="0">
                <a:solidFill>
                  <a:srgbClr val="4A4E52"/>
                </a:solidFill>
              </a:rPr>
              <a:t>annotation applies to bean property setter methods</a:t>
            </a:r>
            <a:r>
              <a:rPr lang="en-US" b="0" dirty="0" smtClean="0">
                <a:solidFill>
                  <a:srgbClr val="4A4E52"/>
                </a:solidFill>
              </a:rPr>
              <a:t>.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	Indicates </a:t>
            </a:r>
            <a:r>
              <a:rPr lang="en-US" b="0" dirty="0">
                <a:solidFill>
                  <a:srgbClr val="4A4E52"/>
                </a:solidFill>
              </a:rPr>
              <a:t>that the affected bean property must be populated at configuration </a:t>
            </a:r>
            <a:r>
              <a:rPr lang="en-US" b="0" dirty="0" smtClean="0">
                <a:solidFill>
                  <a:srgbClr val="4A4E52"/>
                </a:solidFill>
              </a:rPr>
              <a:t>time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 smtClean="0">
                <a:solidFill>
                  <a:srgbClr val="4A4E52"/>
                </a:solidFill>
              </a:rPr>
              <a:t>	The </a:t>
            </a:r>
            <a:r>
              <a:rPr lang="en-US" b="0" dirty="0">
                <a:solidFill>
                  <a:srgbClr val="4A4E52"/>
                </a:solidFill>
              </a:rPr>
              <a:t>container throws an exception if the affected bean property has not been </a:t>
            </a:r>
            <a:r>
              <a:rPr lang="en-US" b="0" dirty="0" smtClean="0">
                <a:solidFill>
                  <a:srgbClr val="4A4E52"/>
                </a:solidFill>
              </a:rPr>
              <a:t>populated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9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Annotation-based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	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b="0" dirty="0" smtClean="0"/>
              <a:t>	</a:t>
            </a:r>
            <a:r>
              <a:rPr lang="en-US" b="0" dirty="0" smtClean="0">
                <a:solidFill>
                  <a:srgbClr val="4A4E52"/>
                </a:solidFill>
              </a:rPr>
              <a:t>The </a:t>
            </a:r>
            <a:r>
              <a:rPr lang="en-US" dirty="0">
                <a:solidFill>
                  <a:srgbClr val="4A4E52"/>
                </a:solidFill>
              </a:rPr>
              <a:t>@</a:t>
            </a:r>
            <a:r>
              <a:rPr lang="en-US" dirty="0" err="1">
                <a:solidFill>
                  <a:srgbClr val="4A4E52"/>
                </a:solidFill>
              </a:rPr>
              <a:t>Autowired</a:t>
            </a:r>
            <a:r>
              <a:rPr lang="en-US" dirty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annotation can apply to bean property setter methods, non-setter methods, constructor and properties</a:t>
            </a:r>
            <a:r>
              <a:rPr lang="en-US" b="0" dirty="0" smtClean="0">
                <a:solidFill>
                  <a:srgbClr val="4A4E52"/>
                </a:solidFill>
              </a:rPr>
              <a:t>.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 smtClean="0"/>
              <a:t>	</a:t>
            </a:r>
            <a:r>
              <a:rPr lang="en-US" dirty="0"/>
              <a:t> @</a:t>
            </a:r>
            <a:r>
              <a:rPr lang="en-US" dirty="0" smtClean="0"/>
              <a:t>Qualifier </a:t>
            </a:r>
          </a:p>
          <a:p>
            <a:r>
              <a:rPr lang="en-US" dirty="0"/>
              <a:t>	</a:t>
            </a:r>
            <a:r>
              <a:rPr lang="en-US" b="0" dirty="0" smtClean="0">
                <a:solidFill>
                  <a:srgbClr val="4A4E52"/>
                </a:solidFill>
              </a:rPr>
              <a:t>The </a:t>
            </a:r>
            <a:r>
              <a:rPr lang="en-US" dirty="0">
                <a:solidFill>
                  <a:srgbClr val="4A4E52"/>
                </a:solidFill>
              </a:rPr>
              <a:t>@Qualifier </a:t>
            </a:r>
            <a:r>
              <a:rPr lang="en-US" b="0" dirty="0">
                <a:solidFill>
                  <a:srgbClr val="4A4E52"/>
                </a:solidFill>
              </a:rPr>
              <a:t>annotation along with @</a:t>
            </a:r>
            <a:r>
              <a:rPr lang="en-US" b="0" dirty="0" err="1">
                <a:solidFill>
                  <a:srgbClr val="4A4E52"/>
                </a:solidFill>
              </a:rPr>
              <a:t>Autowired</a:t>
            </a:r>
            <a:r>
              <a:rPr lang="en-US" b="0" dirty="0">
                <a:solidFill>
                  <a:srgbClr val="4A4E52"/>
                </a:solidFill>
              </a:rPr>
              <a:t> can be used to remove the confusion by </a:t>
            </a:r>
            <a:r>
              <a:rPr lang="en-US" b="0" dirty="0" err="1">
                <a:solidFill>
                  <a:srgbClr val="4A4E52"/>
                </a:solidFill>
              </a:rPr>
              <a:t>specifiying</a:t>
            </a:r>
            <a:r>
              <a:rPr lang="en-US" b="0" dirty="0">
                <a:solidFill>
                  <a:srgbClr val="4A4E52"/>
                </a:solidFill>
              </a:rPr>
              <a:t> which exact bean will be wired.</a:t>
            </a:r>
          </a:p>
          <a:p>
            <a:r>
              <a:rPr lang="en-US" b="0" dirty="0" smtClean="0"/>
              <a:t>	</a:t>
            </a:r>
            <a:r>
              <a:rPr lang="en-US" dirty="0"/>
              <a:t> SR-250 </a:t>
            </a:r>
            <a:r>
              <a:rPr lang="en-US" dirty="0" smtClean="0"/>
              <a:t>Annotations</a:t>
            </a:r>
          </a:p>
          <a:p>
            <a:r>
              <a:rPr lang="en-US" dirty="0" smtClean="0"/>
              <a:t>	</a:t>
            </a:r>
            <a:r>
              <a:rPr lang="en-US" b="0" dirty="0" smtClean="0">
                <a:solidFill>
                  <a:srgbClr val="4A4E52"/>
                </a:solidFill>
              </a:rPr>
              <a:t>Spring </a:t>
            </a:r>
            <a:r>
              <a:rPr lang="en-US" b="0" dirty="0">
                <a:solidFill>
                  <a:srgbClr val="4A4E52"/>
                </a:solidFill>
              </a:rPr>
              <a:t>supports JSR-250 based annotations which include </a:t>
            </a:r>
            <a:r>
              <a:rPr lang="en-US" dirty="0">
                <a:solidFill>
                  <a:srgbClr val="4A4E52"/>
                </a:solidFill>
              </a:rPr>
              <a:t>@Resource</a:t>
            </a:r>
            <a:r>
              <a:rPr lang="en-US" b="0" dirty="0">
                <a:solidFill>
                  <a:srgbClr val="4A4E52"/>
                </a:solidFill>
              </a:rPr>
              <a:t>, </a:t>
            </a:r>
            <a:r>
              <a:rPr lang="en-US" dirty="0">
                <a:solidFill>
                  <a:srgbClr val="4A4E52"/>
                </a:solidFill>
              </a:rPr>
              <a:t>@</a:t>
            </a:r>
            <a:r>
              <a:rPr lang="en-US" dirty="0" err="1">
                <a:solidFill>
                  <a:srgbClr val="4A4E52"/>
                </a:solidFill>
              </a:rPr>
              <a:t>PostConstruct</a:t>
            </a:r>
            <a:r>
              <a:rPr lang="en-US" dirty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and </a:t>
            </a:r>
            <a:r>
              <a:rPr lang="en-US" dirty="0">
                <a:solidFill>
                  <a:srgbClr val="4A4E52"/>
                </a:solidFill>
              </a:rPr>
              <a:t>@</a:t>
            </a:r>
            <a:r>
              <a:rPr lang="en-US" dirty="0" err="1">
                <a:solidFill>
                  <a:srgbClr val="4A4E52"/>
                </a:solidFill>
              </a:rPr>
              <a:t>PreDestroy</a:t>
            </a:r>
            <a:r>
              <a:rPr lang="en-US" dirty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annotations</a:t>
            </a:r>
            <a:r>
              <a:rPr lang="en-US" b="0" dirty="0" smtClean="0">
                <a:solidFill>
                  <a:srgbClr val="4A4E52"/>
                </a:solidFill>
              </a:rPr>
              <a:t>.</a:t>
            </a:r>
          </a:p>
          <a:p>
            <a:r>
              <a:rPr lang="en-US" b="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@Component 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4A4E52"/>
                </a:solidFill>
              </a:rPr>
              <a:t>is a general-purpose stereotype annotation indicating that the class is a Spring component</a:t>
            </a:r>
          </a:p>
          <a:p>
            <a:pPr algn="just"/>
            <a:r>
              <a:rPr lang="en-GB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Repository, @Service and @Controller</a:t>
            </a:r>
          </a:p>
          <a:p>
            <a:pPr marL="685800" lvl="2" indent="0" algn="just">
              <a:buNone/>
            </a:pP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specializations of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@Component</a:t>
            </a:r>
            <a:r>
              <a:rPr lang="en-GB" dirty="0"/>
              <a:t> for more specific use </a:t>
            </a:r>
            <a:r>
              <a:rPr lang="en-GB" dirty="0" smtClean="0"/>
              <a:t>cases ( data repository, service and a MVC controller)</a:t>
            </a:r>
            <a:endParaRPr lang="en-GB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127342"/>
            <a:ext cx="7907621" cy="4889737"/>
          </a:xfrm>
        </p:spPr>
        <p:txBody>
          <a:bodyPr>
            <a:normAutofit/>
          </a:bodyPr>
          <a:lstStyle/>
          <a:p>
            <a:r>
              <a:rPr lang="en-US" sz="1400" dirty="0"/>
              <a:t>Annotation-based </a:t>
            </a:r>
            <a:r>
              <a:rPr lang="en-US" sz="1400" dirty="0" smtClean="0"/>
              <a:t>configuration – Post construct and Pre destroy</a:t>
            </a:r>
          </a:p>
          <a:p>
            <a:endParaRPr lang="en-US" sz="1400" dirty="0" smtClean="0">
              <a:solidFill>
                <a:srgbClr val="4A4E52"/>
              </a:solidFill>
            </a:endParaRPr>
          </a:p>
          <a:p>
            <a:r>
              <a:rPr lang="en-US" sz="1400" dirty="0" smtClean="0">
                <a:solidFill>
                  <a:srgbClr val="4A4E52"/>
                </a:solidFill>
              </a:rPr>
              <a:t>public </a:t>
            </a:r>
            <a:r>
              <a:rPr lang="en-US" sz="1400" dirty="0">
                <a:solidFill>
                  <a:srgbClr val="4A4E52"/>
                </a:solidFill>
              </a:rPr>
              <a:t>class </a:t>
            </a:r>
            <a:r>
              <a:rPr lang="en-US" sz="1400" dirty="0" err="1">
                <a:solidFill>
                  <a:srgbClr val="4A4E52"/>
                </a:solidFill>
              </a:rPr>
              <a:t>CachingMovieLister</a:t>
            </a:r>
            <a:r>
              <a:rPr lang="en-US" sz="1400" dirty="0">
                <a:solidFill>
                  <a:srgbClr val="4A4E52"/>
                </a:solidFill>
              </a:rPr>
              <a:t> </a:t>
            </a:r>
            <a:r>
              <a:rPr lang="en-US" sz="1400" dirty="0" smtClean="0">
                <a:solidFill>
                  <a:srgbClr val="4A4E52"/>
                </a:solidFill>
              </a:rPr>
              <a:t>{</a:t>
            </a:r>
            <a:endParaRPr lang="en-US" sz="1400" dirty="0">
              <a:solidFill>
                <a:srgbClr val="4A4E52"/>
              </a:solidFill>
            </a:endParaRPr>
          </a:p>
          <a:p>
            <a:r>
              <a:rPr lang="en-US" sz="1400" dirty="0">
                <a:solidFill>
                  <a:srgbClr val="4A4E52"/>
                </a:solidFill>
              </a:rPr>
              <a:t>  @</a:t>
            </a:r>
            <a:r>
              <a:rPr lang="en-US" sz="1400" dirty="0" err="1">
                <a:solidFill>
                  <a:srgbClr val="4A4E52"/>
                </a:solidFill>
              </a:rPr>
              <a:t>PostConstruct</a:t>
            </a:r>
            <a:endParaRPr lang="en-US" sz="1400" dirty="0">
              <a:solidFill>
                <a:srgbClr val="4A4E52"/>
              </a:solidFill>
            </a:endParaRPr>
          </a:p>
          <a:p>
            <a:r>
              <a:rPr lang="en-US" sz="1400" dirty="0">
                <a:solidFill>
                  <a:srgbClr val="4A4E52"/>
                </a:solidFill>
              </a:rPr>
              <a:t>  public void </a:t>
            </a:r>
            <a:r>
              <a:rPr lang="en-US" sz="1400" dirty="0" err="1">
                <a:solidFill>
                  <a:srgbClr val="4A4E52"/>
                </a:solidFill>
              </a:rPr>
              <a:t>populateMovieCache</a:t>
            </a:r>
            <a:r>
              <a:rPr lang="en-US" sz="1400" dirty="0">
                <a:solidFill>
                  <a:srgbClr val="4A4E52"/>
                </a:solidFill>
              </a:rPr>
              <a:t>() </a:t>
            </a:r>
            <a:r>
              <a:rPr lang="en-US" sz="1400" dirty="0" smtClean="0">
                <a:solidFill>
                  <a:srgbClr val="4A4E52"/>
                </a:solidFill>
              </a:rPr>
              <a:t>{// </a:t>
            </a:r>
            <a:r>
              <a:rPr lang="en-US" sz="1400" dirty="0">
                <a:solidFill>
                  <a:srgbClr val="4A4E52"/>
                </a:solidFill>
              </a:rPr>
              <a:t>populates the movie cache upon initialization</a:t>
            </a:r>
            <a:r>
              <a:rPr lang="en-US" sz="1400" dirty="0" smtClean="0">
                <a:solidFill>
                  <a:srgbClr val="4A4E52"/>
                </a:solidFill>
              </a:rPr>
              <a:t>...}</a:t>
            </a:r>
            <a:endParaRPr lang="en-US" sz="1400" dirty="0">
              <a:solidFill>
                <a:srgbClr val="4A4E52"/>
              </a:solidFill>
            </a:endParaRPr>
          </a:p>
          <a:p>
            <a:r>
              <a:rPr lang="en-US" sz="1400" dirty="0">
                <a:solidFill>
                  <a:srgbClr val="4A4E52"/>
                </a:solidFill>
              </a:rPr>
              <a:t>  @</a:t>
            </a:r>
            <a:r>
              <a:rPr lang="en-US" sz="1400" dirty="0" err="1">
                <a:solidFill>
                  <a:srgbClr val="4A4E52"/>
                </a:solidFill>
              </a:rPr>
              <a:t>PreDestroy</a:t>
            </a:r>
            <a:endParaRPr lang="en-US" sz="1400" dirty="0">
              <a:solidFill>
                <a:srgbClr val="4A4E52"/>
              </a:solidFill>
            </a:endParaRPr>
          </a:p>
          <a:p>
            <a:r>
              <a:rPr lang="en-US" sz="1400" dirty="0">
                <a:solidFill>
                  <a:srgbClr val="4A4E52"/>
                </a:solidFill>
              </a:rPr>
              <a:t>  public void </a:t>
            </a:r>
            <a:r>
              <a:rPr lang="en-US" sz="1400" dirty="0" err="1">
                <a:solidFill>
                  <a:srgbClr val="4A4E52"/>
                </a:solidFill>
              </a:rPr>
              <a:t>clearMovieCache</a:t>
            </a:r>
            <a:r>
              <a:rPr lang="en-US" sz="1400" dirty="0">
                <a:solidFill>
                  <a:srgbClr val="4A4E52"/>
                </a:solidFill>
              </a:rPr>
              <a:t>() </a:t>
            </a:r>
            <a:r>
              <a:rPr lang="en-US" sz="1400" dirty="0" smtClean="0">
                <a:solidFill>
                  <a:srgbClr val="4A4E52"/>
                </a:solidFill>
              </a:rPr>
              <a:t>{ </a:t>
            </a:r>
            <a:r>
              <a:rPr lang="en-US" sz="1400" dirty="0">
                <a:solidFill>
                  <a:srgbClr val="4A4E52"/>
                </a:solidFill>
              </a:rPr>
              <a:t>// clears the movie cache upon destruction</a:t>
            </a:r>
            <a:r>
              <a:rPr lang="en-US" sz="1400" dirty="0" smtClean="0">
                <a:solidFill>
                  <a:srgbClr val="4A4E52"/>
                </a:solidFill>
              </a:rPr>
              <a:t>...}</a:t>
            </a:r>
            <a:endParaRPr lang="en-US" sz="1400" dirty="0">
              <a:solidFill>
                <a:srgbClr val="4A4E52"/>
              </a:solidFill>
            </a:endParaRPr>
          </a:p>
          <a:p>
            <a:r>
              <a:rPr lang="en-US" sz="1400" dirty="0" smtClean="0">
                <a:solidFill>
                  <a:srgbClr val="4A4E52"/>
                </a:solidFill>
              </a:rPr>
              <a:t>}</a:t>
            </a:r>
          </a:p>
          <a:p>
            <a:endParaRPr lang="en-US" sz="1400" dirty="0" smtClean="0">
              <a:solidFill>
                <a:srgbClr val="4A4E52"/>
              </a:solidFill>
            </a:endParaRPr>
          </a:p>
          <a:p>
            <a:r>
              <a:rPr lang="en-US" sz="1400" dirty="0"/>
              <a:t>Annotation based configuration - @Scope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@Scope(value = </a:t>
            </a:r>
            <a:r>
              <a:rPr lang="en-US" sz="1400" b="0" dirty="0" err="1">
                <a:solidFill>
                  <a:srgbClr val="4A4E52"/>
                </a:solidFill>
              </a:rPr>
              <a:t>BeanDefinition.</a:t>
            </a:r>
            <a:r>
              <a:rPr lang="en-US" sz="1400" b="0" i="1" dirty="0" err="1">
                <a:solidFill>
                  <a:srgbClr val="4A4E52"/>
                </a:solidFill>
              </a:rPr>
              <a:t>SCOPE_PROTOTYPE</a:t>
            </a:r>
            <a:r>
              <a:rPr lang="en-US" sz="1400" b="0" i="1" dirty="0">
                <a:solidFill>
                  <a:srgbClr val="4A4E52"/>
                </a:solidFill>
              </a:rPr>
              <a:t>)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@Component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public class </a:t>
            </a:r>
            <a:r>
              <a:rPr lang="en-US" sz="1400" b="0" dirty="0" err="1">
                <a:solidFill>
                  <a:srgbClr val="4A4E52"/>
                </a:solidFill>
              </a:rPr>
              <a:t>MovieFinderImpl</a:t>
            </a:r>
            <a:r>
              <a:rPr lang="en-US" sz="1400" b="0" dirty="0">
                <a:solidFill>
                  <a:srgbClr val="4A4E52"/>
                </a:solidFill>
              </a:rPr>
              <a:t> implements </a:t>
            </a:r>
            <a:r>
              <a:rPr lang="en-US" sz="1400" b="0" dirty="0" err="1">
                <a:solidFill>
                  <a:srgbClr val="4A4E52"/>
                </a:solidFill>
              </a:rPr>
              <a:t>MovieFinder</a:t>
            </a:r>
            <a:r>
              <a:rPr lang="en-US" sz="1400" b="0" dirty="0">
                <a:solidFill>
                  <a:srgbClr val="4A4E52"/>
                </a:solidFill>
              </a:rPr>
              <a:t> {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  // ...</a:t>
            </a:r>
          </a:p>
          <a:p>
            <a:r>
              <a:rPr lang="en-US" sz="1400" b="0" dirty="0">
                <a:solidFill>
                  <a:srgbClr val="4A4E52"/>
                </a:solidFill>
              </a:rPr>
              <a:t>}</a:t>
            </a:r>
          </a:p>
          <a:p>
            <a:endParaRPr lang="en-US" sz="1400" dirty="0">
              <a:solidFill>
                <a:srgbClr val="4A4E52"/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4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81" y="1913307"/>
            <a:ext cx="3532911" cy="115801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Core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335236" y="1900782"/>
            <a:ext cx="4180113" cy="4230689"/>
          </a:xfrm>
        </p:spPr>
        <p:txBody>
          <a:bodyPr/>
          <a:lstStyle/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Spring container</a:t>
            </a:r>
          </a:p>
          <a:p>
            <a:r>
              <a:rPr lang="en-US" dirty="0" smtClean="0"/>
              <a:t>Application context</a:t>
            </a:r>
            <a:endParaRPr lang="en-US" dirty="0"/>
          </a:p>
          <a:p>
            <a:r>
              <a:rPr lang="en-US" dirty="0" smtClean="0"/>
              <a:t>Beans</a:t>
            </a:r>
          </a:p>
          <a:p>
            <a:r>
              <a:rPr lang="en-US" dirty="0" smtClean="0"/>
              <a:t>Spring configuration</a:t>
            </a:r>
          </a:p>
          <a:p>
            <a:r>
              <a:rPr lang="en-US" dirty="0" smtClean="0"/>
              <a:t>Spring wiring</a:t>
            </a:r>
          </a:p>
          <a:p>
            <a:r>
              <a:rPr lang="en-US" dirty="0" smtClean="0"/>
              <a:t>Filtering beans</a:t>
            </a:r>
          </a:p>
          <a:p>
            <a:r>
              <a:rPr lang="en-US" dirty="0"/>
              <a:t>Three layer web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Maven basics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6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Java based configuration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4A4E52"/>
                </a:solidFill>
              </a:rPr>
              <a:t>Annotating a class with the @Configuration indicates that the class can be used by the Spring </a:t>
            </a:r>
            <a:r>
              <a:rPr lang="en-US" b="0" dirty="0" err="1">
                <a:solidFill>
                  <a:srgbClr val="4A4E52"/>
                </a:solidFill>
              </a:rPr>
              <a:t>IoC</a:t>
            </a:r>
            <a:r>
              <a:rPr lang="en-US" b="0" dirty="0">
                <a:solidFill>
                  <a:srgbClr val="4A4E52"/>
                </a:solidFill>
              </a:rPr>
              <a:t> container as a source of bean definitions</a:t>
            </a:r>
            <a:r>
              <a:rPr lang="en-US" b="0" dirty="0" smtClean="0">
                <a:solidFill>
                  <a:srgbClr val="4A4E52"/>
                </a:solidFill>
              </a:rPr>
              <a:t>.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4A4E52"/>
                </a:solidFill>
              </a:rPr>
              <a:t>The @Bean annotation tells Spring that a method annotated with @Bean will return an object that should be registered as a bean in the Spring application context</a:t>
            </a:r>
            <a:r>
              <a:rPr lang="en-US" b="0" dirty="0" smtClean="0">
                <a:solidFill>
                  <a:srgbClr val="4A4E52"/>
                </a:solidFill>
              </a:rPr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Basic example: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@Configuration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public class </a:t>
            </a:r>
            <a:r>
              <a:rPr lang="en-US" b="0" dirty="0" err="1"/>
              <a:t>HelloWorldConfig</a:t>
            </a:r>
            <a:r>
              <a:rPr lang="en-US" b="0" dirty="0"/>
              <a:t> </a:t>
            </a:r>
            <a:r>
              <a:rPr lang="en-US" b="0" dirty="0" smtClean="0"/>
              <a:t>{</a:t>
            </a:r>
            <a:endParaRPr lang="en-US" b="0" dirty="0"/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   @Bean 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   public </a:t>
            </a:r>
            <a:r>
              <a:rPr lang="en-US" b="0" dirty="0" err="1"/>
              <a:t>HelloWorld</a:t>
            </a:r>
            <a:r>
              <a:rPr lang="en-US" b="0" dirty="0"/>
              <a:t> </a:t>
            </a:r>
            <a:r>
              <a:rPr lang="en-US" b="0" dirty="0" err="1"/>
              <a:t>helloWorld</a:t>
            </a:r>
            <a:r>
              <a:rPr lang="en-US" b="0" dirty="0"/>
              <a:t>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      return new </a:t>
            </a:r>
            <a:r>
              <a:rPr lang="en-US" b="0" dirty="0" err="1"/>
              <a:t>HelloWorld</a:t>
            </a:r>
            <a:r>
              <a:rPr lang="en-US" b="0" dirty="0"/>
              <a:t>();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   }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Equivalent to: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&lt;beans&gt;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   &lt;bean id="</a:t>
            </a:r>
            <a:r>
              <a:rPr lang="en-US" b="0" dirty="0" err="1"/>
              <a:t>helloWorld</a:t>
            </a:r>
            <a:r>
              <a:rPr lang="en-US" b="0" dirty="0"/>
              <a:t>" class="</a:t>
            </a:r>
            <a:r>
              <a:rPr lang="en-US" b="0" dirty="0" err="1"/>
              <a:t>com.tutorialspoint.HelloWorld</a:t>
            </a:r>
            <a:r>
              <a:rPr lang="en-US" b="0" dirty="0"/>
              <a:t>" /&gt;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&lt;/beans&gt;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064712"/>
            <a:ext cx="7907621" cy="4952367"/>
          </a:xfrm>
        </p:spPr>
        <p:txBody>
          <a:bodyPr>
            <a:normAutofit/>
          </a:bodyPr>
          <a:lstStyle/>
          <a:p>
            <a:r>
              <a:rPr lang="en-US" dirty="0"/>
              <a:t>Java based </a:t>
            </a:r>
            <a:r>
              <a:rPr lang="en-US" dirty="0" smtClean="0"/>
              <a:t>configuration – Accessing the application context - </a:t>
            </a:r>
            <a:r>
              <a:rPr lang="en-US" dirty="0" err="1" smtClean="0"/>
              <a:t>ApplicationContextAware</a:t>
            </a:r>
            <a:r>
              <a:rPr lang="en-US" dirty="0" smtClean="0"/>
              <a:t> 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public </a:t>
            </a:r>
            <a:r>
              <a:rPr lang="en-US" b="0" dirty="0">
                <a:solidFill>
                  <a:srgbClr val="4A4E52"/>
                </a:solidFill>
              </a:rPr>
              <a:t>class </a:t>
            </a:r>
            <a:r>
              <a:rPr lang="en-US" b="0" dirty="0" err="1">
                <a:solidFill>
                  <a:srgbClr val="4A4E52"/>
                </a:solidFill>
              </a:rPr>
              <a:t>CommandManager</a:t>
            </a:r>
            <a:r>
              <a:rPr lang="en-US" b="0" dirty="0">
                <a:solidFill>
                  <a:srgbClr val="4A4E52"/>
                </a:solidFill>
              </a:rPr>
              <a:t> implements </a:t>
            </a:r>
            <a:r>
              <a:rPr lang="en-US" b="0" dirty="0" err="1">
                <a:solidFill>
                  <a:srgbClr val="4A4E52"/>
                </a:solidFill>
              </a:rPr>
              <a:t>ApplicationContextAware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{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private </a:t>
            </a:r>
            <a:r>
              <a:rPr lang="en-US" b="0" dirty="0" err="1">
                <a:solidFill>
                  <a:srgbClr val="4A4E52"/>
                </a:solidFill>
              </a:rPr>
              <a:t>ApplicationContext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>
                <a:solidFill>
                  <a:srgbClr val="4A4E52"/>
                </a:solidFill>
              </a:rPr>
              <a:t>applicationContext</a:t>
            </a:r>
            <a:r>
              <a:rPr lang="en-US" b="0" dirty="0" smtClean="0">
                <a:solidFill>
                  <a:srgbClr val="4A4E52"/>
                </a:solidFill>
              </a:rPr>
              <a:t>;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public </a:t>
            </a:r>
            <a:r>
              <a:rPr lang="en-US" b="0" dirty="0" smtClean="0">
                <a:solidFill>
                  <a:srgbClr val="4A4E52"/>
                </a:solidFill>
              </a:rPr>
              <a:t>Object process(Map </a:t>
            </a:r>
            <a:r>
              <a:rPr lang="en-US" b="0" dirty="0" err="1" smtClean="0">
                <a:solidFill>
                  <a:srgbClr val="4A4E52"/>
                </a:solidFill>
              </a:rPr>
              <a:t>commandState</a:t>
            </a:r>
            <a:r>
              <a:rPr lang="en-US" b="0" dirty="0" smtClean="0">
                <a:solidFill>
                  <a:srgbClr val="4A4E52"/>
                </a:solidFill>
              </a:rPr>
              <a:t>) </a:t>
            </a:r>
            <a:r>
              <a:rPr lang="en-US" b="0" dirty="0">
                <a:solidFill>
                  <a:srgbClr val="4A4E52"/>
                </a:solidFill>
              </a:rPr>
              <a:t>{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    Command </a:t>
            </a:r>
            <a:r>
              <a:rPr lang="en-US" b="0" dirty="0" err="1">
                <a:solidFill>
                  <a:srgbClr val="4A4E52"/>
                </a:solidFill>
              </a:rPr>
              <a:t>command</a:t>
            </a:r>
            <a:r>
              <a:rPr lang="en-US" b="0" dirty="0">
                <a:solidFill>
                  <a:srgbClr val="4A4E52"/>
                </a:solidFill>
              </a:rPr>
              <a:t> = </a:t>
            </a:r>
            <a:r>
              <a:rPr lang="en-US" b="0" dirty="0" err="1" smtClean="0">
                <a:solidFill>
                  <a:srgbClr val="4A4E52"/>
                </a:solidFill>
              </a:rPr>
              <a:t>getCommand</a:t>
            </a:r>
            <a:r>
              <a:rPr lang="en-US" b="0" dirty="0" smtClean="0">
                <a:solidFill>
                  <a:srgbClr val="4A4E52"/>
                </a:solidFill>
              </a:rPr>
              <a:t>();</a:t>
            </a:r>
          </a:p>
          <a:p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   </a:t>
            </a:r>
            <a:r>
              <a:rPr lang="en-US" b="0" dirty="0" err="1" smtClean="0">
                <a:solidFill>
                  <a:srgbClr val="4A4E52"/>
                </a:solidFill>
              </a:rPr>
              <a:t>command.setState</a:t>
            </a:r>
            <a:r>
              <a:rPr lang="en-US" b="0" dirty="0" smtClean="0">
                <a:solidFill>
                  <a:srgbClr val="4A4E52"/>
                </a:solidFill>
              </a:rPr>
              <a:t>(</a:t>
            </a:r>
            <a:r>
              <a:rPr lang="en-US" b="0" dirty="0" err="1" smtClean="0">
                <a:solidFill>
                  <a:srgbClr val="4A4E52"/>
                </a:solidFill>
              </a:rPr>
              <a:t>commandState</a:t>
            </a:r>
            <a:r>
              <a:rPr lang="en-US" b="0" dirty="0">
                <a:solidFill>
                  <a:srgbClr val="4A4E52"/>
                </a:solidFill>
              </a:rPr>
              <a:t>);</a:t>
            </a:r>
          </a:p>
          <a:p>
            <a:r>
              <a:rPr lang="en-US" b="0" dirty="0">
                <a:solidFill>
                  <a:srgbClr val="4A4E52"/>
                </a:solidFill>
              </a:rPr>
              <a:t>    return </a:t>
            </a:r>
            <a:r>
              <a:rPr lang="en-US" b="0" dirty="0" err="1">
                <a:solidFill>
                  <a:srgbClr val="4A4E52"/>
                </a:solidFill>
              </a:rPr>
              <a:t>command.execute</a:t>
            </a:r>
            <a:r>
              <a:rPr lang="en-US" b="0" dirty="0">
                <a:solidFill>
                  <a:srgbClr val="4A4E52"/>
                </a:solidFill>
              </a:rPr>
              <a:t>();</a:t>
            </a:r>
          </a:p>
          <a:p>
            <a:r>
              <a:rPr lang="en-US" b="0" dirty="0">
                <a:solidFill>
                  <a:srgbClr val="4A4E52"/>
                </a:solidFill>
              </a:rPr>
              <a:t> }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protected Command </a:t>
            </a:r>
            <a:r>
              <a:rPr lang="en-US" b="0" dirty="0" err="1" smtClean="0">
                <a:solidFill>
                  <a:srgbClr val="4A4E52"/>
                </a:solidFill>
              </a:rPr>
              <a:t>getCommand</a:t>
            </a:r>
            <a:r>
              <a:rPr lang="en-US" b="0" dirty="0">
                <a:solidFill>
                  <a:srgbClr val="4A4E52"/>
                </a:solidFill>
              </a:rPr>
              <a:t>() {</a:t>
            </a:r>
          </a:p>
          <a:p>
            <a:r>
              <a:rPr lang="en-US" b="0" dirty="0" smtClean="0">
                <a:solidFill>
                  <a:srgbClr val="4A4E52"/>
                </a:solidFill>
              </a:rPr>
              <a:t>	return </a:t>
            </a:r>
            <a:r>
              <a:rPr lang="en-US" b="0" dirty="0" err="1" smtClean="0">
                <a:solidFill>
                  <a:srgbClr val="4A4E52"/>
                </a:solidFill>
              </a:rPr>
              <a:t>this.applicationContext.getBean</a:t>
            </a:r>
            <a:r>
              <a:rPr lang="en-US" b="0" dirty="0" smtClean="0">
                <a:solidFill>
                  <a:srgbClr val="4A4E52"/>
                </a:solidFill>
              </a:rPr>
              <a:t>(</a:t>
            </a:r>
            <a:r>
              <a:rPr lang="en-US" b="0" dirty="0" err="1" smtClean="0">
                <a:solidFill>
                  <a:srgbClr val="4A4E52"/>
                </a:solidFill>
              </a:rPr>
              <a:t>Command.class</a:t>
            </a:r>
            <a:r>
              <a:rPr lang="en-US" b="0" dirty="0">
                <a:solidFill>
                  <a:srgbClr val="4A4E52"/>
                </a:solidFill>
              </a:rPr>
              <a:t>);</a:t>
            </a:r>
          </a:p>
          <a:p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smtClean="0">
                <a:solidFill>
                  <a:srgbClr val="4A4E52"/>
                </a:solidFill>
              </a:rPr>
              <a:t>}</a:t>
            </a:r>
            <a:endParaRPr lang="en-US" b="0" dirty="0">
              <a:solidFill>
                <a:srgbClr val="4A4E52"/>
              </a:solidFill>
            </a:endParaRPr>
          </a:p>
          <a:p>
            <a:r>
              <a:rPr lang="en-US" b="0" dirty="0">
                <a:solidFill>
                  <a:srgbClr val="4A4E52"/>
                </a:solidFill>
              </a:rPr>
              <a:t> public void </a:t>
            </a:r>
            <a:r>
              <a:rPr lang="en-US" b="0" dirty="0" err="1">
                <a:solidFill>
                  <a:srgbClr val="4A4E52"/>
                </a:solidFill>
              </a:rPr>
              <a:t>setApplicationContext</a:t>
            </a:r>
            <a:r>
              <a:rPr lang="en-US" b="0" dirty="0">
                <a:solidFill>
                  <a:srgbClr val="4A4E52"/>
                </a:solidFill>
              </a:rPr>
              <a:t>(</a:t>
            </a:r>
            <a:r>
              <a:rPr lang="en-US" b="0" dirty="0" err="1">
                <a:solidFill>
                  <a:srgbClr val="4A4E52"/>
                </a:solidFill>
              </a:rPr>
              <a:t>ApplicationContext</a:t>
            </a:r>
            <a:r>
              <a:rPr lang="en-US" b="0" dirty="0">
                <a:solidFill>
                  <a:srgbClr val="4A4E52"/>
                </a:solidFill>
              </a:rPr>
              <a:t> </a:t>
            </a:r>
            <a:r>
              <a:rPr lang="en-US" b="0" dirty="0" err="1" smtClean="0">
                <a:solidFill>
                  <a:srgbClr val="4A4E52"/>
                </a:solidFill>
              </a:rPr>
              <a:t>applicationContext</a:t>
            </a:r>
            <a:r>
              <a:rPr lang="en-US" b="0" dirty="0" smtClean="0">
                <a:solidFill>
                  <a:srgbClr val="4A4E52"/>
                </a:solidFill>
              </a:rPr>
              <a:t>) throws </a:t>
            </a:r>
            <a:r>
              <a:rPr lang="en-US" b="0" dirty="0" err="1">
                <a:solidFill>
                  <a:srgbClr val="4A4E52"/>
                </a:solidFill>
              </a:rPr>
              <a:t>BeansException</a:t>
            </a:r>
            <a:r>
              <a:rPr lang="en-US" b="0" dirty="0">
                <a:solidFill>
                  <a:srgbClr val="4A4E52"/>
                </a:solidFill>
              </a:rPr>
              <a:t> {</a:t>
            </a:r>
          </a:p>
          <a:p>
            <a:r>
              <a:rPr lang="en-US" b="0" dirty="0">
                <a:solidFill>
                  <a:srgbClr val="4A4E52"/>
                </a:solidFill>
              </a:rPr>
              <a:t>    </a:t>
            </a:r>
            <a:r>
              <a:rPr lang="en-US" b="0" dirty="0" smtClean="0">
                <a:solidFill>
                  <a:srgbClr val="4A4E52"/>
                </a:solidFill>
              </a:rPr>
              <a:t>	</a:t>
            </a:r>
            <a:r>
              <a:rPr lang="en-US" b="0" dirty="0" err="1" smtClean="0">
                <a:solidFill>
                  <a:srgbClr val="4A4E52"/>
                </a:solidFill>
              </a:rPr>
              <a:t>this.applicationContext</a:t>
            </a:r>
            <a:r>
              <a:rPr lang="en-US" b="0" dirty="0" smtClean="0">
                <a:solidFill>
                  <a:srgbClr val="4A4E52"/>
                </a:solidFill>
              </a:rPr>
              <a:t> </a:t>
            </a:r>
            <a:r>
              <a:rPr lang="en-US" b="0" dirty="0">
                <a:solidFill>
                  <a:srgbClr val="4A4E52"/>
                </a:solidFill>
              </a:rPr>
              <a:t>= </a:t>
            </a:r>
            <a:r>
              <a:rPr lang="en-US" b="0" dirty="0" err="1">
                <a:solidFill>
                  <a:srgbClr val="4A4E52"/>
                </a:solidFill>
              </a:rPr>
              <a:t>applicationContext</a:t>
            </a:r>
            <a:r>
              <a:rPr lang="en-US" b="0" dirty="0">
                <a:solidFill>
                  <a:srgbClr val="4A4E52"/>
                </a:solidFill>
              </a:rPr>
              <a:t>;</a:t>
            </a:r>
          </a:p>
          <a:p>
            <a:r>
              <a:rPr lang="en-US" b="0" dirty="0">
                <a:solidFill>
                  <a:srgbClr val="4A4E52"/>
                </a:solidFill>
              </a:rPr>
              <a:t> }</a:t>
            </a:r>
          </a:p>
          <a:p>
            <a:r>
              <a:rPr lang="en-US" b="0" dirty="0">
                <a:solidFill>
                  <a:srgbClr val="4A4E52"/>
                </a:solidFill>
              </a:rPr>
              <a:t>}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xfrm>
            <a:off x="4620491" y="1891430"/>
            <a:ext cx="3894858" cy="43379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1600" dirty="0" smtClean="0"/>
              <a:t>Component </a:t>
            </a:r>
            <a:r>
              <a:rPr lang="en-GB" sz="1600" dirty="0"/>
              <a:t>Scanning </a:t>
            </a:r>
            <a:r>
              <a:rPr lang="en-GB" sz="1600" dirty="0">
                <a:solidFill>
                  <a:srgbClr val="4A4E52"/>
                </a:solidFill>
              </a:rPr>
              <a:t>- </a:t>
            </a:r>
            <a:r>
              <a:rPr lang="en-GB" sz="1600" b="0" dirty="0">
                <a:solidFill>
                  <a:srgbClr val="4A4E52"/>
                </a:solidFill>
              </a:rPr>
              <a:t>Spring automatically discovers beans to be created in the application context</a:t>
            </a:r>
          </a:p>
          <a:p>
            <a:pPr>
              <a:spcBef>
                <a:spcPts val="0"/>
              </a:spcBef>
            </a:pPr>
            <a:r>
              <a:rPr lang="en-GB" sz="1600" dirty="0" err="1"/>
              <a:t>Autowiring</a:t>
            </a:r>
            <a:r>
              <a:rPr lang="en-GB" sz="1600" dirty="0"/>
              <a:t> - </a:t>
            </a:r>
            <a:r>
              <a:rPr lang="en-GB" sz="1600" b="0" dirty="0">
                <a:solidFill>
                  <a:srgbClr val="4A4E52"/>
                </a:solidFill>
              </a:rPr>
              <a:t>Spring automatically satisfies bean dependencies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3"/>
          </p:nvPr>
        </p:nvSpPr>
        <p:spPr>
          <a:xfrm>
            <a:off x="607728" y="1891430"/>
            <a:ext cx="3894858" cy="43379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2727"/>
              </a:lnSpc>
              <a:spcBef>
                <a:spcPts val="0"/>
              </a:spcBef>
              <a:buClr>
                <a:schemeClr val="dk2"/>
              </a:buClr>
              <a:buSzPct val="110000"/>
              <a:tabLst>
                <a:tab pos="61913" algn="l"/>
              </a:tabLst>
            </a:pP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@</a:t>
            </a:r>
            <a:r>
              <a:rPr lang="en-GB" sz="1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br>
              <a:rPr lang="en-GB" sz="1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 dirty="0" smtClean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smtClean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Foo</a:t>
            </a:r>
            <a:r>
              <a:rPr lang="en-GB" sz="1400" dirty="0" smtClean="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@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Autowired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dirty="0" smtClean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Bar pub;</a:t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dirty="0" smtClean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@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Autowired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dirty="0" smtClean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Foo(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400" dirty="0" smtClean="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this.baz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dirty="0" smtClean="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4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 dirty="0" smtClean="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lang="en-GB" sz="1400" dirty="0">
              <a:solidFill>
                <a:srgbClr val="D317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smtClean="0"/>
              <a:t>Spring wiring</a:t>
            </a:r>
            <a:endParaRPr lang="en-GB" dirty="0"/>
          </a:p>
        </p:txBody>
      </p:sp>
      <p:sp>
        <p:nvSpPr>
          <p:cNvPr id="2" name="Dreptunghi 1"/>
          <p:cNvSpPr/>
          <p:nvPr/>
        </p:nvSpPr>
        <p:spPr>
          <a:xfrm>
            <a:off x="607728" y="1238857"/>
            <a:ext cx="22053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AA0B19"/>
                </a:solidFill>
              </a:rPr>
              <a:t>Automatic wiring beans</a:t>
            </a:r>
            <a:endParaRPr lang="en-US" sz="1600" b="1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13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xfrm>
            <a:off x="4633017" y="1366774"/>
            <a:ext cx="3894858" cy="472479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2727"/>
              </a:lnSpc>
              <a:spcBef>
                <a:spcPts val="0"/>
              </a:spcBef>
              <a:buClr>
                <a:schemeClr val="dk2"/>
              </a:buClr>
              <a:buSzPct val="110000"/>
            </a:pP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@Configuration</a:t>
            </a:r>
            <a:b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GB" sz="12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ComponentScan</a:t>
            </a: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basePackages</a:t>
            </a: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GB" sz="1200" dirty="0" err="1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org.package</a:t>
            </a:r>
            <a:r>
              <a:rPr lang="en-GB" sz="1200" dirty="0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dirty="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AppConfig</a:t>
            </a:r>
            <a:r>
              <a:rPr lang="en-GB" sz="1200" dirty="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idx="13"/>
          </p:nvPr>
        </p:nvSpPr>
        <p:spPr>
          <a:xfrm>
            <a:off x="607728" y="1366774"/>
            <a:ext cx="3894858" cy="472479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Clr>
                <a:schemeClr val="dk2"/>
              </a:buClr>
              <a:buSzPct val="122222"/>
            </a:pP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encoding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rgbClr val="000088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&lt;beans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60066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"http://www.springframework.org/schema/beans"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60066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xmlns:context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"http://www.springframework.org/schema/context"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60066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xmlns:xsi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"http://www.w3.org/2001/XMLSchema-instance"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60066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xsi:schemaLocation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"http://www.springframework.org/schema/beans http://www.springframework.org/schema/beans/spring-beans.xsd http://www.springframework.org/schema/context http://www.springframework.org/schema/context/spring-context.xsd"</a:t>
            </a:r>
            <a:r>
              <a:rPr lang="en-GB" sz="1100" dirty="0">
                <a:solidFill>
                  <a:srgbClr val="000088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100" dirty="0">
                <a:solidFill>
                  <a:srgbClr val="000088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 dirty="0" err="1">
                <a:solidFill>
                  <a:srgbClr val="000088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context:component-scan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>
                <a:solidFill>
                  <a:srgbClr val="660066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base-package</a:t>
            </a:r>
            <a:r>
              <a:rPr lang="en-GB" sz="1100" dirty="0">
                <a:solidFill>
                  <a:srgbClr val="6666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 err="1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soundsystem</a:t>
            </a:r>
            <a:r>
              <a:rPr lang="en-GB" sz="1100" dirty="0">
                <a:solidFill>
                  <a:srgbClr val="008800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>
                <a:solidFill>
                  <a:srgbClr val="000088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 dirty="0"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rgbClr val="000088"/>
                </a:solidFill>
                <a:highlight>
                  <a:srgbClr val="FEFBF3"/>
                </a:highlight>
                <a:latin typeface="Courier New"/>
                <a:ea typeface="Courier New"/>
                <a:cs typeface="Courier New"/>
                <a:sym typeface="Courier New"/>
              </a:rPr>
              <a:t>&lt;/beans&gt;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smtClean="0"/>
              <a:t>Spring wiring</a:t>
            </a:r>
            <a:endParaRPr lang="en-GB" dirty="0"/>
          </a:p>
        </p:txBody>
      </p:sp>
      <p:sp>
        <p:nvSpPr>
          <p:cNvPr id="3" name="Dreptunghi 2"/>
          <p:cNvSpPr/>
          <p:nvPr/>
        </p:nvSpPr>
        <p:spPr>
          <a:xfrm>
            <a:off x="363985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Dreptunghi 6"/>
          <p:cNvSpPr/>
          <p:nvPr/>
        </p:nvSpPr>
        <p:spPr>
          <a:xfrm>
            <a:off x="607728" y="1028220"/>
            <a:ext cx="1707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AA0B19"/>
                </a:solidFill>
              </a:rPr>
              <a:t>Enabling scanning</a:t>
            </a:r>
            <a:endParaRPr lang="en-US" sz="1600" b="1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454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beans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It is more than once wanted to ignore certain beans in certain situations. Spring can help you with that as 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607728" y="2496332"/>
            <a:ext cx="3538538" cy="1655763"/>
          </a:xfrm>
        </p:spPr>
        <p:txBody>
          <a:bodyPr/>
          <a:lstStyle/>
          <a:p>
            <a:r>
              <a:rPr lang="en-US" dirty="0" smtClean="0"/>
              <a:t>Profiles</a:t>
            </a:r>
          </a:p>
          <a:p>
            <a:r>
              <a:rPr lang="en-US" dirty="0" smtClean="0"/>
              <a:t>Conditional 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You can configure beans to be created only on specific Spring profiles and make your life a lot easier.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2727"/>
              </a:lnSpc>
              <a:spcBef>
                <a:spcPts val="0"/>
              </a:spcBef>
              <a:buClr>
                <a:schemeClr val="dk2"/>
              </a:buClr>
              <a:buSzPct val="110000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@Configuration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@Profile(</a:t>
            </a:r>
            <a:r>
              <a:rPr lang="en-GB" sz="1000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"prod"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ProductionProfileConfig 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@Bean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DataSource dataSource() 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….</a:t>
            </a:r>
          </a:p>
          <a:p>
            <a:pPr>
              <a:lnSpc>
                <a:spcPct val="122727"/>
              </a:lnSpc>
              <a:spcBef>
                <a:spcPts val="0"/>
              </a:spcBef>
            </a:pP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}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lnSpc>
                <a:spcPct val="122727"/>
              </a:lnSpc>
              <a:spcBef>
                <a:spcPts val="0"/>
              </a:spcBef>
            </a:pPr>
            <a:endParaRPr sz="1000">
              <a:solidFill>
                <a:srgbClr val="D317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2727"/>
              </a:lnSpc>
              <a:spcBef>
                <a:spcPts val="0"/>
              </a:spcBef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@RunWith(SpringJUnit4ClassRunner.class)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@ContextConfiguration(classes=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PersistenceTestConfig.class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@ActiveProfiles(</a:t>
            </a:r>
            <a:r>
              <a:rPr lang="en-GB" sz="1000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"dev"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PersistenceTest 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lnSpc>
                <a:spcPct val="122727"/>
              </a:lnSpc>
              <a:spcBef>
                <a:spcPts val="0"/>
              </a:spcBef>
              <a:buClr>
                <a:schemeClr val="dk2"/>
              </a:buClr>
              <a:buSzPct val="110000"/>
            </a:pPr>
            <a:endParaRPr sz="1000">
              <a:solidFill>
                <a:srgbClr val="D317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Clr>
                <a:schemeClr val="dk2"/>
              </a:buClr>
              <a:buSzPct val="78571"/>
            </a:pPr>
            <a:endParaRPr/>
          </a:p>
          <a:p>
            <a:pPr>
              <a:spcBef>
                <a:spcPts val="0"/>
              </a:spcBef>
            </a:pP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Filtering </a:t>
            </a:r>
            <a:r>
              <a:rPr lang="en-US" dirty="0" smtClean="0"/>
              <a:t>beans - Profiles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791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As you can see, @Conditional is given a Class that specifies the condition—in this</a:t>
            </a:r>
            <a:br>
              <a:rPr lang="en-GB"/>
            </a:br>
            <a:r>
              <a:rPr lang="en-GB"/>
              <a:t>case, MagicExistsCondition. @Conditional comes paired with a Condition interface:</a:t>
            </a:r>
            <a:br>
              <a:rPr lang="en-GB"/>
            </a:br>
            <a:endParaRPr lang="en-GB"/>
          </a:p>
        </p:txBody>
      </p:sp>
      <p:sp>
        <p:nvSpPr>
          <p:cNvPr id="120" name="Shape 120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2727"/>
              </a:lnSpc>
              <a:spcBef>
                <a:spcPts val="0"/>
              </a:spcBef>
              <a:buClr>
                <a:schemeClr val="dk2"/>
              </a:buClr>
              <a:buSzPct val="110000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@Bean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@Conditional(MagicExistsCondition.class)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MagicBean magicBean() 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MagicBean();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Condition </a:t>
            </a: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7B00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matches(ConditionContext ctxt,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AnnotatedTypeMetadata metadata);</a:t>
            </a:r>
            <a:b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D317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smtClean="0"/>
              <a:t>Filtering beans - Conditional </a:t>
            </a:r>
            <a:r>
              <a:rPr lang="en-GB" dirty="0"/>
              <a:t>beans</a:t>
            </a:r>
          </a:p>
        </p:txBody>
      </p:sp>
    </p:spTree>
    <p:extLst>
      <p:ext uri="{BB962C8B-B14F-4D97-AF65-F5344CB8AC3E}">
        <p14:creationId xmlns:p14="http://schemas.microsoft.com/office/powerpoint/2010/main" val="550056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 web architecture</a:t>
            </a:r>
            <a:endParaRPr lang="en-US" dirty="0"/>
          </a:p>
        </p:txBody>
      </p:sp>
      <p:pic>
        <p:nvPicPr>
          <p:cNvPr id="10" name="Picture 2" descr="http://www.petrikainulainen.net/wp-content/uploads/spring-web-app-architecture.png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807" y="1776968"/>
            <a:ext cx="78962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4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basics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800" dirty="0" smtClean="0"/>
              <a:t>Maven</a:t>
            </a:r>
          </a:p>
          <a:p>
            <a:pPr marL="801688" lvl="2" indent="-285750"/>
            <a:r>
              <a:rPr lang="en-US" sz="1600" dirty="0" smtClean="0">
                <a:solidFill>
                  <a:schemeClr val="tx1"/>
                </a:solidFill>
              </a:rPr>
              <a:t>Build automation tool</a:t>
            </a:r>
          </a:p>
          <a:p>
            <a:pPr marL="801688" lvl="2" indent="-285750"/>
            <a:r>
              <a:rPr lang="en-US" sz="1600" dirty="0" smtClean="0">
                <a:solidFill>
                  <a:schemeClr val="tx1"/>
                </a:solidFill>
              </a:rPr>
              <a:t>Maven - </a:t>
            </a:r>
            <a:r>
              <a:rPr lang="en-US" sz="1600" dirty="0"/>
              <a:t>means "accumulator of knowledge" in </a:t>
            </a:r>
            <a:r>
              <a:rPr lang="en-US" sz="1600" dirty="0" smtClean="0">
                <a:solidFill>
                  <a:schemeClr val="tx1"/>
                </a:solidFill>
              </a:rPr>
              <a:t>Yiddish</a:t>
            </a:r>
          </a:p>
          <a:p>
            <a:pPr marL="801688" lvl="2" indent="-285750"/>
            <a:r>
              <a:rPr lang="en-US" sz="1600" dirty="0" smtClean="0">
                <a:solidFill>
                  <a:schemeClr val="tx1"/>
                </a:solidFill>
              </a:rPr>
              <a:t>Dependency management</a:t>
            </a:r>
          </a:p>
          <a:p>
            <a:pPr marL="801688" lvl="2" indent="-285750"/>
            <a:r>
              <a:rPr lang="en-US" sz="1600" dirty="0" smtClean="0">
                <a:solidFill>
                  <a:schemeClr val="tx1"/>
                </a:solidFill>
              </a:rPr>
              <a:t>Plugins (</a:t>
            </a:r>
            <a:r>
              <a:rPr lang="en-US" sz="1600" i="1" dirty="0" smtClean="0">
                <a:solidFill>
                  <a:schemeClr val="tx1"/>
                </a:solidFill>
              </a:rPr>
              <a:t>clean</a:t>
            </a:r>
            <a:r>
              <a:rPr lang="en-US" sz="1600" dirty="0" smtClean="0">
                <a:solidFill>
                  <a:schemeClr val="tx1"/>
                </a:solidFill>
              </a:rPr>
              <a:t> – attempts to clean directories generated </a:t>
            </a:r>
          </a:p>
          <a:p>
            <a:pPr marL="515938" lvl="2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at build time)</a:t>
            </a:r>
          </a:p>
          <a:p>
            <a:pPr marL="801688" lvl="2" indent="-285750"/>
            <a:r>
              <a:rPr lang="en-US" sz="1600" dirty="0">
                <a:solidFill>
                  <a:schemeClr val="tx1"/>
                </a:solidFill>
              </a:rPr>
              <a:t>IDE </a:t>
            </a:r>
            <a:r>
              <a:rPr lang="en-US" sz="1600" dirty="0" smtClean="0">
                <a:solidFill>
                  <a:schemeClr val="tx1"/>
                </a:solidFill>
              </a:rPr>
              <a:t>integration</a:t>
            </a:r>
          </a:p>
          <a:p>
            <a:pPr marL="801688" lvl="2" indent="-285750"/>
            <a:r>
              <a:rPr lang="en-US" sz="1600" dirty="0" smtClean="0">
                <a:solidFill>
                  <a:schemeClr val="tx1"/>
                </a:solidFill>
              </a:rPr>
              <a:t>Life cycle</a:t>
            </a:r>
          </a:p>
          <a:p>
            <a:pPr marL="801688" lvl="2" indent="-285750"/>
            <a:r>
              <a:rPr lang="en-US" sz="1600" dirty="0" smtClean="0">
                <a:solidFill>
                  <a:schemeClr val="tx1"/>
                </a:solidFill>
              </a:rPr>
              <a:t>Project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2050" name="Picture 2" descr="https://upload.wikimedia.org/wikipedia/commons/thumb/c/cf/Maven_CoC.svg/220px-Maven_Co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49" y="2398298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tăText 6"/>
          <p:cNvSpPr txBox="1"/>
          <p:nvPr/>
        </p:nvSpPr>
        <p:spPr>
          <a:xfrm>
            <a:off x="6347882" y="1980703"/>
            <a:ext cx="239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Java project directory structure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50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basics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lifecycle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validate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generate-sources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process-sources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generate-resources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process-resources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compile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process-test-sources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process-test-resources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test-compile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test</a:t>
            </a:r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package</a:t>
            </a:r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install</a:t>
            </a:r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chemeClr val="tx1"/>
                </a:solidFill>
              </a:rPr>
              <a:t> deploy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Usage: </a:t>
            </a:r>
            <a:r>
              <a:rPr lang="en-US" b="0" dirty="0" err="1" smtClean="0">
                <a:solidFill>
                  <a:schemeClr val="tx1"/>
                </a:solidFill>
              </a:rPr>
              <a:t>mvn</a:t>
            </a:r>
            <a:r>
              <a:rPr lang="en-US" b="0" dirty="0" smtClean="0">
                <a:solidFill>
                  <a:schemeClr val="tx1"/>
                </a:solidFill>
              </a:rPr>
              <a:t> install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8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</a:p>
          <a:p>
            <a:endParaRPr lang="en-GB" sz="1400" dirty="0" smtClean="0"/>
          </a:p>
          <a:p>
            <a:pPr lvl="2"/>
            <a:r>
              <a:rPr lang="en-US" sz="1400" dirty="0" smtClean="0"/>
              <a:t>open source framework</a:t>
            </a:r>
          </a:p>
          <a:p>
            <a:pPr lvl="2"/>
            <a:endParaRPr lang="en-US" sz="1400" dirty="0" smtClean="0"/>
          </a:p>
          <a:p>
            <a:pPr lvl="2"/>
            <a:r>
              <a:rPr lang="en-US" sz="1400" dirty="0" smtClean="0"/>
              <a:t>was created to address the complexity of enterprise application development</a:t>
            </a:r>
          </a:p>
          <a:p>
            <a:pPr lvl="2"/>
            <a:endParaRPr lang="en-US" sz="1400" dirty="0" smtClean="0"/>
          </a:p>
          <a:p>
            <a:pPr lvl="2"/>
            <a:r>
              <a:rPr lang="en-US" sz="1400" dirty="0" smtClean="0"/>
              <a:t>simplifies Java development by employing four key strategies:</a:t>
            </a:r>
          </a:p>
          <a:p>
            <a:pPr lvl="2"/>
            <a:endParaRPr lang="en-US" sz="1000" dirty="0" smtClean="0"/>
          </a:p>
          <a:p>
            <a:pPr lvl="3"/>
            <a:r>
              <a:rPr lang="en-US" dirty="0" smtClean="0"/>
              <a:t>lightweight and minimally invasive development with plain old Java objects (POJOs) 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loose coupling through dependency injection and interface orientation 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declarative programming through aspects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boilerplate reduction through aspects and templates  </a:t>
            </a:r>
          </a:p>
          <a:p>
            <a:pPr lvl="3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6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basics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814192"/>
            <a:ext cx="7907621" cy="5202887"/>
          </a:xfrm>
        </p:spPr>
        <p:txBody>
          <a:bodyPr numCol="1">
            <a:no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Example of pom.xml</a:t>
            </a:r>
          </a:p>
          <a:p>
            <a:r>
              <a:rPr lang="en-US" sz="1300" b="0" dirty="0" smtClean="0">
                <a:solidFill>
                  <a:schemeClr val="tx1"/>
                </a:solidFill>
              </a:rPr>
              <a:t>&lt;</a:t>
            </a:r>
            <a:r>
              <a:rPr lang="en-US" sz="1300" dirty="0">
                <a:solidFill>
                  <a:schemeClr val="tx1"/>
                </a:solidFill>
              </a:rPr>
              <a:t>project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pPr marL="287338"/>
            <a:r>
              <a:rPr lang="en-US" sz="1300" b="0" dirty="0" smtClean="0">
                <a:solidFill>
                  <a:schemeClr val="tx1"/>
                </a:solidFill>
              </a:rPr>
              <a:t>&lt;</a:t>
            </a:r>
            <a:r>
              <a:rPr lang="en-US" sz="1300" dirty="0" err="1">
                <a:solidFill>
                  <a:schemeClr val="tx1"/>
                </a:solidFill>
              </a:rPr>
              <a:t>modelVersion</a:t>
            </a:r>
            <a:r>
              <a:rPr lang="en-US" sz="1300" b="0" dirty="0">
                <a:solidFill>
                  <a:schemeClr val="tx1"/>
                </a:solidFill>
              </a:rPr>
              <a:t>&gt;4.0.0&lt;/</a:t>
            </a:r>
            <a:r>
              <a:rPr lang="en-US" sz="1300" dirty="0" err="1">
                <a:solidFill>
                  <a:schemeClr val="tx1"/>
                </a:solidFill>
              </a:rPr>
              <a:t>modelVersion</a:t>
            </a:r>
            <a:r>
              <a:rPr lang="en-US" sz="1300" b="0" dirty="0" smtClean="0">
                <a:solidFill>
                  <a:schemeClr val="tx1"/>
                </a:solidFill>
              </a:rPr>
              <a:t>&gt;</a:t>
            </a:r>
            <a:endParaRPr lang="en-US" sz="1300" b="0" dirty="0">
              <a:solidFill>
                <a:schemeClr val="tx1"/>
              </a:solidFill>
            </a:endParaRPr>
          </a:p>
          <a:p>
            <a:pPr marL="287338"/>
            <a:r>
              <a:rPr lang="en-US" sz="1300" b="0" dirty="0">
                <a:solidFill>
                  <a:schemeClr val="tx1"/>
                </a:solidFill>
              </a:rPr>
              <a:t>  &lt;!-- project coordinates, i.e. a group of values </a:t>
            </a:r>
            <a:r>
              <a:rPr lang="en-US" sz="1300" b="0" dirty="0" smtClean="0">
                <a:solidFill>
                  <a:schemeClr val="tx1"/>
                </a:solidFill>
              </a:rPr>
              <a:t>which  uniquely </a:t>
            </a:r>
            <a:r>
              <a:rPr lang="en-US" sz="1300" b="0" dirty="0">
                <a:solidFill>
                  <a:schemeClr val="tx1"/>
                </a:solidFill>
              </a:rPr>
              <a:t>identify this project </a:t>
            </a:r>
            <a:r>
              <a:rPr lang="en-US" sz="1300" b="0" dirty="0" smtClean="0">
                <a:solidFill>
                  <a:schemeClr val="tx1"/>
                </a:solidFill>
              </a:rPr>
              <a:t>--&gt;</a:t>
            </a:r>
            <a:endParaRPr lang="en-US" sz="1300" b="0" dirty="0">
              <a:solidFill>
                <a:schemeClr val="tx1"/>
              </a:solidFill>
            </a:endParaRPr>
          </a:p>
          <a:p>
            <a:pPr marL="287338"/>
            <a:r>
              <a:rPr lang="en-US" sz="1300" b="0" dirty="0">
                <a:solidFill>
                  <a:schemeClr val="tx1"/>
                </a:solidFill>
              </a:rPr>
              <a:t>  &lt;</a:t>
            </a:r>
            <a:r>
              <a:rPr lang="en-US" sz="1300" dirty="0" err="1">
                <a:solidFill>
                  <a:schemeClr val="tx1"/>
                </a:solidFill>
              </a:rPr>
              <a:t>groupId</a:t>
            </a:r>
            <a:r>
              <a:rPr lang="en-US" sz="1300" b="0" dirty="0" smtClean="0">
                <a:solidFill>
                  <a:schemeClr val="tx1"/>
                </a:solidFill>
              </a:rPr>
              <a:t>&gt; </a:t>
            </a:r>
            <a:r>
              <a:rPr lang="en-US" sz="1300" b="0" dirty="0" err="1" smtClean="0">
                <a:solidFill>
                  <a:schemeClr val="tx1"/>
                </a:solidFill>
              </a:rPr>
              <a:t>com.mycompany.app</a:t>
            </a:r>
            <a:r>
              <a:rPr lang="en-US" sz="1300" b="0" dirty="0">
                <a:solidFill>
                  <a:schemeClr val="tx1"/>
                </a:solidFill>
              </a:rPr>
              <a:t>&lt;/</a:t>
            </a:r>
            <a:r>
              <a:rPr lang="en-US" sz="1300" dirty="0" err="1">
                <a:solidFill>
                  <a:schemeClr val="tx1"/>
                </a:solidFill>
              </a:rPr>
              <a:t>groupId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pPr marL="287338"/>
            <a:r>
              <a:rPr lang="en-US" sz="1300" b="0" dirty="0">
                <a:solidFill>
                  <a:schemeClr val="tx1"/>
                </a:solidFill>
              </a:rPr>
              <a:t>  </a:t>
            </a:r>
            <a:r>
              <a:rPr lang="en-US" sz="1300" b="0" dirty="0" smtClean="0">
                <a:solidFill>
                  <a:schemeClr val="tx1"/>
                </a:solidFill>
              </a:rPr>
              <a:t>&lt;</a:t>
            </a:r>
            <a:r>
              <a:rPr lang="en-US" sz="1300" dirty="0" err="1" smtClean="0">
                <a:solidFill>
                  <a:schemeClr val="tx1"/>
                </a:solidFill>
              </a:rPr>
              <a:t>artifactId</a:t>
            </a:r>
            <a:r>
              <a:rPr lang="en-US" sz="1300" b="0" dirty="0" smtClean="0">
                <a:solidFill>
                  <a:schemeClr val="tx1"/>
                </a:solidFill>
              </a:rPr>
              <a:t>&gt; my-app&lt;/</a:t>
            </a:r>
            <a:r>
              <a:rPr lang="en-US" sz="1300" dirty="0" err="1">
                <a:solidFill>
                  <a:schemeClr val="tx1"/>
                </a:solidFill>
              </a:rPr>
              <a:t>artifactId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pPr marL="287338"/>
            <a:r>
              <a:rPr lang="en-US" sz="1300" b="0" dirty="0">
                <a:solidFill>
                  <a:schemeClr val="tx1"/>
                </a:solidFill>
              </a:rPr>
              <a:t>  &lt;</a:t>
            </a:r>
            <a:r>
              <a:rPr lang="en-US" sz="1300" dirty="0" smtClean="0">
                <a:solidFill>
                  <a:schemeClr val="tx1"/>
                </a:solidFill>
              </a:rPr>
              <a:t>version</a:t>
            </a:r>
            <a:r>
              <a:rPr lang="en-US" sz="1300" b="0" dirty="0" smtClean="0">
                <a:solidFill>
                  <a:schemeClr val="tx1"/>
                </a:solidFill>
              </a:rPr>
              <a:t>&gt; 1.0&lt;/</a:t>
            </a:r>
            <a:r>
              <a:rPr lang="en-US" sz="1300" dirty="0" smtClean="0">
                <a:solidFill>
                  <a:schemeClr val="tx1"/>
                </a:solidFill>
              </a:rPr>
              <a:t>version</a:t>
            </a:r>
            <a:r>
              <a:rPr lang="en-US" sz="1300" b="0" dirty="0" smtClean="0">
                <a:solidFill>
                  <a:schemeClr val="tx1"/>
                </a:solidFill>
              </a:rPr>
              <a:t>&gt;</a:t>
            </a:r>
          </a:p>
          <a:p>
            <a:pPr marL="287338"/>
            <a:r>
              <a:rPr lang="en-US" sz="1300" b="0" dirty="0" smtClean="0">
                <a:solidFill>
                  <a:schemeClr val="tx1"/>
                </a:solidFill>
              </a:rPr>
              <a:t>&lt;</a:t>
            </a:r>
            <a:r>
              <a:rPr lang="en-US" sz="1300" dirty="0">
                <a:solidFill>
                  <a:schemeClr val="tx1"/>
                </a:solidFill>
              </a:rPr>
              <a:t>dependencies</a:t>
            </a:r>
            <a:r>
              <a:rPr lang="en-US" sz="1300" b="0" dirty="0" smtClean="0">
                <a:solidFill>
                  <a:schemeClr val="tx1"/>
                </a:solidFill>
              </a:rPr>
              <a:t>&gt;</a:t>
            </a:r>
          </a:p>
          <a:p>
            <a:pPr marL="739775"/>
            <a:r>
              <a:rPr lang="en-US" sz="1300" b="0" dirty="0" smtClean="0">
                <a:solidFill>
                  <a:schemeClr val="tx1"/>
                </a:solidFill>
              </a:rPr>
              <a:t>    &lt;</a:t>
            </a:r>
            <a:r>
              <a:rPr lang="en-US" sz="1300" dirty="0" smtClean="0">
                <a:solidFill>
                  <a:schemeClr val="tx1"/>
                </a:solidFill>
              </a:rPr>
              <a:t>dependency</a:t>
            </a:r>
            <a:r>
              <a:rPr lang="en-US" sz="1300" b="0" dirty="0" smtClean="0">
                <a:solidFill>
                  <a:schemeClr val="tx1"/>
                </a:solidFill>
              </a:rPr>
              <a:t>&gt;</a:t>
            </a:r>
          </a:p>
          <a:p>
            <a:pPr marL="739775"/>
            <a:r>
              <a:rPr lang="en-US" sz="1300" b="0" dirty="0" smtClean="0">
                <a:solidFill>
                  <a:schemeClr val="tx1"/>
                </a:solidFill>
              </a:rPr>
              <a:t>      </a:t>
            </a:r>
            <a:r>
              <a:rPr lang="en-US" sz="1300" b="0" dirty="0">
                <a:solidFill>
                  <a:schemeClr val="tx1"/>
                </a:solidFill>
              </a:rPr>
              <a:t>&lt;!-- coordinates of the required library </a:t>
            </a:r>
            <a:r>
              <a:rPr lang="en-US" sz="1300" b="0" dirty="0" smtClean="0">
                <a:solidFill>
                  <a:schemeClr val="tx1"/>
                </a:solidFill>
              </a:rPr>
              <a:t>--&gt;</a:t>
            </a:r>
            <a:endParaRPr lang="en-US" sz="1300" b="0" dirty="0">
              <a:solidFill>
                <a:schemeClr val="tx1"/>
              </a:solidFill>
            </a:endParaRPr>
          </a:p>
          <a:p>
            <a:pPr marL="739775"/>
            <a:r>
              <a:rPr lang="en-US" sz="1300" b="0" dirty="0">
                <a:solidFill>
                  <a:schemeClr val="tx1"/>
                </a:solidFill>
              </a:rPr>
              <a:t>      &lt;</a:t>
            </a:r>
            <a:r>
              <a:rPr lang="en-US" sz="1300" dirty="0" err="1">
                <a:solidFill>
                  <a:schemeClr val="tx1"/>
                </a:solidFill>
              </a:rPr>
              <a:t>groupId</a:t>
            </a:r>
            <a:r>
              <a:rPr lang="en-US" sz="1300" b="0" dirty="0" smtClean="0">
                <a:solidFill>
                  <a:schemeClr val="tx1"/>
                </a:solidFill>
              </a:rPr>
              <a:t>&gt; </a:t>
            </a:r>
            <a:r>
              <a:rPr lang="en-US" sz="1300" b="0" dirty="0" err="1" smtClean="0">
                <a:solidFill>
                  <a:schemeClr val="tx1"/>
                </a:solidFill>
              </a:rPr>
              <a:t>junit</a:t>
            </a:r>
            <a:r>
              <a:rPr lang="en-US" sz="1300" b="0" dirty="0">
                <a:solidFill>
                  <a:schemeClr val="tx1"/>
                </a:solidFill>
              </a:rPr>
              <a:t>&lt;/</a:t>
            </a:r>
            <a:r>
              <a:rPr lang="en-US" sz="1300" dirty="0" err="1">
                <a:solidFill>
                  <a:schemeClr val="tx1"/>
                </a:solidFill>
              </a:rPr>
              <a:t>groupId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pPr marL="739775"/>
            <a:r>
              <a:rPr lang="en-US" sz="1300" b="0" dirty="0">
                <a:solidFill>
                  <a:schemeClr val="tx1"/>
                </a:solidFill>
              </a:rPr>
              <a:t>      &lt;</a:t>
            </a:r>
            <a:r>
              <a:rPr lang="en-US" sz="1300" dirty="0" err="1">
                <a:solidFill>
                  <a:schemeClr val="tx1"/>
                </a:solidFill>
              </a:rPr>
              <a:t>artifactId</a:t>
            </a:r>
            <a:r>
              <a:rPr lang="en-US" sz="1300" b="0" dirty="0" smtClean="0">
                <a:solidFill>
                  <a:schemeClr val="tx1"/>
                </a:solidFill>
              </a:rPr>
              <a:t>&gt; </a:t>
            </a:r>
            <a:r>
              <a:rPr lang="en-US" sz="1300" b="0" dirty="0" err="1" smtClean="0">
                <a:solidFill>
                  <a:schemeClr val="tx1"/>
                </a:solidFill>
              </a:rPr>
              <a:t>junit</a:t>
            </a:r>
            <a:r>
              <a:rPr lang="en-US" sz="1300" b="0" dirty="0">
                <a:solidFill>
                  <a:schemeClr val="tx1"/>
                </a:solidFill>
              </a:rPr>
              <a:t>&lt;/</a:t>
            </a:r>
            <a:r>
              <a:rPr lang="en-US" sz="1300" dirty="0" err="1">
                <a:solidFill>
                  <a:schemeClr val="tx1"/>
                </a:solidFill>
              </a:rPr>
              <a:t>artifactId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pPr marL="739775"/>
            <a:r>
              <a:rPr lang="en-US" sz="1300" b="0" dirty="0">
                <a:solidFill>
                  <a:schemeClr val="tx1"/>
                </a:solidFill>
              </a:rPr>
              <a:t>      &lt;</a:t>
            </a:r>
            <a:r>
              <a:rPr lang="en-US" sz="1300" dirty="0">
                <a:solidFill>
                  <a:schemeClr val="tx1"/>
                </a:solidFill>
              </a:rPr>
              <a:t>version</a:t>
            </a:r>
            <a:r>
              <a:rPr lang="en-US" sz="1300" b="0" dirty="0" smtClean="0">
                <a:solidFill>
                  <a:schemeClr val="tx1"/>
                </a:solidFill>
              </a:rPr>
              <a:t>&gt; 3.8.1</a:t>
            </a:r>
            <a:r>
              <a:rPr lang="en-US" sz="1300" b="0" dirty="0">
                <a:solidFill>
                  <a:schemeClr val="tx1"/>
                </a:solidFill>
              </a:rPr>
              <a:t>&lt;/</a:t>
            </a:r>
            <a:r>
              <a:rPr lang="en-US" sz="1300" dirty="0">
                <a:solidFill>
                  <a:schemeClr val="tx1"/>
                </a:solidFill>
              </a:rPr>
              <a:t>version</a:t>
            </a:r>
            <a:r>
              <a:rPr lang="en-US" sz="1300" b="0" dirty="0" smtClean="0">
                <a:solidFill>
                  <a:schemeClr val="tx1"/>
                </a:solidFill>
              </a:rPr>
              <a:t>&gt;</a:t>
            </a:r>
            <a:endParaRPr lang="en-US" sz="1300" b="0" dirty="0">
              <a:solidFill>
                <a:schemeClr val="tx1"/>
              </a:solidFill>
            </a:endParaRPr>
          </a:p>
          <a:p>
            <a:pPr marL="739775"/>
            <a:r>
              <a:rPr lang="en-US" sz="1300" b="0" dirty="0">
                <a:solidFill>
                  <a:schemeClr val="tx1"/>
                </a:solidFill>
              </a:rPr>
              <a:t>      &lt;!-- this dependency is only used for running and compiling tests </a:t>
            </a:r>
            <a:r>
              <a:rPr lang="en-US" sz="1300" b="0" dirty="0" smtClean="0">
                <a:solidFill>
                  <a:schemeClr val="tx1"/>
                </a:solidFill>
              </a:rPr>
              <a:t>--&gt;</a:t>
            </a:r>
            <a:endParaRPr lang="en-US" sz="1300" b="0" dirty="0">
              <a:solidFill>
                <a:schemeClr val="tx1"/>
              </a:solidFill>
            </a:endParaRPr>
          </a:p>
          <a:p>
            <a:pPr marL="739775"/>
            <a:r>
              <a:rPr lang="en-US" sz="1300" b="0" dirty="0">
                <a:solidFill>
                  <a:schemeClr val="tx1"/>
                </a:solidFill>
              </a:rPr>
              <a:t>      &lt;</a:t>
            </a:r>
            <a:r>
              <a:rPr lang="en-US" sz="1300" dirty="0">
                <a:solidFill>
                  <a:schemeClr val="tx1"/>
                </a:solidFill>
              </a:rPr>
              <a:t>scope</a:t>
            </a:r>
            <a:r>
              <a:rPr lang="en-US" sz="1300" b="0" dirty="0" smtClean="0">
                <a:solidFill>
                  <a:schemeClr val="tx1"/>
                </a:solidFill>
              </a:rPr>
              <a:t>&gt; test</a:t>
            </a:r>
            <a:r>
              <a:rPr lang="en-US" sz="1300" b="0" dirty="0">
                <a:solidFill>
                  <a:schemeClr val="tx1"/>
                </a:solidFill>
              </a:rPr>
              <a:t>&lt;/</a:t>
            </a:r>
            <a:r>
              <a:rPr lang="en-US" sz="1300" dirty="0">
                <a:solidFill>
                  <a:schemeClr val="tx1"/>
                </a:solidFill>
              </a:rPr>
              <a:t>scope</a:t>
            </a:r>
            <a:r>
              <a:rPr lang="en-US" sz="1300" b="0" dirty="0" smtClean="0">
                <a:solidFill>
                  <a:schemeClr val="tx1"/>
                </a:solidFill>
              </a:rPr>
              <a:t>&gt;</a:t>
            </a:r>
            <a:endParaRPr lang="en-US" sz="1300" b="0" dirty="0">
              <a:solidFill>
                <a:schemeClr val="tx1"/>
              </a:solidFill>
            </a:endParaRPr>
          </a:p>
          <a:p>
            <a:pPr marL="739775"/>
            <a:r>
              <a:rPr lang="en-US" sz="1300" b="0" dirty="0">
                <a:solidFill>
                  <a:schemeClr val="tx1"/>
                </a:solidFill>
              </a:rPr>
              <a:t>    &lt;/</a:t>
            </a:r>
            <a:r>
              <a:rPr lang="en-US" sz="1300" dirty="0">
                <a:solidFill>
                  <a:schemeClr val="tx1"/>
                </a:solidFill>
              </a:rPr>
              <a:t>dependency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pPr marL="287338"/>
            <a:r>
              <a:rPr lang="en-US" sz="1300" b="0" dirty="0">
                <a:solidFill>
                  <a:schemeClr val="tx1"/>
                </a:solidFill>
              </a:rPr>
              <a:t>  &lt;/</a:t>
            </a:r>
            <a:r>
              <a:rPr lang="en-US" sz="1300" dirty="0">
                <a:solidFill>
                  <a:schemeClr val="tx1"/>
                </a:solidFill>
              </a:rPr>
              <a:t>dependencies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b="0" dirty="0">
                <a:solidFill>
                  <a:schemeClr val="tx1"/>
                </a:solidFill>
              </a:rPr>
              <a:t>&lt;/</a:t>
            </a:r>
            <a:r>
              <a:rPr lang="en-US" sz="1300" dirty="0">
                <a:solidFill>
                  <a:schemeClr val="tx1"/>
                </a:solidFill>
              </a:rPr>
              <a:t>project</a:t>
            </a:r>
            <a:r>
              <a:rPr lang="en-US" sz="13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014608"/>
            <a:ext cx="7907621" cy="5185776"/>
          </a:xfrm>
        </p:spPr>
        <p:txBody>
          <a:bodyPr>
            <a:normAutofit/>
          </a:bodyPr>
          <a:lstStyle/>
          <a:p>
            <a:r>
              <a:rPr lang="en-US" dirty="0"/>
              <a:t>1. Create a POJO class </a:t>
            </a:r>
            <a:r>
              <a:rPr lang="ro-RO" dirty="0" err="1" smtClean="0"/>
              <a:t>User</a:t>
            </a:r>
            <a:r>
              <a:rPr lang="ro-RO" dirty="0" smtClean="0"/>
              <a:t> </a:t>
            </a:r>
            <a:r>
              <a:rPr lang="en-US" dirty="0" smtClean="0"/>
              <a:t>(id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2. Create a service that saves, retrieves </a:t>
            </a:r>
            <a:r>
              <a:rPr lang="en-US" dirty="0" smtClean="0"/>
              <a:t>a </a:t>
            </a:r>
            <a:r>
              <a:rPr lang="ro-RO" dirty="0" err="1" smtClean="0"/>
              <a:t>user</a:t>
            </a:r>
            <a:r>
              <a:rPr lang="ro-RO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all of them. This service should have a </a:t>
            </a:r>
            <a:r>
              <a:rPr lang="en-US" dirty="0" smtClean="0"/>
              <a:t>dependency </a:t>
            </a:r>
            <a:r>
              <a:rPr lang="en-US" dirty="0"/>
              <a:t>on a </a:t>
            </a:r>
            <a:r>
              <a:rPr lang="ro-RO" dirty="0" err="1" smtClean="0"/>
              <a:t>user</a:t>
            </a:r>
            <a:r>
              <a:rPr lang="ro-RO" dirty="0" smtClean="0"/>
              <a:t> </a:t>
            </a:r>
            <a:r>
              <a:rPr lang="en-US" dirty="0" smtClean="0"/>
              <a:t>repository </a:t>
            </a:r>
            <a:r>
              <a:rPr lang="en-US" dirty="0"/>
              <a:t>that interacts with the database (not really for now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3. The repository should </a:t>
            </a:r>
            <a:r>
              <a:rPr lang="ro-RO" dirty="0" err="1" smtClean="0"/>
              <a:t>be</a:t>
            </a:r>
            <a:r>
              <a:rPr lang="ro-RO" dirty="0" smtClean="0"/>
              <a:t> an </a:t>
            </a:r>
            <a:r>
              <a:rPr lang="en-US" dirty="0" smtClean="0"/>
              <a:t>implementation </a:t>
            </a:r>
            <a:r>
              <a:rPr lang="en-US" dirty="0"/>
              <a:t>of an interface. In the implementation the content of these methods should be only a message printed to the console. A new instance should be returned every time (prototype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4. The service should have more implementations of </a:t>
            </a:r>
            <a:r>
              <a:rPr lang="ro-RO" dirty="0" smtClean="0"/>
              <a:t>an </a:t>
            </a:r>
            <a:r>
              <a:rPr lang="en-US" dirty="0" smtClean="0"/>
              <a:t>interface </a:t>
            </a:r>
            <a:r>
              <a:rPr lang="en-US" dirty="0"/>
              <a:t>demonstrating various ways of injecting the repository dependency in the service: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4A4E52"/>
                </a:solidFill>
              </a:rPr>
              <a:t>- Implementing </a:t>
            </a:r>
            <a:r>
              <a:rPr lang="en-US" dirty="0" err="1">
                <a:solidFill>
                  <a:srgbClr val="4A4E52"/>
                </a:solidFill>
              </a:rPr>
              <a:t>ApplicationContextAware</a:t>
            </a:r>
            <a:r>
              <a:rPr lang="en-US" dirty="0">
                <a:solidFill>
                  <a:srgbClr val="4A4E52"/>
                </a:solidFill>
              </a:rPr>
              <a:t> and getting the dependency through the </a:t>
            </a:r>
            <a:r>
              <a:rPr lang="en-US" dirty="0" err="1">
                <a:solidFill>
                  <a:srgbClr val="4A4E52"/>
                </a:solidFill>
              </a:rPr>
              <a:t>ApplicationContext</a:t>
            </a:r>
            <a:endParaRPr lang="en-US" dirty="0">
              <a:solidFill>
                <a:srgbClr val="4A4E52"/>
              </a:solidFill>
            </a:endParaRPr>
          </a:p>
          <a:p>
            <a:r>
              <a:rPr lang="en-US" dirty="0">
                <a:solidFill>
                  <a:srgbClr val="4A4E52"/>
                </a:solidFill>
              </a:rPr>
              <a:t>	- with @</a:t>
            </a:r>
            <a:r>
              <a:rPr lang="en-US" dirty="0" err="1">
                <a:solidFill>
                  <a:srgbClr val="4A4E52"/>
                </a:solidFill>
              </a:rPr>
              <a:t>Autowired</a:t>
            </a:r>
            <a:r>
              <a:rPr lang="en-US" dirty="0">
                <a:solidFill>
                  <a:srgbClr val="4A4E52"/>
                </a:solidFill>
              </a:rPr>
              <a:t> on field, on constructor </a:t>
            </a:r>
          </a:p>
          <a:p>
            <a:r>
              <a:rPr lang="en-US" dirty="0">
                <a:solidFill>
                  <a:srgbClr val="4A4E52"/>
                </a:solidFill>
              </a:rPr>
              <a:t>And declaring the service:</a:t>
            </a:r>
          </a:p>
          <a:p>
            <a:r>
              <a:rPr lang="en-US" dirty="0">
                <a:solidFill>
                  <a:srgbClr val="4A4E52"/>
                </a:solidFill>
              </a:rPr>
              <a:t>	- declaring the service using @Component</a:t>
            </a:r>
          </a:p>
          <a:p>
            <a:r>
              <a:rPr lang="en-US" dirty="0">
                <a:solidFill>
                  <a:srgbClr val="4A4E52"/>
                </a:solidFill>
              </a:rPr>
              <a:t>	- with the @Bean annotation on a method inside a @Configuration annotated class</a:t>
            </a:r>
          </a:p>
          <a:p>
            <a:r>
              <a:rPr lang="en-US" dirty="0">
                <a:solidFill>
                  <a:srgbClr val="4A4E52"/>
                </a:solidFill>
              </a:rPr>
              <a:t>	- using xml configuration - setter and </a:t>
            </a:r>
            <a:r>
              <a:rPr lang="en-US" dirty="0" smtClean="0">
                <a:solidFill>
                  <a:srgbClr val="4A4E52"/>
                </a:solidFill>
              </a:rPr>
              <a:t>constructor</a:t>
            </a:r>
            <a:endParaRPr lang="en-US" dirty="0">
              <a:solidFill>
                <a:srgbClr val="4A4E52"/>
              </a:solidFill>
            </a:endParaRPr>
          </a:p>
          <a:p>
            <a:r>
              <a:rPr lang="en-US" dirty="0"/>
              <a:t>5. Inject the service in a controller ( no need to have an interface </a:t>
            </a:r>
            <a:r>
              <a:rPr lang="en-US" dirty="0" smtClean="0"/>
              <a:t>here) and </a:t>
            </a:r>
            <a:r>
              <a:rPr lang="en-US" dirty="0"/>
              <a:t>switch the implementations with @</a:t>
            </a:r>
            <a:r>
              <a:rPr lang="en-US" dirty="0" err="1"/>
              <a:t>Qualifer</a:t>
            </a:r>
            <a:r>
              <a:rPr lang="en-US" dirty="0"/>
              <a:t> annotation to test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6. Use @</a:t>
            </a:r>
            <a:r>
              <a:rPr lang="en-US" dirty="0" err="1" smtClean="0"/>
              <a:t>PostConstruct</a:t>
            </a:r>
            <a:r>
              <a:rPr lang="en-US" dirty="0" smtClean="0"/>
              <a:t> method annotation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8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endParaRPr lang="en-US" sz="3400" dirty="0" smtClean="0"/>
          </a:p>
          <a:p>
            <a:pPr algn="ctr"/>
            <a:endParaRPr lang="en-US" sz="3400" dirty="0" smtClean="0"/>
          </a:p>
          <a:p>
            <a:pPr algn="ctr"/>
            <a:r>
              <a:rPr lang="en-US" sz="4000" dirty="0" smtClean="0"/>
              <a:t>Questions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ro-RO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94165" y="1328091"/>
            <a:ext cx="4100947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err="1" smtClean="0"/>
              <a:t>Aro</a:t>
            </a:r>
            <a:r>
              <a:rPr lang="ro-RO" sz="2700" dirty="0" smtClean="0"/>
              <a:t>șoaie Andrei</a:t>
            </a:r>
          </a:p>
          <a:p>
            <a:r>
              <a:rPr lang="ro-RO" sz="2000" b="0" dirty="0" smtClean="0"/>
              <a:t>Developer</a:t>
            </a:r>
            <a:endParaRPr lang="en-US" sz="2000" b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12325" y="2199345"/>
            <a:ext cx="3582787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0"/>
              </a:spcBef>
            </a:pPr>
            <a:r>
              <a:rPr lang="ro-RO" sz="2000" dirty="0" err="1" smtClean="0"/>
              <a:t>arosoaie</a:t>
            </a:r>
            <a:r>
              <a:rPr lang="en-US" sz="2000" dirty="0" smtClean="0"/>
              <a:t>.</a:t>
            </a:r>
            <a:r>
              <a:rPr lang="ro-RO" sz="2000" dirty="0" err="1" smtClean="0"/>
              <a:t>andrei</a:t>
            </a:r>
            <a:r>
              <a:rPr lang="en-US" sz="2000" dirty="0" smtClean="0"/>
              <a:t>@endava.com</a:t>
            </a:r>
          </a:p>
          <a:p>
            <a:pPr lvl="1">
              <a:spcBef>
                <a:spcPts val="1000"/>
              </a:spcBef>
            </a:pPr>
            <a:r>
              <a:rPr lang="en-US" sz="2000" dirty="0" smtClean="0"/>
              <a:t>en_</a:t>
            </a:r>
            <a:r>
              <a:rPr lang="ro-RO" sz="2000" dirty="0" err="1" smtClean="0"/>
              <a:t>aarosoaie</a:t>
            </a:r>
            <a:endParaRPr lang="en-US" sz="2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16" y="2181327"/>
            <a:ext cx="3238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16" y="2626363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Framework</a:t>
            </a:r>
            <a:endParaRPr lang="en-US" dirty="0"/>
          </a:p>
        </p:txBody>
      </p:sp>
      <p:pic>
        <p:nvPicPr>
          <p:cNvPr id="5" name="Content Placeholder 4" descr="SpringFramework.bmp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42281" y="2150711"/>
            <a:ext cx="5638800" cy="3914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8035" y="1593287"/>
            <a:ext cx="66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AA0B19"/>
                </a:solidFill>
              </a:rPr>
              <a:t>The Spring Framework is made up of six well-defined modules: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smtClean="0"/>
              <a:t>Dependency Injection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highlight>
                  <a:srgbClr val="FFFFFF"/>
                </a:highlight>
                <a:ea typeface="Arial"/>
                <a:cs typeface="Arial"/>
                <a:sym typeface="Arial"/>
              </a:rPr>
              <a:t>In software engineering, dependency injection is a software design pattern that implements inversion of control for resolving dependencies. </a:t>
            </a:r>
            <a:endParaRPr lang="en-US" dirty="0" smtClean="0"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Traditionally, each object is responsible for obtaining its own references to the objects it collaborates with (its dependencies). This can lead to highly coupled and hard-to-test code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dk2"/>
              </a:buClr>
              <a:buSzPct val="91666"/>
              <a:buNone/>
            </a:pPr>
            <a:r>
              <a:rPr lang="en-US" dirty="0"/>
              <a:t>With DI, objects are given their dependencies at creation time by some third party that coordinates each object in the system. Objects aren’t expected to create or obtain their dependencies.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943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container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324948"/>
            <a:ext cx="7907621" cy="2620751"/>
          </a:xfrm>
        </p:spPr>
        <p:txBody>
          <a:bodyPr>
            <a:normAutofit/>
          </a:bodyPr>
          <a:lstStyle/>
          <a:p>
            <a:r>
              <a:rPr lang="en-US" dirty="0"/>
              <a:t>In a Spring-based application, your </a:t>
            </a:r>
            <a:r>
              <a:rPr lang="en-US" dirty="0" smtClean="0"/>
              <a:t>application objects </a:t>
            </a:r>
            <a:r>
              <a:rPr lang="en-US" dirty="0"/>
              <a:t>live in the Spring container</a:t>
            </a:r>
            <a:r>
              <a:rPr lang="en-US" dirty="0" smtClean="0"/>
              <a:t>.</a:t>
            </a:r>
          </a:p>
          <a:p>
            <a:r>
              <a:rPr lang="en-US" dirty="0"/>
              <a:t>The container is at the core of the Spring Framework. Spring’s container uses DI to</a:t>
            </a:r>
          </a:p>
          <a:p>
            <a:r>
              <a:rPr lang="en-US" dirty="0"/>
              <a:t>manage the components that make up an </a:t>
            </a:r>
            <a:r>
              <a:rPr lang="en-US" dirty="0" smtClean="0"/>
              <a:t>application.</a:t>
            </a:r>
          </a:p>
          <a:p>
            <a:r>
              <a:rPr lang="en-US" dirty="0"/>
              <a:t>Objects are managed by the container: instantiation, lifecycle and </a:t>
            </a:r>
            <a:r>
              <a:rPr lang="en-US" dirty="0" smtClean="0"/>
              <a:t>destruction</a:t>
            </a:r>
          </a:p>
          <a:p>
            <a:r>
              <a:rPr lang="en-US" dirty="0"/>
              <a:t>This includes creating </a:t>
            </a:r>
            <a:r>
              <a:rPr lang="en-US" dirty="0" smtClean="0"/>
              <a:t>associations between </a:t>
            </a:r>
            <a:r>
              <a:rPr lang="en-US" dirty="0"/>
              <a:t>collaborating </a:t>
            </a:r>
            <a:r>
              <a:rPr lang="en-US" dirty="0" smtClean="0"/>
              <a:t>components.</a:t>
            </a:r>
          </a:p>
          <a:p>
            <a:r>
              <a:rPr lang="en-US" dirty="0" smtClean="0"/>
              <a:t>As </a:t>
            </a:r>
            <a:r>
              <a:rPr lang="en-US" dirty="0"/>
              <a:t>such, these objects are cleaner and </a:t>
            </a:r>
            <a:r>
              <a:rPr lang="en-US" dirty="0" smtClean="0"/>
              <a:t>easier to </a:t>
            </a:r>
            <a:r>
              <a:rPr lang="en-US" dirty="0"/>
              <a:t>understand, they support reuse, and they’re easy to unit </a:t>
            </a:r>
            <a:r>
              <a:rPr lang="en-US" dirty="0" smtClean="0"/>
              <a:t>test</a:t>
            </a:r>
          </a:p>
          <a:p>
            <a:pPr lvl="1">
              <a:spcBef>
                <a:spcPts val="750"/>
              </a:spcBef>
            </a:pPr>
            <a:r>
              <a:rPr lang="en-US" b="1" dirty="0">
                <a:solidFill>
                  <a:srgbClr val="AA0B19"/>
                </a:solidFill>
              </a:rPr>
              <a:t>T</a:t>
            </a:r>
            <a:r>
              <a:rPr lang="en-US" b="1" dirty="0" smtClean="0">
                <a:solidFill>
                  <a:srgbClr val="AA0B19"/>
                </a:solidFill>
              </a:rPr>
              <a:t>here </a:t>
            </a:r>
            <a:r>
              <a:rPr lang="en-US" b="1" dirty="0">
                <a:solidFill>
                  <a:srgbClr val="AA0B19"/>
                </a:solidFill>
              </a:rPr>
              <a:t>can </a:t>
            </a:r>
            <a:r>
              <a:rPr lang="en-US" b="1" dirty="0" smtClean="0">
                <a:solidFill>
                  <a:srgbClr val="AA0B19"/>
                </a:solidFill>
              </a:rPr>
              <a:t>be </a:t>
            </a:r>
            <a:r>
              <a:rPr lang="en-US" b="1" dirty="0">
                <a:solidFill>
                  <a:srgbClr val="AA0B19"/>
                </a:solidFill>
              </a:rPr>
              <a:t>objects outside the container, but they will not be managed by the container</a:t>
            </a:r>
            <a:endParaRPr lang="en-GB" b="1" dirty="0">
              <a:solidFill>
                <a:srgbClr val="AA0B1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9" name="Picture 4" descr="springContai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93" y="3711240"/>
            <a:ext cx="5456119" cy="26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6" name="Substituent conținut 2"/>
          <p:cNvSpPr txBox="1">
            <a:spLocks/>
          </p:cNvSpPr>
          <p:nvPr/>
        </p:nvSpPr>
        <p:spPr>
          <a:xfrm>
            <a:off x="607729" y="2112129"/>
            <a:ext cx="3889117" cy="269842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  <a:defRPr sz="1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There’s no single Spring container. Spring comes with several container </a:t>
            </a:r>
            <a:r>
              <a:rPr lang="en-US" dirty="0" smtClean="0"/>
              <a:t>implementations that </a:t>
            </a:r>
            <a:r>
              <a:rPr lang="en-US" dirty="0"/>
              <a:t>can be categorized into two distinct </a:t>
            </a:r>
            <a:r>
              <a:rPr lang="en-US" dirty="0" smtClean="0"/>
              <a:t>types: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A4E52"/>
                </a:solidFill>
              </a:rPr>
              <a:t>Bean </a:t>
            </a:r>
            <a:r>
              <a:rPr lang="en-US" dirty="0" smtClean="0">
                <a:solidFill>
                  <a:srgbClr val="4A4E52"/>
                </a:solidFill>
              </a:rPr>
              <a:t>factories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4A4E52"/>
                </a:solidFill>
              </a:rPr>
              <a:t>Application </a:t>
            </a:r>
            <a:r>
              <a:rPr lang="en-US" dirty="0">
                <a:solidFill>
                  <a:srgbClr val="4A4E52"/>
                </a:solidFill>
              </a:rPr>
              <a:t>contexts - build on the notion of a bean factory by providing application-framework services, such as the ability to resolve textual messages from a properties file and the ability to publish application events to interested event listeners</a:t>
            </a:r>
          </a:p>
        </p:txBody>
      </p:sp>
      <p:pic>
        <p:nvPicPr>
          <p:cNvPr id="7" name="I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98" y="1999395"/>
            <a:ext cx="3638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324948"/>
            <a:ext cx="7907621" cy="4692131"/>
          </a:xfrm>
        </p:spPr>
        <p:txBody>
          <a:bodyPr>
            <a:normAutofit fontScale="92500" lnSpcReduction="10000"/>
          </a:bodyPr>
          <a:lstStyle/>
          <a:p>
            <a:endParaRPr lang="en-US" sz="500" dirty="0"/>
          </a:p>
          <a:p>
            <a:pPr algn="just"/>
            <a:r>
              <a:rPr lang="en-US" sz="1600" dirty="0"/>
              <a:t>Application </a:t>
            </a:r>
            <a:r>
              <a:rPr lang="en-US" sz="1600" dirty="0" smtClean="0"/>
              <a:t>Context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4A4E52"/>
                </a:solidFill>
              </a:rPr>
              <a:t>In </a:t>
            </a:r>
            <a:r>
              <a:rPr lang="en-US" sz="1600" b="0" dirty="0">
                <a:solidFill>
                  <a:srgbClr val="4A4E52"/>
                </a:solidFill>
              </a:rPr>
              <a:t>a Spring application,  an application context loads bean definitions and wires them together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4A4E52"/>
                </a:solidFill>
              </a:rPr>
              <a:t>It </a:t>
            </a:r>
            <a:r>
              <a:rPr lang="en-US" sz="1600" b="0" dirty="0">
                <a:solidFill>
                  <a:srgbClr val="4A4E52"/>
                </a:solidFill>
              </a:rPr>
              <a:t>is fully responsible for the creation and wiring of the objects that make up the application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4A4E52"/>
                </a:solidFill>
              </a:rPr>
              <a:t>Spring comes with several implementations of its application context, each primarily differing only in how they load their configuration</a:t>
            </a:r>
          </a:p>
          <a:p>
            <a:endParaRPr lang="en-US" sz="1600" dirty="0"/>
          </a:p>
          <a:p>
            <a:r>
              <a:rPr lang="en-US" sz="1600" dirty="0" smtClean="0"/>
              <a:t>Spring provides several implementation of the Application Context: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AnnotationConfigApplicationContext</a:t>
            </a:r>
            <a:r>
              <a:rPr lang="en-US" sz="1600" b="0" i="1" dirty="0" smtClean="0"/>
              <a:t> —</a:t>
            </a:r>
            <a:r>
              <a:rPr lang="en-US" sz="1600" b="0" i="1" dirty="0">
                <a:solidFill>
                  <a:srgbClr val="4A4E52"/>
                </a:solidFill>
              </a:rPr>
              <a:t>Loads</a:t>
            </a:r>
            <a:r>
              <a:rPr lang="en-US" sz="1600" b="0" dirty="0">
                <a:solidFill>
                  <a:srgbClr val="4A4E52"/>
                </a:solidFill>
              </a:rPr>
              <a:t> a Spring application </a:t>
            </a:r>
            <a:r>
              <a:rPr lang="en-US" sz="1600" b="0" dirty="0" smtClean="0">
                <a:solidFill>
                  <a:srgbClr val="4A4E52"/>
                </a:solidFill>
              </a:rPr>
              <a:t>context from </a:t>
            </a:r>
            <a:r>
              <a:rPr lang="en-US" sz="1600" b="0" dirty="0">
                <a:solidFill>
                  <a:srgbClr val="4A4E52"/>
                </a:solidFill>
              </a:rPr>
              <a:t>one or more Java-based configuration </a:t>
            </a:r>
            <a:r>
              <a:rPr lang="en-US" sz="1600" b="0" dirty="0" smtClean="0">
                <a:solidFill>
                  <a:srgbClr val="4A4E52"/>
                </a:solidFill>
              </a:rPr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err="1" smtClean="0"/>
              <a:t>AnnotationConfigWebApplicationContext</a:t>
            </a:r>
            <a:r>
              <a:rPr lang="en-US" sz="1600" b="0" i="1" dirty="0" smtClean="0"/>
              <a:t> —</a:t>
            </a:r>
            <a:r>
              <a:rPr lang="en-US" sz="1600" b="0" i="1" dirty="0">
                <a:solidFill>
                  <a:srgbClr val="4A4E52"/>
                </a:solidFill>
              </a:rPr>
              <a:t>Loads</a:t>
            </a:r>
            <a:r>
              <a:rPr lang="en-US" sz="1600" b="0" dirty="0">
                <a:solidFill>
                  <a:srgbClr val="4A4E52"/>
                </a:solidFill>
              </a:rPr>
              <a:t> a Spring web </a:t>
            </a:r>
            <a:r>
              <a:rPr lang="en-US" sz="1600" b="0" dirty="0" smtClean="0">
                <a:solidFill>
                  <a:srgbClr val="4A4E52"/>
                </a:solidFill>
              </a:rPr>
              <a:t>application context </a:t>
            </a:r>
            <a:r>
              <a:rPr lang="en-US" sz="1600" b="0" dirty="0">
                <a:solidFill>
                  <a:srgbClr val="4A4E52"/>
                </a:solidFill>
              </a:rPr>
              <a:t>from one or more Java-based configuration </a:t>
            </a:r>
            <a:r>
              <a:rPr lang="en-US" sz="1600" b="0" dirty="0" smtClean="0">
                <a:solidFill>
                  <a:srgbClr val="4A4E52"/>
                </a:solidFill>
              </a:rPr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err="1"/>
              <a:t>ClassPathXmlApplicationContext</a:t>
            </a:r>
            <a:r>
              <a:rPr lang="en-US" sz="1600" u="sng" dirty="0"/>
              <a:t> - </a:t>
            </a:r>
            <a:r>
              <a:rPr lang="en-US" sz="1600" b="0" dirty="0">
                <a:solidFill>
                  <a:srgbClr val="4A4E52"/>
                </a:solidFill>
              </a:rPr>
              <a:t>Loads a context definition from one </a:t>
            </a:r>
            <a:r>
              <a:rPr lang="en-US" sz="1600" b="0" dirty="0" smtClean="0">
                <a:solidFill>
                  <a:srgbClr val="4A4E52"/>
                </a:solidFill>
              </a:rPr>
              <a:t>or more </a:t>
            </a:r>
            <a:r>
              <a:rPr lang="en-US" sz="1600" b="0" dirty="0">
                <a:solidFill>
                  <a:srgbClr val="4A4E52"/>
                </a:solidFill>
              </a:rPr>
              <a:t>XML files located in the </a:t>
            </a:r>
            <a:r>
              <a:rPr lang="en-US" sz="1600" b="0" dirty="0" err="1">
                <a:solidFill>
                  <a:srgbClr val="4A4E52"/>
                </a:solidFill>
              </a:rPr>
              <a:t>classpath</a:t>
            </a:r>
            <a:r>
              <a:rPr lang="en-US" sz="1600" b="0" dirty="0">
                <a:solidFill>
                  <a:srgbClr val="4A4E52"/>
                </a:solidFill>
              </a:rPr>
              <a:t>, treating context-definition files as </a:t>
            </a:r>
            <a:r>
              <a:rPr lang="en-US" sz="1600" b="0" dirty="0" err="1" smtClean="0">
                <a:solidFill>
                  <a:srgbClr val="4A4E52"/>
                </a:solidFill>
              </a:rPr>
              <a:t>classpath</a:t>
            </a:r>
            <a:r>
              <a:rPr lang="en-US" sz="1600" b="0" dirty="0" smtClean="0">
                <a:solidFill>
                  <a:srgbClr val="4A4E52"/>
                </a:solidFill>
              </a:rPr>
              <a:t>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err="1" smtClean="0"/>
              <a:t>FileSystemXmlApplicationContext</a:t>
            </a:r>
            <a:r>
              <a:rPr lang="en-US" sz="1600" b="0" dirty="0" smtClean="0"/>
              <a:t> —</a:t>
            </a:r>
            <a:r>
              <a:rPr lang="en-US" sz="1600" b="0" dirty="0">
                <a:solidFill>
                  <a:srgbClr val="4A4E52"/>
                </a:solidFill>
              </a:rPr>
              <a:t>Loads a context definition from one </a:t>
            </a:r>
            <a:r>
              <a:rPr lang="en-US" sz="1600" b="0" dirty="0" smtClean="0">
                <a:solidFill>
                  <a:srgbClr val="4A4E52"/>
                </a:solidFill>
              </a:rPr>
              <a:t>or more </a:t>
            </a:r>
            <a:r>
              <a:rPr lang="en-US" sz="1600" b="0" dirty="0">
                <a:solidFill>
                  <a:srgbClr val="4A4E52"/>
                </a:solidFill>
              </a:rPr>
              <a:t>XML files in the </a:t>
            </a:r>
            <a:r>
              <a:rPr lang="en-US" sz="1600" b="0" dirty="0" err="1">
                <a:solidFill>
                  <a:srgbClr val="4A4E52"/>
                </a:solidFill>
              </a:rPr>
              <a:t>filesystem</a:t>
            </a:r>
            <a:endParaRPr lang="en-US" sz="1600" b="0" dirty="0">
              <a:solidFill>
                <a:srgbClr val="4A4E5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 err="1" smtClean="0"/>
              <a:t>XmlWebApplicationContext</a:t>
            </a:r>
            <a:r>
              <a:rPr lang="en-US" sz="1600" b="0" dirty="0" smtClean="0"/>
              <a:t> —</a:t>
            </a:r>
            <a:r>
              <a:rPr lang="en-US" sz="1600" b="0" dirty="0" smtClean="0">
                <a:solidFill>
                  <a:srgbClr val="4A4E52"/>
                </a:solidFill>
              </a:rPr>
              <a:t>Loads </a:t>
            </a:r>
            <a:r>
              <a:rPr lang="en-US" sz="1600" b="0" dirty="0">
                <a:solidFill>
                  <a:srgbClr val="4A4E52"/>
                </a:solidFill>
              </a:rPr>
              <a:t>context definitions from one or </a:t>
            </a:r>
            <a:r>
              <a:rPr lang="en-US" sz="1600" b="0" dirty="0" smtClean="0">
                <a:solidFill>
                  <a:srgbClr val="4A4E52"/>
                </a:solidFill>
              </a:rPr>
              <a:t>more XML </a:t>
            </a:r>
            <a:r>
              <a:rPr lang="en-US" sz="1600" b="0" dirty="0">
                <a:solidFill>
                  <a:srgbClr val="4A4E52"/>
                </a:solidFill>
              </a:rPr>
              <a:t>files contained in a web application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8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607728" y="1052186"/>
            <a:ext cx="7907621" cy="513567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b="0" dirty="0">
                <a:solidFill>
                  <a:srgbClr val="4A4E52"/>
                </a:solidFill>
              </a:rPr>
              <a:t>The bean definition contains the information called configuration metadata which is needed for the container to know the </a:t>
            </a:r>
            <a:r>
              <a:rPr lang="en-US" b="0" dirty="0" smtClean="0">
                <a:solidFill>
                  <a:srgbClr val="4A4E52"/>
                </a:solidFill>
              </a:rPr>
              <a:t>followings: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4A4E52"/>
                </a:solidFill>
              </a:rPr>
              <a:t>How to create a bean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4A4E52"/>
                </a:solidFill>
              </a:rPr>
              <a:t>Bean's lifecycle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4A4E52"/>
                </a:solidFill>
              </a:rPr>
              <a:t>Bean's dependencies</a:t>
            </a:r>
          </a:p>
          <a:p>
            <a:r>
              <a:rPr lang="en-US" b="0" dirty="0">
                <a:solidFill>
                  <a:srgbClr val="4A4E52"/>
                </a:solidFill>
              </a:rPr>
              <a:t>All the above configuration metadata translates into a set of the following properties that make up each bean </a:t>
            </a:r>
            <a:r>
              <a:rPr lang="en-US" b="0" dirty="0" smtClean="0">
                <a:solidFill>
                  <a:srgbClr val="4A4E52"/>
                </a:solidFill>
              </a:rPr>
              <a:t>definition (xml configuration):</a:t>
            </a:r>
          </a:p>
          <a:p>
            <a:pPr lvl="2" algn="just"/>
            <a:r>
              <a:rPr lang="en-US" sz="1400" b="1" dirty="0"/>
              <a:t>class</a:t>
            </a:r>
            <a:r>
              <a:rPr lang="en-US" sz="1400" dirty="0"/>
              <a:t> - is mandatory and specifies the bean class to be used to create the bean</a:t>
            </a:r>
          </a:p>
          <a:p>
            <a:pPr lvl="2" algn="just"/>
            <a:r>
              <a:rPr lang="en-US" sz="1400" b="1" dirty="0"/>
              <a:t>name </a:t>
            </a:r>
            <a:r>
              <a:rPr lang="en-US" sz="1400" dirty="0"/>
              <a:t>or</a:t>
            </a:r>
            <a:r>
              <a:rPr lang="en-US" sz="1400" b="1" dirty="0"/>
              <a:t> id</a:t>
            </a:r>
            <a:r>
              <a:rPr lang="en-US" sz="1400" dirty="0"/>
              <a:t> - specifies the bean identifier uniquely</a:t>
            </a:r>
            <a:endParaRPr lang="en-US" sz="1400" b="1" dirty="0"/>
          </a:p>
          <a:p>
            <a:pPr lvl="2" algn="just"/>
            <a:r>
              <a:rPr lang="en-US" sz="1400" b="1" dirty="0"/>
              <a:t>scope</a:t>
            </a:r>
            <a:r>
              <a:rPr lang="en-US" sz="1400" dirty="0"/>
              <a:t> - specifies the scope of the objects created from a particular bean definition</a:t>
            </a:r>
            <a:endParaRPr lang="en-US" sz="1400" b="1" dirty="0"/>
          </a:p>
          <a:p>
            <a:pPr lvl="2" algn="just"/>
            <a:r>
              <a:rPr lang="en-US" sz="1400" b="1" dirty="0"/>
              <a:t>constructor-</a:t>
            </a:r>
            <a:r>
              <a:rPr lang="en-US" sz="1400" b="1" dirty="0" err="1"/>
              <a:t>arg</a:t>
            </a:r>
            <a:r>
              <a:rPr lang="en-US" sz="1400" dirty="0"/>
              <a:t> - used to inject the dependencies</a:t>
            </a:r>
            <a:endParaRPr lang="en-US" sz="1400" b="1" dirty="0"/>
          </a:p>
          <a:p>
            <a:pPr lvl="2" algn="just"/>
            <a:r>
              <a:rPr lang="en-US" sz="1400" b="1" dirty="0"/>
              <a:t>properties</a:t>
            </a:r>
            <a:r>
              <a:rPr lang="en-US" sz="1400" dirty="0"/>
              <a:t> - used to inject the dependencies</a:t>
            </a:r>
            <a:endParaRPr lang="en-US" sz="1400" b="1" dirty="0"/>
          </a:p>
          <a:p>
            <a:pPr lvl="2" algn="just"/>
            <a:r>
              <a:rPr lang="en-US" sz="1400" b="1" dirty="0" err="1"/>
              <a:t>autowiring</a:t>
            </a:r>
            <a:r>
              <a:rPr lang="en-US" sz="1400" b="1" dirty="0"/>
              <a:t> mode</a:t>
            </a:r>
            <a:r>
              <a:rPr lang="en-US" sz="1400" dirty="0"/>
              <a:t> - used to inject the dependencies</a:t>
            </a:r>
            <a:endParaRPr lang="en-US" sz="1400" b="1" dirty="0"/>
          </a:p>
          <a:p>
            <a:pPr lvl="2" algn="just"/>
            <a:r>
              <a:rPr lang="en-US" sz="1400" b="1" dirty="0"/>
              <a:t>lazy-initialization mode - </a:t>
            </a:r>
            <a:r>
              <a:rPr lang="en-US" sz="1400" dirty="0"/>
              <a:t>tells the </a:t>
            </a:r>
            <a:r>
              <a:rPr lang="en-US" sz="1400" dirty="0" err="1"/>
              <a:t>IoC</a:t>
            </a:r>
            <a:r>
              <a:rPr lang="en-US" sz="1400" dirty="0"/>
              <a:t> container to create a bean instance when it is first requested, rather than at startup</a:t>
            </a:r>
            <a:endParaRPr lang="en-US" sz="1400" b="1" dirty="0"/>
          </a:p>
          <a:p>
            <a:pPr lvl="2" algn="just"/>
            <a:r>
              <a:rPr lang="en-US" sz="1400" b="1" dirty="0"/>
              <a:t>initialization method -</a:t>
            </a:r>
            <a:r>
              <a:rPr lang="en-US" sz="1400" dirty="0"/>
              <a:t> a callback to be called just after all necessary properties on the bean have been set by the container</a:t>
            </a:r>
            <a:endParaRPr lang="en-US" sz="1400" b="1" dirty="0"/>
          </a:p>
          <a:p>
            <a:pPr lvl="2" algn="just"/>
            <a:r>
              <a:rPr lang="en-US" sz="1400" b="1" dirty="0"/>
              <a:t>destruction method -</a:t>
            </a:r>
            <a:r>
              <a:rPr lang="en-US" sz="1400" dirty="0"/>
              <a:t> a callback to be used when the container containing the bean is destroyed</a:t>
            </a:r>
            <a:endParaRPr lang="en-US" sz="1400" b="1" dirty="0"/>
          </a:p>
          <a:p>
            <a:endParaRPr lang="en-US" dirty="0" smtClean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standard_2013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 [Read-Only]" id="{597A5C9E-0400-4F69-878B-46A521207D52}" vid="{0A4F9CF9-8AC1-4487-8280-0E20521095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4204BF-0159-4066-B586-BC70B3E6AA65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212EDD5-4EB7-480E-9E13-869E8F2F06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D86D4-C084-43C8-A7F4-710EA1DAC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16978</TotalTime>
  <Words>2071</Words>
  <Application>Microsoft Office PowerPoint</Application>
  <PresentationFormat>Expunere pe ecran (4:3)</PresentationFormat>
  <Paragraphs>373</Paragraphs>
  <Slides>33</Slides>
  <Notes>5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Symbol</vt:lpstr>
      <vt:lpstr>PPT_template_standard_2013</vt:lpstr>
      <vt:lpstr>Spring Core </vt:lpstr>
      <vt:lpstr> Spring Core </vt:lpstr>
      <vt:lpstr>Spring Framework</vt:lpstr>
      <vt:lpstr>Spring Framework</vt:lpstr>
      <vt:lpstr>Dependency Injection</vt:lpstr>
      <vt:lpstr>Spring container</vt:lpstr>
      <vt:lpstr>Spring container</vt:lpstr>
      <vt:lpstr>Application context</vt:lpstr>
      <vt:lpstr>Beans</vt:lpstr>
      <vt:lpstr>Beans</vt:lpstr>
      <vt:lpstr>Beans</vt:lpstr>
      <vt:lpstr>Beans</vt:lpstr>
      <vt:lpstr>Spring configuration</vt:lpstr>
      <vt:lpstr>Spring configuration</vt:lpstr>
      <vt:lpstr>Spring configuration</vt:lpstr>
      <vt:lpstr>Spring configuration</vt:lpstr>
      <vt:lpstr>Spring configuration</vt:lpstr>
      <vt:lpstr>Spring configuration</vt:lpstr>
      <vt:lpstr>Spring configuration</vt:lpstr>
      <vt:lpstr>Spring configuration</vt:lpstr>
      <vt:lpstr>Spring configuration</vt:lpstr>
      <vt:lpstr>Spring wiring</vt:lpstr>
      <vt:lpstr>Spring wiring</vt:lpstr>
      <vt:lpstr>Filtering beans</vt:lpstr>
      <vt:lpstr>Filtering beans - Profiles</vt:lpstr>
      <vt:lpstr>Filtering beans - Conditional beans</vt:lpstr>
      <vt:lpstr>Three layer web architecture</vt:lpstr>
      <vt:lpstr>Maven basics</vt:lpstr>
      <vt:lpstr>Maven basics</vt:lpstr>
      <vt:lpstr>Maven basics</vt:lpstr>
      <vt:lpstr>Exercises</vt:lpstr>
      <vt:lpstr>Prezentare PowerPoint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Andreea</dc:creator>
  <cp:lastModifiedBy>Andrei Arosoaie</cp:lastModifiedBy>
  <cp:revision>332</cp:revision>
  <dcterms:created xsi:type="dcterms:W3CDTF">2015-03-19T18:28:44Z</dcterms:created>
  <dcterms:modified xsi:type="dcterms:W3CDTF">2016-07-12T21:04:52Z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