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38"/>
  </p:notesMasterIdLst>
  <p:handoutMasterIdLst>
    <p:handoutMasterId r:id="rId39"/>
  </p:handoutMasterIdLst>
  <p:sldIdLst>
    <p:sldId id="265" r:id="rId5"/>
    <p:sldId id="272" r:id="rId6"/>
    <p:sldId id="273" r:id="rId7"/>
    <p:sldId id="280" r:id="rId8"/>
    <p:sldId id="279" r:id="rId9"/>
    <p:sldId id="282" r:id="rId10"/>
    <p:sldId id="281" r:id="rId11"/>
    <p:sldId id="287" r:id="rId12"/>
    <p:sldId id="288" r:id="rId13"/>
    <p:sldId id="283" r:id="rId14"/>
    <p:sldId id="284" r:id="rId15"/>
    <p:sldId id="285" r:id="rId16"/>
    <p:sldId id="286" r:id="rId17"/>
    <p:sldId id="289" r:id="rId18"/>
    <p:sldId id="302" r:id="rId19"/>
    <p:sldId id="323" r:id="rId20"/>
    <p:sldId id="324" r:id="rId21"/>
    <p:sldId id="325" r:id="rId22"/>
    <p:sldId id="304" r:id="rId23"/>
    <p:sldId id="290" r:id="rId24"/>
    <p:sldId id="291" r:id="rId25"/>
    <p:sldId id="311" r:id="rId26"/>
    <p:sldId id="312" r:id="rId27"/>
    <p:sldId id="326" r:id="rId28"/>
    <p:sldId id="292" r:id="rId29"/>
    <p:sldId id="313" r:id="rId30"/>
    <p:sldId id="299" r:id="rId31"/>
    <p:sldId id="314" r:id="rId32"/>
    <p:sldId id="305" r:id="rId33"/>
    <p:sldId id="306" r:id="rId34"/>
    <p:sldId id="307" r:id="rId35"/>
    <p:sldId id="298" r:id="rId36"/>
    <p:sldId id="32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B19"/>
    <a:srgbClr val="4A4E52"/>
    <a:srgbClr val="DC5D2A"/>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99" autoAdjust="0"/>
  </p:normalViewPr>
  <p:slideViewPr>
    <p:cSldViewPr snapToGrid="0">
      <p:cViewPr varScale="1">
        <p:scale>
          <a:sx n="104" d="100"/>
          <a:sy n="104" d="100"/>
        </p:scale>
        <p:origin x="192" y="108"/>
      </p:cViewPr>
      <p:guideLst>
        <p:guide orient="horz" pos="2160"/>
        <p:guide pos="2880"/>
      </p:guideLst>
    </p:cSldViewPr>
  </p:slideViewPr>
  <p:notesTextViewPr>
    <p:cViewPr>
      <p:scale>
        <a:sx n="1" d="1"/>
        <a:sy n="1" d="1"/>
      </p:scale>
      <p:origin x="0" y="0"/>
    </p:cViewPr>
  </p:notesTextViewPr>
  <p:sorterViewPr>
    <p:cViewPr>
      <p:scale>
        <a:sx n="100" d="100"/>
        <a:sy n="100" d="100"/>
      </p:scale>
      <p:origin x="0" y="201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pPr/>
              <a:t>06/07/2016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pPr/>
              <a:t>‹#›</a:t>
            </a:fld>
            <a:endParaRPr lang="en-GB"/>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pPr/>
              <a:t>06/07/2016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pPr/>
              <a:t>‹#›</a:t>
            </a:fld>
            <a:endParaRPr lang="en-GB"/>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oracle.com/javase/8/docs/api/java/util/RandomAccess.html" TargetMode="External"/><Relationship Id="rId7" Type="http://schemas.openxmlformats.org/officeDocument/2006/relationships/hyperlink" Target="http://stackoverflow.com/posts/26638496/edi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ackoverflow.com/a/26638496" TargetMode="External"/><Relationship Id="rId5" Type="http://schemas.openxmlformats.org/officeDocument/2006/relationships/hyperlink" Target="http://en.wikipedia.org/wiki/Big_O_notation" TargetMode="External"/><Relationship Id="rId4" Type="http://schemas.openxmlformats.org/officeDocument/2006/relationships/hyperlink" Target="http://docs.oracle.com/javase/8/docs/api/java/util/List.html#get-i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gove</a:t>
            </a:r>
            <a:r>
              <a:rPr lang="en-US" dirty="0" smtClean="0"/>
              <a:t> examples of bad </a:t>
            </a:r>
            <a:r>
              <a:rPr lang="en-US" dirty="0" err="1" smtClean="0"/>
              <a:t>overridings</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pPr/>
              <a:t>5</a:t>
            </a:fld>
            <a:endParaRPr lang="en-GB"/>
          </a:p>
        </p:txBody>
      </p:sp>
    </p:spTree>
    <p:extLst>
      <p:ext uri="{BB962C8B-B14F-4D97-AF65-F5344CB8AC3E}">
        <p14:creationId xmlns:p14="http://schemas.microsoft.com/office/powerpoint/2010/main" val="625684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list should implement the </a:t>
            </a:r>
            <a:r>
              <a:rPr lang="en-US" sz="1200" b="0" i="0" u="none" strike="noStrike" kern="1200" dirty="0" err="1" smtClean="0">
                <a:solidFill>
                  <a:schemeClr val="tx1"/>
                </a:solidFill>
                <a:effectLst/>
                <a:latin typeface="+mn-lt"/>
                <a:ea typeface="+mn-ea"/>
                <a:cs typeface="+mn-cs"/>
                <a:hlinkClick r:id="rId3"/>
              </a:rPr>
              <a:t>RandomAccess</a:t>
            </a:r>
            <a:r>
              <a:rPr lang="en-US" sz="1200" b="0" i="0" kern="1200" dirty="0" smtClean="0">
                <a:solidFill>
                  <a:schemeClr val="tx1"/>
                </a:solidFill>
                <a:effectLst/>
                <a:latin typeface="+mn-lt"/>
                <a:ea typeface="+mn-ea"/>
                <a:cs typeface="+mn-cs"/>
              </a:rPr>
              <a:t> interface when the </a:t>
            </a:r>
            <a:r>
              <a:rPr lang="en-US" sz="1200" b="0" i="0" u="none" strike="noStrike" kern="1200" dirty="0" err="1" smtClean="0">
                <a:solidFill>
                  <a:schemeClr val="tx1"/>
                </a:solidFill>
                <a:effectLst/>
                <a:latin typeface="+mn-lt"/>
                <a:ea typeface="+mn-ea"/>
                <a:cs typeface="+mn-cs"/>
                <a:hlinkClick r:id="rId4"/>
              </a:rPr>
              <a:t>List#get</a:t>
            </a:r>
            <a:r>
              <a:rPr lang="en-US" sz="1200" b="0" i="0" u="none" strike="noStrike" kern="1200" dirty="0" smtClean="0">
                <a:solidFill>
                  <a:schemeClr val="tx1"/>
                </a:solidFill>
                <a:effectLst/>
                <a:latin typeface="+mn-lt"/>
                <a:ea typeface="+mn-ea"/>
                <a:cs typeface="+mn-cs"/>
                <a:hlinkClick r:id="rId4"/>
              </a:rPr>
              <a:t>(</a:t>
            </a:r>
            <a:r>
              <a:rPr lang="en-US" sz="1200" b="0" i="0" u="none" strike="noStrike" kern="1200" dirty="0" err="1" smtClean="0">
                <a:solidFill>
                  <a:schemeClr val="tx1"/>
                </a:solidFill>
                <a:effectLst/>
                <a:latin typeface="+mn-lt"/>
                <a:ea typeface="+mn-ea"/>
                <a:cs typeface="+mn-cs"/>
                <a:hlinkClick r:id="rId4"/>
              </a:rPr>
              <a:t>int</a:t>
            </a:r>
            <a:r>
              <a:rPr lang="en-US" sz="1200" b="0" i="0" u="none" strike="noStrike" kern="1200" dirty="0" smtClean="0">
                <a:solidFill>
                  <a:schemeClr val="tx1"/>
                </a:solidFill>
                <a:effectLst/>
                <a:latin typeface="+mn-lt"/>
                <a:ea typeface="+mn-ea"/>
                <a:cs typeface="+mn-cs"/>
                <a:hlinkClick r:id="rId4"/>
              </a:rPr>
              <a:t>)</a:t>
            </a:r>
            <a:r>
              <a:rPr lang="en-US" sz="1200" b="0" i="0" kern="1200" dirty="0" smtClean="0">
                <a:solidFill>
                  <a:schemeClr val="tx1"/>
                </a:solidFill>
                <a:effectLst/>
                <a:latin typeface="+mn-lt"/>
                <a:ea typeface="+mn-ea"/>
                <a:cs typeface="+mn-cs"/>
              </a:rPr>
              <a:t> method has a constant asymptotic running time! (Written as O(1) in </a:t>
            </a:r>
            <a:r>
              <a:rPr lang="en-US" sz="1200" b="0" i="0" u="none" strike="noStrike" kern="1200" dirty="0" smtClean="0">
                <a:solidFill>
                  <a:schemeClr val="tx1"/>
                </a:solidFill>
                <a:effectLst/>
                <a:latin typeface="+mn-lt"/>
                <a:ea typeface="+mn-ea"/>
                <a:cs typeface="+mn-cs"/>
                <a:hlinkClick r:id="rId5"/>
              </a:rPr>
              <a:t>Big O Notation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Consider an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The data internally stored in an array. Calling </a:t>
            </a:r>
            <a:r>
              <a:rPr lang="en-US" sz="1200" b="0" i="0" kern="1200" dirty="0" err="1" smtClean="0">
                <a:solidFill>
                  <a:schemeClr val="tx1"/>
                </a:solidFill>
                <a:effectLst/>
                <a:latin typeface="+mn-lt"/>
                <a:ea typeface="+mn-ea"/>
                <a:cs typeface="+mn-cs"/>
              </a:rPr>
              <a:t>arrayList.get</a:t>
            </a:r>
            <a:r>
              <a:rPr lang="en-US" sz="1200" b="0" i="0" kern="1200" dirty="0" smtClean="0">
                <a:solidFill>
                  <a:schemeClr val="tx1"/>
                </a:solidFill>
                <a:effectLst/>
                <a:latin typeface="+mn-lt"/>
                <a:ea typeface="+mn-ea"/>
                <a:cs typeface="+mn-cs"/>
              </a:rPr>
              <a:t>(1) will take the same time as calling </a:t>
            </a:r>
            <a:r>
              <a:rPr lang="en-US" sz="1200" b="0" i="0" kern="1200" dirty="0" err="1" smtClean="0">
                <a:solidFill>
                  <a:schemeClr val="tx1"/>
                </a:solidFill>
                <a:effectLst/>
                <a:latin typeface="+mn-lt"/>
                <a:ea typeface="+mn-ea"/>
                <a:cs typeface="+mn-cs"/>
              </a:rPr>
              <a:t>arrayList.get</a:t>
            </a:r>
            <a:r>
              <a:rPr lang="en-US" sz="1200" b="0" i="0" kern="1200" dirty="0" smtClean="0">
                <a:solidFill>
                  <a:schemeClr val="tx1"/>
                </a:solidFill>
                <a:effectLst/>
                <a:latin typeface="+mn-lt"/>
                <a:ea typeface="+mn-ea"/>
                <a:cs typeface="+mn-cs"/>
              </a:rPr>
              <a:t>(100000).</a:t>
            </a:r>
          </a:p>
          <a:p>
            <a:r>
              <a:rPr lang="en-US" sz="1200" b="0" i="0" kern="1200" dirty="0" smtClean="0">
                <a:solidFill>
                  <a:schemeClr val="tx1"/>
                </a:solidFill>
                <a:effectLst/>
                <a:latin typeface="+mn-lt"/>
                <a:ea typeface="+mn-ea"/>
                <a:cs typeface="+mn-cs"/>
              </a:rPr>
              <a:t>In contrast to that: A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does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offer </a:t>
            </a:r>
            <a:r>
              <a:rPr lang="en-US" sz="1200" b="0" i="0" kern="1200" dirty="0" err="1" smtClean="0">
                <a:solidFill>
                  <a:schemeClr val="tx1"/>
                </a:solidFill>
                <a:effectLst/>
                <a:latin typeface="+mn-lt"/>
                <a:ea typeface="+mn-ea"/>
                <a:cs typeface="+mn-cs"/>
              </a:rPr>
              <a:t>RandomAccess</a:t>
            </a:r>
            <a:r>
              <a:rPr lang="en-US" sz="1200" b="0" i="0" kern="1200" dirty="0" smtClean="0">
                <a:solidFill>
                  <a:schemeClr val="tx1"/>
                </a:solidFill>
                <a:effectLst/>
                <a:latin typeface="+mn-lt"/>
                <a:ea typeface="+mn-ea"/>
                <a:cs typeface="+mn-cs"/>
              </a:rPr>
              <a:t>. While you can still call </a:t>
            </a:r>
            <a:r>
              <a:rPr lang="en-US" sz="1200" b="0" i="0" kern="1200" dirty="0" err="1" smtClean="0">
                <a:solidFill>
                  <a:schemeClr val="tx1"/>
                </a:solidFill>
                <a:effectLst/>
                <a:latin typeface="+mn-lt"/>
                <a:ea typeface="+mn-ea"/>
                <a:cs typeface="+mn-cs"/>
              </a:rPr>
              <a:t>linkedList.get</a:t>
            </a:r>
            <a:r>
              <a:rPr lang="en-US" sz="1200" b="0" i="0" kern="1200" dirty="0" smtClean="0">
                <a:solidFill>
                  <a:schemeClr val="tx1"/>
                </a:solidFill>
                <a:effectLst/>
                <a:latin typeface="+mn-lt"/>
                <a:ea typeface="+mn-ea"/>
                <a:cs typeface="+mn-cs"/>
              </a:rPr>
              <a:t>(1) and </a:t>
            </a:r>
            <a:r>
              <a:rPr lang="en-US" sz="1200" b="0" i="0" kern="1200" dirty="0" err="1" smtClean="0">
                <a:solidFill>
                  <a:schemeClr val="tx1"/>
                </a:solidFill>
                <a:effectLst/>
                <a:latin typeface="+mn-lt"/>
                <a:ea typeface="+mn-ea"/>
                <a:cs typeface="+mn-cs"/>
              </a:rPr>
              <a:t>linkedList.get</a:t>
            </a:r>
            <a:r>
              <a:rPr lang="en-US" sz="1200" b="0" i="0" kern="1200" dirty="0" smtClean="0">
                <a:solidFill>
                  <a:schemeClr val="tx1"/>
                </a:solidFill>
                <a:effectLst/>
                <a:latin typeface="+mn-lt"/>
                <a:ea typeface="+mn-ea"/>
                <a:cs typeface="+mn-cs"/>
              </a:rPr>
              <a:t>(100000), the latter will take </a:t>
            </a:r>
            <a:r>
              <a:rPr lang="en-US" sz="1200" b="0" i="1" kern="1200" dirty="0" smtClean="0">
                <a:solidFill>
                  <a:schemeClr val="tx1"/>
                </a:solidFill>
                <a:effectLst/>
                <a:latin typeface="+mn-lt"/>
                <a:ea typeface="+mn-ea"/>
                <a:cs typeface="+mn-cs"/>
              </a:rPr>
              <a:t>much</a:t>
            </a:r>
            <a:r>
              <a:rPr lang="en-US" sz="1200" b="0" i="0" kern="1200" dirty="0" smtClean="0">
                <a:solidFill>
                  <a:schemeClr val="tx1"/>
                </a:solidFill>
                <a:effectLst/>
                <a:latin typeface="+mn-lt"/>
                <a:ea typeface="+mn-ea"/>
                <a:cs typeface="+mn-cs"/>
              </a:rPr>
              <a:t> longer, because it has to traverse the whole list until it reaches the 100000th element.</a:t>
            </a:r>
          </a:p>
          <a:p>
            <a:pPr fontAlgn="t"/>
            <a:r>
              <a:rPr lang="en-US" sz="1200" u="none" strike="noStrike" kern="1200" dirty="0" err="1" smtClean="0">
                <a:solidFill>
                  <a:schemeClr val="tx1"/>
                </a:solidFill>
                <a:effectLst/>
                <a:latin typeface="+mn-lt"/>
                <a:ea typeface="+mn-ea"/>
                <a:cs typeface="+mn-cs"/>
                <a:hlinkClick r:id="rId6" tooltip="short permalink to this answer"/>
              </a:rPr>
              <a:t>share</a:t>
            </a:r>
            <a:r>
              <a:rPr lang="en-US" sz="1200" u="none" strike="noStrike" kern="1200" dirty="0" err="1" smtClean="0">
                <a:solidFill>
                  <a:schemeClr val="tx1"/>
                </a:solidFill>
                <a:effectLst/>
                <a:latin typeface="+mn-lt"/>
                <a:ea typeface="+mn-ea"/>
                <a:cs typeface="+mn-cs"/>
                <a:hlinkClick r:id="rId7"/>
              </a:rPr>
              <a:t>improve</a:t>
            </a:r>
            <a:r>
              <a:rPr lang="en-US" sz="1200" u="none" strike="noStrike" kern="1200" dirty="0" smtClean="0">
                <a:solidFill>
                  <a:schemeClr val="tx1"/>
                </a:solidFill>
                <a:effectLst/>
                <a:latin typeface="+mn-lt"/>
                <a:ea typeface="+mn-ea"/>
                <a:cs typeface="+mn-cs"/>
                <a:hlinkClick r:id="rId7"/>
              </a:rPr>
              <a:t> this answer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pPr/>
              <a:t>10</a:t>
            </a:fld>
            <a:endParaRPr lang="en-GB"/>
          </a:p>
        </p:txBody>
      </p:sp>
    </p:spTree>
    <p:extLst>
      <p:ext uri="{BB962C8B-B14F-4D97-AF65-F5344CB8AC3E}">
        <p14:creationId xmlns:p14="http://schemas.microsoft.com/office/powerpoint/2010/main" val="417515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56</a:t>
            </a:r>
            <a:r>
              <a:rPr lang="en-US" sz="1200" u="none" strike="noStrike" kern="1200" dirty="0" smtClean="0">
                <a:solidFill>
                  <a:schemeClr val="tx1"/>
                </a:solidFill>
                <a:effectLst/>
                <a:latin typeface="+mn-lt"/>
                <a:ea typeface="+mn-ea"/>
                <a:cs typeface="+mn-cs"/>
              </a:rPr>
              <a:t>down vote</a:t>
            </a:r>
            <a:endParaRPr lang="en-US" dirty="0" smtClean="0">
              <a:effectLst/>
            </a:endParaRPr>
          </a:p>
          <a:p>
            <a:pPr fontAlgn="t"/>
            <a:r>
              <a:rPr lang="en-US" dirty="0" smtClean="0">
                <a:effectLst/>
              </a:rPr>
              <a:t>The difference isn't in performance, but in capability. When using a reference directly you have more power over explicitly using a type of iterator (e.g. </a:t>
            </a:r>
            <a:r>
              <a:rPr lang="en-US" dirty="0" err="1" smtClean="0">
                <a:effectLst/>
              </a:rPr>
              <a:t>List.iterator</a:t>
            </a:r>
            <a:r>
              <a:rPr lang="en-US" dirty="0" smtClean="0">
                <a:effectLst/>
              </a:rPr>
              <a:t>() vs. </a:t>
            </a:r>
            <a:r>
              <a:rPr lang="en-US" dirty="0" err="1" smtClean="0">
                <a:effectLst/>
              </a:rPr>
              <a:t>List.listIterator</a:t>
            </a:r>
            <a:r>
              <a:rPr lang="en-US" dirty="0" smtClean="0">
                <a:effectLst/>
              </a:rPr>
              <a:t>(), although in most cases they return the same implementation). You also have the ability to reference the Iterator in your loop. This allows you to do things like remove items from your collection without getting a </a:t>
            </a:r>
            <a:r>
              <a:rPr lang="en-US" dirty="0" err="1" smtClean="0">
                <a:effectLst/>
              </a:rPr>
              <a:t>ConcurrentModificationException</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pPr/>
              <a:t>17</a:t>
            </a:fld>
            <a:endParaRPr lang="en-GB"/>
          </a:p>
        </p:txBody>
      </p:sp>
    </p:spTree>
    <p:extLst>
      <p:ext uri="{BB962C8B-B14F-4D97-AF65-F5344CB8AC3E}">
        <p14:creationId xmlns:p14="http://schemas.microsoft.com/office/powerpoint/2010/main" val="2246073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56</a:t>
            </a:r>
            <a:r>
              <a:rPr lang="en-US" sz="1200" u="none" strike="noStrike" kern="1200" dirty="0" smtClean="0">
                <a:solidFill>
                  <a:schemeClr val="tx1"/>
                </a:solidFill>
                <a:effectLst/>
                <a:latin typeface="+mn-lt"/>
                <a:ea typeface="+mn-ea"/>
                <a:cs typeface="+mn-cs"/>
              </a:rPr>
              <a:t>down vote</a:t>
            </a:r>
            <a:endParaRPr lang="en-US" dirty="0" smtClean="0">
              <a:effectLst/>
            </a:endParaRPr>
          </a:p>
          <a:p>
            <a:pPr fontAlgn="t"/>
            <a:r>
              <a:rPr lang="en-US" dirty="0" smtClean="0">
                <a:effectLst/>
              </a:rPr>
              <a:t>The difference isn't in performance, but in capability. When using a reference directly you have more power over explicitly using a type of iterator (e.g. </a:t>
            </a:r>
            <a:r>
              <a:rPr lang="en-US" dirty="0" err="1" smtClean="0">
                <a:effectLst/>
              </a:rPr>
              <a:t>List.iterator</a:t>
            </a:r>
            <a:r>
              <a:rPr lang="en-US" dirty="0" smtClean="0">
                <a:effectLst/>
              </a:rPr>
              <a:t>() vs. </a:t>
            </a:r>
            <a:r>
              <a:rPr lang="en-US" dirty="0" err="1" smtClean="0">
                <a:effectLst/>
              </a:rPr>
              <a:t>List.listIterator</a:t>
            </a:r>
            <a:r>
              <a:rPr lang="en-US" dirty="0" smtClean="0">
                <a:effectLst/>
              </a:rPr>
              <a:t>(), although in most cases they return the same implementation). You also have the ability to reference the Iterator in your loop. This allows you to do things like remove items from your collection without getting a </a:t>
            </a:r>
            <a:r>
              <a:rPr lang="en-US" dirty="0" err="1" smtClean="0">
                <a:effectLst/>
              </a:rPr>
              <a:t>ConcurrentModificationException</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pPr/>
              <a:t>18</a:t>
            </a:fld>
            <a:endParaRPr lang="en-GB"/>
          </a:p>
        </p:txBody>
      </p:sp>
    </p:spTree>
    <p:extLst>
      <p:ext uri="{BB962C8B-B14F-4D97-AF65-F5344CB8AC3E}">
        <p14:creationId xmlns:p14="http://schemas.microsoft.com/office/powerpoint/2010/main" val="1408185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65016"/>
            <a:ext cx="9078686" cy="4491587"/>
          </a:xfrm>
          <a:prstGeom prst="rect">
            <a:avLst/>
          </a:prstGeom>
        </p:spPr>
      </p:pic>
      <p:sp>
        <p:nvSpPr>
          <p:cNvPr id="2" name="Title 1"/>
          <p:cNvSpPr>
            <a:spLocks noGrp="1"/>
          </p:cNvSpPr>
          <p:nvPr>
            <p:ph type="ctrTitle" hasCustomPrompt="1"/>
          </p:nvPr>
        </p:nvSpPr>
        <p:spPr>
          <a:xfrm>
            <a:off x="4145416" y="2212522"/>
            <a:ext cx="4349012"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9" name="Straight Connector 8"/>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9427365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1681842" y="2555421"/>
            <a:ext cx="2592143"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4" name="Rectangle 13"/>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4866567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001"/>
            <a:ext cx="8135771" cy="3970604"/>
          </a:xfrm>
          <a:prstGeom prst="rect">
            <a:avLst/>
          </a:prstGeom>
        </p:spPr>
      </p:pic>
      <p:sp>
        <p:nvSpPr>
          <p:cNvPr id="2" name="Title 1"/>
          <p:cNvSpPr>
            <a:spLocks noGrp="1"/>
          </p:cNvSpPr>
          <p:nvPr>
            <p:ph type="ctrTitle"/>
          </p:nvPr>
        </p:nvSpPr>
        <p:spPr>
          <a:xfrm>
            <a:off x="4145416" y="2212522"/>
            <a:ext cx="4349012"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15" name="Straight Connector 14"/>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623091617"/>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81893"/>
            <a:ext cx="8349420" cy="4174710"/>
          </a:xfrm>
          <a:prstGeom prst="rect">
            <a:avLst/>
          </a:prstGeom>
        </p:spPr>
      </p:pic>
      <p:sp>
        <p:nvSpPr>
          <p:cNvPr id="2" name="Title 1"/>
          <p:cNvSpPr>
            <a:spLocks noGrp="1"/>
          </p:cNvSpPr>
          <p:nvPr>
            <p:ph type="ctrTitle"/>
          </p:nvPr>
        </p:nvSpPr>
        <p:spPr>
          <a:xfrm>
            <a:off x="4145416" y="2212522"/>
            <a:ext cx="4349012"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10" name="Straight Connector 9"/>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933678643"/>
      </p:ext>
    </p:extLst>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0381" y="1825625"/>
            <a:ext cx="3532911"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625956" y="3010399"/>
            <a:ext cx="3537337"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92981" y="4073979"/>
            <a:ext cx="2715871" cy="2784022"/>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8" name="Content Placeholder 2"/>
          <p:cNvSpPr>
            <a:spLocks noGrp="1"/>
          </p:cNvSpPr>
          <p:nvPr>
            <p:ph idx="13" hasCustomPrompt="1"/>
          </p:nvPr>
        </p:nvSpPr>
        <p:spPr>
          <a:xfrm>
            <a:off x="4335236" y="1825626"/>
            <a:ext cx="4180113"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
        <p:nvSpPr>
          <p:cNvPr id="21"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3785956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0381" y="1825625"/>
            <a:ext cx="3532911"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625956" y="3010399"/>
            <a:ext cx="3537337"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4335236" y="1825626"/>
            <a:ext cx="4180113"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9303" y="4041321"/>
            <a:ext cx="2707216" cy="281668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8" name="Rectangle 17"/>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4653903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607728" y="1617968"/>
            <a:ext cx="7907621"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userDrawn="1"/>
        </p:nvSpPr>
        <p:spPr>
          <a:xfrm>
            <a:off x="4407549" y="3275112"/>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5"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32328027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20491" y="1518558"/>
            <a:ext cx="3894858"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607728" y="1518558"/>
            <a:ext cx="3894858"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2" name="Rectangle 11"/>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38387207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4620491" y="1620348"/>
            <a:ext cx="3894858"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607728" y="1617968"/>
            <a:ext cx="3894858"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4" name="Rectangle 13"/>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186537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344447" y="4523016"/>
            <a:ext cx="4363478"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0018082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t>
            </a:r>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454078-FBCE-4758-9F4C-1C7F78520755}" type="slidenum">
              <a:rPr lang="en-GB" smtClean="0"/>
              <a:pPr/>
              <a:t>‹#›</a:t>
            </a:fld>
            <a:endParaRPr lang="en-GB"/>
          </a:p>
        </p:txBody>
      </p:sp>
    </p:spTree>
    <p:extLst>
      <p:ext uri="{BB962C8B-B14F-4D97-AF65-F5344CB8AC3E}">
        <p14:creationId xmlns:p14="http://schemas.microsoft.com/office/powerpoint/2010/main" val="347925339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433" y="2032408"/>
            <a:ext cx="5832764" cy="1181847"/>
          </a:xfrm>
        </p:spPr>
        <p:txBody>
          <a:bodyPr/>
          <a:lstStyle/>
          <a:p>
            <a:r>
              <a:rPr lang="en-US" dirty="0" smtClean="0"/>
              <a:t>Java Collections  </a:t>
            </a:r>
            <a:endParaRPr lang="en-US" dirty="0"/>
          </a:p>
        </p:txBody>
      </p:sp>
    </p:spTree>
    <p:extLst>
      <p:ext uri="{BB962C8B-B14F-4D97-AF65-F5344CB8AC3E}">
        <p14:creationId xmlns:p14="http://schemas.microsoft.com/office/powerpoint/2010/main" val="2558109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List</a:t>
            </a:r>
            <a:r>
              <a:rPr lang="en-US" dirty="0" smtClean="0"/>
              <a:t> Interface</a:t>
            </a:r>
            <a:endParaRPr lang="en-US" dirty="0"/>
          </a:p>
        </p:txBody>
      </p:sp>
      <p:sp>
        <p:nvSpPr>
          <p:cNvPr id="3" name="Content Placeholder 2"/>
          <p:cNvSpPr>
            <a:spLocks noGrp="1"/>
          </p:cNvSpPr>
          <p:nvPr>
            <p:ph idx="13"/>
          </p:nvPr>
        </p:nvSpPr>
        <p:spPr>
          <a:xfrm>
            <a:off x="607728" y="1617967"/>
            <a:ext cx="7907621" cy="4794708"/>
          </a:xfrm>
        </p:spPr>
        <p:txBody>
          <a:bodyPr>
            <a:normAutofit lnSpcReduction="10000"/>
          </a:bodyPr>
          <a:lstStyle/>
          <a:p>
            <a:r>
              <a:rPr lang="en-US" dirty="0" smtClean="0">
                <a:latin typeface="Courier New" pitchFamily="49" charset="0"/>
                <a:cs typeface="Courier New" pitchFamily="49" charset="0"/>
              </a:rPr>
              <a:t>List</a:t>
            </a:r>
            <a:r>
              <a:rPr lang="en-US" dirty="0" smtClean="0"/>
              <a:t> interface:</a:t>
            </a:r>
          </a:p>
          <a:p>
            <a:pPr lvl="2"/>
            <a:r>
              <a:rPr lang="en-US" dirty="0" smtClean="0"/>
              <a:t>a </a:t>
            </a:r>
            <a:r>
              <a:rPr lang="en-US" dirty="0" smtClean="0">
                <a:latin typeface="Courier New" pitchFamily="49" charset="0"/>
                <a:cs typeface="Courier New" pitchFamily="49" charset="0"/>
              </a:rPr>
              <a:t>List</a:t>
            </a:r>
            <a:r>
              <a:rPr lang="en-US" dirty="0" smtClean="0"/>
              <a:t> relies on the index</a:t>
            </a:r>
          </a:p>
          <a:p>
            <a:pPr lvl="2"/>
            <a:r>
              <a:rPr lang="en-US" dirty="0" smtClean="0"/>
              <a:t>the one thing that </a:t>
            </a:r>
            <a:r>
              <a:rPr lang="en-US" dirty="0" smtClean="0">
                <a:latin typeface="Courier New" pitchFamily="49" charset="0"/>
                <a:cs typeface="Courier New" pitchFamily="49" charset="0"/>
              </a:rPr>
              <a:t>List</a:t>
            </a:r>
            <a:r>
              <a:rPr lang="en-US" dirty="0" smtClean="0"/>
              <a:t> has that non-lists don't have is a set of methods related to the index</a:t>
            </a:r>
          </a:p>
          <a:p>
            <a:pPr lvl="3"/>
            <a:r>
              <a:rPr lang="en-US" dirty="0" smtClean="0">
                <a:latin typeface="Courier New" pitchFamily="49" charset="0"/>
                <a:cs typeface="Courier New" pitchFamily="49" charset="0"/>
              </a:rPr>
              <a:t>get(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index), </a:t>
            </a:r>
            <a:r>
              <a:rPr lang="en-US" dirty="0" err="1" smtClean="0">
                <a:latin typeface="Courier New" pitchFamily="49" charset="0"/>
                <a:cs typeface="Courier New" pitchFamily="49" charset="0"/>
              </a:rPr>
              <a:t>indexOf</a:t>
            </a:r>
            <a:r>
              <a:rPr lang="en-US" dirty="0" smtClean="0">
                <a:latin typeface="Courier New" pitchFamily="49" charset="0"/>
                <a:cs typeface="Courier New" pitchFamily="49" charset="0"/>
              </a:rPr>
              <a:t>(Object o), add(</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index, Object </a:t>
            </a:r>
            <a:r>
              <a:rPr lang="en-US" dirty="0" err="1" smtClean="0">
                <a:latin typeface="Courier New" pitchFamily="49" charset="0"/>
                <a:cs typeface="Courier New" pitchFamily="49" charset="0"/>
              </a:rPr>
              <a:t>obj</a:t>
            </a:r>
            <a:r>
              <a:rPr lang="en-US" dirty="0" smtClean="0">
                <a:latin typeface="Courier New" pitchFamily="49" charset="0"/>
                <a:cs typeface="Courier New" pitchFamily="49" charset="0"/>
              </a:rPr>
              <a:t>)</a:t>
            </a:r>
            <a:r>
              <a:rPr lang="en-US" dirty="0" smtClean="0"/>
              <a:t> etc.</a:t>
            </a:r>
          </a:p>
          <a:p>
            <a:pPr lvl="3"/>
            <a:endParaRPr lang="en-US" sz="1000" b="1" dirty="0" smtClean="0"/>
          </a:p>
          <a:p>
            <a:r>
              <a:rPr lang="en-US" dirty="0" smtClean="0"/>
              <a:t>Classes that implement </a:t>
            </a:r>
            <a:r>
              <a:rPr lang="en-US" dirty="0" smtClean="0">
                <a:latin typeface="Courier New" pitchFamily="49" charset="0"/>
                <a:cs typeface="Courier New" pitchFamily="49" charset="0"/>
              </a:rPr>
              <a:t>List</a:t>
            </a:r>
            <a:r>
              <a:rPr lang="en-US" dirty="0" smtClean="0"/>
              <a:t> interface:</a:t>
            </a:r>
          </a:p>
          <a:p>
            <a:pPr lvl="2"/>
            <a:r>
              <a:rPr lang="en-US" b="1" dirty="0" err="1" smtClean="0">
                <a:latin typeface="Courier New" pitchFamily="49" charset="0"/>
                <a:cs typeface="Courier New" pitchFamily="49" charset="0"/>
              </a:rPr>
              <a:t>ArrayList</a:t>
            </a:r>
            <a:endParaRPr lang="en-US" b="1" dirty="0" smtClean="0">
              <a:latin typeface="Courier New" pitchFamily="49" charset="0"/>
              <a:cs typeface="Courier New" pitchFamily="49" charset="0"/>
            </a:endParaRPr>
          </a:p>
          <a:p>
            <a:pPr lvl="3"/>
            <a:r>
              <a:rPr lang="en-US" dirty="0" smtClean="0"/>
              <a:t>fast iteration and fast random access</a:t>
            </a:r>
          </a:p>
          <a:p>
            <a:pPr lvl="3"/>
            <a:r>
              <a:rPr lang="en-US" dirty="0"/>
              <a:t>as of version 1.4</a:t>
            </a:r>
            <a:r>
              <a:rPr lang="en-US" dirty="0" smtClean="0"/>
              <a:t>,  </a:t>
            </a:r>
            <a:r>
              <a:rPr lang="en-US" dirty="0" err="1">
                <a:latin typeface="Courier New" pitchFamily="49" charset="0"/>
                <a:cs typeface="Courier New" pitchFamily="49" charset="0"/>
              </a:rPr>
              <a:t>ArrayList</a:t>
            </a:r>
            <a:r>
              <a:rPr lang="en-US" dirty="0"/>
              <a:t> implements the </a:t>
            </a:r>
            <a:r>
              <a:rPr lang="en-US" b="1" dirty="0" err="1">
                <a:latin typeface="Courier New" pitchFamily="49" charset="0"/>
                <a:cs typeface="Courier New" pitchFamily="49" charset="0"/>
              </a:rPr>
              <a:t>RandomAccess</a:t>
            </a:r>
            <a:r>
              <a:rPr lang="en-US" dirty="0"/>
              <a:t> </a:t>
            </a:r>
            <a:r>
              <a:rPr lang="en-US" dirty="0" smtClean="0"/>
              <a:t>interface</a:t>
            </a:r>
          </a:p>
          <a:p>
            <a:pPr lvl="3"/>
            <a:r>
              <a:rPr lang="en-US" dirty="0" smtClean="0"/>
              <a:t>it is an ordered collection (by index), but not sorted</a:t>
            </a:r>
          </a:p>
          <a:p>
            <a:pPr lvl="3"/>
            <a:endParaRPr lang="en-US" sz="1000" dirty="0" smtClean="0"/>
          </a:p>
          <a:p>
            <a:pPr lvl="2"/>
            <a:r>
              <a:rPr lang="en-US" b="1" dirty="0" smtClean="0">
                <a:latin typeface="Courier New" pitchFamily="49" charset="0"/>
                <a:cs typeface="Courier New" pitchFamily="49" charset="0"/>
              </a:rPr>
              <a:t>Vector</a:t>
            </a:r>
          </a:p>
          <a:p>
            <a:pPr lvl="3"/>
            <a:r>
              <a:rPr lang="en-US" dirty="0" smtClean="0"/>
              <a:t>it is basically the same as an </a:t>
            </a:r>
            <a:r>
              <a:rPr lang="en-US" dirty="0" err="1" smtClean="0">
                <a:latin typeface="Courier New" pitchFamily="49" charset="0"/>
                <a:cs typeface="Courier New" pitchFamily="49" charset="0"/>
              </a:rPr>
              <a:t>ArrayList</a:t>
            </a:r>
            <a:r>
              <a:rPr lang="en-US" dirty="0" smtClean="0"/>
              <a:t>, but </a:t>
            </a:r>
            <a:r>
              <a:rPr lang="en-US" dirty="0" smtClean="0">
                <a:latin typeface="Courier New" pitchFamily="49" charset="0"/>
                <a:cs typeface="Courier New" pitchFamily="49" charset="0"/>
              </a:rPr>
              <a:t>Vector</a:t>
            </a:r>
            <a:r>
              <a:rPr lang="en-US" dirty="0" smtClean="0"/>
              <a:t> methods are synchronized for thread safety</a:t>
            </a:r>
          </a:p>
          <a:p>
            <a:pPr lvl="3"/>
            <a:r>
              <a:rPr lang="en-US" dirty="0" smtClean="0"/>
              <a:t>Vector is the only class other than </a:t>
            </a:r>
            <a:r>
              <a:rPr lang="en-US" dirty="0" err="1" smtClean="0">
                <a:latin typeface="Courier New" pitchFamily="49" charset="0"/>
                <a:cs typeface="Courier New" pitchFamily="49" charset="0"/>
              </a:rPr>
              <a:t>ArrayList</a:t>
            </a:r>
            <a:r>
              <a:rPr lang="en-US" dirty="0" smtClean="0"/>
              <a:t> to implement  </a:t>
            </a:r>
            <a:r>
              <a:rPr lang="en-US" b="1" dirty="0" err="1" smtClean="0">
                <a:latin typeface="Courier New" pitchFamily="49" charset="0"/>
                <a:cs typeface="Courier New" pitchFamily="49" charset="0"/>
              </a:rPr>
              <a:t>RandomAccess</a:t>
            </a:r>
            <a:endParaRPr lang="en-US" b="1" dirty="0" smtClean="0">
              <a:latin typeface="Courier New" pitchFamily="49" charset="0"/>
              <a:cs typeface="Courier New" pitchFamily="49" charset="0"/>
            </a:endParaRPr>
          </a:p>
          <a:p>
            <a:pPr lvl="3"/>
            <a:endParaRPr lang="en-US" sz="1000" b="1" dirty="0" smtClean="0"/>
          </a:p>
          <a:p>
            <a:pPr lvl="2"/>
            <a:r>
              <a:rPr lang="en-US" b="1" dirty="0" err="1" smtClean="0">
                <a:latin typeface="Courier New" pitchFamily="49" charset="0"/>
                <a:cs typeface="Courier New" pitchFamily="49" charset="0"/>
              </a:rPr>
              <a:t>LinkedList</a:t>
            </a:r>
            <a:endParaRPr lang="en-US" b="1" dirty="0" smtClean="0">
              <a:latin typeface="Courier New" pitchFamily="49" charset="0"/>
              <a:cs typeface="Courier New" pitchFamily="49" charset="0"/>
            </a:endParaRPr>
          </a:p>
          <a:p>
            <a:pPr lvl="3"/>
            <a:r>
              <a:rPr lang="en-US" dirty="0" smtClean="0"/>
              <a:t>a </a:t>
            </a:r>
            <a:r>
              <a:rPr lang="en-US" dirty="0" err="1" smtClean="0">
                <a:latin typeface="Courier New" pitchFamily="49" charset="0"/>
                <a:cs typeface="Courier New" pitchFamily="49" charset="0"/>
              </a:rPr>
              <a:t>LinkedList</a:t>
            </a:r>
            <a:r>
              <a:rPr lang="en-US" dirty="0" smtClean="0"/>
              <a:t> is ordered by index position, like </a:t>
            </a:r>
            <a:r>
              <a:rPr lang="en-US" dirty="0" err="1" smtClean="0">
                <a:latin typeface="Courier New" pitchFamily="49" charset="0"/>
                <a:cs typeface="Courier New" pitchFamily="49" charset="0"/>
              </a:rPr>
              <a:t>ArrayList</a:t>
            </a:r>
            <a:r>
              <a:rPr lang="en-US" dirty="0" smtClean="0"/>
              <a:t>, except that the elements are doubly-linked to one another</a:t>
            </a:r>
          </a:p>
          <a:p>
            <a:pPr lvl="3"/>
            <a:r>
              <a:rPr lang="en-US" dirty="0" smtClean="0"/>
              <a:t>this linkage gives methods for adding and removing from the beginning or end</a:t>
            </a:r>
          </a:p>
          <a:p>
            <a:pPr lvl="3"/>
            <a:r>
              <a:rPr lang="en-US" dirty="0" smtClean="0"/>
              <a:t>as of Java 5, the </a:t>
            </a:r>
            <a:r>
              <a:rPr lang="en-US" dirty="0" err="1" smtClean="0">
                <a:latin typeface="Courier New" pitchFamily="49" charset="0"/>
                <a:cs typeface="Courier New" pitchFamily="49" charset="0"/>
              </a:rPr>
              <a:t>LinkedList</a:t>
            </a:r>
            <a:r>
              <a:rPr lang="en-US" dirty="0" smtClean="0"/>
              <a:t> class has been enhanced to implement the </a:t>
            </a:r>
            <a:r>
              <a:rPr lang="en-US" dirty="0" err="1" smtClean="0">
                <a:latin typeface="Courier New" pitchFamily="49" charset="0"/>
                <a:cs typeface="Courier New" pitchFamily="49" charset="0"/>
              </a:rPr>
              <a:t>java.util.Queue</a:t>
            </a:r>
            <a:r>
              <a:rPr lang="en-US" dirty="0" smtClean="0">
                <a:latin typeface="Courier New" pitchFamily="49" charset="0"/>
                <a:cs typeface="Courier New" pitchFamily="49" charset="0"/>
              </a:rPr>
              <a:t> </a:t>
            </a:r>
            <a:r>
              <a:rPr lang="en-US" dirty="0" smtClean="0"/>
              <a:t>interface</a:t>
            </a:r>
          </a:p>
          <a:p>
            <a:pPr lvl="3"/>
            <a:r>
              <a:rPr lang="en-US" dirty="0" smtClean="0"/>
              <a:t>it supports the common queue methods: </a:t>
            </a:r>
            <a:r>
              <a:rPr lang="en-US" dirty="0" smtClean="0">
                <a:latin typeface="Courier New" pitchFamily="49" charset="0"/>
                <a:cs typeface="Courier New" pitchFamily="49" charset="0"/>
              </a:rPr>
              <a:t>peek(), poll() and offer()</a:t>
            </a:r>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Set</a:t>
            </a:r>
            <a:r>
              <a:rPr lang="en-US" dirty="0" smtClean="0"/>
              <a:t> Interface</a:t>
            </a:r>
            <a:endParaRPr lang="en-US" dirty="0"/>
          </a:p>
        </p:txBody>
      </p:sp>
      <p:sp>
        <p:nvSpPr>
          <p:cNvPr id="3" name="Content Placeholder 2"/>
          <p:cNvSpPr>
            <a:spLocks noGrp="1"/>
          </p:cNvSpPr>
          <p:nvPr>
            <p:ph idx="13"/>
          </p:nvPr>
        </p:nvSpPr>
        <p:spPr>
          <a:xfrm>
            <a:off x="607728" y="1617968"/>
            <a:ext cx="7907621" cy="4658141"/>
          </a:xfrm>
        </p:spPr>
        <p:txBody>
          <a:bodyPr>
            <a:normAutofit/>
          </a:bodyPr>
          <a:lstStyle/>
          <a:p>
            <a:r>
              <a:rPr lang="en-US" dirty="0" smtClean="0">
                <a:latin typeface="Courier New" pitchFamily="49" charset="0"/>
                <a:cs typeface="Courier New" pitchFamily="49" charset="0"/>
              </a:rPr>
              <a:t>Set</a:t>
            </a:r>
            <a:r>
              <a:rPr lang="en-US" dirty="0" smtClean="0"/>
              <a:t> Interface</a:t>
            </a:r>
          </a:p>
          <a:p>
            <a:pPr lvl="2"/>
            <a:r>
              <a:rPr lang="en-US" dirty="0" smtClean="0"/>
              <a:t>a </a:t>
            </a:r>
            <a:r>
              <a:rPr lang="en-US" dirty="0" smtClean="0">
                <a:latin typeface="Courier New" pitchFamily="49" charset="0"/>
                <a:cs typeface="Courier New" pitchFamily="49" charset="0"/>
              </a:rPr>
              <a:t>Set</a:t>
            </a:r>
            <a:r>
              <a:rPr lang="en-US" dirty="0" smtClean="0"/>
              <a:t> </a:t>
            </a:r>
            <a:r>
              <a:rPr lang="en-US" dirty="0" smtClean="0">
                <a:solidFill>
                  <a:schemeClr val="tx1"/>
                </a:solidFill>
              </a:rPr>
              <a:t>relies on </a:t>
            </a:r>
            <a:r>
              <a:rPr lang="en-US" dirty="0" smtClean="0"/>
              <a:t>uniqueness</a:t>
            </a:r>
          </a:p>
          <a:p>
            <a:pPr lvl="2"/>
            <a:r>
              <a:rPr lang="en-US" dirty="0" smtClean="0"/>
              <a:t>the </a:t>
            </a:r>
            <a:r>
              <a:rPr lang="en-US" dirty="0" smtClean="0">
                <a:latin typeface="Courier New" pitchFamily="49" charset="0"/>
                <a:cs typeface="Courier New" pitchFamily="49" charset="0"/>
              </a:rPr>
              <a:t>equals()</a:t>
            </a:r>
            <a:r>
              <a:rPr lang="en-US" dirty="0" smtClean="0"/>
              <a:t> method determines whether two objects are identical</a:t>
            </a:r>
          </a:p>
          <a:p>
            <a:pPr lvl="2"/>
            <a:endParaRPr lang="en-US" dirty="0" smtClean="0"/>
          </a:p>
          <a:p>
            <a:pPr lvl="2" indent="-942975">
              <a:buNone/>
            </a:pPr>
            <a:r>
              <a:rPr lang="en-US" sz="1500" b="1" dirty="0" smtClean="0">
                <a:solidFill>
                  <a:srgbClr val="AA0B19"/>
                </a:solidFill>
              </a:rPr>
              <a:t>Classes that implement </a:t>
            </a:r>
            <a:r>
              <a:rPr lang="en-US" sz="1500" b="1" dirty="0" smtClean="0">
                <a:solidFill>
                  <a:srgbClr val="AA0B19"/>
                </a:solidFill>
                <a:latin typeface="Courier New" pitchFamily="49" charset="0"/>
                <a:cs typeface="Courier New" pitchFamily="49" charset="0"/>
              </a:rPr>
              <a:t>Set</a:t>
            </a:r>
            <a:r>
              <a:rPr lang="en-US" sz="1500" b="1" dirty="0" smtClean="0">
                <a:solidFill>
                  <a:srgbClr val="AA0B19"/>
                </a:solidFill>
              </a:rPr>
              <a:t> interface:</a:t>
            </a:r>
          </a:p>
          <a:p>
            <a:pPr lvl="2" indent="-250825"/>
            <a:r>
              <a:rPr lang="en-US" b="1" dirty="0" err="1" smtClean="0">
                <a:latin typeface="Courier New" pitchFamily="49" charset="0"/>
                <a:cs typeface="Courier New" pitchFamily="49" charset="0"/>
              </a:rPr>
              <a:t>HashSet</a:t>
            </a:r>
            <a:endParaRPr lang="en-US" b="1" dirty="0" smtClean="0">
              <a:latin typeface="Courier New" pitchFamily="49" charset="0"/>
              <a:cs typeface="Courier New" pitchFamily="49" charset="0"/>
            </a:endParaRPr>
          </a:p>
          <a:p>
            <a:pPr lvl="3"/>
            <a:r>
              <a:rPr lang="en-US" dirty="0" smtClean="0"/>
              <a:t>it uses the </a:t>
            </a:r>
            <a:r>
              <a:rPr lang="en-US" dirty="0" err="1" smtClean="0"/>
              <a:t>hashcode</a:t>
            </a:r>
            <a:r>
              <a:rPr lang="en-US" dirty="0" smtClean="0"/>
              <a:t> of the object being inserted</a:t>
            </a:r>
          </a:p>
          <a:p>
            <a:pPr lvl="3"/>
            <a:r>
              <a:rPr lang="en-US" dirty="0" smtClean="0"/>
              <a:t>it is </a:t>
            </a:r>
            <a:r>
              <a:rPr lang="en-US" b="1" dirty="0" smtClean="0"/>
              <a:t>unsorted, unordered </a:t>
            </a:r>
          </a:p>
          <a:p>
            <a:pPr lvl="3"/>
            <a:r>
              <a:rPr lang="en-US" dirty="0" smtClean="0"/>
              <a:t>use this class when you want a collection with no duplicates and you don't care about order when you iterate through it</a:t>
            </a:r>
          </a:p>
          <a:p>
            <a:pPr lvl="3"/>
            <a:endParaRPr lang="en-US" sz="1000" dirty="0" smtClean="0"/>
          </a:p>
          <a:p>
            <a:pPr lvl="2"/>
            <a:r>
              <a:rPr lang="en-US" b="1" dirty="0" err="1" smtClean="0">
                <a:latin typeface="Courier New" pitchFamily="49" charset="0"/>
                <a:cs typeface="Courier New" pitchFamily="49" charset="0"/>
              </a:rPr>
              <a:t>LinkedHashSet</a:t>
            </a:r>
            <a:endParaRPr lang="en-US" b="1" dirty="0" smtClean="0">
              <a:latin typeface="Courier New" pitchFamily="49" charset="0"/>
              <a:cs typeface="Courier New" pitchFamily="49" charset="0"/>
            </a:endParaRPr>
          </a:p>
          <a:p>
            <a:pPr lvl="3"/>
            <a:r>
              <a:rPr lang="en-US" dirty="0" smtClean="0"/>
              <a:t>it is an </a:t>
            </a:r>
            <a:r>
              <a:rPr lang="en-US" b="1" dirty="0" smtClean="0"/>
              <a:t>ordered</a:t>
            </a:r>
            <a:r>
              <a:rPr lang="en-US" dirty="0" smtClean="0"/>
              <a:t> version of </a:t>
            </a:r>
            <a:r>
              <a:rPr lang="en-US" dirty="0" err="1" smtClean="0">
                <a:latin typeface="Courier New" pitchFamily="49" charset="0"/>
                <a:cs typeface="Courier New" pitchFamily="49" charset="0"/>
              </a:rPr>
              <a:t>HashSet</a:t>
            </a:r>
            <a:r>
              <a:rPr lang="en-US" dirty="0" smtClean="0"/>
              <a:t> that maintains a doubly-linked List across all elements</a:t>
            </a:r>
            <a:endParaRPr lang="ro-RO" dirty="0" smtClean="0"/>
          </a:p>
          <a:p>
            <a:pPr lvl="3"/>
            <a:r>
              <a:rPr lang="en-US" dirty="0" smtClean="0"/>
              <a:t>maintains insertion order</a:t>
            </a:r>
          </a:p>
          <a:p>
            <a:pPr lvl="3"/>
            <a:endParaRPr lang="en-US" sz="1000" b="1" dirty="0" smtClean="0"/>
          </a:p>
          <a:p>
            <a:pPr lvl="2"/>
            <a:r>
              <a:rPr lang="en-US" b="1" dirty="0" err="1" smtClean="0">
                <a:latin typeface="Courier New" pitchFamily="49" charset="0"/>
                <a:cs typeface="Courier New" pitchFamily="49" charset="0"/>
              </a:rPr>
              <a:t>TreeSet</a:t>
            </a:r>
            <a:endParaRPr lang="en-US" b="1" dirty="0" smtClean="0">
              <a:latin typeface="Courier New" pitchFamily="49" charset="0"/>
              <a:cs typeface="Courier New" pitchFamily="49" charset="0"/>
            </a:endParaRPr>
          </a:p>
          <a:p>
            <a:pPr lvl="3"/>
            <a:r>
              <a:rPr lang="en-US" dirty="0" smtClean="0"/>
              <a:t>the </a:t>
            </a:r>
            <a:r>
              <a:rPr lang="en-US" dirty="0" err="1" smtClean="0">
                <a:latin typeface="Courier New" pitchFamily="49" charset="0"/>
                <a:cs typeface="Courier New" pitchFamily="49" charset="0"/>
              </a:rPr>
              <a:t>TreeSet</a:t>
            </a:r>
            <a:r>
              <a:rPr lang="en-US" dirty="0" smtClean="0"/>
              <a:t> is one of two </a:t>
            </a:r>
            <a:r>
              <a:rPr lang="en-US" b="1" dirty="0" smtClean="0"/>
              <a:t>sorted</a:t>
            </a:r>
            <a:r>
              <a:rPr lang="en-US" dirty="0" smtClean="0"/>
              <a:t> collections</a:t>
            </a:r>
          </a:p>
          <a:p>
            <a:pPr lvl="3"/>
            <a:r>
              <a:rPr lang="en-US" dirty="0" smtClean="0"/>
              <a:t>it guarantees that the elements will be in ascending order, according to natural order</a:t>
            </a:r>
          </a:p>
          <a:p>
            <a:pPr lvl="3"/>
            <a:r>
              <a:rPr lang="en-US" dirty="0" smtClean="0"/>
              <a:t>as of Java 6, </a:t>
            </a:r>
            <a:r>
              <a:rPr lang="en-US" dirty="0" err="1" smtClean="0">
                <a:latin typeface="Courier New" pitchFamily="49" charset="0"/>
                <a:cs typeface="Courier New" pitchFamily="49" charset="0"/>
              </a:rPr>
              <a:t>TreeSet</a:t>
            </a:r>
            <a:r>
              <a:rPr lang="en-US" dirty="0" smtClean="0"/>
              <a:t> implements </a:t>
            </a:r>
            <a:r>
              <a:rPr lang="en-US" dirty="0" err="1" smtClean="0">
                <a:latin typeface="Courier New" pitchFamily="49" charset="0"/>
                <a:cs typeface="Courier New" pitchFamily="49" charset="0"/>
              </a:rPr>
              <a:t>NavigableSet</a:t>
            </a:r>
            <a:endParaRPr lang="en-US" dirty="0" smtClean="0">
              <a:latin typeface="Courier New" pitchFamily="49" charset="0"/>
              <a:cs typeface="Courier New" pitchFamily="49" charset="0"/>
            </a:endParaRPr>
          </a:p>
          <a:p>
            <a:pPr lvl="3"/>
            <a:endParaRPr lang="en-US" b="1" dirty="0" smtClean="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Map</a:t>
            </a:r>
            <a:r>
              <a:rPr lang="en-US" dirty="0" smtClean="0"/>
              <a:t> Interface</a:t>
            </a:r>
            <a:endParaRPr lang="en-US" dirty="0"/>
          </a:p>
        </p:txBody>
      </p:sp>
      <p:sp>
        <p:nvSpPr>
          <p:cNvPr id="3" name="Content Placeholder 2"/>
          <p:cNvSpPr>
            <a:spLocks noGrp="1"/>
          </p:cNvSpPr>
          <p:nvPr>
            <p:ph idx="13"/>
          </p:nvPr>
        </p:nvSpPr>
        <p:spPr>
          <a:xfrm>
            <a:off x="607728" y="1617968"/>
            <a:ext cx="7907621" cy="4588868"/>
          </a:xfrm>
        </p:spPr>
        <p:txBody>
          <a:bodyPr>
            <a:normAutofit/>
          </a:bodyPr>
          <a:lstStyle/>
          <a:p>
            <a:r>
              <a:rPr lang="en-US" dirty="0" smtClean="0">
                <a:latin typeface="Courier New" pitchFamily="49" charset="0"/>
                <a:cs typeface="Courier New" pitchFamily="49" charset="0"/>
              </a:rPr>
              <a:t>Map</a:t>
            </a:r>
            <a:r>
              <a:rPr lang="en-US" dirty="0" smtClean="0"/>
              <a:t> Interface</a:t>
            </a:r>
          </a:p>
          <a:p>
            <a:pPr lvl="2"/>
            <a:r>
              <a:rPr lang="en-US" dirty="0" smtClean="0"/>
              <a:t>a </a:t>
            </a:r>
            <a:r>
              <a:rPr lang="en-US" dirty="0" smtClean="0">
                <a:latin typeface="Courier New" pitchFamily="49" charset="0"/>
                <a:cs typeface="Courier New" pitchFamily="49" charset="0"/>
              </a:rPr>
              <a:t>Map</a:t>
            </a:r>
            <a:r>
              <a:rPr lang="en-US" dirty="0" smtClean="0"/>
              <a:t> relies on unique identifiers</a:t>
            </a:r>
          </a:p>
          <a:p>
            <a:pPr lvl="2"/>
            <a:r>
              <a:rPr lang="en-US" dirty="0" smtClean="0"/>
              <a:t>a unique key (the ID) is mapped to a specific value</a:t>
            </a:r>
          </a:p>
          <a:p>
            <a:pPr lvl="2"/>
            <a:r>
              <a:rPr lang="en-US" dirty="0" smtClean="0"/>
              <a:t>the </a:t>
            </a:r>
            <a:r>
              <a:rPr lang="en-US" b="1" dirty="0">
                <a:latin typeface="Courier New" pitchFamily="49" charset="0"/>
                <a:cs typeface="Courier New" pitchFamily="49" charset="0"/>
              </a:rPr>
              <a:t>equals() </a:t>
            </a:r>
            <a:r>
              <a:rPr lang="en-US" dirty="0" smtClean="0"/>
              <a:t>method determines whether two objects are identical</a:t>
            </a:r>
          </a:p>
          <a:p>
            <a:pPr lvl="2"/>
            <a:endParaRPr lang="en-US" sz="1000" dirty="0" smtClean="0"/>
          </a:p>
          <a:p>
            <a:pPr lvl="2" indent="-942975">
              <a:buNone/>
            </a:pPr>
            <a:r>
              <a:rPr lang="en-US" sz="1400" b="1" dirty="0" smtClean="0">
                <a:solidFill>
                  <a:srgbClr val="AA0B19"/>
                </a:solidFill>
              </a:rPr>
              <a:t>Classes that implement </a:t>
            </a:r>
            <a:r>
              <a:rPr lang="en-US" sz="1400" b="1" dirty="0" smtClean="0">
                <a:solidFill>
                  <a:srgbClr val="AA0B19"/>
                </a:solidFill>
                <a:latin typeface="Courier New" pitchFamily="49" charset="0"/>
                <a:cs typeface="Courier New" pitchFamily="49" charset="0"/>
              </a:rPr>
              <a:t>Map</a:t>
            </a:r>
            <a:r>
              <a:rPr lang="en-US" sz="1400" b="1" dirty="0" smtClean="0">
                <a:solidFill>
                  <a:srgbClr val="AA0B19"/>
                </a:solidFill>
              </a:rPr>
              <a:t> interface:</a:t>
            </a:r>
          </a:p>
          <a:p>
            <a:pPr lvl="2" indent="-250825"/>
            <a:r>
              <a:rPr lang="en-US" b="1" dirty="0" err="1">
                <a:latin typeface="Courier New" pitchFamily="49" charset="0"/>
                <a:cs typeface="Courier New" pitchFamily="49" charset="0"/>
              </a:rPr>
              <a:t>HashMap</a:t>
            </a:r>
            <a:endParaRPr lang="en-US" b="1" dirty="0">
              <a:latin typeface="Courier New" pitchFamily="49" charset="0"/>
              <a:cs typeface="Courier New" pitchFamily="49" charset="0"/>
            </a:endParaRPr>
          </a:p>
          <a:p>
            <a:pPr lvl="3" indent="-250825"/>
            <a:r>
              <a:rPr lang="en-US" dirty="0" smtClean="0"/>
              <a:t>it is an unsorted, unordered </a:t>
            </a:r>
            <a:r>
              <a:rPr lang="en-US" dirty="0" smtClean="0">
                <a:latin typeface="Courier New" pitchFamily="49" charset="0"/>
                <a:cs typeface="Courier New" pitchFamily="49" charset="0"/>
              </a:rPr>
              <a:t>Map</a:t>
            </a:r>
          </a:p>
          <a:p>
            <a:pPr lvl="3" indent="-250825"/>
            <a:r>
              <a:rPr lang="en-US" dirty="0" smtClean="0"/>
              <a:t>allows one null key and multiple null values</a:t>
            </a:r>
            <a:endParaRPr lang="en-US" dirty="0" smtClean="0">
              <a:solidFill>
                <a:srgbClr val="FF0000"/>
              </a:solidFill>
            </a:endParaRPr>
          </a:p>
          <a:p>
            <a:pPr lvl="3" indent="-250825"/>
            <a:endParaRPr lang="en-US" sz="1000" b="1" dirty="0" smtClean="0">
              <a:solidFill>
                <a:schemeClr val="tx1"/>
              </a:solidFill>
            </a:endParaRPr>
          </a:p>
          <a:p>
            <a:pPr lvl="2" indent="-250825"/>
            <a:r>
              <a:rPr lang="en-US" b="1" dirty="0" err="1" smtClean="0">
                <a:latin typeface="Courier New" pitchFamily="49" charset="0"/>
                <a:cs typeface="Courier New" pitchFamily="49" charset="0"/>
              </a:rPr>
              <a:t>Hashtable</a:t>
            </a:r>
            <a:endParaRPr lang="en-US" b="1" dirty="0" smtClean="0">
              <a:latin typeface="Courier New" pitchFamily="49" charset="0"/>
              <a:cs typeface="Courier New" pitchFamily="49" charset="0"/>
            </a:endParaRPr>
          </a:p>
          <a:p>
            <a:pPr lvl="3" indent="-250825"/>
            <a:r>
              <a:rPr lang="en-US" dirty="0" smtClean="0"/>
              <a:t>it is the synchronized counterpart to </a:t>
            </a:r>
            <a:r>
              <a:rPr lang="en-US" dirty="0" err="1" smtClean="0">
                <a:latin typeface="Courier New" pitchFamily="49" charset="0"/>
                <a:cs typeface="Courier New" pitchFamily="49" charset="0"/>
              </a:rPr>
              <a:t>HashMap</a:t>
            </a:r>
            <a:endParaRPr lang="en-US" dirty="0" smtClean="0">
              <a:latin typeface="Courier New" pitchFamily="49" charset="0"/>
              <a:cs typeface="Courier New" pitchFamily="49" charset="0"/>
            </a:endParaRPr>
          </a:p>
          <a:p>
            <a:pPr lvl="3" indent="-250825"/>
            <a:r>
              <a:rPr lang="en-US" dirty="0" smtClean="0"/>
              <a:t>doesn't allow null keys or null values</a:t>
            </a:r>
          </a:p>
          <a:p>
            <a:pPr lvl="3" indent="-250825"/>
            <a:endParaRPr lang="en-US" sz="1000" b="1" dirty="0" smtClean="0"/>
          </a:p>
          <a:p>
            <a:pPr lvl="2" indent="-250825"/>
            <a:r>
              <a:rPr lang="en-US" b="1" dirty="0" err="1" smtClean="0">
                <a:latin typeface="Courier New" pitchFamily="49" charset="0"/>
                <a:cs typeface="Courier New" pitchFamily="49" charset="0"/>
              </a:rPr>
              <a:t>LinkedHashMap</a:t>
            </a:r>
            <a:endParaRPr lang="en-US" b="1" dirty="0" smtClean="0">
              <a:latin typeface="Courier New" pitchFamily="49" charset="0"/>
              <a:cs typeface="Courier New" pitchFamily="49" charset="0"/>
            </a:endParaRPr>
          </a:p>
          <a:p>
            <a:pPr lvl="3" indent="-250825"/>
            <a:r>
              <a:rPr lang="en-US" dirty="0" smtClean="0"/>
              <a:t>maintains insertion order</a:t>
            </a:r>
            <a:r>
              <a:rPr lang="ro-RO" dirty="0" smtClean="0"/>
              <a:t> of keys (default ) or access order</a:t>
            </a:r>
            <a:endParaRPr lang="en-US" dirty="0" smtClean="0"/>
          </a:p>
          <a:p>
            <a:pPr lvl="3" indent="-250825"/>
            <a:r>
              <a:rPr lang="en-US" dirty="0" smtClean="0"/>
              <a:t>faster iteration</a:t>
            </a:r>
            <a:endParaRPr lang="en-US" b="1" dirty="0" smtClean="0"/>
          </a:p>
          <a:p>
            <a:pPr lvl="2" indent="-250825"/>
            <a:r>
              <a:rPr lang="en-US" b="1" dirty="0" err="1" smtClean="0">
                <a:latin typeface="Courier New" pitchFamily="49" charset="0"/>
                <a:cs typeface="Courier New" pitchFamily="49" charset="0"/>
              </a:rPr>
              <a:t>TreeMap</a:t>
            </a:r>
            <a:endParaRPr lang="en-US" b="1" dirty="0" smtClean="0">
              <a:latin typeface="Courier New" pitchFamily="49" charset="0"/>
              <a:cs typeface="Courier New" pitchFamily="49" charset="0"/>
            </a:endParaRPr>
          </a:p>
          <a:p>
            <a:pPr lvl="3" indent="-250825"/>
            <a:r>
              <a:rPr lang="en-US" dirty="0" smtClean="0"/>
              <a:t>it is a sorted </a:t>
            </a:r>
            <a:r>
              <a:rPr lang="en-US" dirty="0" smtClean="0">
                <a:latin typeface="Courier New" pitchFamily="49" charset="0"/>
                <a:cs typeface="Courier New" pitchFamily="49" charset="0"/>
              </a:rPr>
              <a:t>Map</a:t>
            </a:r>
          </a:p>
          <a:p>
            <a:pPr lvl="3" indent="-250825"/>
            <a:r>
              <a:rPr lang="en-US" dirty="0" smtClean="0"/>
              <a:t>as of </a:t>
            </a:r>
            <a:r>
              <a:rPr lang="fr-FR" dirty="0" smtClean="0"/>
              <a:t>Java 6, </a:t>
            </a:r>
            <a:r>
              <a:rPr lang="fr-FR" dirty="0" err="1" smtClean="0">
                <a:latin typeface="Courier New" pitchFamily="49" charset="0"/>
                <a:cs typeface="Courier New" pitchFamily="49" charset="0"/>
              </a:rPr>
              <a:t>TreeMap</a:t>
            </a:r>
            <a:r>
              <a:rPr lang="fr-FR" dirty="0" smtClean="0"/>
              <a:t> </a:t>
            </a:r>
            <a:r>
              <a:rPr lang="fr-FR" dirty="0" err="1" smtClean="0"/>
              <a:t>implements</a:t>
            </a:r>
            <a:r>
              <a:rPr lang="fr-FR" dirty="0" smtClean="0"/>
              <a:t> </a:t>
            </a:r>
            <a:r>
              <a:rPr lang="fr-FR" dirty="0" err="1" smtClean="0">
                <a:latin typeface="Courier New" pitchFamily="49" charset="0"/>
                <a:cs typeface="Courier New" pitchFamily="49" charset="0"/>
              </a:rPr>
              <a:t>NavigableMap</a:t>
            </a:r>
            <a:endParaRPr lang="en-US" b="1" dirty="0" smtClean="0">
              <a:solidFill>
                <a:schemeClr val="tx1"/>
              </a:solidFill>
              <a:latin typeface="Courier New" pitchFamily="49" charset="0"/>
              <a:cs typeface="Courier New" pitchFamily="49" charset="0"/>
            </a:endParaRPr>
          </a:p>
          <a:p>
            <a:pPr lvl="2" indent="-942975">
              <a:buNone/>
            </a:pPr>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Queue</a:t>
            </a:r>
            <a:r>
              <a:rPr lang="en-US" dirty="0" smtClean="0"/>
              <a:t> Interface</a:t>
            </a:r>
            <a:endParaRPr lang="en-US" dirty="0"/>
          </a:p>
        </p:txBody>
      </p:sp>
      <p:sp>
        <p:nvSpPr>
          <p:cNvPr id="3" name="Content Placeholder 2"/>
          <p:cNvSpPr>
            <a:spLocks noGrp="1"/>
          </p:cNvSpPr>
          <p:nvPr>
            <p:ph idx="13"/>
          </p:nvPr>
        </p:nvSpPr>
        <p:spPr/>
        <p:txBody>
          <a:bodyPr/>
          <a:lstStyle/>
          <a:p>
            <a:r>
              <a:rPr lang="en-US" dirty="0" smtClean="0">
                <a:latin typeface="Courier New" pitchFamily="49" charset="0"/>
                <a:cs typeface="Courier New" pitchFamily="49" charset="0"/>
              </a:rPr>
              <a:t>Queue</a:t>
            </a:r>
            <a:r>
              <a:rPr lang="en-US" dirty="0" smtClean="0"/>
              <a:t> Interface</a:t>
            </a:r>
          </a:p>
          <a:p>
            <a:pPr lvl="2"/>
            <a:r>
              <a:rPr lang="en-US" dirty="0" smtClean="0"/>
              <a:t>a </a:t>
            </a:r>
            <a:r>
              <a:rPr lang="en-US" dirty="0" smtClean="0">
                <a:latin typeface="Courier New" pitchFamily="49" charset="0"/>
                <a:cs typeface="Courier New" pitchFamily="49" charset="0"/>
              </a:rPr>
              <a:t>Queue</a:t>
            </a:r>
            <a:r>
              <a:rPr lang="en-US" dirty="0" smtClean="0"/>
              <a:t> is designed to hold a list of "to-dos," or things to be processed in some way</a:t>
            </a:r>
          </a:p>
          <a:p>
            <a:pPr lvl="2"/>
            <a:r>
              <a:rPr lang="en-US" dirty="0" smtClean="0"/>
              <a:t>queues are typically thought of as FIFO (first-in, first-out), but other orders are possible as well</a:t>
            </a:r>
          </a:p>
          <a:p>
            <a:pPr lvl="2"/>
            <a:r>
              <a:rPr lang="en-US" dirty="0" smtClean="0"/>
              <a:t>supports all of the standard Collection methods</a:t>
            </a:r>
          </a:p>
          <a:p>
            <a:pPr lvl="2"/>
            <a:r>
              <a:rPr lang="en-US" dirty="0" smtClean="0"/>
              <a:t>has methods to add and subtract elements and review queue elements</a:t>
            </a:r>
          </a:p>
          <a:p>
            <a:pPr lvl="2"/>
            <a:endParaRPr lang="en-US" dirty="0" smtClean="0"/>
          </a:p>
          <a:p>
            <a:pPr lvl="2" indent="-942975">
              <a:buNone/>
            </a:pPr>
            <a:r>
              <a:rPr lang="en-US" sz="1500" b="1" dirty="0" smtClean="0">
                <a:solidFill>
                  <a:srgbClr val="AA0B19"/>
                </a:solidFill>
              </a:rPr>
              <a:t>Classes that implement </a:t>
            </a:r>
            <a:r>
              <a:rPr lang="en-US" sz="1500" b="1" dirty="0" smtClean="0">
                <a:solidFill>
                  <a:srgbClr val="AA0B19"/>
                </a:solidFill>
                <a:latin typeface="Courier New" pitchFamily="49" charset="0"/>
                <a:cs typeface="Courier New" pitchFamily="49" charset="0"/>
              </a:rPr>
              <a:t>Queue</a:t>
            </a:r>
            <a:r>
              <a:rPr lang="en-US" sz="1500" b="1" dirty="0" smtClean="0">
                <a:solidFill>
                  <a:srgbClr val="AA0B19"/>
                </a:solidFill>
              </a:rPr>
              <a:t> interface:</a:t>
            </a:r>
          </a:p>
          <a:p>
            <a:pPr lvl="2" indent="-942975">
              <a:buNone/>
            </a:pPr>
            <a:endParaRPr lang="en-US" sz="1500" b="1" dirty="0" smtClean="0">
              <a:solidFill>
                <a:srgbClr val="AA0B19"/>
              </a:solidFill>
            </a:endParaRPr>
          </a:p>
          <a:p>
            <a:pPr lvl="2" indent="-250825"/>
            <a:r>
              <a:rPr lang="en-US" b="1" dirty="0" err="1" smtClean="0">
                <a:latin typeface="Courier New" pitchFamily="49" charset="0"/>
                <a:cs typeface="Courier New" pitchFamily="49" charset="0"/>
              </a:rPr>
              <a:t>PriorityQueue</a:t>
            </a:r>
            <a:endParaRPr lang="en-US" b="1" dirty="0" smtClean="0">
              <a:latin typeface="Courier New" pitchFamily="49" charset="0"/>
              <a:cs typeface="Courier New" pitchFamily="49" charset="0"/>
            </a:endParaRPr>
          </a:p>
          <a:p>
            <a:pPr lvl="3" indent="-174625"/>
            <a:r>
              <a:rPr lang="en-US" dirty="0" smtClean="0">
                <a:solidFill>
                  <a:schemeClr val="tx1"/>
                </a:solidFill>
              </a:rPr>
              <a:t>introduced in Java 5</a:t>
            </a:r>
          </a:p>
          <a:p>
            <a:pPr lvl="3"/>
            <a:r>
              <a:rPr lang="en-US" dirty="0" smtClean="0"/>
              <a:t>the purpose of a </a:t>
            </a:r>
            <a:r>
              <a:rPr lang="en-US" dirty="0" err="1" smtClean="0">
                <a:latin typeface="Courier New" pitchFamily="49" charset="0"/>
                <a:cs typeface="Courier New" pitchFamily="49" charset="0"/>
              </a:rPr>
              <a:t>PriorityQueue</a:t>
            </a:r>
            <a:r>
              <a:rPr lang="en-US" dirty="0" smtClean="0"/>
              <a:t> is to create a "priority-in, priority out” queue as opposed to a typical FIFO queue</a:t>
            </a:r>
          </a:p>
          <a:p>
            <a:pPr lvl="3"/>
            <a:r>
              <a:rPr lang="en-US" dirty="0" smtClean="0"/>
              <a:t>the elements' ordering represents their relative priority</a:t>
            </a:r>
            <a:endParaRPr lang="en-US" b="1" dirty="0" smtClean="0">
              <a:solidFill>
                <a:srgbClr val="AA0B19"/>
              </a:solidFill>
            </a:endParaRPr>
          </a:p>
          <a:p>
            <a:pPr lvl="2" indent="-942975">
              <a:buNone/>
            </a:pPr>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Classes – Overview</a:t>
            </a:r>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pic>
        <p:nvPicPr>
          <p:cNvPr id="11" name="Content Placeholder 10" descr="Implementation.bmp"/>
          <p:cNvPicPr>
            <a:picLocks noGrp="1" noChangeAspect="1"/>
          </p:cNvPicPr>
          <p:nvPr>
            <p:ph idx="13"/>
          </p:nvPr>
        </p:nvPicPr>
        <p:blipFill>
          <a:blip r:embed="rId2"/>
          <a:stretch>
            <a:fillRect/>
          </a:stretch>
        </p:blipFill>
        <p:spPr>
          <a:xfrm>
            <a:off x="718814" y="1617663"/>
            <a:ext cx="7685734" cy="4398962"/>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Methods in List, Set, and Map</a:t>
            </a:r>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pic>
        <p:nvPicPr>
          <p:cNvPr id="7" name="Content Placeholder 6" descr="KeyMethods.bmp"/>
          <p:cNvPicPr>
            <a:picLocks noGrp="1" noChangeAspect="1"/>
          </p:cNvPicPr>
          <p:nvPr>
            <p:ph idx="13"/>
          </p:nvPr>
        </p:nvPicPr>
        <p:blipFill>
          <a:blip r:embed="rId2"/>
          <a:stretch>
            <a:fillRect/>
          </a:stretch>
        </p:blipFill>
        <p:spPr>
          <a:xfrm>
            <a:off x="1108377" y="1345914"/>
            <a:ext cx="6909528" cy="4975521"/>
          </a:xfrm>
        </p:spPr>
      </p:pic>
    </p:spTree>
    <p:extLst>
      <p:ext uri="{BB962C8B-B14F-4D97-AF65-F5344CB8AC3E}">
        <p14:creationId xmlns:p14="http://schemas.microsoft.com/office/powerpoint/2010/main" val="791489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Collections</a:t>
            </a:r>
          </a:p>
        </p:txBody>
      </p:sp>
      <p:sp>
        <p:nvSpPr>
          <p:cNvPr id="3" name="Content Placeholder 2"/>
          <p:cNvSpPr>
            <a:spLocks noGrp="1"/>
          </p:cNvSpPr>
          <p:nvPr>
            <p:ph idx="13"/>
          </p:nvPr>
        </p:nvSpPr>
        <p:spPr/>
        <p:txBody>
          <a:bodyPr/>
          <a:lstStyle/>
          <a:p>
            <a:r>
              <a:rPr lang="en-US" dirty="0"/>
              <a:t>for-each </a:t>
            </a:r>
            <a:r>
              <a:rPr lang="en-US" dirty="0" smtClean="0"/>
              <a:t>Construct</a:t>
            </a:r>
          </a:p>
          <a:p>
            <a:endParaRPr lang="en-US" dirty="0" smtClean="0"/>
          </a:p>
          <a:p>
            <a:endParaRPr lang="en-US" dirty="0" smtClean="0"/>
          </a:p>
          <a:p>
            <a:endParaRPr lang="en-US" dirty="0" smtClean="0"/>
          </a:p>
          <a:p>
            <a:endParaRPr lang="en-US" dirty="0" smtClean="0"/>
          </a:p>
          <a:p>
            <a:r>
              <a:rPr lang="en-US" dirty="0" smtClean="0"/>
              <a:t>Iterator</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For traversing a collection without modifying it, there is no difference  between them!</a:t>
            </a:r>
          </a:p>
          <a:p>
            <a:endParaRPr lang="en-US" dirty="0"/>
          </a:p>
          <a:p>
            <a:endParaRPr lang="en-US" dirty="0" smtClean="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pic>
        <p:nvPicPr>
          <p:cNvPr id="11" name="Picture 10"/>
          <p:cNvPicPr>
            <a:picLocks noChangeAspect="1"/>
          </p:cNvPicPr>
          <p:nvPr/>
        </p:nvPicPr>
        <p:blipFill>
          <a:blip r:embed="rId2"/>
          <a:stretch>
            <a:fillRect/>
          </a:stretch>
        </p:blipFill>
        <p:spPr>
          <a:xfrm>
            <a:off x="862012" y="1866900"/>
            <a:ext cx="4183824" cy="990599"/>
          </a:xfrm>
          <a:prstGeom prst="rect">
            <a:avLst/>
          </a:prstGeom>
        </p:spPr>
      </p:pic>
      <p:pic>
        <p:nvPicPr>
          <p:cNvPr id="12" name="Picture 11"/>
          <p:cNvPicPr>
            <a:picLocks noChangeAspect="1"/>
          </p:cNvPicPr>
          <p:nvPr/>
        </p:nvPicPr>
        <p:blipFill>
          <a:blip r:embed="rId3"/>
          <a:stretch>
            <a:fillRect/>
          </a:stretch>
        </p:blipFill>
        <p:spPr>
          <a:xfrm>
            <a:off x="862012" y="3581400"/>
            <a:ext cx="5008263" cy="1206500"/>
          </a:xfrm>
          <a:prstGeom prst="rect">
            <a:avLst/>
          </a:prstGeom>
        </p:spPr>
      </p:pic>
    </p:spTree>
    <p:extLst>
      <p:ext uri="{BB962C8B-B14F-4D97-AF65-F5344CB8AC3E}">
        <p14:creationId xmlns:p14="http://schemas.microsoft.com/office/powerpoint/2010/main" val="3354157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Collections</a:t>
            </a:r>
          </a:p>
        </p:txBody>
      </p:sp>
      <p:sp>
        <p:nvSpPr>
          <p:cNvPr id="3" name="Content Placeholder 2"/>
          <p:cNvSpPr>
            <a:spLocks noGrp="1"/>
          </p:cNvSpPr>
          <p:nvPr>
            <p:ph idx="13"/>
          </p:nvPr>
        </p:nvSpPr>
        <p:spPr/>
        <p:txBody>
          <a:bodyPr>
            <a:normAutofit/>
          </a:bodyPr>
          <a:lstStyle/>
          <a:p>
            <a:r>
              <a:rPr lang="en-US" dirty="0"/>
              <a:t>for-each </a:t>
            </a:r>
            <a:r>
              <a:rPr lang="en-US" dirty="0" smtClean="0"/>
              <a:t>Construct</a:t>
            </a:r>
          </a:p>
          <a:p>
            <a:endParaRPr lang="en-US" dirty="0"/>
          </a:p>
          <a:p>
            <a:endParaRPr lang="en-US" dirty="0" smtClean="0"/>
          </a:p>
          <a:p>
            <a:endParaRPr lang="en-US" dirty="0"/>
          </a:p>
          <a:p>
            <a:endParaRPr lang="en-US" dirty="0" smtClean="0"/>
          </a:p>
          <a:p>
            <a:endParaRPr lang="en-US" dirty="0"/>
          </a:p>
          <a:p>
            <a:r>
              <a:rPr lang="en-US" dirty="0" smtClean="0"/>
              <a:t> 	- throws </a:t>
            </a:r>
            <a:r>
              <a:rPr lang="en-US" sz="1350" dirty="0" err="1">
                <a:solidFill>
                  <a:srgbClr val="4A4E52"/>
                </a:solidFill>
                <a:latin typeface="Courier New" pitchFamily="49" charset="0"/>
                <a:cs typeface="Courier New" pitchFamily="49" charset="0"/>
              </a:rPr>
              <a:t>ConcurrentModificationException</a:t>
            </a:r>
            <a:endParaRPr lang="en-US" sz="1350" dirty="0">
              <a:solidFill>
                <a:srgbClr val="4A4E52"/>
              </a:solidFill>
              <a:latin typeface="Courier New" pitchFamily="49" charset="0"/>
              <a:cs typeface="Courier New" pitchFamily="49" charset="0"/>
            </a:endParaRPr>
          </a:p>
          <a:p>
            <a:r>
              <a:rPr lang="en-US" dirty="0" smtClean="0"/>
              <a:t>Iterator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pic>
        <p:nvPicPr>
          <p:cNvPr id="6" name="Picture 5"/>
          <p:cNvPicPr>
            <a:picLocks noChangeAspect="1"/>
          </p:cNvPicPr>
          <p:nvPr/>
        </p:nvPicPr>
        <p:blipFill>
          <a:blip r:embed="rId3"/>
          <a:stretch>
            <a:fillRect/>
          </a:stretch>
        </p:blipFill>
        <p:spPr>
          <a:xfrm>
            <a:off x="862012" y="4096923"/>
            <a:ext cx="6372225" cy="1695450"/>
          </a:xfrm>
          <a:prstGeom prst="rect">
            <a:avLst/>
          </a:prstGeom>
        </p:spPr>
      </p:pic>
      <p:pic>
        <p:nvPicPr>
          <p:cNvPr id="7" name="Picture 6"/>
          <p:cNvPicPr>
            <a:picLocks noChangeAspect="1"/>
          </p:cNvPicPr>
          <p:nvPr/>
        </p:nvPicPr>
        <p:blipFill>
          <a:blip r:embed="rId4"/>
          <a:stretch>
            <a:fillRect/>
          </a:stretch>
        </p:blipFill>
        <p:spPr>
          <a:xfrm>
            <a:off x="862012" y="1979917"/>
            <a:ext cx="6305550" cy="1333500"/>
          </a:xfrm>
          <a:prstGeom prst="rect">
            <a:avLst/>
          </a:prstGeom>
        </p:spPr>
      </p:pic>
    </p:spTree>
    <p:extLst>
      <p:ext uri="{BB962C8B-B14F-4D97-AF65-F5344CB8AC3E}">
        <p14:creationId xmlns:p14="http://schemas.microsoft.com/office/powerpoint/2010/main" val="1402665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Collections</a:t>
            </a:r>
          </a:p>
        </p:txBody>
      </p:sp>
      <p:sp>
        <p:nvSpPr>
          <p:cNvPr id="3" name="Content Placeholder 2"/>
          <p:cNvSpPr>
            <a:spLocks noGrp="1"/>
          </p:cNvSpPr>
          <p:nvPr>
            <p:ph idx="13"/>
          </p:nvPr>
        </p:nvSpPr>
        <p:spPr/>
        <p:txBody>
          <a:bodyPr/>
          <a:lstStyle/>
          <a:p>
            <a:r>
              <a:rPr lang="en-US" dirty="0"/>
              <a:t>for-each </a:t>
            </a:r>
            <a:r>
              <a:rPr lang="en-US" dirty="0" smtClean="0"/>
              <a:t>Construct</a:t>
            </a:r>
          </a:p>
          <a:p>
            <a:endParaRPr lang="en-US" dirty="0" smtClean="0"/>
          </a:p>
          <a:p>
            <a:endParaRPr lang="en-US" dirty="0" smtClean="0"/>
          </a:p>
          <a:p>
            <a:endParaRPr lang="en-US" dirty="0" smtClean="0"/>
          </a:p>
          <a:p>
            <a:endParaRPr lang="en-US" dirty="0" smtClean="0"/>
          </a:p>
          <a:p>
            <a:endParaRPr lang="en-US" dirty="0" smtClean="0"/>
          </a:p>
          <a:p>
            <a:r>
              <a:rPr lang="en-US" dirty="0" smtClean="0"/>
              <a:t>Iterator</a:t>
            </a:r>
          </a:p>
          <a:p>
            <a:endParaRPr lang="en-US" dirty="0" smtClean="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pic>
        <p:nvPicPr>
          <p:cNvPr id="6" name="Picture 5"/>
          <p:cNvPicPr>
            <a:picLocks noChangeAspect="1"/>
          </p:cNvPicPr>
          <p:nvPr/>
        </p:nvPicPr>
        <p:blipFill>
          <a:blip r:embed="rId3"/>
          <a:stretch>
            <a:fillRect/>
          </a:stretch>
        </p:blipFill>
        <p:spPr>
          <a:xfrm>
            <a:off x="862012" y="3817523"/>
            <a:ext cx="6372225" cy="1695450"/>
          </a:xfrm>
          <a:prstGeom prst="rect">
            <a:avLst/>
          </a:prstGeom>
        </p:spPr>
      </p:pic>
      <p:pic>
        <p:nvPicPr>
          <p:cNvPr id="7" name="Picture 6"/>
          <p:cNvPicPr>
            <a:picLocks noChangeAspect="1"/>
          </p:cNvPicPr>
          <p:nvPr/>
        </p:nvPicPr>
        <p:blipFill>
          <a:blip r:embed="rId4"/>
          <a:stretch>
            <a:fillRect/>
          </a:stretch>
        </p:blipFill>
        <p:spPr>
          <a:xfrm>
            <a:off x="862012" y="1979917"/>
            <a:ext cx="6305550" cy="1333500"/>
          </a:xfrm>
          <a:prstGeom prst="rect">
            <a:avLst/>
          </a:prstGeom>
        </p:spPr>
      </p:pic>
      <p:sp>
        <p:nvSpPr>
          <p:cNvPr id="9" name="Rectangular Callout 8"/>
          <p:cNvSpPr/>
          <p:nvPr/>
        </p:nvSpPr>
        <p:spPr>
          <a:xfrm>
            <a:off x="4330699" y="2540000"/>
            <a:ext cx="4825205" cy="164354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Iterator.remove</a:t>
            </a:r>
            <a:r>
              <a:rPr lang="en-US" dirty="0" smtClean="0"/>
              <a:t> </a:t>
            </a:r>
            <a:r>
              <a:rPr lang="en-US" dirty="0"/>
              <a:t>is the only safe way to modify a collection during iteration; the behavior is unspecified if the underlying collection is modified in any other way while the iteration is in progress. </a:t>
            </a:r>
          </a:p>
        </p:txBody>
      </p:sp>
    </p:spTree>
    <p:extLst>
      <p:ext uri="{BB962C8B-B14F-4D97-AF65-F5344CB8AC3E}">
        <p14:creationId xmlns:p14="http://schemas.microsoft.com/office/powerpoint/2010/main" val="1172290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Methods</a:t>
            </a:r>
            <a:endParaRPr lang="en-US" dirty="0"/>
          </a:p>
        </p:txBody>
      </p:sp>
      <p:sp>
        <p:nvSpPr>
          <p:cNvPr id="3" name="Content Placeholder 2"/>
          <p:cNvSpPr>
            <a:spLocks noGrp="1"/>
          </p:cNvSpPr>
          <p:nvPr>
            <p:ph idx="13"/>
          </p:nvPr>
        </p:nvSpPr>
        <p:spPr>
          <a:xfrm>
            <a:off x="607728" y="1617968"/>
            <a:ext cx="7954381" cy="4399111"/>
          </a:xfrm>
        </p:spPr>
        <p:txBody>
          <a:bodyPr/>
          <a:lstStyle/>
          <a:p>
            <a:pPr lvl="1"/>
            <a:r>
              <a:rPr lang="en-US" b="1" dirty="0" smtClean="0">
                <a:solidFill>
                  <a:srgbClr val="AA0B19"/>
                </a:solidFill>
              </a:rPr>
              <a:t>Collections</a:t>
            </a:r>
          </a:p>
          <a:p>
            <a:pPr lvl="2"/>
            <a:r>
              <a:rPr lang="en-US" b="1" dirty="0" smtClean="0"/>
              <a:t>make any collection object </a:t>
            </a:r>
            <a:r>
              <a:rPr lang="en-US" b="1" dirty="0" smtClean="0">
                <a:solidFill>
                  <a:srgbClr val="FF0000"/>
                </a:solidFill>
              </a:rPr>
              <a:t>immutable</a:t>
            </a:r>
            <a:r>
              <a:rPr lang="en-US" b="1" dirty="0" smtClean="0"/>
              <a:t> by enclosing it in an unchangeable wrapper</a:t>
            </a:r>
          </a:p>
          <a:p>
            <a:pPr marL="685800" lvl="2" indent="0">
              <a:buNone/>
            </a:pPr>
            <a:r>
              <a:rPr lang="en-US" dirty="0" smtClean="0">
                <a:solidFill>
                  <a:schemeClr val="tx1"/>
                </a:solidFill>
                <a:latin typeface="Courier New" pitchFamily="49" charset="0"/>
                <a:cs typeface="Courier New" pitchFamily="49" charset="0"/>
              </a:rPr>
              <a:t>	Set </a:t>
            </a:r>
            <a:r>
              <a:rPr lang="en-US" dirty="0" err="1">
                <a:solidFill>
                  <a:schemeClr val="tx1"/>
                </a:solidFill>
                <a:latin typeface="Courier New" pitchFamily="49" charset="0"/>
                <a:cs typeface="Courier New" pitchFamily="49" charset="0"/>
              </a:rPr>
              <a:t>immutableSet</a:t>
            </a:r>
            <a:r>
              <a:rPr lang="en-US" dirty="0">
                <a:solidFill>
                  <a:schemeClr val="tx1"/>
                </a:solidFill>
                <a:latin typeface="Courier New" pitchFamily="49" charset="0"/>
                <a:cs typeface="Courier New" pitchFamily="49" charset="0"/>
              </a:rPr>
              <a:t> </a:t>
            </a: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Collections.unmodifiableSet</a:t>
            </a:r>
            <a:r>
              <a:rPr lang="en-US" dirty="0" smtClean="0">
                <a:solidFill>
                  <a:schemeClr val="tx1"/>
                </a:solidFill>
                <a:latin typeface="Courier New" pitchFamily="49" charset="0"/>
                <a:cs typeface="Courier New" pitchFamily="49" charset="0"/>
              </a:rPr>
              <a:t>(</a:t>
            </a:r>
            <a:r>
              <a:rPr lang="en-US" dirty="0" err="1" smtClean="0">
                <a:solidFill>
                  <a:schemeClr val="tx1"/>
                </a:solidFill>
                <a:latin typeface="Courier New" pitchFamily="49" charset="0"/>
                <a:cs typeface="Courier New" pitchFamily="49" charset="0"/>
              </a:rPr>
              <a:t>mySet</a:t>
            </a:r>
            <a:r>
              <a:rPr lang="en-US" dirty="0" smtClean="0">
                <a:solidFill>
                  <a:schemeClr val="tx1"/>
                </a:solidFill>
                <a:latin typeface="Courier New" pitchFamily="49" charset="0"/>
                <a:cs typeface="Courier New" pitchFamily="49" charset="0"/>
              </a:rPr>
              <a:t>);</a:t>
            </a:r>
            <a:endParaRPr lang="en-US" b="1" dirty="0" smtClean="0"/>
          </a:p>
          <a:p>
            <a:pPr lvl="2"/>
            <a:endParaRPr lang="en-US" sz="500" dirty="0" smtClean="0"/>
          </a:p>
          <a:p>
            <a:pPr lvl="3" algn="just"/>
            <a:r>
              <a:rPr lang="en-US" dirty="0" smtClean="0"/>
              <a:t>this essentially wraps the object in another object where the modification methods such as </a:t>
            </a:r>
            <a:r>
              <a:rPr lang="en-US" b="1" dirty="0" smtClean="0">
                <a:latin typeface="Courier New" pitchFamily="49" charset="0"/>
                <a:cs typeface="Courier New" pitchFamily="49" charset="0"/>
              </a:rPr>
              <a:t>add()</a:t>
            </a:r>
            <a:r>
              <a:rPr lang="en-US" dirty="0" smtClean="0">
                <a:cs typeface="Courier New" pitchFamily="49" charset="0"/>
              </a:rPr>
              <a:t> </a:t>
            </a:r>
            <a:r>
              <a:rPr lang="en-US" dirty="0" smtClean="0"/>
              <a:t>and </a:t>
            </a:r>
            <a:r>
              <a:rPr lang="en-US" b="1" dirty="0" smtClean="0">
                <a:latin typeface="Courier New" pitchFamily="49" charset="0"/>
                <a:cs typeface="Courier New" pitchFamily="49" charset="0"/>
              </a:rPr>
              <a:t>remove()</a:t>
            </a:r>
            <a:r>
              <a:rPr lang="en-US" dirty="0" smtClean="0"/>
              <a:t> have been overridden so that they throw an </a:t>
            </a:r>
            <a:r>
              <a:rPr lang="en-US" b="1" dirty="0" err="1" smtClean="0">
                <a:latin typeface="Courier New" pitchFamily="49" charset="0"/>
                <a:cs typeface="Courier New" pitchFamily="49" charset="0"/>
              </a:rPr>
              <a:t>UnsupportedOperationException</a:t>
            </a:r>
            <a:endParaRPr lang="en-US" b="1" dirty="0" smtClean="0">
              <a:latin typeface="Courier New" pitchFamily="49" charset="0"/>
              <a:cs typeface="Courier New" pitchFamily="49" charset="0"/>
            </a:endParaRPr>
          </a:p>
          <a:p>
            <a:pPr algn="just"/>
            <a:r>
              <a:rPr lang="en-US" sz="1350" dirty="0" smtClean="0"/>
              <a:t>		</a:t>
            </a:r>
            <a:endParaRPr lang="en-US" dirty="0" smtClean="0"/>
          </a:p>
          <a:p>
            <a:pPr lvl="2" algn="just"/>
            <a:r>
              <a:rPr lang="en-US" dirty="0" smtClean="0"/>
              <a:t>most Collection classes are by default not synchronized</a:t>
            </a:r>
          </a:p>
          <a:p>
            <a:pPr lvl="2" algn="just"/>
            <a:endParaRPr lang="en-US" dirty="0" smtClean="0"/>
          </a:p>
          <a:p>
            <a:pPr lvl="2" algn="just"/>
            <a:r>
              <a:rPr lang="en-US" b="1" dirty="0" smtClean="0"/>
              <a:t>you </a:t>
            </a:r>
            <a:r>
              <a:rPr lang="en-US" b="1" dirty="0"/>
              <a:t>can make any Collection object </a:t>
            </a:r>
            <a:r>
              <a:rPr lang="en-US" b="1" dirty="0" smtClean="0">
                <a:solidFill>
                  <a:srgbClr val="FF0000"/>
                </a:solidFill>
              </a:rPr>
              <a:t>synchronized</a:t>
            </a:r>
            <a:r>
              <a:rPr lang="en-US" b="1" dirty="0" smtClean="0"/>
              <a:t> </a:t>
            </a:r>
            <a:r>
              <a:rPr lang="en-US" b="1" dirty="0"/>
              <a:t>by enclosing it in an synchronized </a:t>
            </a:r>
            <a:r>
              <a:rPr lang="en-US" b="1" dirty="0" smtClean="0"/>
              <a:t>wrapper</a:t>
            </a:r>
            <a:endParaRPr lang="en-US" dirty="0" smtClean="0"/>
          </a:p>
          <a:p>
            <a:pPr marL="685800" lvl="2" indent="0" algn="just">
              <a:buNone/>
            </a:pPr>
            <a:r>
              <a:rPr lang="en-US" dirty="0" smtClean="0">
                <a:solidFill>
                  <a:schemeClr val="tx1"/>
                </a:solidFill>
                <a:latin typeface="Courier New" pitchFamily="49" charset="0"/>
                <a:cs typeface="Courier New" pitchFamily="49" charset="0"/>
              </a:rPr>
              <a:t>	Map </a:t>
            </a:r>
            <a:r>
              <a:rPr lang="en-US" dirty="0" err="1">
                <a:solidFill>
                  <a:schemeClr val="tx1"/>
                </a:solidFill>
                <a:latin typeface="Courier New" pitchFamily="49" charset="0"/>
                <a:cs typeface="Courier New" pitchFamily="49" charset="0"/>
              </a:rPr>
              <a:t>threadSafeMap</a:t>
            </a:r>
            <a:r>
              <a:rPr lang="en-US" dirty="0">
                <a:solidFill>
                  <a:schemeClr val="tx1"/>
                </a:solidFill>
                <a:latin typeface="Courier New" pitchFamily="49" charset="0"/>
                <a:cs typeface="Courier New" pitchFamily="49" charset="0"/>
              </a:rPr>
              <a:t> </a:t>
            </a: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Collections.synchronizedMap</a:t>
            </a:r>
            <a:r>
              <a:rPr lang="en-US" dirty="0" smtClean="0">
                <a:solidFill>
                  <a:schemeClr val="tx1"/>
                </a:solidFill>
                <a:latin typeface="Courier New" pitchFamily="49" charset="0"/>
                <a:cs typeface="Courier New" pitchFamily="49" charset="0"/>
              </a:rPr>
              <a:t>(</a:t>
            </a:r>
            <a:r>
              <a:rPr lang="en-US" dirty="0" err="1" smtClean="0">
                <a:solidFill>
                  <a:schemeClr val="tx1"/>
                </a:solidFill>
                <a:latin typeface="Courier New" pitchFamily="49" charset="0"/>
                <a:cs typeface="Courier New" pitchFamily="49" charset="0"/>
              </a:rPr>
              <a:t>myMap</a:t>
            </a:r>
            <a:r>
              <a:rPr lang="en-US" dirty="0" smtClean="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marL="1028700" lvl="3" indent="0" algn="just">
              <a:buNone/>
            </a:pPr>
            <a:endParaRPr lang="en-US" sz="350" dirty="0" smtClean="0"/>
          </a:p>
          <a:p>
            <a:pPr lvl="3" algn="just"/>
            <a:r>
              <a:rPr lang="en-US" dirty="0" smtClean="0"/>
              <a:t>this essentially wraps the object in another object where methods have been overridden so that they are all synchronized</a:t>
            </a:r>
          </a:p>
          <a:p>
            <a:pPr lvl="3" algn="just"/>
            <a:endParaRPr lang="en-US" sz="350" dirty="0" smtClean="0"/>
          </a:p>
          <a:p>
            <a:pPr lvl="3" algn="just"/>
            <a:r>
              <a:rPr lang="en-US" dirty="0" smtClean="0"/>
              <a:t> this is useful when seeking a synchronized Map class that behaves like a </a:t>
            </a:r>
            <a:r>
              <a:rPr lang="en-US" dirty="0" err="1" smtClean="0">
                <a:latin typeface="Courier New" pitchFamily="49" charset="0"/>
                <a:cs typeface="Courier New" pitchFamily="49" charset="0"/>
              </a:rPr>
              <a:t>Hashtable</a:t>
            </a:r>
            <a:r>
              <a:rPr lang="en-US" dirty="0" smtClean="0"/>
              <a:t> (which is synchronized while classes like </a:t>
            </a:r>
            <a:r>
              <a:rPr lang="en-US" dirty="0" err="1" smtClean="0">
                <a:latin typeface="Courier New" pitchFamily="49" charset="0"/>
                <a:cs typeface="Courier New" pitchFamily="49" charset="0"/>
              </a:rPr>
              <a:t>HashMap</a:t>
            </a:r>
            <a:r>
              <a:rPr lang="en-US" dirty="0" smtClean="0"/>
              <a:t> are not)</a:t>
            </a:r>
          </a:p>
          <a:p>
            <a:pPr lvl="1"/>
            <a:r>
              <a:rPr lang="en-US" sz="1350" dirty="0" smtClean="0"/>
              <a:t>		</a:t>
            </a:r>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extLst>
      <p:ext uri="{BB962C8B-B14F-4D97-AF65-F5344CB8AC3E}">
        <p14:creationId xmlns:p14="http://schemas.microsoft.com/office/powerpoint/2010/main" val="4226520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Collections</a:t>
            </a:r>
            <a:endParaRPr lang="en-US" dirty="0"/>
          </a:p>
        </p:txBody>
      </p:sp>
      <p:sp>
        <p:nvSpPr>
          <p:cNvPr id="4" name="Content Placeholder 3"/>
          <p:cNvSpPr>
            <a:spLocks noGrp="1"/>
          </p:cNvSpPr>
          <p:nvPr>
            <p:ph idx="13"/>
          </p:nvPr>
        </p:nvSpPr>
        <p:spPr/>
        <p:txBody>
          <a:bodyPr/>
          <a:lstStyle/>
          <a:p>
            <a:r>
              <a:rPr lang="en-GB" dirty="0" smtClean="0"/>
              <a:t>Collection </a:t>
            </a:r>
            <a:r>
              <a:rPr lang="en-GB" dirty="0" err="1" smtClean="0"/>
              <a:t>vs</a:t>
            </a:r>
            <a:r>
              <a:rPr lang="en-GB" dirty="0" smtClean="0"/>
              <a:t> collection</a:t>
            </a:r>
          </a:p>
          <a:p>
            <a:r>
              <a:rPr lang="en-US" dirty="0" smtClean="0"/>
              <a:t>Operations</a:t>
            </a:r>
          </a:p>
          <a:p>
            <a:r>
              <a:rPr lang="en-US" dirty="0" smtClean="0"/>
              <a:t>Interface and Class Hierarchy</a:t>
            </a:r>
          </a:p>
          <a:p>
            <a:r>
              <a:rPr lang="en-US" dirty="0" err="1" smtClean="0"/>
              <a:t>Autoboxing</a:t>
            </a:r>
            <a:endParaRPr lang="en-US" dirty="0" smtClean="0"/>
          </a:p>
          <a:p>
            <a:r>
              <a:rPr lang="en-US" dirty="0" smtClean="0"/>
              <a:t>Sorting </a:t>
            </a:r>
            <a:endParaRPr lang="en-US" dirty="0" smtClean="0"/>
          </a:p>
          <a:p>
            <a:r>
              <a:rPr lang="en-US" dirty="0" smtClean="0"/>
              <a:t>Common </a:t>
            </a:r>
            <a:r>
              <a:rPr lang="en-US" dirty="0" smtClean="0"/>
              <a:t>Exceptions</a:t>
            </a:r>
          </a:p>
          <a:p>
            <a:r>
              <a:rPr lang="en-US" dirty="0" smtClean="0"/>
              <a:t>Best Practices</a:t>
            </a:r>
          </a:p>
          <a:p>
            <a:endParaRPr lang="en-US" dirty="0" smtClean="0"/>
          </a:p>
          <a:p>
            <a:endParaRPr lang="en-US" dirty="0" smtClean="0"/>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r>
              <a:rPr lang="en-GB" smtClean="0"/>
              <a:t>QUALITY. PRODUCTIVITY.  INNOVATION.</a:t>
            </a:r>
            <a:endParaRPr lang="en-GB" dirty="0"/>
          </a:p>
        </p:txBody>
      </p:sp>
    </p:spTree>
    <p:extLst>
      <p:ext uri="{BB962C8B-B14F-4D97-AF65-F5344CB8AC3E}">
        <p14:creationId xmlns:p14="http://schemas.microsoft.com/office/powerpoint/2010/main" val="2600614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with Collections</a:t>
            </a:r>
            <a:endParaRPr lang="en-US" dirty="0"/>
          </a:p>
        </p:txBody>
      </p:sp>
      <p:sp>
        <p:nvSpPr>
          <p:cNvPr id="3" name="Content Placeholder 2"/>
          <p:cNvSpPr>
            <a:spLocks noGrp="1"/>
          </p:cNvSpPr>
          <p:nvPr>
            <p:ph idx="13"/>
          </p:nvPr>
        </p:nvSpPr>
        <p:spPr/>
        <p:txBody>
          <a:bodyPr/>
          <a:lstStyle/>
          <a:p>
            <a:r>
              <a:rPr lang="en-US" dirty="0" smtClean="0"/>
              <a:t>Collections can hold Objects but not primitives</a:t>
            </a:r>
          </a:p>
          <a:p>
            <a:endParaRPr lang="en-US" sz="1000" dirty="0" smtClean="0"/>
          </a:p>
          <a:p>
            <a:pPr lvl="2"/>
            <a:r>
              <a:rPr lang="en-US" dirty="0" smtClean="0"/>
              <a:t>prior to Java 5, a primitive had to be</a:t>
            </a:r>
            <a:r>
              <a:rPr lang="en-US" dirty="0" smtClean="0">
                <a:solidFill>
                  <a:schemeClr val="tx1"/>
                </a:solidFill>
              </a:rPr>
              <a:t> manually</a:t>
            </a:r>
            <a:r>
              <a:rPr lang="en-US" dirty="0" smtClean="0">
                <a:solidFill>
                  <a:srgbClr val="FF0000"/>
                </a:solidFill>
              </a:rPr>
              <a:t> </a:t>
            </a:r>
            <a:r>
              <a:rPr lang="en-US" dirty="0" smtClean="0"/>
              <a:t>wrapped in its corresponding wrapper class before you could put it into a collection</a:t>
            </a:r>
          </a:p>
          <a:p>
            <a:pPr lvl="2"/>
            <a:endParaRPr lang="en-US" sz="1000" dirty="0" smtClean="0"/>
          </a:p>
          <a:p>
            <a:pPr lvl="2"/>
            <a:r>
              <a:rPr lang="en-US" dirty="0" smtClean="0"/>
              <a:t>starting with Java 5, primitives still have to be wrapped, but </a:t>
            </a:r>
            <a:r>
              <a:rPr lang="en-US" dirty="0" err="1" smtClean="0"/>
              <a:t>autoboxing</a:t>
            </a:r>
            <a:r>
              <a:rPr lang="en-US" dirty="0" smtClean="0"/>
              <a:t> takes care of it for you</a:t>
            </a:r>
          </a:p>
          <a:p>
            <a:pPr lvl="2"/>
            <a:endParaRPr lang="en-US" dirty="0" smtClean="0"/>
          </a:p>
          <a:p>
            <a:pPr lvl="2" indent="-942975">
              <a:buNone/>
            </a:pPr>
            <a:r>
              <a:rPr lang="en-US" sz="1500" b="1" dirty="0" smtClean="0">
                <a:solidFill>
                  <a:srgbClr val="AA0B19"/>
                </a:solidFill>
              </a:rPr>
              <a:t>Pre Java 5:</a:t>
            </a:r>
          </a:p>
          <a:p>
            <a:pPr lvl="2" indent="-942975">
              <a:buNone/>
            </a:pPr>
            <a:endParaRPr lang="en-US" sz="1000" b="1" dirty="0" smtClean="0">
              <a:solidFill>
                <a:srgbClr val="AA0B19"/>
              </a:solidFill>
            </a:endParaRPr>
          </a:p>
          <a:p>
            <a:pPr lvl="2" indent="-942975">
              <a:buNone/>
            </a:pPr>
            <a:r>
              <a:rPr lang="en-US" sz="1500" dirty="0" smtClean="0"/>
              <a:t>	</a:t>
            </a:r>
            <a:r>
              <a:rPr lang="en-US" sz="1500" dirty="0" smtClean="0">
                <a:latin typeface="Courier New" pitchFamily="49" charset="0"/>
                <a:cs typeface="Courier New" pitchFamily="49" charset="0"/>
              </a:rPr>
              <a:t>List </a:t>
            </a:r>
            <a:r>
              <a:rPr lang="en-US" sz="1500" dirty="0" err="1" smtClean="0">
                <a:latin typeface="Courier New" pitchFamily="49" charset="0"/>
                <a:cs typeface="Courier New" pitchFamily="49" charset="0"/>
              </a:rPr>
              <a:t>myInts</a:t>
            </a:r>
            <a:r>
              <a:rPr lang="en-US" sz="1500" dirty="0" smtClean="0">
                <a:latin typeface="Courier New" pitchFamily="49" charset="0"/>
                <a:cs typeface="Courier New" pitchFamily="49" charset="0"/>
              </a:rPr>
              <a:t> = new </a:t>
            </a:r>
            <a:r>
              <a:rPr lang="en-US" sz="1500" dirty="0" err="1" smtClean="0">
                <a:latin typeface="Courier New" pitchFamily="49" charset="0"/>
                <a:cs typeface="Courier New" pitchFamily="49" charset="0"/>
              </a:rPr>
              <a:t>ArrayList</a:t>
            </a:r>
            <a:r>
              <a:rPr lang="en-US" sz="1500" dirty="0" smtClean="0">
                <a:latin typeface="Courier New" pitchFamily="49" charset="0"/>
                <a:cs typeface="Courier New" pitchFamily="49" charset="0"/>
              </a:rPr>
              <a:t>();</a:t>
            </a:r>
          </a:p>
          <a:p>
            <a:pPr lvl="2" indent="-942975">
              <a:buNone/>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myInts.add</a:t>
            </a:r>
            <a:r>
              <a:rPr lang="en-US" sz="1500" dirty="0" smtClean="0">
                <a:latin typeface="Courier New" pitchFamily="49" charset="0"/>
                <a:cs typeface="Courier New" pitchFamily="49" charset="0"/>
              </a:rPr>
              <a:t>(new Integer(42));</a:t>
            </a:r>
            <a:endParaRPr lang="en-US" sz="1500" b="1" dirty="0" smtClean="0">
              <a:solidFill>
                <a:srgbClr val="AA0B19"/>
              </a:solidFill>
              <a:latin typeface="Courier New" pitchFamily="49" charset="0"/>
              <a:cs typeface="Courier New" pitchFamily="49" charset="0"/>
            </a:endParaRPr>
          </a:p>
          <a:p>
            <a:pPr lvl="2" indent="-942975">
              <a:buNone/>
            </a:pPr>
            <a:endParaRPr lang="en-US" sz="1500" b="1" dirty="0" smtClean="0">
              <a:solidFill>
                <a:srgbClr val="AA0B19"/>
              </a:solidFill>
            </a:endParaRPr>
          </a:p>
          <a:p>
            <a:pPr lvl="2" indent="-942975">
              <a:buNone/>
            </a:pPr>
            <a:r>
              <a:rPr lang="en-US" sz="1500" b="1" dirty="0" smtClean="0">
                <a:solidFill>
                  <a:srgbClr val="AA0B19"/>
                </a:solidFill>
              </a:rPr>
              <a:t>Starting with Java 5:</a:t>
            </a:r>
          </a:p>
          <a:p>
            <a:pPr lvl="2" indent="-942975">
              <a:buNone/>
            </a:pPr>
            <a:endParaRPr lang="en-US" sz="1000" b="1" dirty="0" smtClean="0">
              <a:solidFill>
                <a:srgbClr val="AA0B19"/>
              </a:solidFill>
            </a:endParaRPr>
          </a:p>
          <a:p>
            <a:pPr indent="914400"/>
            <a:r>
              <a:rPr lang="en-US" b="0" dirty="0" err="1" smtClean="0">
                <a:solidFill>
                  <a:schemeClr val="tx1"/>
                </a:solidFill>
                <a:latin typeface="Courier New" pitchFamily="49" charset="0"/>
                <a:cs typeface="Courier New" pitchFamily="49" charset="0"/>
              </a:rPr>
              <a:t>myInts.add</a:t>
            </a:r>
            <a:r>
              <a:rPr lang="en-US" b="0" dirty="0" smtClean="0">
                <a:solidFill>
                  <a:schemeClr val="tx1"/>
                </a:solidFill>
                <a:latin typeface="Courier New" pitchFamily="49" charset="0"/>
                <a:cs typeface="Courier New" pitchFamily="49" charset="0"/>
              </a:rPr>
              <a:t>(42);</a:t>
            </a:r>
            <a:endParaRPr lang="en-US" b="0"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latin typeface="Courier New" pitchFamily="49" charset="0"/>
              <a:cs typeface="Courier New" pitchFamily="49" charset="0"/>
            </a:endParaRPr>
          </a:p>
        </p:txBody>
      </p:sp>
      <p:pic>
        <p:nvPicPr>
          <p:cNvPr id="5" name="Content Placeholder 4"/>
          <p:cNvPicPr>
            <a:picLocks noGrp="1" noChangeAspect="1"/>
          </p:cNvPicPr>
          <p:nvPr>
            <p:ph idx="13"/>
          </p:nvPr>
        </p:nvPicPr>
        <p:blipFill>
          <a:blip r:embed="rId2"/>
          <a:stretch>
            <a:fillRect/>
          </a:stretch>
        </p:blipFill>
        <p:spPr>
          <a:xfrm>
            <a:off x="1234280" y="1324948"/>
            <a:ext cx="6563519" cy="4186852"/>
          </a:xfrm>
          <a:prstGeom prst="rect">
            <a:avLst/>
          </a:prstGeom>
        </p:spPr>
      </p:pic>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latin typeface="Courier New" pitchFamily="49" charset="0"/>
              <a:cs typeface="Courier New" pitchFamily="49" charset="0"/>
            </a:endParaRPr>
          </a:p>
        </p:txBody>
      </p:sp>
      <p:pic>
        <p:nvPicPr>
          <p:cNvPr id="6" name="Content Placeholder 5"/>
          <p:cNvPicPr>
            <a:picLocks noGrp="1" noChangeAspect="1"/>
          </p:cNvPicPr>
          <p:nvPr>
            <p:ph idx="13"/>
          </p:nvPr>
        </p:nvPicPr>
        <p:blipFill>
          <a:blip r:embed="rId2"/>
          <a:stretch>
            <a:fillRect/>
          </a:stretch>
        </p:blipFill>
        <p:spPr>
          <a:xfrm>
            <a:off x="435769" y="1187450"/>
            <a:ext cx="6067425" cy="2276475"/>
          </a:xfrm>
          <a:prstGeom prst="rect">
            <a:avLst/>
          </a:prstGeom>
        </p:spPr>
      </p:pic>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pic>
        <p:nvPicPr>
          <p:cNvPr id="8" name="Picture 7"/>
          <p:cNvPicPr>
            <a:picLocks noChangeAspect="1"/>
          </p:cNvPicPr>
          <p:nvPr/>
        </p:nvPicPr>
        <p:blipFill>
          <a:blip r:embed="rId3"/>
          <a:stretch>
            <a:fillRect/>
          </a:stretch>
        </p:blipFill>
        <p:spPr>
          <a:xfrm>
            <a:off x="260350" y="3460750"/>
            <a:ext cx="5981700" cy="781050"/>
          </a:xfrm>
          <a:prstGeom prst="rect">
            <a:avLst/>
          </a:prstGeom>
        </p:spPr>
      </p:pic>
      <p:pic>
        <p:nvPicPr>
          <p:cNvPr id="9" name="Picture 8"/>
          <p:cNvPicPr>
            <a:picLocks noChangeAspect="1"/>
          </p:cNvPicPr>
          <p:nvPr/>
        </p:nvPicPr>
        <p:blipFill>
          <a:blip r:embed="rId4"/>
          <a:stretch>
            <a:fillRect/>
          </a:stretch>
        </p:blipFill>
        <p:spPr>
          <a:xfrm>
            <a:off x="4873399" y="905360"/>
            <a:ext cx="4238625" cy="1476375"/>
          </a:xfrm>
          <a:prstGeom prst="rect">
            <a:avLst/>
          </a:prstGeom>
          <a:effectLst>
            <a:glow>
              <a:schemeClr val="accent1"/>
            </a:glow>
            <a:outerShdw blurRad="63500" dist="63500" dir="6000000" algn="ctr" rotWithShape="0">
              <a:srgbClr val="000000">
                <a:alpha val="99000"/>
              </a:srgbClr>
            </a:outerShdw>
            <a:reflection blurRad="50800" stA="99000" endPos="17000" dist="63500" dir="5400000" sy="-100000" algn="bl" rotWithShape="0"/>
            <a:softEdge rad="76200"/>
          </a:effectLst>
        </p:spPr>
      </p:pic>
      <p:pic>
        <p:nvPicPr>
          <p:cNvPr id="10" name="Picture 9"/>
          <p:cNvPicPr>
            <a:picLocks noChangeAspect="1"/>
          </p:cNvPicPr>
          <p:nvPr/>
        </p:nvPicPr>
        <p:blipFill>
          <a:blip r:embed="rId5"/>
          <a:stretch>
            <a:fillRect/>
          </a:stretch>
        </p:blipFill>
        <p:spPr>
          <a:xfrm>
            <a:off x="607729" y="4418108"/>
            <a:ext cx="4810125" cy="1685925"/>
          </a:xfrm>
          <a:prstGeom prst="rect">
            <a:avLst/>
          </a:prstGeom>
          <a:effectLst>
            <a:glow rad="25400">
              <a:schemeClr val="accent1">
                <a:alpha val="40000"/>
              </a:schemeClr>
            </a:glow>
            <a:outerShdw blurRad="63500" dist="50800" dir="6000000" algn="ctr" rotWithShape="0">
              <a:srgbClr val="000000">
                <a:alpha val="99000"/>
              </a:srgbClr>
            </a:outerShdw>
            <a:reflection stA="99000" endPos="0" dist="50800" dir="5400000" sy="-100000" algn="bl" rotWithShape="0"/>
          </a:effectLst>
        </p:spPr>
      </p:pic>
    </p:spTree>
    <p:extLst>
      <p:ext uri="{BB962C8B-B14F-4D97-AF65-F5344CB8AC3E}">
        <p14:creationId xmlns:p14="http://schemas.microsoft.com/office/powerpoint/2010/main" val="3546474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latin typeface="Courier New" pitchFamily="49" charset="0"/>
              <a:cs typeface="Courier New" pitchFamily="49" charset="0"/>
            </a:endParaRPr>
          </a:p>
        </p:txBody>
      </p:sp>
      <p:pic>
        <p:nvPicPr>
          <p:cNvPr id="6" name="Content Placeholder 5"/>
          <p:cNvPicPr>
            <a:picLocks noGrp="1" noChangeAspect="1"/>
          </p:cNvPicPr>
          <p:nvPr>
            <p:ph idx="13"/>
          </p:nvPr>
        </p:nvPicPr>
        <p:blipFill>
          <a:blip r:embed="rId2"/>
          <a:stretch>
            <a:fillRect/>
          </a:stretch>
        </p:blipFill>
        <p:spPr>
          <a:xfrm>
            <a:off x="435769" y="1187450"/>
            <a:ext cx="6067425" cy="2276475"/>
          </a:xfrm>
          <a:prstGeom prst="rect">
            <a:avLst/>
          </a:prstGeom>
        </p:spPr>
      </p:pic>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pic>
        <p:nvPicPr>
          <p:cNvPr id="8" name="Picture 7"/>
          <p:cNvPicPr>
            <a:picLocks noChangeAspect="1"/>
          </p:cNvPicPr>
          <p:nvPr/>
        </p:nvPicPr>
        <p:blipFill>
          <a:blip r:embed="rId3"/>
          <a:stretch>
            <a:fillRect/>
          </a:stretch>
        </p:blipFill>
        <p:spPr>
          <a:xfrm>
            <a:off x="260350" y="3460750"/>
            <a:ext cx="5981700" cy="781050"/>
          </a:xfrm>
          <a:prstGeom prst="rect">
            <a:avLst/>
          </a:prstGeom>
        </p:spPr>
      </p:pic>
      <p:pic>
        <p:nvPicPr>
          <p:cNvPr id="9" name="Picture 8"/>
          <p:cNvPicPr>
            <a:picLocks noChangeAspect="1"/>
          </p:cNvPicPr>
          <p:nvPr/>
        </p:nvPicPr>
        <p:blipFill>
          <a:blip r:embed="rId4"/>
          <a:stretch>
            <a:fillRect/>
          </a:stretch>
        </p:blipFill>
        <p:spPr>
          <a:xfrm>
            <a:off x="4873399" y="905360"/>
            <a:ext cx="4238625" cy="1476375"/>
          </a:xfrm>
          <a:prstGeom prst="rect">
            <a:avLst/>
          </a:prstGeom>
          <a:effectLst>
            <a:glow>
              <a:schemeClr val="accent1"/>
            </a:glow>
            <a:outerShdw blurRad="63500" dist="63500" dir="6000000" algn="ctr" rotWithShape="0">
              <a:srgbClr val="000000">
                <a:alpha val="99000"/>
              </a:srgbClr>
            </a:outerShdw>
            <a:reflection blurRad="50800" stA="99000" endPos="17000" dist="63500" dir="5400000" sy="-100000" algn="bl" rotWithShape="0"/>
            <a:softEdge rad="76200"/>
          </a:effectLst>
        </p:spPr>
      </p:pic>
      <p:pic>
        <p:nvPicPr>
          <p:cNvPr id="5" name="Picture 4"/>
          <p:cNvPicPr>
            <a:picLocks noChangeAspect="1"/>
          </p:cNvPicPr>
          <p:nvPr/>
        </p:nvPicPr>
        <p:blipFill>
          <a:blip r:embed="rId5"/>
          <a:stretch>
            <a:fillRect/>
          </a:stretch>
        </p:blipFill>
        <p:spPr>
          <a:xfrm>
            <a:off x="607729" y="4511190"/>
            <a:ext cx="4943475" cy="1619250"/>
          </a:xfrm>
          <a:prstGeom prst="rect">
            <a:avLst/>
          </a:prstGeom>
        </p:spPr>
      </p:pic>
    </p:spTree>
    <p:extLst>
      <p:ext uri="{BB962C8B-B14F-4D97-AF65-F5344CB8AC3E}">
        <p14:creationId xmlns:p14="http://schemas.microsoft.com/office/powerpoint/2010/main" val="2485397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latin typeface="Courier New" pitchFamily="49" charset="0"/>
              <a:cs typeface="Courier New" pitchFamily="49" charset="0"/>
            </a:endParaRPr>
          </a:p>
        </p:txBody>
      </p:sp>
      <p:sp>
        <p:nvSpPr>
          <p:cNvPr id="3" name="Content Placeholder 2"/>
          <p:cNvSpPr>
            <a:spLocks noGrp="1"/>
          </p:cNvSpPr>
          <p:nvPr>
            <p:ph idx="13"/>
          </p:nvPr>
        </p:nvSpPr>
        <p:spPr>
          <a:xfrm>
            <a:off x="607728" y="1617968"/>
            <a:ext cx="8073134" cy="4399111"/>
          </a:xfrm>
        </p:spPr>
        <p:txBody>
          <a:bodyPr/>
          <a:lstStyle/>
          <a:p>
            <a:pPr lvl="2"/>
            <a:endParaRPr lang="en-US" sz="1200" dirty="0" smtClean="0"/>
          </a:p>
          <a:p>
            <a:pPr lvl="1"/>
            <a:r>
              <a:rPr lang="en-US" b="1" dirty="0" err="1" smtClean="0">
                <a:latin typeface="Courier New" pitchFamily="49" charset="0"/>
                <a:cs typeface="Courier New" pitchFamily="49" charset="0"/>
              </a:rPr>
              <a:t>Collections.sort</a:t>
            </a:r>
            <a:r>
              <a:rPr lang="en-US" b="1" dirty="0" smtClean="0">
                <a:latin typeface="Courier New" pitchFamily="49" charset="0"/>
                <a:cs typeface="Courier New" pitchFamily="49" charset="0"/>
              </a:rPr>
              <a:t>(List&lt;T&gt; list)</a:t>
            </a:r>
          </a:p>
          <a:p>
            <a:pPr lvl="2"/>
            <a:r>
              <a:rPr lang="en-US" dirty="0" smtClean="0"/>
              <a:t>it uses the natural order of the elements for sorting</a:t>
            </a:r>
          </a:p>
          <a:p>
            <a:pPr lvl="2"/>
            <a:r>
              <a:rPr lang="en-US" b="1" dirty="0" smtClean="0"/>
              <a:t>an exception is thrown when trying to sort elements of class that doesn’t have defined the natural order</a:t>
            </a:r>
          </a:p>
          <a:p>
            <a:pPr lvl="2"/>
            <a:r>
              <a:rPr lang="en-US" dirty="0" smtClean="0"/>
              <a:t>to define a sorting order, a class can implement the </a:t>
            </a:r>
            <a:r>
              <a:rPr lang="en-US" dirty="0" smtClean="0">
                <a:latin typeface="Courier New" pitchFamily="49" charset="0"/>
                <a:cs typeface="Courier New" pitchFamily="49" charset="0"/>
              </a:rPr>
              <a:t>Comparable</a:t>
            </a:r>
            <a:r>
              <a:rPr lang="en-US" dirty="0" smtClean="0"/>
              <a:t> interface</a:t>
            </a:r>
          </a:p>
          <a:p>
            <a:pPr lvl="2"/>
            <a:endParaRPr lang="en-US" dirty="0" smtClean="0"/>
          </a:p>
          <a:p>
            <a:pPr lvl="1"/>
            <a:r>
              <a:rPr lang="en-US" b="1" dirty="0" smtClean="0">
                <a:latin typeface="Courier New" pitchFamily="49" charset="0"/>
                <a:cs typeface="Courier New" pitchFamily="49" charset="0"/>
              </a:rPr>
              <a:t>Collections.</a:t>
            </a:r>
            <a:r>
              <a:rPr lang="fr-FR" b="1" dirty="0" smtClean="0">
                <a:latin typeface="Courier New" pitchFamily="49" charset="0"/>
                <a:cs typeface="Courier New" pitchFamily="49" charset="0"/>
              </a:rPr>
              <a:t>sort(List&lt;T&gt; </a:t>
            </a:r>
            <a:r>
              <a:rPr lang="fr-FR" b="1" dirty="0" err="1" smtClean="0">
                <a:latin typeface="Courier New" pitchFamily="49" charset="0"/>
                <a:cs typeface="Courier New" pitchFamily="49" charset="0"/>
              </a:rPr>
              <a:t>list</a:t>
            </a:r>
            <a:r>
              <a:rPr lang="fr-FR" b="1" dirty="0" smtClean="0">
                <a:latin typeface="Courier New" pitchFamily="49" charset="0"/>
                <a:cs typeface="Courier New" pitchFamily="49" charset="0"/>
              </a:rPr>
              <a:t>, </a:t>
            </a:r>
            <a:r>
              <a:rPr lang="fr-FR" b="1" dirty="0" err="1" smtClean="0">
                <a:latin typeface="Courier New" pitchFamily="49" charset="0"/>
                <a:cs typeface="Courier New" pitchFamily="49" charset="0"/>
              </a:rPr>
              <a:t>Comparator</a:t>
            </a:r>
            <a:r>
              <a:rPr lang="fr-FR" b="1" dirty="0" smtClean="0">
                <a:latin typeface="Courier New" pitchFamily="49" charset="0"/>
                <a:cs typeface="Courier New" pitchFamily="49" charset="0"/>
              </a:rPr>
              <a:t>&lt;? super T&gt; c)</a:t>
            </a:r>
          </a:p>
          <a:p>
            <a:pPr lvl="2"/>
            <a:r>
              <a:rPr lang="en-US" dirty="0" smtClean="0"/>
              <a:t>sorts the specified list according to the order induced by the specified comparator</a:t>
            </a:r>
          </a:p>
          <a:p>
            <a:pPr lvl="2"/>
            <a:r>
              <a:rPr lang="en-US" dirty="0" smtClean="0"/>
              <a:t>the </a:t>
            </a:r>
            <a:r>
              <a:rPr lang="en-US" dirty="0" smtClean="0">
                <a:latin typeface="Courier New" pitchFamily="49" charset="0"/>
                <a:cs typeface="Courier New" pitchFamily="49" charset="0"/>
              </a:rPr>
              <a:t>Comparator</a:t>
            </a:r>
            <a:r>
              <a:rPr lang="en-US" dirty="0" smtClean="0"/>
              <a:t> interface gives you the capability to sort a given collection any number of different way</a:t>
            </a:r>
            <a:r>
              <a:rPr lang="en-US" dirty="0" smtClean="0">
                <a:latin typeface="Courier New" pitchFamily="49" charset="0"/>
                <a:cs typeface="Courier New" pitchFamily="49" charset="0"/>
              </a:rPr>
              <a:t>s</a:t>
            </a:r>
          </a:p>
          <a:p>
            <a:pPr lvl="2"/>
            <a:endParaRPr lang="en-US"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extLst>
      <p:ext uri="{BB962C8B-B14F-4D97-AF65-F5344CB8AC3E}">
        <p14:creationId xmlns:p14="http://schemas.microsoft.com/office/powerpoint/2010/main" val="1383659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latin typeface="Courier New" pitchFamily="49" charset="0"/>
              <a:cs typeface="Courier New" pitchFamily="49" charset="0"/>
            </a:endParaRPr>
          </a:p>
        </p:txBody>
      </p:sp>
      <p:sp>
        <p:nvSpPr>
          <p:cNvPr id="3" name="Content Placeholder 2"/>
          <p:cNvSpPr>
            <a:spLocks noGrp="1"/>
          </p:cNvSpPr>
          <p:nvPr>
            <p:ph idx="13"/>
          </p:nvPr>
        </p:nvSpPr>
        <p:spPr>
          <a:xfrm>
            <a:off x="607728" y="1617968"/>
            <a:ext cx="7907621" cy="4616577"/>
          </a:xfrm>
        </p:spPr>
        <p:txBody>
          <a:bodyPr>
            <a:normAutofit/>
          </a:bodyPr>
          <a:lstStyle/>
          <a:p>
            <a:r>
              <a:rPr lang="en-US" dirty="0" smtClean="0"/>
              <a:t>The </a:t>
            </a:r>
            <a:r>
              <a:rPr lang="en-US" dirty="0" smtClean="0">
                <a:latin typeface="Courier New" pitchFamily="49" charset="0"/>
                <a:cs typeface="Courier New" pitchFamily="49" charset="0"/>
              </a:rPr>
              <a:t>Comparable</a:t>
            </a:r>
            <a:r>
              <a:rPr lang="en-US" dirty="0" smtClean="0"/>
              <a:t> Interface</a:t>
            </a:r>
          </a:p>
          <a:p>
            <a:endParaRPr lang="en-US" sz="1000" dirty="0" smtClean="0"/>
          </a:p>
          <a:p>
            <a:pPr lvl="2"/>
            <a:r>
              <a:rPr lang="en-US" dirty="0" smtClean="0"/>
              <a:t>defines the natural order</a:t>
            </a:r>
          </a:p>
          <a:p>
            <a:pPr lvl="2"/>
            <a:endParaRPr lang="en-US" dirty="0" smtClean="0"/>
          </a:p>
          <a:p>
            <a:pPr lvl="2"/>
            <a:r>
              <a:rPr lang="en-US" dirty="0" smtClean="0"/>
              <a:t>to implement </a:t>
            </a:r>
            <a:r>
              <a:rPr lang="en-US" dirty="0" smtClean="0">
                <a:latin typeface="Courier New" pitchFamily="49" charset="0"/>
                <a:cs typeface="Courier New" pitchFamily="49" charset="0"/>
              </a:rPr>
              <a:t>Comparable</a:t>
            </a:r>
            <a:r>
              <a:rPr lang="en-US" dirty="0" smtClean="0"/>
              <a:t>, a class must implement a single method, </a:t>
            </a:r>
            <a:r>
              <a:rPr lang="en-US" b="1" dirty="0" err="1" smtClean="0">
                <a:latin typeface="Courier New" pitchFamily="49" charset="0"/>
                <a:cs typeface="Courier New" pitchFamily="49" charset="0"/>
              </a:rPr>
              <a:t>compareTo</a:t>
            </a:r>
            <a:r>
              <a:rPr lang="en-US" b="1" dirty="0" smtClean="0">
                <a:latin typeface="Courier New" pitchFamily="49" charset="0"/>
                <a:cs typeface="Courier New" pitchFamily="49" charset="0"/>
              </a:rPr>
              <a:t>()</a:t>
            </a:r>
          </a:p>
          <a:p>
            <a:pPr lvl="2"/>
            <a:endParaRPr lang="en-US" b="1" dirty="0" smtClean="0">
              <a:latin typeface="Courier New" pitchFamily="49" charset="0"/>
              <a:cs typeface="Courier New" pitchFamily="49" charset="0"/>
            </a:endParaRPr>
          </a:p>
          <a:p>
            <a:pPr lvl="2"/>
            <a:r>
              <a:rPr lang="en-US" dirty="0" err="1" smtClean="0">
                <a:latin typeface="Courier New" pitchFamily="49" charset="0"/>
                <a:cs typeface="Courier New" pitchFamily="49" charset="0"/>
              </a:rPr>
              <a:t>compareTo</a:t>
            </a:r>
            <a:r>
              <a:rPr lang="en-US" dirty="0">
                <a:latin typeface="Courier New" pitchFamily="49" charset="0"/>
                <a:cs typeface="Courier New" pitchFamily="49" charset="0"/>
              </a:rPr>
              <a:t>(</a:t>
            </a:r>
            <a:r>
              <a:rPr lang="en-US" dirty="0" smtClean="0">
                <a:latin typeface="Courier New" pitchFamily="49" charset="0"/>
                <a:cs typeface="Courier New" pitchFamily="49" charset="0"/>
              </a:rPr>
              <a:t>)</a:t>
            </a:r>
            <a:r>
              <a:rPr lang="en-US" dirty="0" smtClean="0">
                <a:latin typeface="+mj-lt"/>
                <a:cs typeface="Courier New" pitchFamily="49" charset="0"/>
              </a:rPr>
              <a:t> method returns:</a:t>
            </a:r>
          </a:p>
          <a:p>
            <a:pPr lvl="3"/>
            <a:r>
              <a:rPr lang="en-US" dirty="0" smtClean="0">
                <a:latin typeface="+mj-lt"/>
                <a:cs typeface="Courier New" pitchFamily="49" charset="0"/>
              </a:rPr>
              <a:t>a negative integer - </a:t>
            </a:r>
            <a:r>
              <a:rPr lang="en-US" dirty="0" smtClean="0">
                <a:latin typeface="Courier New" pitchFamily="49" charset="0"/>
                <a:cs typeface="Courier New" pitchFamily="49" charset="0"/>
              </a:rPr>
              <a:t>this</a:t>
            </a:r>
            <a:r>
              <a:rPr lang="en-US" dirty="0" smtClean="0"/>
              <a:t> object is less than the specified object</a:t>
            </a:r>
            <a:endParaRPr lang="en-US" dirty="0" smtClean="0">
              <a:latin typeface="+mj-lt"/>
              <a:cs typeface="Courier New" pitchFamily="49" charset="0"/>
            </a:endParaRPr>
          </a:p>
          <a:p>
            <a:pPr lvl="3"/>
            <a:r>
              <a:rPr lang="en-US" dirty="0" smtClean="0"/>
              <a:t>zero </a:t>
            </a:r>
            <a:r>
              <a:rPr lang="en-US" sz="1050" dirty="0" smtClean="0">
                <a:cs typeface="Courier New" pitchFamily="49" charset="0"/>
              </a:rPr>
              <a:t>- </a:t>
            </a:r>
            <a:r>
              <a:rPr lang="en-US" dirty="0" smtClean="0">
                <a:latin typeface="Courier New" pitchFamily="49" charset="0"/>
                <a:cs typeface="Courier New" pitchFamily="49" charset="0"/>
              </a:rPr>
              <a:t>this</a:t>
            </a:r>
            <a:r>
              <a:rPr lang="en-US" dirty="0" smtClean="0"/>
              <a:t> object is equal to the specified object</a:t>
            </a:r>
          </a:p>
          <a:p>
            <a:pPr lvl="3"/>
            <a:r>
              <a:rPr lang="en-US" dirty="0" smtClean="0"/>
              <a:t>a positive integer - </a:t>
            </a:r>
            <a:r>
              <a:rPr lang="en-US" dirty="0" smtClean="0">
                <a:latin typeface="Courier New" pitchFamily="49" charset="0"/>
                <a:cs typeface="Courier New" pitchFamily="49" charset="0"/>
              </a:rPr>
              <a:t>this</a:t>
            </a:r>
            <a:r>
              <a:rPr lang="en-US" dirty="0" smtClean="0"/>
              <a:t> object is greater than the specified object</a:t>
            </a:r>
            <a:endParaRPr lang="en-US" dirty="0" smtClean="0">
              <a:latin typeface="+mj-lt"/>
              <a:cs typeface="Courier New" pitchFamily="49" charset="0"/>
            </a:endParaRPr>
          </a:p>
          <a:p>
            <a:pPr lvl="2" indent="-942975">
              <a:buNone/>
            </a:pPr>
            <a:endParaRPr lang="en-US" dirty="0" smtClean="0"/>
          </a:p>
          <a:p>
            <a:pPr lvl="2"/>
            <a:endParaRPr lang="en-US" b="1" dirty="0" smtClean="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pic>
        <p:nvPicPr>
          <p:cNvPr id="8" name="Picture 7"/>
          <p:cNvPicPr>
            <a:picLocks noChangeAspect="1"/>
          </p:cNvPicPr>
          <p:nvPr/>
        </p:nvPicPr>
        <p:blipFill>
          <a:blip r:embed="rId2"/>
          <a:stretch>
            <a:fillRect/>
          </a:stretch>
        </p:blipFill>
        <p:spPr>
          <a:xfrm>
            <a:off x="260350" y="3460750"/>
            <a:ext cx="5981700" cy="781050"/>
          </a:xfrm>
          <a:prstGeom prst="rect">
            <a:avLst/>
          </a:prstGeom>
        </p:spPr>
      </p:pic>
      <p:pic>
        <p:nvPicPr>
          <p:cNvPr id="9" name="Picture 8"/>
          <p:cNvPicPr>
            <a:picLocks noChangeAspect="1"/>
          </p:cNvPicPr>
          <p:nvPr/>
        </p:nvPicPr>
        <p:blipFill>
          <a:blip r:embed="rId3"/>
          <a:stretch>
            <a:fillRect/>
          </a:stretch>
        </p:blipFill>
        <p:spPr>
          <a:xfrm>
            <a:off x="4905375" y="910360"/>
            <a:ext cx="4238625" cy="1476375"/>
          </a:xfrm>
          <a:prstGeom prst="rect">
            <a:avLst/>
          </a:prstGeom>
          <a:effectLst>
            <a:glow>
              <a:schemeClr val="accent1"/>
            </a:glow>
            <a:outerShdw blurRad="63500" dist="63500" dir="6000000" algn="ctr" rotWithShape="0">
              <a:srgbClr val="000000">
                <a:alpha val="99000"/>
              </a:srgbClr>
            </a:outerShdw>
            <a:reflection blurRad="50800" stA="99000" endPos="17000" dist="63500" dir="5400000" sy="-100000" algn="bl" rotWithShape="0"/>
            <a:softEdge rad="76200"/>
          </a:effectLst>
        </p:spPr>
      </p:pic>
      <p:pic>
        <p:nvPicPr>
          <p:cNvPr id="5" name="Picture 4"/>
          <p:cNvPicPr>
            <a:picLocks noChangeAspect="1"/>
          </p:cNvPicPr>
          <p:nvPr/>
        </p:nvPicPr>
        <p:blipFill>
          <a:blip r:embed="rId4"/>
          <a:stretch>
            <a:fillRect/>
          </a:stretch>
        </p:blipFill>
        <p:spPr>
          <a:xfrm>
            <a:off x="607729" y="4511190"/>
            <a:ext cx="5296682" cy="1619250"/>
          </a:xfrm>
          <a:prstGeom prst="rect">
            <a:avLst/>
          </a:prstGeom>
        </p:spPr>
      </p:pic>
      <p:pic>
        <p:nvPicPr>
          <p:cNvPr id="12" name="Picture 11"/>
          <p:cNvPicPr>
            <a:picLocks noChangeAspect="1"/>
          </p:cNvPicPr>
          <p:nvPr/>
        </p:nvPicPr>
        <p:blipFill>
          <a:blip r:embed="rId5"/>
          <a:stretch>
            <a:fillRect/>
          </a:stretch>
        </p:blipFill>
        <p:spPr>
          <a:xfrm>
            <a:off x="580088" y="879088"/>
            <a:ext cx="3981450" cy="2667000"/>
          </a:xfrm>
          <a:prstGeom prst="rect">
            <a:avLst/>
          </a:prstGeom>
        </p:spPr>
      </p:pic>
      <p:pic>
        <p:nvPicPr>
          <p:cNvPr id="16" name="Picture 15"/>
          <p:cNvPicPr>
            <a:picLocks noChangeAspect="1"/>
          </p:cNvPicPr>
          <p:nvPr/>
        </p:nvPicPr>
        <p:blipFill>
          <a:blip r:embed="rId6"/>
          <a:stretch>
            <a:fillRect/>
          </a:stretch>
        </p:blipFill>
        <p:spPr>
          <a:xfrm>
            <a:off x="607729" y="4918075"/>
            <a:ext cx="5296682" cy="1481755"/>
          </a:xfrm>
          <a:prstGeom prst="rect">
            <a:avLst/>
          </a:prstGeom>
          <a:effectLst>
            <a:outerShdw blurRad="63500" dist="63500" dir="1200000" sx="101000" sy="101000" algn="ctr" rotWithShape="0">
              <a:srgbClr val="000000">
                <a:alpha val="43137"/>
              </a:srgbClr>
            </a:outerShdw>
            <a:reflection stA="99000" endPos="23000" dist="50800" dir="5400000" sy="-100000" algn="bl" rotWithShape="0"/>
          </a:effectLst>
        </p:spPr>
      </p:pic>
    </p:spTree>
    <p:extLst>
      <p:ext uri="{BB962C8B-B14F-4D97-AF65-F5344CB8AC3E}">
        <p14:creationId xmlns:p14="http://schemas.microsoft.com/office/powerpoint/2010/main" val="4142665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3"/>
          </p:nvPr>
        </p:nvSpPr>
        <p:spPr/>
        <p:txBody>
          <a:bodyPr/>
          <a:lstStyle/>
          <a:p>
            <a:pPr lvl="2" indent="-942975">
              <a:buNone/>
            </a:pPr>
            <a:r>
              <a:rPr lang="en-US" sz="1500" b="1" dirty="0" smtClean="0">
                <a:solidFill>
                  <a:srgbClr val="AA0B19"/>
                </a:solidFill>
              </a:rPr>
              <a:t>Sorting with </a:t>
            </a:r>
            <a:r>
              <a:rPr lang="en-US" sz="1500" b="1" dirty="0" smtClean="0">
                <a:solidFill>
                  <a:srgbClr val="AA0B19"/>
                </a:solidFill>
                <a:latin typeface="Courier New" pitchFamily="49" charset="0"/>
                <a:cs typeface="Courier New" pitchFamily="49" charset="0"/>
              </a:rPr>
              <a:t>Comparator</a:t>
            </a:r>
            <a:endParaRPr lang="en-US" sz="1500" dirty="0" smtClean="0">
              <a:solidFill>
                <a:schemeClr val="tx1"/>
              </a:solidFill>
              <a:latin typeface="Courier New" pitchFamily="49" charset="0"/>
              <a:cs typeface="Courier New" pitchFamily="49" charset="0"/>
            </a:endParaRPr>
          </a:p>
          <a:p>
            <a:pPr lvl="2" indent="-942975">
              <a:buNone/>
            </a:pPr>
            <a:endParaRPr lang="en-US" sz="1000" dirty="0" smtClean="0">
              <a:solidFill>
                <a:schemeClr val="tx1"/>
              </a:solidFill>
            </a:endParaRPr>
          </a:p>
          <a:p>
            <a:pPr lvl="2"/>
            <a:r>
              <a:rPr lang="en-US" sz="1400" dirty="0" smtClean="0">
                <a:solidFill>
                  <a:schemeClr val="tx1"/>
                </a:solidFill>
                <a:latin typeface="Courier New" pitchFamily="49" charset="0"/>
                <a:cs typeface="Courier New" pitchFamily="49" charset="0"/>
              </a:rPr>
              <a:t>Comparator</a:t>
            </a:r>
            <a:r>
              <a:rPr lang="en-US" sz="1400" dirty="0" smtClean="0">
                <a:solidFill>
                  <a:schemeClr val="tx1"/>
                </a:solidFill>
              </a:rPr>
              <a:t> </a:t>
            </a:r>
            <a:r>
              <a:rPr lang="en-US" dirty="0" smtClean="0"/>
              <a:t>gives the capability to sort a given collection any number of different ways</a:t>
            </a:r>
          </a:p>
          <a:p>
            <a:pPr lvl="2"/>
            <a:r>
              <a:rPr lang="en-US" dirty="0" smtClean="0"/>
              <a:t>you can use it to sort instances of any class, even classes you can't modify</a:t>
            </a:r>
          </a:p>
          <a:p>
            <a:pPr lvl="2"/>
            <a:r>
              <a:rPr lang="en-US" dirty="0" smtClean="0"/>
              <a:t>it is also very easy to implement, having only one method, </a:t>
            </a:r>
            <a:r>
              <a:rPr lang="en-US" b="1" dirty="0" smtClean="0">
                <a:latin typeface="Courier New" pitchFamily="49" charset="0"/>
                <a:cs typeface="Courier New" pitchFamily="49" charset="0"/>
              </a:rPr>
              <a:t>compare()</a:t>
            </a:r>
          </a:p>
          <a:p>
            <a:pPr lvl="2"/>
            <a:r>
              <a:rPr lang="en-US" dirty="0" smtClean="0">
                <a:latin typeface="Courier New" pitchFamily="49" charset="0"/>
                <a:cs typeface="Courier New" pitchFamily="49" charset="0"/>
              </a:rPr>
              <a:t>compare()</a:t>
            </a:r>
            <a:r>
              <a:rPr lang="en-US" dirty="0" smtClean="0">
                <a:cs typeface="Courier New" pitchFamily="49" charset="0"/>
              </a:rPr>
              <a:t> method returns:</a:t>
            </a:r>
          </a:p>
          <a:p>
            <a:pPr lvl="3"/>
            <a:r>
              <a:rPr lang="en-US" dirty="0" smtClean="0">
                <a:cs typeface="Courier New" pitchFamily="49" charset="0"/>
              </a:rPr>
              <a:t>a negative integer – </a:t>
            </a:r>
            <a:r>
              <a:rPr lang="en-US" dirty="0" smtClean="0">
                <a:latin typeface="+mj-lt"/>
                <a:cs typeface="Courier New" pitchFamily="49" charset="0"/>
              </a:rPr>
              <a:t>first</a:t>
            </a:r>
            <a:r>
              <a:rPr lang="en-US" dirty="0" smtClean="0">
                <a:latin typeface="Courier New" pitchFamily="49" charset="0"/>
                <a:cs typeface="Courier New" pitchFamily="49" charset="0"/>
              </a:rPr>
              <a:t> </a:t>
            </a:r>
            <a:r>
              <a:rPr lang="en-US" dirty="0" smtClean="0"/>
              <a:t>object is less than the second object</a:t>
            </a:r>
            <a:endParaRPr lang="en-US" dirty="0" smtClean="0">
              <a:cs typeface="Courier New" pitchFamily="49" charset="0"/>
            </a:endParaRPr>
          </a:p>
          <a:p>
            <a:pPr lvl="3"/>
            <a:r>
              <a:rPr lang="en-US" dirty="0" smtClean="0"/>
              <a:t>zero </a:t>
            </a:r>
            <a:r>
              <a:rPr lang="en-US" sz="1050" dirty="0" smtClean="0">
                <a:cs typeface="Courier New" pitchFamily="49" charset="0"/>
              </a:rPr>
              <a:t>– </a:t>
            </a:r>
            <a:r>
              <a:rPr lang="en-US" dirty="0" smtClean="0">
                <a:latin typeface="+mj-lt"/>
                <a:cs typeface="Courier New" pitchFamily="49" charset="0"/>
              </a:rPr>
              <a:t>first </a:t>
            </a:r>
            <a:r>
              <a:rPr lang="en-US" dirty="0" smtClean="0"/>
              <a:t>object is equal to the second object</a:t>
            </a:r>
          </a:p>
          <a:p>
            <a:pPr lvl="3"/>
            <a:r>
              <a:rPr lang="en-US" dirty="0" smtClean="0"/>
              <a:t>a positive integer – </a:t>
            </a:r>
            <a:r>
              <a:rPr lang="en-US" dirty="0" smtClean="0">
                <a:latin typeface="+mj-lt"/>
                <a:cs typeface="Courier New" pitchFamily="49" charset="0"/>
              </a:rPr>
              <a:t>first </a:t>
            </a:r>
            <a:r>
              <a:rPr lang="en-US" dirty="0" smtClean="0"/>
              <a:t>object is greater than the second object</a:t>
            </a:r>
            <a:endParaRPr lang="en-US" dirty="0" smtClean="0">
              <a:latin typeface="Courier New" pitchFamily="49" charset="0"/>
              <a:cs typeface="Courier New" pitchFamily="49" charset="0"/>
            </a:endParaRPr>
          </a:p>
          <a:p>
            <a:pPr lvl="1"/>
            <a:endParaRPr lang="en-US" b="1" dirty="0" smtClean="0">
              <a:solidFill>
                <a:srgbClr val="AA0B19"/>
              </a:solidFill>
            </a:endParaRPr>
          </a:p>
          <a:p>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latin typeface="Courier New" pitchFamily="49" charset="0"/>
              <a:cs typeface="Courier New" pitchFamily="49" charset="0"/>
            </a:endParaRPr>
          </a:p>
        </p:txBody>
      </p:sp>
      <p:sp>
        <p:nvSpPr>
          <p:cNvPr id="3" name="Content Placeholder 2"/>
          <p:cNvSpPr>
            <a:spLocks noGrp="1"/>
          </p:cNvSpPr>
          <p:nvPr>
            <p:ph idx="13"/>
          </p:nvPr>
        </p:nvSpPr>
        <p:spPr>
          <a:xfrm>
            <a:off x="607728" y="1617968"/>
            <a:ext cx="7907621" cy="4616577"/>
          </a:xfrm>
        </p:spPr>
        <p:txBody>
          <a:bodyPr>
            <a:normAutofit/>
          </a:bodyPr>
          <a:lstStyle/>
          <a:p>
            <a:r>
              <a:rPr lang="en-US" dirty="0" smtClean="0"/>
              <a:t>The </a:t>
            </a:r>
            <a:r>
              <a:rPr lang="en-US" dirty="0" smtClean="0">
                <a:latin typeface="Courier New" pitchFamily="49" charset="0"/>
                <a:cs typeface="Courier New" pitchFamily="49" charset="0"/>
              </a:rPr>
              <a:t>Comparator </a:t>
            </a:r>
            <a:r>
              <a:rPr lang="en-US" dirty="0" smtClean="0"/>
              <a:t>Interface</a:t>
            </a:r>
          </a:p>
          <a:p>
            <a:endParaRPr lang="en-US" sz="1000" dirty="0" smtClean="0"/>
          </a:p>
          <a:p>
            <a:pPr lvl="2" indent="-942975">
              <a:buNone/>
            </a:pPr>
            <a:endParaRPr lang="en-US" dirty="0" smtClean="0"/>
          </a:p>
          <a:p>
            <a:pPr lvl="2"/>
            <a:endParaRPr lang="en-US" b="1" dirty="0" smtClean="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pic>
        <p:nvPicPr>
          <p:cNvPr id="5" name="Picture 4"/>
          <p:cNvPicPr>
            <a:picLocks noChangeAspect="1"/>
          </p:cNvPicPr>
          <p:nvPr/>
        </p:nvPicPr>
        <p:blipFill>
          <a:blip r:embed="rId2"/>
          <a:stretch>
            <a:fillRect/>
          </a:stretch>
        </p:blipFill>
        <p:spPr>
          <a:xfrm>
            <a:off x="449262" y="2036762"/>
            <a:ext cx="5663394" cy="1259891"/>
          </a:xfrm>
          <a:prstGeom prst="rect">
            <a:avLst/>
          </a:prstGeom>
        </p:spPr>
      </p:pic>
      <p:pic>
        <p:nvPicPr>
          <p:cNvPr id="7" name="Picture 6"/>
          <p:cNvPicPr>
            <a:picLocks noChangeAspect="1"/>
          </p:cNvPicPr>
          <p:nvPr/>
        </p:nvPicPr>
        <p:blipFill>
          <a:blip r:embed="rId3"/>
          <a:stretch>
            <a:fillRect/>
          </a:stretch>
        </p:blipFill>
        <p:spPr>
          <a:xfrm>
            <a:off x="607728" y="3715447"/>
            <a:ext cx="5567212" cy="1431896"/>
          </a:xfrm>
          <a:prstGeom prst="rect">
            <a:avLst/>
          </a:prstGeom>
        </p:spPr>
      </p:pic>
    </p:spTree>
    <p:extLst>
      <p:ext uri="{BB962C8B-B14F-4D97-AF65-F5344CB8AC3E}">
        <p14:creationId xmlns:p14="http://schemas.microsoft.com/office/powerpoint/2010/main" val="187577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29" y="241893"/>
            <a:ext cx="6384983" cy="1091681"/>
          </a:xfrm>
        </p:spPr>
        <p:txBody>
          <a:bodyPr/>
          <a:lstStyle/>
          <a:p>
            <a:r>
              <a:rPr lang="ro-RO" dirty="0" smtClean="0"/>
              <a:t>Common Exceptions - Collections</a:t>
            </a:r>
            <a:endParaRPr lang="en-US" dirty="0"/>
          </a:p>
        </p:txBody>
      </p:sp>
      <p:sp>
        <p:nvSpPr>
          <p:cNvPr id="3" name="Content Placeholder 2"/>
          <p:cNvSpPr>
            <a:spLocks noGrp="1"/>
          </p:cNvSpPr>
          <p:nvPr>
            <p:ph idx="13"/>
          </p:nvPr>
        </p:nvSpPr>
        <p:spPr/>
        <p:txBody>
          <a:bodyPr>
            <a:normAutofit/>
          </a:bodyPr>
          <a:lstStyle/>
          <a:p>
            <a:pPr marL="285750" indent="-285750">
              <a:buFont typeface="Arial" panose="020B0604020202020204" pitchFamily="34" charset="0"/>
              <a:buChar char="•"/>
            </a:pPr>
            <a:r>
              <a:rPr lang="en-US" dirty="0" err="1" smtClean="0"/>
              <a:t>java.lang.ClassCastException</a:t>
            </a:r>
            <a:endParaRPr lang="en-US" dirty="0" smtClean="0"/>
          </a:p>
          <a:p>
            <a:pPr lvl="2" algn="just"/>
            <a:endParaRPr lang="en-US" sz="800" dirty="0" smtClean="0"/>
          </a:p>
          <a:p>
            <a:pPr lvl="2" algn="just"/>
            <a:r>
              <a:rPr lang="en-US" dirty="0" smtClean="0"/>
              <a:t>all elements in the list must implement the </a:t>
            </a:r>
            <a:r>
              <a:rPr lang="en-US" b="1" dirty="0" smtClean="0">
                <a:latin typeface="Courier New" pitchFamily="49" charset="0"/>
                <a:cs typeface="Courier New" pitchFamily="49" charset="0"/>
              </a:rPr>
              <a:t>Comparable</a:t>
            </a:r>
            <a:r>
              <a:rPr lang="en-US" dirty="0" smtClean="0"/>
              <a:t> interface</a:t>
            </a:r>
            <a:r>
              <a:rPr lang="ro-RO" dirty="0" smtClean="0"/>
              <a:t> and</a:t>
            </a:r>
            <a:r>
              <a:rPr lang="en-US" dirty="0" smtClean="0"/>
              <a:t> must be mutually comparable</a:t>
            </a:r>
            <a:endParaRPr lang="en-US" b="1" dirty="0" smtClean="0">
              <a:latin typeface="Courier New" pitchFamily="49" charset="0"/>
              <a:cs typeface="Courier New" pitchFamily="49" charset="0"/>
            </a:endParaRPr>
          </a:p>
          <a:p>
            <a:pPr lvl="2" algn="just"/>
            <a:endParaRPr lang="ro-RO" sz="1000" b="1" dirty="0" smtClean="0">
              <a:latin typeface="Courier New" pitchFamily="49" charset="0"/>
              <a:cs typeface="Courier New" pitchFamily="49" charset="0"/>
            </a:endParaRPr>
          </a:p>
          <a:p>
            <a:pPr marL="285750" indent="-285750">
              <a:buFont typeface="Arial" panose="020B0604020202020204" pitchFamily="34" charset="0"/>
              <a:buChar char="•"/>
            </a:pPr>
            <a:r>
              <a:rPr lang="en-US" dirty="0" err="1" smtClean="0"/>
              <a:t>java.lang.UnsupportedOperationException</a:t>
            </a:r>
            <a:endParaRPr lang="en-US" dirty="0" smtClean="0"/>
          </a:p>
          <a:p>
            <a:pPr lvl="2" algn="just"/>
            <a:endParaRPr lang="en-US" sz="800" dirty="0" smtClean="0"/>
          </a:p>
          <a:p>
            <a:pPr lvl="2" algn="just"/>
            <a:r>
              <a:rPr lang="en-US" dirty="0" smtClean="0"/>
              <a:t>thrown to indicate that the requested operation</a:t>
            </a:r>
            <a:r>
              <a:rPr lang="ro-RO" dirty="0" smtClean="0"/>
              <a:t> (</a:t>
            </a:r>
            <a:r>
              <a:rPr lang="ro-RO" b="1" dirty="0" smtClean="0"/>
              <a:t>add</a:t>
            </a:r>
            <a:r>
              <a:rPr lang="ro-RO" dirty="0" smtClean="0"/>
              <a:t>, </a:t>
            </a:r>
            <a:r>
              <a:rPr lang="ro-RO" b="1" dirty="0" smtClean="0"/>
              <a:t>remove</a:t>
            </a:r>
            <a:r>
              <a:rPr lang="ro-RO" dirty="0" smtClean="0"/>
              <a:t>)</a:t>
            </a:r>
            <a:r>
              <a:rPr lang="en-US" dirty="0" smtClean="0"/>
              <a:t> is not supported</a:t>
            </a:r>
            <a:r>
              <a:rPr lang="ro-RO" dirty="0" smtClean="0"/>
              <a:t>  by the immutable collection object</a:t>
            </a:r>
            <a:endParaRPr lang="en-US" dirty="0" smtClean="0"/>
          </a:p>
          <a:p>
            <a:pPr lvl="2" algn="just"/>
            <a:endParaRPr lang="ro-RO" sz="1000" dirty="0" smtClean="0"/>
          </a:p>
          <a:p>
            <a:pPr marL="285750" indent="-285750">
              <a:buFont typeface="Arial" panose="020B0604020202020204" pitchFamily="34" charset="0"/>
              <a:buChar char="•"/>
            </a:pPr>
            <a:r>
              <a:rPr lang="en-US" dirty="0" err="1" smtClean="0"/>
              <a:t>java.util.ConcurrentModificationException</a:t>
            </a:r>
            <a:endParaRPr lang="en-US" dirty="0" smtClean="0"/>
          </a:p>
          <a:p>
            <a:pPr lvl="2" algn="just"/>
            <a:endParaRPr lang="ro-RO" sz="500" b="0" dirty="0" smtClean="0"/>
          </a:p>
          <a:p>
            <a:pPr lvl="2" algn="just"/>
            <a:endParaRPr lang="en-US" sz="800" b="0" dirty="0" smtClean="0"/>
          </a:p>
          <a:p>
            <a:pPr lvl="2" algn="just"/>
            <a:r>
              <a:rPr lang="en-US" b="0" dirty="0" smtClean="0"/>
              <a:t>t</a:t>
            </a:r>
            <a:r>
              <a:rPr lang="ro-RO" b="0" dirty="0" smtClean="0"/>
              <a:t>his exception appears either in a multithreading context if the collection object has been concurrently modified by a different thread while another thread is iterating over the collection</a:t>
            </a:r>
            <a:endParaRPr lang="en-US" b="0" dirty="0" smtClean="0"/>
          </a:p>
          <a:p>
            <a:pPr lvl="2" algn="just"/>
            <a:endParaRPr lang="en-US" sz="500" b="0" dirty="0" smtClean="0"/>
          </a:p>
          <a:p>
            <a:pPr lvl="2" algn="just"/>
            <a:r>
              <a:rPr lang="ro-RO" b="0" dirty="0" smtClean="0"/>
              <a:t> or it can also appear in a single threaded context when </a:t>
            </a:r>
            <a:r>
              <a:rPr lang="en-US" b="0" dirty="0" smtClean="0"/>
              <a:t>a thread modifies a collection</a:t>
            </a:r>
            <a:r>
              <a:rPr lang="ro-RO" b="0" dirty="0" smtClean="0"/>
              <a:t> object</a:t>
            </a:r>
            <a:r>
              <a:rPr lang="en-US" b="0" dirty="0" smtClean="0"/>
              <a:t> directly while it is iterating </a:t>
            </a:r>
            <a:r>
              <a:rPr lang="ro-RO" b="0" dirty="0" smtClean="0"/>
              <a:t>it</a:t>
            </a:r>
          </a:p>
          <a:p>
            <a:pPr lvl="3" algn="just"/>
            <a:r>
              <a:rPr lang="en-US" dirty="0" smtClean="0"/>
              <a:t>f</a:t>
            </a:r>
            <a:r>
              <a:rPr lang="en-US" b="0" dirty="0" smtClean="0"/>
              <a:t>ail-fast </a:t>
            </a:r>
            <a:r>
              <a:rPr lang="en-US" b="0" dirty="0" err="1" smtClean="0"/>
              <a:t>iterator</a:t>
            </a:r>
            <a:r>
              <a:rPr lang="ro-RO" b="0" dirty="0" smtClean="0"/>
              <a:t>s</a:t>
            </a:r>
            <a:r>
              <a:rPr lang="en-US" b="0" dirty="0" smtClean="0"/>
              <a:t> will throw this exception</a:t>
            </a:r>
            <a:r>
              <a:rPr lang="ro-RO" b="0" dirty="0" smtClean="0"/>
              <a:t> when this behavio</a:t>
            </a:r>
            <a:r>
              <a:rPr lang="en-US" b="0" dirty="0" smtClean="0"/>
              <a:t>u</a:t>
            </a:r>
            <a:r>
              <a:rPr lang="ro-RO" b="0" dirty="0" smtClean="0"/>
              <a:t>r is detected</a:t>
            </a:r>
            <a:endParaRPr lang="en-US" b="0" dirty="0" smtClean="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extLst>
      <p:ext uri="{BB962C8B-B14F-4D97-AF65-F5344CB8AC3E}">
        <p14:creationId xmlns:p14="http://schemas.microsoft.com/office/powerpoint/2010/main" val="1855584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Collection </a:t>
            </a:r>
            <a:r>
              <a:rPr lang="en-GB" dirty="0" err="1" smtClean="0"/>
              <a:t>vs</a:t>
            </a:r>
            <a:r>
              <a:rPr lang="en-GB" dirty="0" smtClean="0"/>
              <a:t> collection</a:t>
            </a:r>
            <a:endParaRPr lang="en-US" dirty="0"/>
          </a:p>
        </p:txBody>
      </p:sp>
      <p:sp>
        <p:nvSpPr>
          <p:cNvPr id="3" name="Content Placeholder 2"/>
          <p:cNvSpPr>
            <a:spLocks noGrp="1"/>
          </p:cNvSpPr>
          <p:nvPr>
            <p:ph idx="13"/>
          </p:nvPr>
        </p:nvSpPr>
        <p:spPr/>
        <p:txBody>
          <a:bodyPr/>
          <a:lstStyle/>
          <a:p>
            <a:r>
              <a:rPr lang="en-GB" dirty="0" smtClean="0"/>
              <a:t>Collection </a:t>
            </a:r>
            <a:r>
              <a:rPr lang="en-GB" dirty="0" err="1" smtClean="0"/>
              <a:t>vs</a:t>
            </a:r>
            <a:r>
              <a:rPr lang="en-GB" dirty="0" smtClean="0"/>
              <a:t> collection</a:t>
            </a:r>
          </a:p>
          <a:p>
            <a:endParaRPr lang="en-GB" dirty="0"/>
          </a:p>
          <a:p>
            <a:pPr lvl="1"/>
            <a:r>
              <a:rPr lang="en-US" dirty="0" smtClean="0"/>
              <a:t>There are three overloaded uses of the word “collection”:</a:t>
            </a:r>
          </a:p>
          <a:p>
            <a:pPr lvl="1"/>
            <a:endParaRPr lang="en-US" dirty="0" smtClean="0"/>
          </a:p>
          <a:p>
            <a:pPr lvl="2" algn="just"/>
            <a:r>
              <a:rPr lang="en-US" dirty="0" smtClean="0"/>
              <a:t> </a:t>
            </a:r>
            <a:r>
              <a:rPr lang="en-US" b="1" dirty="0" smtClean="0"/>
              <a:t>collection </a:t>
            </a:r>
            <a:r>
              <a:rPr lang="en-US" dirty="0" smtClean="0"/>
              <a:t>(lowercase </a:t>
            </a:r>
            <a:r>
              <a:rPr lang="en-US" b="1" dirty="0" smtClean="0"/>
              <a:t>c</a:t>
            </a:r>
            <a:r>
              <a:rPr lang="en-US" dirty="0" smtClean="0"/>
              <a:t>), which represents any of the data structures in which objects are stored and iterated over</a:t>
            </a:r>
          </a:p>
          <a:p>
            <a:pPr lvl="2" algn="just"/>
            <a:endParaRPr lang="en-US" dirty="0" smtClean="0"/>
          </a:p>
          <a:p>
            <a:pPr lvl="2" algn="just"/>
            <a:r>
              <a:rPr lang="en-US" b="1" dirty="0" smtClean="0"/>
              <a:t>Collection </a:t>
            </a:r>
            <a:r>
              <a:rPr lang="en-US" dirty="0" smtClean="0"/>
              <a:t>(capital </a:t>
            </a:r>
            <a:r>
              <a:rPr lang="en-US" b="1" dirty="0" smtClean="0"/>
              <a:t>C</a:t>
            </a:r>
            <a:r>
              <a:rPr lang="en-US" dirty="0" smtClean="0"/>
              <a:t>), which is actually the </a:t>
            </a:r>
            <a:r>
              <a:rPr lang="en-US" b="1" dirty="0" err="1" smtClean="0">
                <a:latin typeface="Courier New" pitchFamily="49" charset="0"/>
                <a:cs typeface="Courier New" pitchFamily="49" charset="0"/>
              </a:rPr>
              <a:t>java.util.Collection</a:t>
            </a:r>
            <a:r>
              <a:rPr lang="en-US" dirty="0" smtClean="0"/>
              <a:t> interface from which </a:t>
            </a:r>
            <a:r>
              <a:rPr lang="en-US" dirty="0" smtClean="0">
                <a:latin typeface="Courier New" pitchFamily="49" charset="0"/>
                <a:cs typeface="Courier New" pitchFamily="49" charset="0"/>
              </a:rPr>
              <a:t>Set</a:t>
            </a:r>
            <a:r>
              <a:rPr lang="en-US" dirty="0" smtClean="0"/>
              <a:t>, </a:t>
            </a:r>
            <a:r>
              <a:rPr lang="en-US" dirty="0" smtClean="0">
                <a:latin typeface="Courier New" pitchFamily="49" charset="0"/>
                <a:cs typeface="Courier New" pitchFamily="49" charset="0"/>
              </a:rPr>
              <a:t>List</a:t>
            </a:r>
            <a:r>
              <a:rPr lang="en-US" dirty="0" smtClean="0"/>
              <a:t>, and </a:t>
            </a:r>
            <a:r>
              <a:rPr lang="en-US" dirty="0" smtClean="0">
                <a:latin typeface="Courier New" pitchFamily="49" charset="0"/>
                <a:cs typeface="Courier New" pitchFamily="49" charset="0"/>
              </a:rPr>
              <a:t>Queue</a:t>
            </a:r>
            <a:r>
              <a:rPr lang="en-US" dirty="0" smtClean="0"/>
              <a:t> extend</a:t>
            </a:r>
          </a:p>
          <a:p>
            <a:pPr lvl="2" algn="just"/>
            <a:endParaRPr lang="en-US" sz="1600" dirty="0" smtClean="0"/>
          </a:p>
          <a:p>
            <a:pPr lvl="2" algn="just"/>
            <a:r>
              <a:rPr lang="en-US" b="1" dirty="0" smtClean="0"/>
              <a:t>Collections</a:t>
            </a:r>
            <a:r>
              <a:rPr lang="en-US" dirty="0" smtClean="0"/>
              <a:t> (capital </a:t>
            </a:r>
            <a:r>
              <a:rPr lang="en-US" b="1" dirty="0" smtClean="0"/>
              <a:t>C</a:t>
            </a:r>
            <a:r>
              <a:rPr lang="en-US" dirty="0" smtClean="0"/>
              <a:t> and ends with </a:t>
            </a:r>
            <a:r>
              <a:rPr lang="en-US" b="1" dirty="0" smtClean="0"/>
              <a:t>s</a:t>
            </a:r>
            <a:r>
              <a:rPr lang="en-US" dirty="0" smtClean="0"/>
              <a:t>) is the </a:t>
            </a:r>
            <a:r>
              <a:rPr lang="en-US" b="1" dirty="0" err="1" smtClean="0">
                <a:latin typeface="Courier New" pitchFamily="49" charset="0"/>
                <a:cs typeface="Courier New" pitchFamily="49" charset="0"/>
              </a:rPr>
              <a:t>java.util.Collections</a:t>
            </a:r>
            <a:r>
              <a:rPr lang="en-US" dirty="0" smtClean="0"/>
              <a:t> class that holds a pile of static utility methods for use with collections</a:t>
            </a:r>
          </a:p>
          <a:p>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extLst>
      <p:ext uri="{BB962C8B-B14F-4D97-AF65-F5344CB8AC3E}">
        <p14:creationId xmlns:p14="http://schemas.microsoft.com/office/powerpoint/2010/main" val="1687016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Best Practices - Collections</a:t>
            </a:r>
            <a:endParaRPr lang="en-US" dirty="0"/>
          </a:p>
        </p:txBody>
      </p:sp>
      <p:sp>
        <p:nvSpPr>
          <p:cNvPr id="3" name="Content Placeholder 2"/>
          <p:cNvSpPr>
            <a:spLocks noGrp="1"/>
          </p:cNvSpPr>
          <p:nvPr>
            <p:ph idx="13"/>
          </p:nvPr>
        </p:nvSpPr>
        <p:spPr/>
        <p:txBody>
          <a:bodyPr>
            <a:normAutofit/>
          </a:bodyPr>
          <a:lstStyle/>
          <a:p>
            <a:r>
              <a:rPr lang="en-US" dirty="0"/>
              <a:t>Best </a:t>
            </a:r>
            <a:r>
              <a:rPr lang="en-US" dirty="0" smtClean="0"/>
              <a:t>Practices</a:t>
            </a:r>
          </a:p>
          <a:p>
            <a:endParaRPr lang="en-US" dirty="0" smtClean="0"/>
          </a:p>
          <a:p>
            <a:pPr marL="914400" lvl="2" indent="-282575"/>
            <a:r>
              <a:rPr lang="en-US" b="0" dirty="0" smtClean="0"/>
              <a:t>choose </a:t>
            </a:r>
            <a:r>
              <a:rPr lang="en-US" b="0" dirty="0"/>
              <a:t>the right type of collection based on the </a:t>
            </a:r>
            <a:r>
              <a:rPr lang="en-US" b="0" dirty="0" smtClean="0"/>
              <a:t>need:</a:t>
            </a:r>
          </a:p>
          <a:p>
            <a:pPr marL="1485900" lvl="3" indent="-285750"/>
            <a:r>
              <a:rPr lang="en-US" dirty="0"/>
              <a:t>if </a:t>
            </a:r>
            <a:r>
              <a:rPr lang="en-US" dirty="0" smtClean="0"/>
              <a:t>we need access based on the index, </a:t>
            </a:r>
            <a:r>
              <a:rPr lang="en-US" dirty="0"/>
              <a:t>we might want to use </a:t>
            </a:r>
            <a:r>
              <a:rPr lang="en-US" dirty="0" smtClean="0"/>
              <a:t> </a:t>
            </a:r>
            <a:r>
              <a:rPr lang="en-US" dirty="0" err="1" smtClean="0">
                <a:latin typeface="Courier New" panose="02070309020205020404" pitchFamily="49" charset="0"/>
                <a:cs typeface="Courier New" panose="02070309020205020404" pitchFamily="49" charset="0"/>
              </a:rPr>
              <a:t>ArrayList</a:t>
            </a:r>
            <a:endParaRPr lang="en-US" dirty="0" smtClean="0">
              <a:latin typeface="Courier New" panose="02070309020205020404" pitchFamily="49" charset="0"/>
              <a:cs typeface="Courier New" panose="02070309020205020404" pitchFamily="49" charset="0"/>
            </a:endParaRPr>
          </a:p>
          <a:p>
            <a:pPr marL="1485900" lvl="3" indent="-285750"/>
            <a:r>
              <a:rPr lang="en-US" dirty="0" smtClean="0"/>
              <a:t>if </a:t>
            </a:r>
            <a:r>
              <a:rPr lang="en-US" dirty="0"/>
              <a:t>we have to iterate over the </a:t>
            </a:r>
            <a:r>
              <a:rPr lang="en-US" dirty="0">
                <a:latin typeface="Courier New" panose="02070309020205020404" pitchFamily="49" charset="0"/>
                <a:cs typeface="Courier New" panose="02070309020205020404" pitchFamily="49" charset="0"/>
              </a:rPr>
              <a:t>Map</a:t>
            </a:r>
            <a:r>
              <a:rPr lang="en-US" dirty="0"/>
              <a:t> in order of insertion, we need to use </a:t>
            </a:r>
            <a:r>
              <a:rPr lang="en-US" dirty="0" err="1">
                <a:latin typeface="Courier New" panose="02070309020205020404" pitchFamily="49" charset="0"/>
                <a:cs typeface="Courier New" panose="02070309020205020404" pitchFamily="49" charset="0"/>
              </a:rPr>
              <a:t>LinkedHashMap</a:t>
            </a:r>
            <a:endParaRPr lang="en-US" dirty="0">
              <a:latin typeface="Courier New" panose="02070309020205020404" pitchFamily="49" charset="0"/>
              <a:cs typeface="Courier New" panose="02070309020205020404" pitchFamily="49" charset="0"/>
            </a:endParaRPr>
          </a:p>
          <a:p>
            <a:pPr marL="1485900" lvl="3" indent="-285750"/>
            <a:r>
              <a:rPr lang="en-US" dirty="0"/>
              <a:t>i</a:t>
            </a:r>
            <a:r>
              <a:rPr lang="en-US" dirty="0" smtClean="0"/>
              <a:t>f </a:t>
            </a:r>
            <a:r>
              <a:rPr lang="en-US" dirty="0"/>
              <a:t>we don’t want duplicates, we should </a:t>
            </a:r>
            <a:r>
              <a:rPr lang="en-US" dirty="0" smtClean="0"/>
              <a:t>use a </a:t>
            </a:r>
            <a:r>
              <a:rPr lang="en-US" dirty="0" err="1">
                <a:latin typeface="Courier New" panose="02070309020205020404" pitchFamily="49" charset="0"/>
                <a:cs typeface="Courier New" panose="02070309020205020404" pitchFamily="49" charset="0"/>
              </a:rPr>
              <a:t>HashSet</a:t>
            </a:r>
            <a:endParaRPr lang="en-US" dirty="0">
              <a:latin typeface="Courier New" panose="02070309020205020404" pitchFamily="49" charset="0"/>
              <a:cs typeface="Courier New" panose="02070309020205020404" pitchFamily="49" charset="0"/>
            </a:endParaRPr>
          </a:p>
          <a:p>
            <a:pPr marL="1228725" lvl="2" indent="-285750"/>
            <a:endParaRPr lang="en-US" dirty="0">
              <a:latin typeface="Courier New" panose="02070309020205020404" pitchFamily="49" charset="0"/>
              <a:cs typeface="Courier New" panose="02070309020205020404" pitchFamily="49" charset="0"/>
            </a:endParaRPr>
          </a:p>
          <a:p>
            <a:pPr marL="914400" lvl="2" indent="-282575" algn="just"/>
            <a:r>
              <a:rPr lang="en-US" dirty="0" smtClean="0"/>
              <a:t>write programs </a:t>
            </a:r>
            <a:r>
              <a:rPr lang="en-US" dirty="0"/>
              <a:t>in terms of interfaces not implementations, it </a:t>
            </a:r>
            <a:r>
              <a:rPr lang="en-US" dirty="0" smtClean="0"/>
              <a:t>allows </a:t>
            </a:r>
            <a:r>
              <a:rPr lang="en-US" dirty="0"/>
              <a:t>to change the implementation easily </a:t>
            </a:r>
            <a:r>
              <a:rPr lang="en-US" dirty="0" smtClean="0"/>
              <a:t>at a </a:t>
            </a:r>
            <a:r>
              <a:rPr lang="en-US" dirty="0"/>
              <a:t>later point of </a:t>
            </a:r>
            <a:r>
              <a:rPr lang="en-US" dirty="0" smtClean="0"/>
              <a:t>time</a:t>
            </a:r>
            <a:endParaRPr lang="en-US" dirty="0">
              <a:latin typeface="Courier New" panose="02070309020205020404" pitchFamily="49" charset="0"/>
              <a:cs typeface="Courier New" panose="02070309020205020404" pitchFamily="49" charset="0"/>
            </a:endParaRPr>
          </a:p>
          <a:p>
            <a:pPr marL="914400" lvl="2" indent="-282575" algn="just"/>
            <a:endParaRPr lang="en-US" dirty="0">
              <a:latin typeface="Courier New" panose="02070309020205020404" pitchFamily="49" charset="0"/>
              <a:cs typeface="Courier New" panose="02070309020205020404" pitchFamily="49" charset="0"/>
            </a:endParaRPr>
          </a:p>
          <a:p>
            <a:pPr marL="914400" lvl="2" indent="-282575" algn="just"/>
            <a:r>
              <a:rPr lang="en-US" sz="1300" dirty="0"/>
              <a:t>prefer using lists over arrays</a:t>
            </a:r>
          </a:p>
          <a:p>
            <a:pPr marL="685800" lvl="2" indent="0" algn="just">
              <a:buNone/>
            </a:pPr>
            <a:endParaRPr lang="en-US" sz="1050" b="0" dirty="0" smtClean="0">
              <a:solidFill>
                <a:schemeClr val="tx1"/>
              </a:solidFill>
              <a:latin typeface="Courier New" pitchFamily="49" charset="0"/>
              <a:cs typeface="Courier New" pitchFamily="49" charset="0"/>
            </a:endParaRPr>
          </a:p>
          <a:p>
            <a:pPr marL="685800" lvl="2" indent="0" algn="just">
              <a:buNone/>
            </a:pPr>
            <a:r>
              <a:rPr lang="en-US" sz="1100" b="1" dirty="0" smtClean="0">
                <a:solidFill>
                  <a:schemeClr val="tx1"/>
                </a:solidFill>
                <a:latin typeface="Courier New" pitchFamily="49" charset="0"/>
                <a:cs typeface="Courier New" pitchFamily="49" charset="0"/>
              </a:rPr>
              <a:t>Object</a:t>
            </a:r>
            <a:r>
              <a:rPr lang="en-US" sz="1100" b="1" dirty="0">
                <a:solidFill>
                  <a:schemeClr val="tx1"/>
                </a:solidFill>
                <a:latin typeface="Courier New" pitchFamily="49" charset="0"/>
                <a:cs typeface="Courier New" pitchFamily="49" charset="0"/>
              </a:rPr>
              <a:t>[] </a:t>
            </a:r>
            <a:r>
              <a:rPr lang="en-US" sz="1100" b="1" dirty="0" err="1">
                <a:solidFill>
                  <a:schemeClr val="tx1"/>
                </a:solidFill>
                <a:latin typeface="Courier New" pitchFamily="49" charset="0"/>
                <a:cs typeface="Courier New" pitchFamily="49" charset="0"/>
              </a:rPr>
              <a:t>objectArray</a:t>
            </a:r>
            <a:r>
              <a:rPr lang="en-US" sz="1100" b="1" dirty="0">
                <a:solidFill>
                  <a:schemeClr val="tx1"/>
                </a:solidFill>
                <a:latin typeface="Courier New" pitchFamily="49" charset="0"/>
                <a:cs typeface="Courier New" pitchFamily="49" charset="0"/>
              </a:rPr>
              <a:t> = new Long[1];</a:t>
            </a:r>
          </a:p>
          <a:p>
            <a:pPr marL="685800" lvl="2" indent="0" algn="just">
              <a:buNone/>
            </a:pPr>
            <a:r>
              <a:rPr lang="en-US" sz="1100" b="1" dirty="0" err="1" smtClean="0">
                <a:solidFill>
                  <a:schemeClr val="tx1"/>
                </a:solidFill>
                <a:latin typeface="Courier New" pitchFamily="49" charset="0"/>
                <a:cs typeface="Courier New" pitchFamily="49" charset="0"/>
              </a:rPr>
              <a:t>objectArray</a:t>
            </a:r>
            <a:r>
              <a:rPr lang="en-US" sz="1100" b="1" dirty="0" smtClean="0">
                <a:solidFill>
                  <a:schemeClr val="tx1"/>
                </a:solidFill>
                <a:latin typeface="Courier New" pitchFamily="49" charset="0"/>
                <a:cs typeface="Courier New" pitchFamily="49" charset="0"/>
              </a:rPr>
              <a:t>[0</a:t>
            </a:r>
            <a:r>
              <a:rPr lang="en-US" sz="1100" b="1" dirty="0">
                <a:solidFill>
                  <a:schemeClr val="tx1"/>
                </a:solidFill>
                <a:latin typeface="Courier New" pitchFamily="49" charset="0"/>
                <a:cs typeface="Courier New" pitchFamily="49" charset="0"/>
              </a:rPr>
              <a:t>] = "I don't fit in";</a:t>
            </a:r>
            <a:r>
              <a:rPr lang="en-US" sz="1100" b="0" dirty="0">
                <a:solidFill>
                  <a:schemeClr val="tx1"/>
                </a:solidFill>
                <a:latin typeface="Courier New" pitchFamily="49" charset="0"/>
                <a:cs typeface="Courier New" pitchFamily="49" charset="0"/>
              </a:rPr>
              <a:t> </a:t>
            </a:r>
            <a:r>
              <a:rPr lang="en-US" sz="1100" b="0" dirty="0" smtClean="0">
                <a:solidFill>
                  <a:schemeClr val="tx1"/>
                </a:solidFill>
                <a:latin typeface="Courier New" pitchFamily="49" charset="0"/>
                <a:cs typeface="Courier New" pitchFamily="49" charset="0"/>
              </a:rPr>
              <a:t>//throws </a:t>
            </a:r>
            <a:r>
              <a:rPr lang="en-US" sz="1100" b="0" dirty="0" err="1">
                <a:solidFill>
                  <a:schemeClr val="tx1"/>
                </a:solidFill>
                <a:latin typeface="Courier New" pitchFamily="49" charset="0"/>
                <a:cs typeface="Courier New" pitchFamily="49" charset="0"/>
              </a:rPr>
              <a:t>ArrayStoreException</a:t>
            </a:r>
            <a:endParaRPr lang="en-US" sz="1100" b="0" dirty="0">
              <a:solidFill>
                <a:schemeClr val="tx1"/>
              </a:solidFill>
              <a:latin typeface="Courier New" pitchFamily="49" charset="0"/>
              <a:cs typeface="Courier New" pitchFamily="49" charset="0"/>
            </a:endParaRPr>
          </a:p>
          <a:p>
            <a:pPr lvl="2" algn="just"/>
            <a:endParaRPr lang="en-US" sz="1100" b="0" dirty="0" smtClean="0">
              <a:solidFill>
                <a:schemeClr val="tx1"/>
              </a:solidFill>
              <a:latin typeface="Courier New" pitchFamily="49" charset="0"/>
              <a:cs typeface="Courier New" pitchFamily="49" charset="0"/>
            </a:endParaRPr>
          </a:p>
          <a:p>
            <a:pPr marL="685800" lvl="2" indent="0" algn="just">
              <a:buNone/>
            </a:pPr>
            <a:r>
              <a:rPr lang="en-US" sz="1100" b="1" dirty="0" smtClean="0">
                <a:solidFill>
                  <a:schemeClr val="tx1"/>
                </a:solidFill>
                <a:latin typeface="Courier New" pitchFamily="49" charset="0"/>
                <a:cs typeface="Courier New" pitchFamily="49" charset="0"/>
              </a:rPr>
              <a:t>List&lt;Object</a:t>
            </a:r>
            <a:r>
              <a:rPr lang="en-US" sz="1100" b="1" dirty="0">
                <a:solidFill>
                  <a:schemeClr val="tx1"/>
                </a:solidFill>
                <a:latin typeface="Courier New" pitchFamily="49" charset="0"/>
                <a:cs typeface="Courier New" pitchFamily="49" charset="0"/>
              </a:rPr>
              <a:t>&gt; </a:t>
            </a:r>
            <a:r>
              <a:rPr lang="en-US" sz="1100" b="1" dirty="0" err="1">
                <a:solidFill>
                  <a:schemeClr val="tx1"/>
                </a:solidFill>
                <a:latin typeface="Courier New" pitchFamily="49" charset="0"/>
                <a:cs typeface="Courier New" pitchFamily="49" charset="0"/>
              </a:rPr>
              <a:t>ol</a:t>
            </a:r>
            <a:r>
              <a:rPr lang="en-US" sz="1100" b="1" dirty="0">
                <a:solidFill>
                  <a:schemeClr val="tx1"/>
                </a:solidFill>
                <a:latin typeface="Courier New" pitchFamily="49" charset="0"/>
                <a:cs typeface="Courier New" pitchFamily="49" charset="0"/>
              </a:rPr>
              <a:t> = new </a:t>
            </a:r>
            <a:r>
              <a:rPr lang="en-US" sz="1100" b="1" dirty="0" err="1">
                <a:solidFill>
                  <a:schemeClr val="tx1"/>
                </a:solidFill>
                <a:latin typeface="Courier New" pitchFamily="49" charset="0"/>
                <a:cs typeface="Courier New" pitchFamily="49" charset="0"/>
              </a:rPr>
              <a:t>ArrayList</a:t>
            </a:r>
            <a:r>
              <a:rPr lang="en-US" sz="1100" b="1" dirty="0">
                <a:solidFill>
                  <a:schemeClr val="tx1"/>
                </a:solidFill>
                <a:latin typeface="Courier New" pitchFamily="49" charset="0"/>
                <a:cs typeface="Courier New" pitchFamily="49" charset="0"/>
              </a:rPr>
              <a:t>&lt;Long&gt;();</a:t>
            </a:r>
            <a:r>
              <a:rPr lang="en-US" sz="1100" b="0" dirty="0">
                <a:solidFill>
                  <a:schemeClr val="tx1"/>
                </a:solidFill>
                <a:latin typeface="Courier New" pitchFamily="49" charset="0"/>
                <a:cs typeface="Courier New" pitchFamily="49" charset="0"/>
              </a:rPr>
              <a:t> </a:t>
            </a:r>
            <a:r>
              <a:rPr lang="en-US" sz="1100" b="0" dirty="0" smtClean="0">
                <a:solidFill>
                  <a:schemeClr val="tx1"/>
                </a:solidFill>
                <a:latin typeface="Courier New" pitchFamily="49" charset="0"/>
                <a:cs typeface="Courier New" pitchFamily="49" charset="0"/>
              </a:rPr>
              <a:t>//compilation failure - Incompatible types</a:t>
            </a:r>
          </a:p>
          <a:p>
            <a:pPr marL="685800" lvl="2" indent="0" algn="just">
              <a:buNone/>
            </a:pPr>
            <a:r>
              <a:rPr lang="en-US" sz="1100" b="1" dirty="0" err="1" smtClean="0">
                <a:solidFill>
                  <a:schemeClr val="tx1"/>
                </a:solidFill>
                <a:latin typeface="Courier New" pitchFamily="49" charset="0"/>
                <a:cs typeface="Courier New" pitchFamily="49" charset="0"/>
              </a:rPr>
              <a:t>ol.add</a:t>
            </a:r>
            <a:r>
              <a:rPr lang="en-US" sz="1100" b="1" dirty="0">
                <a:solidFill>
                  <a:schemeClr val="tx1"/>
                </a:solidFill>
                <a:latin typeface="Courier New" pitchFamily="49" charset="0"/>
                <a:cs typeface="Courier New" pitchFamily="49" charset="0"/>
              </a:rPr>
              <a:t>("I don't fit in");</a:t>
            </a:r>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extLst>
      <p:ext uri="{BB962C8B-B14F-4D97-AF65-F5344CB8AC3E}">
        <p14:creationId xmlns:p14="http://schemas.microsoft.com/office/powerpoint/2010/main" val="423289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Best Practices - Collections</a:t>
            </a:r>
            <a:endParaRPr lang="en-US" dirty="0"/>
          </a:p>
        </p:txBody>
      </p:sp>
      <p:sp>
        <p:nvSpPr>
          <p:cNvPr id="3" name="Content Placeholder 2"/>
          <p:cNvSpPr>
            <a:spLocks noGrp="1"/>
          </p:cNvSpPr>
          <p:nvPr>
            <p:ph idx="13"/>
          </p:nvPr>
        </p:nvSpPr>
        <p:spPr/>
        <p:txBody>
          <a:bodyPr/>
          <a:lstStyle/>
          <a:p>
            <a:pPr marL="342900" indent="-342900"/>
            <a:r>
              <a:rPr lang="en-US" dirty="0" smtClean="0"/>
              <a:t>Best Practices</a:t>
            </a:r>
          </a:p>
          <a:p>
            <a:pPr marL="685800" lvl="2" indent="0" algn="just">
              <a:buNone/>
            </a:pPr>
            <a:endParaRPr lang="en-US" b="0" dirty="0" smtClean="0"/>
          </a:p>
          <a:p>
            <a:pPr lvl="2" algn="just"/>
            <a:r>
              <a:rPr lang="en-US" dirty="0" smtClean="0"/>
              <a:t>t</a:t>
            </a:r>
            <a:r>
              <a:rPr lang="en-US" b="0" dirty="0" smtClean="0"/>
              <a:t>he </a:t>
            </a:r>
            <a:r>
              <a:rPr lang="en-US" dirty="0" smtClean="0">
                <a:latin typeface="Courier New" pitchFamily="49" charset="0"/>
                <a:cs typeface="Courier New" pitchFamily="49" charset="0"/>
              </a:rPr>
              <a:t>for-each</a:t>
            </a:r>
            <a:r>
              <a:rPr lang="en-US" b="0" dirty="0" smtClean="0"/>
              <a:t> loop should be used with both collections and arrays since it is intended to simplify the most common form of iteration</a:t>
            </a:r>
          </a:p>
          <a:p>
            <a:pPr lvl="3" algn="just"/>
            <a:r>
              <a:rPr lang="en-US" b="0" dirty="0" smtClean="0"/>
              <a:t> it should be preferred over the </a:t>
            </a:r>
            <a:r>
              <a:rPr lang="en-US" dirty="0" smtClean="0"/>
              <a:t>for</a:t>
            </a:r>
            <a:r>
              <a:rPr lang="en-US" b="0" dirty="0" smtClean="0"/>
              <a:t> loop and iterators</a:t>
            </a:r>
          </a:p>
          <a:p>
            <a:pPr lvl="3" algn="just"/>
            <a:endParaRPr lang="en-US" sz="1350" b="0" dirty="0" smtClean="0"/>
          </a:p>
          <a:p>
            <a:pPr lvl="2" algn="just"/>
            <a:r>
              <a:rPr lang="en-US" dirty="0" smtClean="0"/>
              <a:t>w</a:t>
            </a:r>
            <a:r>
              <a:rPr lang="en-US" b="0" dirty="0" smtClean="0"/>
              <a:t>hile being used in a </a:t>
            </a:r>
            <a:r>
              <a:rPr lang="en-US" b="0" dirty="0" smtClean="0">
                <a:latin typeface="Courier New" pitchFamily="49" charset="0"/>
                <a:cs typeface="Courier New" pitchFamily="49" charset="0"/>
              </a:rPr>
              <a:t>Map</a:t>
            </a:r>
            <a:r>
              <a:rPr lang="en-US" b="0" dirty="0" smtClean="0"/>
              <a:t> or </a:t>
            </a:r>
            <a:r>
              <a:rPr lang="en-US" b="0" dirty="0" smtClean="0">
                <a:latin typeface="Courier New" pitchFamily="49" charset="0"/>
                <a:cs typeface="Courier New" pitchFamily="49" charset="0"/>
              </a:rPr>
              <a:t>Set</a:t>
            </a:r>
            <a:r>
              <a:rPr lang="en-US" b="0" dirty="0" smtClean="0"/>
              <a:t>, </a:t>
            </a:r>
            <a:r>
              <a:rPr lang="en-US" sz="1400" b="1" dirty="0" smtClean="0"/>
              <a:t>keys</a:t>
            </a:r>
            <a:r>
              <a:rPr lang="en-US" sz="1400" dirty="0" smtClean="0"/>
              <a:t> of a </a:t>
            </a:r>
            <a:r>
              <a:rPr lang="en-US" sz="1400" dirty="0" smtClean="0">
                <a:latin typeface="Courier New" pitchFamily="49" charset="0"/>
                <a:cs typeface="Courier New" pitchFamily="49" charset="0"/>
              </a:rPr>
              <a:t>Map</a:t>
            </a:r>
            <a:r>
              <a:rPr lang="en-US" sz="1400" dirty="0" smtClean="0">
                <a:cs typeface="Courier New" pitchFamily="49" charset="0"/>
              </a:rPr>
              <a:t> and </a:t>
            </a:r>
            <a:r>
              <a:rPr lang="en-US" sz="1400" b="1" dirty="0" smtClean="0"/>
              <a:t>items</a:t>
            </a:r>
            <a:r>
              <a:rPr lang="en-US" sz="1400" dirty="0" smtClean="0"/>
              <a:t> in a </a:t>
            </a:r>
            <a:r>
              <a:rPr lang="en-US" sz="1400" dirty="0" smtClean="0">
                <a:latin typeface="Courier New" pitchFamily="49" charset="0"/>
                <a:cs typeface="Courier New" pitchFamily="49" charset="0"/>
              </a:rPr>
              <a:t>Set</a:t>
            </a:r>
            <a:r>
              <a:rPr lang="en-US" sz="1400" dirty="0" smtClean="0">
                <a:latin typeface="+mj-lt"/>
                <a:cs typeface="Courier New" pitchFamily="49" charset="0"/>
              </a:rPr>
              <a:t> </a:t>
            </a:r>
            <a:r>
              <a:rPr lang="en-US" b="0" dirty="0" smtClean="0"/>
              <a:t>must not change state </a:t>
            </a:r>
          </a:p>
          <a:p>
            <a:pPr lvl="3" algn="just"/>
            <a:r>
              <a:rPr lang="en-US" b="0" dirty="0" smtClean="0"/>
              <a:t>hence, it</a:t>
            </a:r>
            <a:r>
              <a:rPr lang="en-US" dirty="0" smtClean="0"/>
              <a:t> is</a:t>
            </a:r>
            <a:r>
              <a:rPr lang="en-US" b="0" dirty="0" smtClean="0"/>
              <a:t> recommended that these items be immutable objects</a:t>
            </a:r>
          </a:p>
          <a:p>
            <a:pPr lvl="2" algn="just"/>
            <a:endParaRPr lang="en-US" dirty="0"/>
          </a:p>
          <a:p>
            <a:pPr lvl="2" algn="just"/>
            <a:r>
              <a:rPr lang="en-US" dirty="0" smtClean="0"/>
              <a:t>use generic types and generic methods</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727661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sz="4000" dirty="0" smtClean="0"/>
              <a:t>Questions?</a:t>
            </a:r>
          </a:p>
          <a:p>
            <a:pPr algn="ctr"/>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8735" y="236410"/>
            <a:ext cx="6384983" cy="1091681"/>
          </a:xfrm>
        </p:spPr>
        <p:txBody>
          <a:bodyPr/>
          <a:lstStyle/>
          <a:p>
            <a:r>
              <a:rPr lang="en-US" smtClean="0"/>
              <a:t>Thank you!</a:t>
            </a:r>
            <a:endParaRPr lang="en-US" u="sng"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
        <p:nvSpPr>
          <p:cNvPr id="10" name="Content Placeholder 2"/>
          <p:cNvSpPr txBox="1">
            <a:spLocks/>
          </p:cNvSpPr>
          <p:nvPr/>
        </p:nvSpPr>
        <p:spPr>
          <a:xfrm>
            <a:off x="518735" y="1256557"/>
            <a:ext cx="4100947"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000" dirty="0" smtClean="0"/>
          </a:p>
        </p:txBody>
      </p:sp>
      <p:sp>
        <p:nvSpPr>
          <p:cNvPr id="11" name="Content Placeholder 2"/>
          <p:cNvSpPr txBox="1">
            <a:spLocks/>
          </p:cNvSpPr>
          <p:nvPr/>
        </p:nvSpPr>
        <p:spPr>
          <a:xfrm>
            <a:off x="901192" y="2113807"/>
            <a:ext cx="3582787"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000"/>
              </a:spcBef>
            </a:pPr>
            <a:endParaRPr lang="en-US" sz="2000" dirty="0"/>
          </a:p>
        </p:txBody>
      </p:sp>
      <p:sp>
        <p:nvSpPr>
          <p:cNvPr id="14" name="Content Placeholder 2"/>
          <p:cNvSpPr txBox="1">
            <a:spLocks/>
          </p:cNvSpPr>
          <p:nvPr/>
        </p:nvSpPr>
        <p:spPr>
          <a:xfrm>
            <a:off x="4635725" y="3760429"/>
            <a:ext cx="4100947"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00" dirty="0" smtClean="0"/>
              <a:t>Andrei Closca</a:t>
            </a:r>
            <a:endParaRPr lang="en-US" sz="2700" dirty="0" smtClean="0"/>
          </a:p>
          <a:p>
            <a:pPr lvl="1"/>
            <a:r>
              <a:rPr lang="ro-RO" sz="2000" dirty="0" smtClean="0"/>
              <a:t>Developer</a:t>
            </a:r>
            <a:endParaRPr lang="en-US" sz="2000" dirty="0" smtClean="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411" y="4633657"/>
            <a:ext cx="323850" cy="323850"/>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411" y="5078693"/>
            <a:ext cx="323850" cy="323850"/>
          </a:xfrm>
          <a:prstGeom prst="rect">
            <a:avLst/>
          </a:prstGeom>
        </p:spPr>
      </p:pic>
      <p:sp>
        <p:nvSpPr>
          <p:cNvPr id="19" name="Content Placeholder 2"/>
          <p:cNvSpPr txBox="1">
            <a:spLocks/>
          </p:cNvSpPr>
          <p:nvPr/>
        </p:nvSpPr>
        <p:spPr>
          <a:xfrm>
            <a:off x="5153885" y="4610110"/>
            <a:ext cx="3582787"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000"/>
              </a:spcBef>
            </a:pPr>
            <a:r>
              <a:rPr lang="en-US" sz="2000" dirty="0" smtClean="0"/>
              <a:t>a</a:t>
            </a:r>
            <a:r>
              <a:rPr lang="en-US" sz="2000" dirty="0" smtClean="0"/>
              <a:t>ndrei.closca@endava.com</a:t>
            </a:r>
            <a:endParaRPr lang="en-US" sz="2000" dirty="0" smtClean="0"/>
          </a:p>
          <a:p>
            <a:pPr lvl="1">
              <a:spcBef>
                <a:spcPts val="1000"/>
              </a:spcBef>
            </a:pPr>
            <a:r>
              <a:rPr lang="en-US" sz="2000" dirty="0" err="1" smtClean="0"/>
              <a:t>en_aclosca</a:t>
            </a:r>
            <a:endParaRPr lang="en-US" sz="2000" dirty="0" smtClean="0"/>
          </a:p>
        </p:txBody>
      </p:sp>
    </p:spTree>
    <p:extLst>
      <p:ext uri="{BB962C8B-B14F-4D97-AF65-F5344CB8AC3E}">
        <p14:creationId xmlns:p14="http://schemas.microsoft.com/office/powerpoint/2010/main" val="3630033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a:t>
            </a:r>
            <a:endParaRPr lang="en-US" dirty="0"/>
          </a:p>
        </p:txBody>
      </p:sp>
      <p:sp>
        <p:nvSpPr>
          <p:cNvPr id="3" name="Content Placeholder 2"/>
          <p:cNvSpPr>
            <a:spLocks noGrp="1"/>
          </p:cNvSpPr>
          <p:nvPr>
            <p:ph idx="13"/>
          </p:nvPr>
        </p:nvSpPr>
        <p:spPr/>
        <p:txBody>
          <a:bodyPr/>
          <a:lstStyle/>
          <a:p>
            <a:r>
              <a:rPr lang="en-GB" dirty="0" smtClean="0"/>
              <a:t>Operations that can be done on a collection:</a:t>
            </a:r>
          </a:p>
          <a:p>
            <a:endParaRPr lang="en-GB" dirty="0" smtClean="0"/>
          </a:p>
          <a:p>
            <a:pPr lvl="2"/>
            <a:r>
              <a:rPr lang="en-US" sz="1500" b="1" dirty="0" smtClean="0">
                <a:solidFill>
                  <a:srgbClr val="4A4E52"/>
                </a:solidFill>
              </a:rPr>
              <a:t>Add</a:t>
            </a:r>
            <a:r>
              <a:rPr lang="en-US" sz="1500" dirty="0" smtClean="0">
                <a:solidFill>
                  <a:srgbClr val="4A4E52"/>
                </a:solidFill>
              </a:rPr>
              <a:t> objects to the collection</a:t>
            </a:r>
          </a:p>
          <a:p>
            <a:pPr lvl="2"/>
            <a:endParaRPr lang="en-US" sz="1500" dirty="0" smtClean="0">
              <a:solidFill>
                <a:srgbClr val="4A4E52"/>
              </a:solidFill>
            </a:endParaRPr>
          </a:p>
          <a:p>
            <a:pPr lvl="2"/>
            <a:r>
              <a:rPr lang="en-US" sz="1500" b="1" dirty="0" smtClean="0"/>
              <a:t>Remove</a:t>
            </a:r>
            <a:r>
              <a:rPr lang="en-US" sz="1500" dirty="0" smtClean="0"/>
              <a:t> objects from the collection</a:t>
            </a:r>
          </a:p>
          <a:p>
            <a:pPr lvl="2"/>
            <a:endParaRPr lang="en-US" sz="1500" dirty="0" smtClean="0"/>
          </a:p>
          <a:p>
            <a:pPr lvl="2"/>
            <a:r>
              <a:rPr lang="en-US" sz="1500" b="1" dirty="0" smtClean="0">
                <a:solidFill>
                  <a:srgbClr val="4A4E52"/>
                </a:solidFill>
              </a:rPr>
              <a:t>Find out </a:t>
            </a:r>
            <a:r>
              <a:rPr lang="en-US" sz="1500" b="0" dirty="0" smtClean="0">
                <a:solidFill>
                  <a:srgbClr val="4A4E52"/>
                </a:solidFill>
              </a:rPr>
              <a:t>if an object (or group of objects) is in the collection</a:t>
            </a:r>
          </a:p>
          <a:p>
            <a:pPr lvl="2"/>
            <a:endParaRPr lang="en-US" sz="1500" b="0" dirty="0" smtClean="0">
              <a:solidFill>
                <a:srgbClr val="4A4E52"/>
              </a:solidFill>
            </a:endParaRPr>
          </a:p>
          <a:p>
            <a:pPr lvl="2"/>
            <a:r>
              <a:rPr lang="en-US" sz="1500" b="1" dirty="0" smtClean="0">
                <a:solidFill>
                  <a:srgbClr val="4A4E52"/>
                </a:solidFill>
              </a:rPr>
              <a:t>Retrieve </a:t>
            </a:r>
            <a:r>
              <a:rPr lang="en-US" sz="1500" b="0" dirty="0" smtClean="0">
                <a:solidFill>
                  <a:srgbClr val="4A4E52"/>
                </a:solidFill>
              </a:rPr>
              <a:t>an object from the collection (without removing it)</a:t>
            </a:r>
          </a:p>
          <a:p>
            <a:pPr lvl="2"/>
            <a:endParaRPr lang="en-US" sz="1500" b="0" dirty="0" smtClean="0">
              <a:solidFill>
                <a:srgbClr val="4A4E52"/>
              </a:solidFill>
            </a:endParaRPr>
          </a:p>
          <a:p>
            <a:pPr lvl="2"/>
            <a:r>
              <a:rPr lang="en-US" sz="1500" b="1" dirty="0" smtClean="0">
                <a:solidFill>
                  <a:srgbClr val="4A4E52"/>
                </a:solidFill>
              </a:rPr>
              <a:t>Iterate</a:t>
            </a:r>
            <a:r>
              <a:rPr lang="en-US" sz="1500" b="0" dirty="0" smtClean="0">
                <a:solidFill>
                  <a:srgbClr val="4A4E52"/>
                </a:solidFill>
              </a:rPr>
              <a:t> through the collection, looking at each element (object) one after another</a:t>
            </a:r>
            <a:endParaRPr lang="en-GB" sz="1500" b="0" dirty="0" smtClean="0">
              <a:solidFill>
                <a:srgbClr val="4A4E52"/>
              </a:solidFill>
            </a:endParaRPr>
          </a:p>
          <a:p>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extLst>
      <p:ext uri="{BB962C8B-B14F-4D97-AF65-F5344CB8AC3E}">
        <p14:creationId xmlns:p14="http://schemas.microsoft.com/office/powerpoint/2010/main" val="1687016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equals()</a:t>
            </a:r>
            <a:endParaRPr lang="en-US" dirty="0"/>
          </a:p>
        </p:txBody>
      </p:sp>
      <p:sp>
        <p:nvSpPr>
          <p:cNvPr id="3" name="Content Placeholder 2"/>
          <p:cNvSpPr>
            <a:spLocks noGrp="1"/>
          </p:cNvSpPr>
          <p:nvPr>
            <p:ph idx="13"/>
          </p:nvPr>
        </p:nvSpPr>
        <p:spPr>
          <a:xfrm>
            <a:off x="607728" y="1617968"/>
            <a:ext cx="7907621" cy="4685850"/>
          </a:xfrm>
        </p:spPr>
        <p:txBody>
          <a:bodyPr>
            <a:normAutofit lnSpcReduction="10000"/>
          </a:bodyPr>
          <a:lstStyle/>
          <a:p>
            <a:r>
              <a:rPr lang="en-US" dirty="0" smtClean="0">
                <a:latin typeface="Courier New" pitchFamily="49" charset="0"/>
                <a:cs typeface="Courier New" pitchFamily="49" charset="0"/>
              </a:rPr>
              <a:t>Use </a:t>
            </a:r>
            <a:r>
              <a:rPr lang="en-US" u="sng" dirty="0" smtClean="0">
                <a:latin typeface="Courier New" pitchFamily="49" charset="0"/>
                <a:cs typeface="Courier New" pitchFamily="49" charset="0"/>
              </a:rPr>
              <a:t>@Override</a:t>
            </a:r>
            <a:r>
              <a:rPr lang="en-US" dirty="0" smtClean="0">
                <a:latin typeface="Courier New" pitchFamily="49" charset="0"/>
                <a:cs typeface="Courier New" pitchFamily="49" charset="0"/>
              </a:rPr>
              <a:t> when overriding a method!</a:t>
            </a:r>
          </a:p>
          <a:p>
            <a:r>
              <a:rPr lang="en-US" dirty="0" smtClean="0">
                <a:latin typeface="Courier New" pitchFamily="49" charset="0"/>
                <a:cs typeface="Courier New" pitchFamily="49" charset="0"/>
              </a:rPr>
              <a:t>public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equals(Object o)</a:t>
            </a:r>
          </a:p>
          <a:p>
            <a:r>
              <a:rPr lang="en-US" b="0" dirty="0" smtClean="0">
                <a:solidFill>
                  <a:srgbClr val="4A4E52"/>
                </a:solidFill>
              </a:rPr>
              <a:t>If the </a:t>
            </a:r>
            <a:r>
              <a:rPr lang="en-US" dirty="0" smtClean="0">
                <a:solidFill>
                  <a:srgbClr val="4A4E52"/>
                </a:solidFill>
                <a:latin typeface="Courier New" pitchFamily="49" charset="0"/>
                <a:cs typeface="Courier New" pitchFamily="49" charset="0"/>
              </a:rPr>
              <a:t>equals()</a:t>
            </a:r>
            <a:r>
              <a:rPr lang="en-US" dirty="0" smtClean="0">
                <a:solidFill>
                  <a:srgbClr val="4A4E52"/>
                </a:solidFill>
              </a:rPr>
              <a:t> </a:t>
            </a:r>
            <a:r>
              <a:rPr lang="en-US" b="0" dirty="0" smtClean="0">
                <a:solidFill>
                  <a:srgbClr val="4A4E52"/>
                </a:solidFill>
              </a:rPr>
              <a:t>method of a class is not overridden:</a:t>
            </a:r>
          </a:p>
          <a:p>
            <a:endParaRPr lang="en-US" sz="1000" b="0" dirty="0" smtClean="0">
              <a:solidFill>
                <a:srgbClr val="4A4E52"/>
              </a:solidFill>
            </a:endParaRPr>
          </a:p>
          <a:p>
            <a:pPr lvl="2" algn="just"/>
            <a:r>
              <a:rPr lang="en-US" b="0" dirty="0" smtClean="0">
                <a:solidFill>
                  <a:srgbClr val="4A4E52"/>
                </a:solidFill>
              </a:rPr>
              <a:t>it will be used the one from Object class which uses == operator for comparison	</a:t>
            </a:r>
          </a:p>
          <a:p>
            <a:pPr lvl="2" algn="just"/>
            <a:r>
              <a:rPr lang="en-US" b="0" dirty="0" smtClean="0">
                <a:solidFill>
                  <a:srgbClr val="4A4E52"/>
                </a:solidFill>
              </a:rPr>
              <a:t>those objects won’t be used as key in a map </a:t>
            </a:r>
            <a:endParaRPr lang="en-US" dirty="0" smtClean="0"/>
          </a:p>
          <a:p>
            <a:pPr lvl="2" algn="just"/>
            <a:r>
              <a:rPr lang="en-US" dirty="0" smtClean="0"/>
              <a:t>w</a:t>
            </a:r>
            <a:r>
              <a:rPr lang="en-US" b="0" dirty="0" smtClean="0">
                <a:solidFill>
                  <a:srgbClr val="4A4E52"/>
                </a:solidFill>
              </a:rPr>
              <a:t>on’t be created accurate Sets</a:t>
            </a:r>
          </a:p>
          <a:p>
            <a:pPr lvl="2" algn="just"/>
            <a:endParaRPr lang="en-US" sz="1000" dirty="0" smtClean="0"/>
          </a:p>
          <a:p>
            <a:pPr lvl="2" indent="-942975" algn="just">
              <a:buNone/>
            </a:pPr>
            <a:r>
              <a:rPr lang="en-US" sz="1500" dirty="0" smtClean="0"/>
              <a:t>The </a:t>
            </a:r>
            <a:r>
              <a:rPr lang="en-US" sz="1500" dirty="0" smtClean="0">
                <a:latin typeface="Courier New" pitchFamily="49" charset="0"/>
                <a:cs typeface="Courier New" pitchFamily="49" charset="0"/>
              </a:rPr>
              <a:t>equals() </a:t>
            </a:r>
            <a:r>
              <a:rPr lang="en-US" sz="1500" dirty="0" smtClean="0"/>
              <a:t>contract:</a:t>
            </a:r>
          </a:p>
          <a:p>
            <a:pPr lvl="2" indent="-942975" algn="just">
              <a:buNone/>
            </a:pPr>
            <a:endParaRPr lang="en-US" sz="1000" dirty="0" smtClean="0"/>
          </a:p>
          <a:p>
            <a:pPr lvl="2" indent="-319088" algn="just"/>
            <a:r>
              <a:rPr lang="en-US" dirty="0" smtClean="0"/>
              <a:t>it is </a:t>
            </a:r>
            <a:r>
              <a:rPr lang="en-US" b="1" dirty="0" smtClean="0"/>
              <a:t>reflexive -</a:t>
            </a:r>
            <a:r>
              <a:rPr lang="en-US" dirty="0" smtClean="0"/>
              <a:t> for any reference value </a:t>
            </a:r>
            <a:r>
              <a:rPr lang="en-US" dirty="0" smtClean="0">
                <a:latin typeface="Courier New" pitchFamily="49" charset="0"/>
                <a:cs typeface="Courier New" pitchFamily="49" charset="0"/>
              </a:rPr>
              <a:t>x</a:t>
            </a:r>
            <a:r>
              <a:rPr lang="en-US" dirty="0" smtClean="0"/>
              <a: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x.equals</a:t>
            </a:r>
            <a:r>
              <a:rPr lang="en-US" dirty="0" smtClean="0">
                <a:latin typeface="Courier New" pitchFamily="49" charset="0"/>
                <a:cs typeface="Courier New" pitchFamily="49" charset="0"/>
              </a:rPr>
              <a:t>(x</a:t>
            </a:r>
            <a:r>
              <a:rPr lang="en-US" dirty="0" smtClean="0"/>
              <a:t>) should return </a:t>
            </a:r>
            <a:r>
              <a:rPr lang="en-US" dirty="0" smtClean="0">
                <a:latin typeface="Courier New" pitchFamily="49" charset="0"/>
                <a:cs typeface="Courier New" pitchFamily="49" charset="0"/>
              </a:rPr>
              <a:t>true</a:t>
            </a:r>
          </a:p>
          <a:p>
            <a:pPr lvl="2" indent="-319088" algn="just"/>
            <a:endParaRPr lang="en-US" sz="500" dirty="0" smtClean="0">
              <a:latin typeface="Courier New" pitchFamily="49" charset="0"/>
              <a:cs typeface="Courier New" pitchFamily="49" charset="0"/>
            </a:endParaRPr>
          </a:p>
          <a:p>
            <a:pPr lvl="2" indent="-319088" algn="just"/>
            <a:r>
              <a:rPr lang="en-US" b="0" dirty="0" smtClean="0">
                <a:solidFill>
                  <a:srgbClr val="4A4E52"/>
                </a:solidFill>
              </a:rPr>
              <a:t> it is </a:t>
            </a:r>
            <a:r>
              <a:rPr lang="en-US" b="1" dirty="0" smtClean="0">
                <a:solidFill>
                  <a:srgbClr val="4A4E52"/>
                </a:solidFill>
              </a:rPr>
              <a:t>symmetric -</a:t>
            </a:r>
            <a:r>
              <a:rPr lang="en-US" b="0" dirty="0" smtClean="0">
                <a:solidFill>
                  <a:srgbClr val="4A4E52"/>
                </a:solidFill>
              </a:rPr>
              <a:t> for any reference values </a:t>
            </a:r>
            <a:r>
              <a:rPr lang="en-US" b="0" dirty="0" smtClean="0">
                <a:solidFill>
                  <a:srgbClr val="4A4E52"/>
                </a:solidFill>
                <a:latin typeface="Courier New" pitchFamily="49" charset="0"/>
                <a:cs typeface="Courier New" pitchFamily="49" charset="0"/>
              </a:rPr>
              <a:t>x</a:t>
            </a:r>
            <a:r>
              <a:rPr lang="en-US" b="0" dirty="0" smtClean="0">
                <a:solidFill>
                  <a:srgbClr val="4A4E52"/>
                </a:solidFill>
              </a:rPr>
              <a:t> and </a:t>
            </a:r>
            <a:r>
              <a:rPr lang="en-US" b="0" dirty="0" smtClean="0">
                <a:solidFill>
                  <a:srgbClr val="4A4E52"/>
                </a:solidFill>
                <a:latin typeface="Courier New" pitchFamily="49" charset="0"/>
                <a:cs typeface="Courier New" pitchFamily="49" charset="0"/>
              </a:rPr>
              <a:t>y</a:t>
            </a:r>
            <a:r>
              <a:rPr lang="en-US" b="0" dirty="0" smtClean="0">
                <a:solidFill>
                  <a:srgbClr val="4A4E52"/>
                </a:solidFill>
              </a:rPr>
              <a:t>, </a:t>
            </a:r>
            <a:r>
              <a:rPr lang="en-US" b="0" dirty="0" err="1" smtClean="0">
                <a:solidFill>
                  <a:srgbClr val="4A4E52"/>
                </a:solidFill>
                <a:latin typeface="Courier New" pitchFamily="49" charset="0"/>
                <a:cs typeface="Courier New" pitchFamily="49" charset="0"/>
              </a:rPr>
              <a:t>x.equals</a:t>
            </a:r>
            <a:r>
              <a:rPr lang="en-US" b="0" dirty="0" smtClean="0">
                <a:solidFill>
                  <a:srgbClr val="4A4E52"/>
                </a:solidFill>
                <a:latin typeface="Courier New" pitchFamily="49" charset="0"/>
                <a:cs typeface="Courier New" pitchFamily="49" charset="0"/>
              </a:rPr>
              <a:t>(y) </a:t>
            </a:r>
            <a:r>
              <a:rPr lang="en-US" b="0" dirty="0" smtClean="0">
                <a:solidFill>
                  <a:srgbClr val="4A4E52"/>
                </a:solidFill>
              </a:rPr>
              <a:t>should return </a:t>
            </a:r>
            <a:r>
              <a:rPr lang="en-US" b="0" dirty="0" smtClean="0">
                <a:solidFill>
                  <a:srgbClr val="4A4E52"/>
                </a:solidFill>
                <a:latin typeface="Courier New" pitchFamily="49" charset="0"/>
                <a:cs typeface="Courier New" pitchFamily="49" charset="0"/>
              </a:rPr>
              <a:t>true</a:t>
            </a:r>
            <a:r>
              <a:rPr lang="en-US" b="0" dirty="0" smtClean="0">
                <a:solidFill>
                  <a:srgbClr val="4A4E52"/>
                </a:solidFill>
              </a:rPr>
              <a:t> if and only if </a:t>
            </a:r>
            <a:r>
              <a:rPr lang="en-US" b="0" dirty="0" err="1" smtClean="0">
                <a:solidFill>
                  <a:srgbClr val="4A4E52"/>
                </a:solidFill>
                <a:latin typeface="Courier New" pitchFamily="49" charset="0"/>
                <a:cs typeface="Courier New" pitchFamily="49" charset="0"/>
              </a:rPr>
              <a:t>y.equals</a:t>
            </a:r>
            <a:r>
              <a:rPr lang="en-US" b="0" dirty="0" smtClean="0">
                <a:solidFill>
                  <a:srgbClr val="4A4E52"/>
                </a:solidFill>
                <a:latin typeface="Courier New" pitchFamily="49" charset="0"/>
                <a:cs typeface="Courier New" pitchFamily="49" charset="0"/>
              </a:rPr>
              <a:t>(x</a:t>
            </a:r>
            <a:r>
              <a:rPr lang="en-US" b="0" dirty="0" smtClean="0">
                <a:solidFill>
                  <a:srgbClr val="4A4E52"/>
                </a:solidFill>
              </a:rPr>
              <a:t>) returns </a:t>
            </a:r>
            <a:r>
              <a:rPr lang="en-US" b="0" dirty="0" smtClean="0">
                <a:solidFill>
                  <a:srgbClr val="4A4E52"/>
                </a:solidFill>
                <a:latin typeface="Courier New" pitchFamily="49" charset="0"/>
                <a:cs typeface="Courier New" pitchFamily="49" charset="0"/>
              </a:rPr>
              <a:t>true</a:t>
            </a:r>
          </a:p>
          <a:p>
            <a:pPr lvl="2" indent="-319088" algn="just"/>
            <a:endParaRPr lang="en-US" sz="500" b="0" dirty="0" smtClean="0">
              <a:solidFill>
                <a:srgbClr val="4A4E52"/>
              </a:solidFill>
              <a:latin typeface="Courier New" pitchFamily="49" charset="0"/>
              <a:cs typeface="Courier New" pitchFamily="49" charset="0"/>
            </a:endParaRPr>
          </a:p>
          <a:p>
            <a:pPr lvl="2" algn="just"/>
            <a:r>
              <a:rPr lang="en-US" b="0" dirty="0" smtClean="0">
                <a:solidFill>
                  <a:srgbClr val="4A4E52"/>
                </a:solidFill>
              </a:rPr>
              <a:t>it is </a:t>
            </a:r>
            <a:r>
              <a:rPr lang="en-US" b="1" dirty="0" smtClean="0">
                <a:solidFill>
                  <a:srgbClr val="4A4E52"/>
                </a:solidFill>
              </a:rPr>
              <a:t>transitive</a:t>
            </a:r>
            <a:r>
              <a:rPr lang="en-US" b="0" dirty="0" smtClean="0">
                <a:solidFill>
                  <a:srgbClr val="4A4E52"/>
                </a:solidFill>
              </a:rPr>
              <a:t> - for any reference values </a:t>
            </a:r>
            <a:r>
              <a:rPr lang="en-US" b="0" dirty="0" smtClean="0">
                <a:solidFill>
                  <a:srgbClr val="4A4E52"/>
                </a:solidFill>
                <a:latin typeface="Courier New" pitchFamily="49" charset="0"/>
                <a:cs typeface="Courier New" pitchFamily="49" charset="0"/>
              </a:rPr>
              <a:t>x</a:t>
            </a:r>
            <a:r>
              <a:rPr lang="en-US" b="0" dirty="0" smtClean="0">
                <a:solidFill>
                  <a:srgbClr val="4A4E52"/>
                </a:solidFill>
              </a:rPr>
              <a:t>, </a:t>
            </a:r>
            <a:r>
              <a:rPr lang="en-US" b="0" dirty="0" smtClean="0">
                <a:solidFill>
                  <a:srgbClr val="4A4E52"/>
                </a:solidFill>
                <a:latin typeface="Courier New" pitchFamily="49" charset="0"/>
                <a:cs typeface="Courier New" pitchFamily="49" charset="0"/>
              </a:rPr>
              <a:t>y</a:t>
            </a:r>
            <a:r>
              <a:rPr lang="en-US" b="0" dirty="0" smtClean="0">
                <a:solidFill>
                  <a:srgbClr val="4A4E52"/>
                </a:solidFill>
              </a:rPr>
              <a:t>, and </a:t>
            </a:r>
            <a:r>
              <a:rPr lang="en-US" b="0" dirty="0" smtClean="0">
                <a:solidFill>
                  <a:srgbClr val="4A4E52"/>
                </a:solidFill>
                <a:latin typeface="Courier New" pitchFamily="49" charset="0"/>
                <a:cs typeface="Courier New" pitchFamily="49" charset="0"/>
              </a:rPr>
              <a:t>z</a:t>
            </a:r>
            <a:r>
              <a:rPr lang="en-US" b="0" dirty="0" smtClean="0">
                <a:solidFill>
                  <a:srgbClr val="4A4E52"/>
                </a:solidFill>
              </a:rPr>
              <a:t>, if </a:t>
            </a:r>
            <a:r>
              <a:rPr lang="en-US" b="0" dirty="0" err="1" smtClean="0">
                <a:solidFill>
                  <a:srgbClr val="4A4E52"/>
                </a:solidFill>
                <a:latin typeface="Courier New" pitchFamily="49" charset="0"/>
                <a:cs typeface="Courier New" pitchFamily="49" charset="0"/>
              </a:rPr>
              <a:t>x.equals</a:t>
            </a:r>
            <a:r>
              <a:rPr lang="en-US" b="0" dirty="0" smtClean="0">
                <a:solidFill>
                  <a:srgbClr val="4A4E52"/>
                </a:solidFill>
                <a:latin typeface="Courier New" pitchFamily="49" charset="0"/>
                <a:cs typeface="Courier New" pitchFamily="49" charset="0"/>
              </a:rPr>
              <a:t>(y)</a:t>
            </a:r>
            <a:r>
              <a:rPr lang="en-US" b="0" dirty="0" smtClean="0">
                <a:solidFill>
                  <a:srgbClr val="4A4E52"/>
                </a:solidFill>
              </a:rPr>
              <a:t> returns </a:t>
            </a:r>
            <a:r>
              <a:rPr lang="en-US" b="0" dirty="0" smtClean="0">
                <a:solidFill>
                  <a:srgbClr val="4A4E52"/>
                </a:solidFill>
                <a:latin typeface="Courier New" pitchFamily="49" charset="0"/>
                <a:cs typeface="Courier New" pitchFamily="49" charset="0"/>
              </a:rPr>
              <a:t>true</a:t>
            </a:r>
            <a:r>
              <a:rPr lang="en-US" b="0" dirty="0" smtClean="0">
                <a:solidFill>
                  <a:srgbClr val="4A4E52"/>
                </a:solidFill>
              </a:rPr>
              <a:t> and </a:t>
            </a:r>
            <a:r>
              <a:rPr lang="en-US" b="0" dirty="0" err="1" smtClean="0">
                <a:solidFill>
                  <a:srgbClr val="4A4E52"/>
                </a:solidFill>
                <a:latin typeface="Courier New" pitchFamily="49" charset="0"/>
                <a:cs typeface="Courier New" pitchFamily="49" charset="0"/>
              </a:rPr>
              <a:t>y.equals</a:t>
            </a:r>
            <a:r>
              <a:rPr lang="en-US" b="0" dirty="0" smtClean="0">
                <a:solidFill>
                  <a:srgbClr val="4A4E52"/>
                </a:solidFill>
                <a:latin typeface="Courier New" pitchFamily="49" charset="0"/>
                <a:cs typeface="Courier New" pitchFamily="49" charset="0"/>
              </a:rPr>
              <a:t>(z)</a:t>
            </a:r>
            <a:r>
              <a:rPr lang="en-US" b="0" dirty="0" smtClean="0">
                <a:solidFill>
                  <a:srgbClr val="4A4E52"/>
                </a:solidFill>
              </a:rPr>
              <a:t> returns </a:t>
            </a:r>
            <a:r>
              <a:rPr lang="en-US" b="0" dirty="0" smtClean="0">
                <a:solidFill>
                  <a:srgbClr val="4A4E52"/>
                </a:solidFill>
                <a:latin typeface="Courier New" pitchFamily="49" charset="0"/>
                <a:cs typeface="Courier New" pitchFamily="49" charset="0"/>
              </a:rPr>
              <a:t>true</a:t>
            </a:r>
            <a:r>
              <a:rPr lang="en-US" b="0" dirty="0" smtClean="0">
                <a:solidFill>
                  <a:srgbClr val="4A4E52"/>
                </a:solidFill>
              </a:rPr>
              <a:t>, then </a:t>
            </a:r>
            <a:r>
              <a:rPr lang="en-US" b="0" dirty="0" err="1" smtClean="0">
                <a:solidFill>
                  <a:srgbClr val="4A4E52"/>
                </a:solidFill>
                <a:latin typeface="Courier New" pitchFamily="49" charset="0"/>
                <a:cs typeface="Courier New" pitchFamily="49" charset="0"/>
              </a:rPr>
              <a:t>x.equals</a:t>
            </a:r>
            <a:r>
              <a:rPr lang="en-US" b="0" dirty="0" smtClean="0">
                <a:solidFill>
                  <a:srgbClr val="4A4E52"/>
                </a:solidFill>
                <a:latin typeface="Courier New" pitchFamily="49" charset="0"/>
                <a:cs typeface="Courier New" pitchFamily="49" charset="0"/>
              </a:rPr>
              <a:t>(z)</a:t>
            </a:r>
            <a:r>
              <a:rPr lang="en-US" b="0" dirty="0" smtClean="0">
                <a:solidFill>
                  <a:srgbClr val="4A4E52"/>
                </a:solidFill>
              </a:rPr>
              <a:t> must return </a:t>
            </a:r>
            <a:r>
              <a:rPr lang="en-US" b="0" dirty="0" smtClean="0">
                <a:solidFill>
                  <a:srgbClr val="4A4E52"/>
                </a:solidFill>
                <a:latin typeface="Courier New" pitchFamily="49" charset="0"/>
                <a:cs typeface="Courier New" pitchFamily="49" charset="0"/>
              </a:rPr>
              <a:t>true</a:t>
            </a:r>
          </a:p>
          <a:p>
            <a:pPr lvl="2" algn="just"/>
            <a:endParaRPr lang="en-US" sz="500" b="0" dirty="0" smtClean="0">
              <a:solidFill>
                <a:srgbClr val="4A4E52"/>
              </a:solidFill>
              <a:latin typeface="Courier New" pitchFamily="49" charset="0"/>
              <a:cs typeface="Courier New" pitchFamily="49" charset="0"/>
            </a:endParaRPr>
          </a:p>
          <a:p>
            <a:pPr lvl="2" algn="just"/>
            <a:r>
              <a:rPr lang="en-US" dirty="0" smtClean="0"/>
              <a:t>i</a:t>
            </a:r>
            <a:r>
              <a:rPr lang="en-US" b="0" dirty="0" smtClean="0">
                <a:solidFill>
                  <a:srgbClr val="4A4E52"/>
                </a:solidFill>
              </a:rPr>
              <a:t>t is </a:t>
            </a:r>
            <a:r>
              <a:rPr lang="en-US" b="1" dirty="0" smtClean="0">
                <a:solidFill>
                  <a:srgbClr val="4A4E52"/>
                </a:solidFill>
              </a:rPr>
              <a:t>consistent</a:t>
            </a:r>
            <a:r>
              <a:rPr lang="en-US" dirty="0" smtClean="0"/>
              <a:t> - f</a:t>
            </a:r>
            <a:r>
              <a:rPr lang="en-US" b="0" dirty="0" smtClean="0">
                <a:solidFill>
                  <a:srgbClr val="4A4E52"/>
                </a:solidFill>
              </a:rPr>
              <a:t>or any reference values </a:t>
            </a:r>
            <a:r>
              <a:rPr lang="en-US" b="0" dirty="0" smtClean="0">
                <a:solidFill>
                  <a:srgbClr val="4A4E52"/>
                </a:solidFill>
                <a:latin typeface="Courier New" pitchFamily="49" charset="0"/>
                <a:cs typeface="Courier New" pitchFamily="49" charset="0"/>
              </a:rPr>
              <a:t>x</a:t>
            </a:r>
            <a:r>
              <a:rPr lang="en-US" b="0" dirty="0" smtClean="0">
                <a:solidFill>
                  <a:srgbClr val="4A4E52"/>
                </a:solidFill>
              </a:rPr>
              <a:t> and </a:t>
            </a:r>
            <a:r>
              <a:rPr lang="en-US" b="0" dirty="0" smtClean="0">
                <a:solidFill>
                  <a:srgbClr val="4A4E52"/>
                </a:solidFill>
                <a:latin typeface="Courier New" pitchFamily="49" charset="0"/>
                <a:cs typeface="Courier New" pitchFamily="49" charset="0"/>
              </a:rPr>
              <a:t>y</a:t>
            </a:r>
            <a:r>
              <a:rPr lang="en-US" b="0" dirty="0" smtClean="0">
                <a:solidFill>
                  <a:srgbClr val="4A4E52"/>
                </a:solidFill>
              </a:rPr>
              <a:t>, multiple invocations of </a:t>
            </a:r>
            <a:r>
              <a:rPr lang="en-US" b="0" dirty="0" err="1" smtClean="0">
                <a:solidFill>
                  <a:srgbClr val="4A4E52"/>
                </a:solidFill>
                <a:latin typeface="Courier New" pitchFamily="49" charset="0"/>
                <a:cs typeface="Courier New" pitchFamily="49" charset="0"/>
              </a:rPr>
              <a:t>x.equals</a:t>
            </a:r>
            <a:r>
              <a:rPr lang="en-US" b="0" dirty="0" smtClean="0">
                <a:solidFill>
                  <a:srgbClr val="4A4E52"/>
                </a:solidFill>
                <a:latin typeface="Courier New" pitchFamily="49" charset="0"/>
                <a:cs typeface="Courier New" pitchFamily="49" charset="0"/>
              </a:rPr>
              <a:t>(y) </a:t>
            </a:r>
            <a:r>
              <a:rPr lang="en-US" b="0" dirty="0" smtClean="0">
                <a:solidFill>
                  <a:srgbClr val="4A4E52"/>
                </a:solidFill>
              </a:rPr>
              <a:t>consistently return </a:t>
            </a:r>
            <a:r>
              <a:rPr lang="en-US" b="0" dirty="0" smtClean="0">
                <a:solidFill>
                  <a:srgbClr val="4A4E52"/>
                </a:solidFill>
                <a:latin typeface="Courier New" pitchFamily="49" charset="0"/>
                <a:cs typeface="Courier New" pitchFamily="49" charset="0"/>
              </a:rPr>
              <a:t>true</a:t>
            </a:r>
            <a:r>
              <a:rPr lang="en-US" b="0" dirty="0" smtClean="0">
                <a:solidFill>
                  <a:srgbClr val="4A4E52"/>
                </a:solidFill>
              </a:rPr>
              <a:t> or consistently return </a:t>
            </a:r>
            <a:r>
              <a:rPr lang="en-US" b="0" dirty="0" smtClean="0">
                <a:solidFill>
                  <a:srgbClr val="4A4E52"/>
                </a:solidFill>
                <a:latin typeface="Courier New" pitchFamily="49" charset="0"/>
                <a:cs typeface="Courier New" pitchFamily="49" charset="0"/>
              </a:rPr>
              <a:t>false</a:t>
            </a:r>
            <a:r>
              <a:rPr lang="en-US" b="0" dirty="0" smtClean="0">
                <a:solidFill>
                  <a:srgbClr val="4A4E52"/>
                </a:solidFill>
              </a:rPr>
              <a:t>, provided no information used in equals comparisons on the object is modified</a:t>
            </a:r>
          </a:p>
          <a:p>
            <a:pPr lvl="2" algn="just"/>
            <a:endParaRPr lang="en-US" sz="500" b="0" dirty="0" smtClean="0">
              <a:solidFill>
                <a:srgbClr val="4A4E52"/>
              </a:solidFill>
            </a:endParaRPr>
          </a:p>
          <a:p>
            <a:pPr lvl="2" algn="just"/>
            <a:r>
              <a:rPr lang="en-US" dirty="0" smtClean="0"/>
              <a:t>for any non-null reference value </a:t>
            </a:r>
            <a:r>
              <a:rPr lang="en-US" dirty="0" smtClean="0">
                <a:latin typeface="Courier New" pitchFamily="49" charset="0"/>
                <a:cs typeface="Courier New" pitchFamily="49" charset="0"/>
              </a:rPr>
              <a:t>x</a:t>
            </a:r>
            <a:r>
              <a:rPr lang="en-US" dirty="0" smtClean="0"/>
              <a:t>, </a:t>
            </a:r>
            <a:r>
              <a:rPr lang="en-US" dirty="0" err="1" smtClean="0">
                <a:latin typeface="Courier New" pitchFamily="49" charset="0"/>
                <a:cs typeface="Courier New" pitchFamily="49" charset="0"/>
              </a:rPr>
              <a:t>x.equals</a:t>
            </a:r>
            <a:r>
              <a:rPr lang="en-US" dirty="0" smtClean="0">
                <a:latin typeface="Courier New" pitchFamily="49" charset="0"/>
                <a:cs typeface="Courier New" pitchFamily="49" charset="0"/>
              </a:rPr>
              <a:t>(null)</a:t>
            </a:r>
            <a:r>
              <a:rPr lang="en-US" dirty="0" smtClean="0"/>
              <a:t> should return </a:t>
            </a:r>
            <a:r>
              <a:rPr lang="en-US" dirty="0" smtClean="0">
                <a:latin typeface="Courier New" pitchFamily="49" charset="0"/>
                <a:cs typeface="Courier New" pitchFamily="49" charset="0"/>
              </a:rPr>
              <a:t>false</a:t>
            </a:r>
            <a:endParaRPr lang="en-US" b="0" dirty="0" smtClean="0">
              <a:solidFill>
                <a:srgbClr val="4A4E52"/>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a:t>
            </a:r>
            <a:r>
              <a:rPr lang="en-US" dirty="0" err="1" smtClean="0"/>
              <a:t>hashCode</a:t>
            </a:r>
            <a:r>
              <a:rPr lang="en-US" dirty="0" smtClean="0"/>
              <a:t>()</a:t>
            </a:r>
            <a:endParaRPr lang="en-US" dirty="0"/>
          </a:p>
        </p:txBody>
      </p:sp>
      <p:sp>
        <p:nvSpPr>
          <p:cNvPr id="3" name="Content Placeholder 2"/>
          <p:cNvSpPr>
            <a:spLocks noGrp="1"/>
          </p:cNvSpPr>
          <p:nvPr>
            <p:ph idx="13"/>
          </p:nvPr>
        </p:nvSpPr>
        <p:spPr>
          <a:xfrm>
            <a:off x="607728" y="1617968"/>
            <a:ext cx="7907621" cy="4671996"/>
          </a:xfrm>
        </p:spPr>
        <p:txBody>
          <a:bodyPr>
            <a:normAutofit/>
          </a:bodyPr>
          <a:lstStyle/>
          <a:p>
            <a:r>
              <a:rPr lang="en-US" dirty="0" smtClean="0">
                <a:latin typeface="Courier New" pitchFamily="49" charset="0"/>
                <a:cs typeface="Courier New" pitchFamily="49" charset="0"/>
              </a:rPr>
              <a:t>public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hashCode</a:t>
            </a:r>
            <a:r>
              <a:rPr lang="en-US" dirty="0" smtClean="0">
                <a:latin typeface="Courier New" pitchFamily="49" charset="0"/>
                <a:cs typeface="Courier New" pitchFamily="49" charset="0"/>
              </a:rPr>
              <a:t>()</a:t>
            </a:r>
          </a:p>
          <a:p>
            <a:pPr lvl="2" indent="-942975">
              <a:buNone/>
            </a:pPr>
            <a:r>
              <a:rPr lang="en-US" sz="1500" b="1" dirty="0" smtClean="0">
                <a:solidFill>
                  <a:srgbClr val="AA0B19"/>
                </a:solidFill>
              </a:rPr>
              <a:t>If two objects are considered equal, their </a:t>
            </a:r>
            <a:r>
              <a:rPr lang="en-US" sz="1500" b="1" dirty="0" err="1" smtClean="0">
                <a:solidFill>
                  <a:srgbClr val="AA0B19"/>
                </a:solidFill>
              </a:rPr>
              <a:t>hashcodes</a:t>
            </a:r>
            <a:r>
              <a:rPr lang="en-US" sz="1500" b="1" dirty="0" smtClean="0">
                <a:solidFill>
                  <a:srgbClr val="AA0B19"/>
                </a:solidFill>
              </a:rPr>
              <a:t> must also be equal!</a:t>
            </a:r>
          </a:p>
          <a:p>
            <a:pPr lvl="2" indent="-942975">
              <a:buNone/>
            </a:pPr>
            <a:endParaRPr lang="en-US" sz="500" b="1" dirty="0" smtClean="0">
              <a:solidFill>
                <a:schemeClr val="tx1"/>
              </a:solidFill>
            </a:endParaRPr>
          </a:p>
          <a:p>
            <a:pPr lvl="2" indent="-942975">
              <a:buNone/>
            </a:pPr>
            <a:r>
              <a:rPr lang="en-US" sz="1500" dirty="0" smtClean="0"/>
              <a:t>If the </a:t>
            </a:r>
            <a:r>
              <a:rPr lang="en-US" sz="1500" b="1" dirty="0" err="1" smtClean="0">
                <a:latin typeface="Courier New" pitchFamily="49" charset="0"/>
                <a:cs typeface="Courier New" pitchFamily="49" charset="0"/>
              </a:rPr>
              <a:t>hashCode</a:t>
            </a:r>
            <a:r>
              <a:rPr lang="en-US" sz="1500" b="1" dirty="0" smtClean="0">
                <a:latin typeface="Courier New" pitchFamily="49" charset="0"/>
                <a:cs typeface="Courier New" pitchFamily="49" charset="0"/>
              </a:rPr>
              <a:t>()</a:t>
            </a:r>
            <a:r>
              <a:rPr lang="en-US" sz="1500" b="1" dirty="0" smtClean="0">
                <a:cs typeface="Courier New" pitchFamily="49" charset="0"/>
              </a:rPr>
              <a:t> </a:t>
            </a:r>
            <a:r>
              <a:rPr lang="en-US" sz="1500" dirty="0" smtClean="0"/>
              <a:t>method of a class is not overridden</a:t>
            </a:r>
            <a:r>
              <a:rPr lang="en-US" dirty="0" smtClean="0"/>
              <a:t>:</a:t>
            </a:r>
          </a:p>
          <a:p>
            <a:pPr lvl="2" algn="just"/>
            <a:endParaRPr lang="en-US" sz="1000" b="0" dirty="0" smtClean="0">
              <a:solidFill>
                <a:schemeClr val="tx1"/>
              </a:solidFill>
            </a:endParaRPr>
          </a:p>
          <a:p>
            <a:pPr lvl="2" algn="just"/>
            <a:r>
              <a:rPr lang="en-US" dirty="0" smtClean="0"/>
              <a:t>it will be used the one from Object class which </a:t>
            </a:r>
            <a:r>
              <a:rPr lang="en-US" b="0" dirty="0" smtClean="0">
                <a:solidFill>
                  <a:schemeClr val="tx1"/>
                </a:solidFill>
              </a:rPr>
              <a:t>always comes up with a unique number for each object, even if the </a:t>
            </a:r>
            <a:r>
              <a:rPr lang="en-US" b="0" dirty="0" smtClean="0">
                <a:solidFill>
                  <a:schemeClr val="tx1"/>
                </a:solidFill>
                <a:latin typeface="Courier New" pitchFamily="49" charset="0"/>
                <a:cs typeface="Courier New" pitchFamily="49" charset="0"/>
              </a:rPr>
              <a:t>equals()</a:t>
            </a:r>
            <a:r>
              <a:rPr lang="en-US" b="0" dirty="0" smtClean="0">
                <a:solidFill>
                  <a:schemeClr val="tx1"/>
                </a:solidFill>
              </a:rPr>
              <a:t> method is overridden in such a way that two or more objects are considered equal</a:t>
            </a:r>
          </a:p>
          <a:p>
            <a:pPr lvl="2" algn="just"/>
            <a:r>
              <a:rPr lang="en-US" dirty="0" smtClean="0">
                <a:solidFill>
                  <a:schemeClr val="tx1"/>
                </a:solidFill>
              </a:rPr>
              <a:t>the object in a collection won’t be found unless the same reference to the object is given</a:t>
            </a:r>
          </a:p>
          <a:p>
            <a:pPr lvl="2" indent="-942975">
              <a:buNone/>
            </a:pPr>
            <a:endParaRPr lang="en-US" sz="1000" dirty="0" smtClean="0">
              <a:solidFill>
                <a:schemeClr val="tx1"/>
              </a:solidFill>
            </a:endParaRPr>
          </a:p>
          <a:p>
            <a:pPr lvl="2" indent="-942975">
              <a:buNone/>
            </a:pPr>
            <a:r>
              <a:rPr lang="en-US" sz="1500" dirty="0" smtClean="0">
                <a:solidFill>
                  <a:schemeClr val="tx1"/>
                </a:solidFill>
              </a:rPr>
              <a:t>The </a:t>
            </a:r>
            <a:r>
              <a:rPr lang="en-US" sz="1500" dirty="0" err="1" smtClean="0">
                <a:solidFill>
                  <a:schemeClr val="tx1"/>
                </a:solidFill>
                <a:latin typeface="Courier New" pitchFamily="49" charset="0"/>
                <a:cs typeface="Courier New" pitchFamily="49" charset="0"/>
              </a:rPr>
              <a:t>hashCode</a:t>
            </a:r>
            <a:r>
              <a:rPr lang="en-US" sz="1500" dirty="0" smtClean="0">
                <a:solidFill>
                  <a:schemeClr val="tx1"/>
                </a:solidFill>
                <a:latin typeface="Courier New" pitchFamily="49" charset="0"/>
                <a:cs typeface="Courier New" pitchFamily="49" charset="0"/>
              </a:rPr>
              <a:t>()</a:t>
            </a:r>
            <a:r>
              <a:rPr lang="en-US" sz="1500" dirty="0" smtClean="0">
                <a:solidFill>
                  <a:schemeClr val="tx1"/>
                </a:solidFill>
                <a:cs typeface="Courier New" pitchFamily="49" charset="0"/>
              </a:rPr>
              <a:t> </a:t>
            </a:r>
            <a:r>
              <a:rPr lang="en-US" sz="1500" dirty="0" smtClean="0">
                <a:solidFill>
                  <a:schemeClr val="tx1"/>
                </a:solidFill>
              </a:rPr>
              <a:t>contract:</a:t>
            </a:r>
          </a:p>
          <a:p>
            <a:pPr lvl="2" indent="-942975">
              <a:buNone/>
            </a:pPr>
            <a:endParaRPr lang="en-US" sz="1000" dirty="0" smtClean="0">
              <a:solidFill>
                <a:schemeClr val="tx1"/>
              </a:solidFill>
            </a:endParaRPr>
          </a:p>
          <a:p>
            <a:pPr lvl="2" algn="just"/>
            <a:r>
              <a:rPr lang="en-US" b="0" dirty="0" smtClean="0">
                <a:solidFill>
                  <a:schemeClr val="tx1"/>
                </a:solidFill>
              </a:rPr>
              <a:t>whenever it is invoked on the same object more than once during an execution of a Java application, the </a:t>
            </a:r>
            <a:r>
              <a:rPr lang="en-US" b="0" dirty="0" err="1" smtClean="0">
                <a:solidFill>
                  <a:schemeClr val="tx1"/>
                </a:solidFill>
                <a:latin typeface="Courier New" pitchFamily="49" charset="0"/>
                <a:cs typeface="Courier New" pitchFamily="49" charset="0"/>
              </a:rPr>
              <a:t>hashCode</a:t>
            </a:r>
            <a:r>
              <a:rPr lang="en-US" b="0" dirty="0" smtClean="0">
                <a:solidFill>
                  <a:schemeClr val="tx1"/>
                </a:solidFill>
                <a:latin typeface="Courier New" pitchFamily="49" charset="0"/>
                <a:cs typeface="Courier New" pitchFamily="49" charset="0"/>
              </a:rPr>
              <a:t>() </a:t>
            </a:r>
            <a:r>
              <a:rPr lang="en-US" b="0" dirty="0" smtClean="0">
                <a:solidFill>
                  <a:schemeClr val="tx1"/>
                </a:solidFill>
              </a:rPr>
              <a:t>method must consistently return the same integer, provided no information used in equals() comparisons on the object is modified</a:t>
            </a:r>
          </a:p>
          <a:p>
            <a:pPr lvl="2" algn="just"/>
            <a:endParaRPr lang="en-US" sz="500" b="0" dirty="0" smtClean="0">
              <a:solidFill>
                <a:schemeClr val="tx1"/>
              </a:solidFill>
            </a:endParaRPr>
          </a:p>
          <a:p>
            <a:pPr lvl="2" algn="just"/>
            <a:r>
              <a:rPr lang="en-US" dirty="0" smtClean="0">
                <a:solidFill>
                  <a:schemeClr val="tx1"/>
                </a:solidFill>
              </a:rPr>
              <a:t>i</a:t>
            </a:r>
            <a:r>
              <a:rPr lang="en-US" b="0" dirty="0" smtClean="0">
                <a:solidFill>
                  <a:schemeClr val="tx1"/>
                </a:solidFill>
              </a:rPr>
              <a:t>f two objects are equal according to the </a:t>
            </a:r>
            <a:r>
              <a:rPr lang="en-US" b="0" dirty="0" smtClean="0">
                <a:solidFill>
                  <a:schemeClr val="tx1"/>
                </a:solidFill>
                <a:latin typeface="Courier New" pitchFamily="49" charset="0"/>
                <a:cs typeface="Courier New" pitchFamily="49" charset="0"/>
              </a:rPr>
              <a:t>equals(Object)</a:t>
            </a:r>
            <a:r>
              <a:rPr lang="en-US" b="0" dirty="0" smtClean="0">
                <a:solidFill>
                  <a:schemeClr val="tx1"/>
                </a:solidFill>
              </a:rPr>
              <a:t> method, then calling the </a:t>
            </a:r>
            <a:r>
              <a:rPr lang="en-US" b="0" dirty="0" err="1" smtClean="0">
                <a:solidFill>
                  <a:schemeClr val="tx1"/>
                </a:solidFill>
                <a:latin typeface="Courier New" pitchFamily="49" charset="0"/>
                <a:cs typeface="Courier New" pitchFamily="49" charset="0"/>
              </a:rPr>
              <a:t>hashCode</a:t>
            </a:r>
            <a:r>
              <a:rPr lang="en-US" b="0" dirty="0" smtClean="0">
                <a:solidFill>
                  <a:schemeClr val="tx1"/>
                </a:solidFill>
                <a:latin typeface="Courier New" pitchFamily="49" charset="0"/>
                <a:cs typeface="Courier New" pitchFamily="49" charset="0"/>
              </a:rPr>
              <a:t>()</a:t>
            </a:r>
            <a:r>
              <a:rPr lang="en-US" b="0" dirty="0" smtClean="0">
                <a:solidFill>
                  <a:schemeClr val="tx1"/>
                </a:solidFill>
                <a:latin typeface="+mj-lt"/>
                <a:cs typeface="Courier New" pitchFamily="49" charset="0"/>
              </a:rPr>
              <a:t> </a:t>
            </a:r>
            <a:r>
              <a:rPr lang="en-US" b="0" dirty="0" smtClean="0">
                <a:solidFill>
                  <a:schemeClr val="tx1"/>
                </a:solidFill>
              </a:rPr>
              <a:t>method on each of the two objects must produce the same integer result</a:t>
            </a:r>
          </a:p>
          <a:p>
            <a:pPr lvl="2" algn="just"/>
            <a:endParaRPr lang="en-US" sz="500" b="0" dirty="0" smtClean="0">
              <a:solidFill>
                <a:schemeClr val="tx1"/>
              </a:solidFill>
            </a:endParaRPr>
          </a:p>
          <a:p>
            <a:pPr lvl="2" algn="just"/>
            <a:r>
              <a:rPr lang="en-US" dirty="0" smtClean="0">
                <a:solidFill>
                  <a:schemeClr val="tx1"/>
                </a:solidFill>
              </a:rPr>
              <a:t>i</a:t>
            </a:r>
            <a:r>
              <a:rPr lang="en-US" b="0" dirty="0" smtClean="0">
                <a:solidFill>
                  <a:schemeClr val="tx1"/>
                </a:solidFill>
              </a:rPr>
              <a:t>t is NOT required that if two objects are unequal according to the </a:t>
            </a:r>
            <a:r>
              <a:rPr lang="en-US" b="0" dirty="0" smtClean="0">
                <a:solidFill>
                  <a:schemeClr val="tx1"/>
                </a:solidFill>
                <a:latin typeface="Courier New" pitchFamily="49" charset="0"/>
                <a:cs typeface="Courier New" pitchFamily="49" charset="0"/>
              </a:rPr>
              <a:t>equals(</a:t>
            </a:r>
            <a:r>
              <a:rPr lang="en-US" b="0" dirty="0" err="1" smtClean="0">
                <a:solidFill>
                  <a:schemeClr val="tx1"/>
                </a:solidFill>
                <a:latin typeface="Courier New" pitchFamily="49" charset="0"/>
                <a:cs typeface="Courier New" pitchFamily="49" charset="0"/>
              </a:rPr>
              <a:t>java.lang.Object</a:t>
            </a:r>
            <a:r>
              <a:rPr lang="en-US" b="0" dirty="0" smtClean="0">
                <a:solidFill>
                  <a:schemeClr val="tx1"/>
                </a:solidFill>
                <a:latin typeface="Courier New" pitchFamily="49" charset="0"/>
                <a:cs typeface="Courier New" pitchFamily="49" charset="0"/>
              </a:rPr>
              <a:t>)</a:t>
            </a:r>
            <a:r>
              <a:rPr lang="en-US" b="0" dirty="0" smtClean="0">
                <a:solidFill>
                  <a:schemeClr val="tx1"/>
                </a:solidFill>
              </a:rPr>
              <a:t> method, then calling the </a:t>
            </a:r>
            <a:r>
              <a:rPr lang="en-US" b="0" dirty="0" err="1" smtClean="0">
                <a:solidFill>
                  <a:schemeClr val="tx1"/>
                </a:solidFill>
                <a:latin typeface="Courier New" pitchFamily="49" charset="0"/>
                <a:cs typeface="Courier New" pitchFamily="49" charset="0"/>
              </a:rPr>
              <a:t>hashCode</a:t>
            </a:r>
            <a:r>
              <a:rPr lang="en-US" b="0" dirty="0" smtClean="0">
                <a:solidFill>
                  <a:schemeClr val="tx1"/>
                </a:solidFill>
                <a:latin typeface="Courier New" pitchFamily="49" charset="0"/>
                <a:cs typeface="Courier New" pitchFamily="49" charset="0"/>
              </a:rPr>
              <a:t>()</a:t>
            </a:r>
            <a:r>
              <a:rPr lang="en-US" b="0" dirty="0" smtClean="0">
                <a:solidFill>
                  <a:schemeClr val="tx1"/>
                </a:solidFill>
              </a:rPr>
              <a:t> method on each of the two objects must produce distinct integer results; </a:t>
            </a:r>
            <a:r>
              <a:rPr lang="en-US" dirty="0" smtClean="0">
                <a:solidFill>
                  <a:schemeClr val="tx1"/>
                </a:solidFill>
              </a:rPr>
              <a:t>however, </a:t>
            </a:r>
            <a:r>
              <a:rPr lang="en-US" b="0" dirty="0" smtClean="0">
                <a:solidFill>
                  <a:schemeClr val="tx1"/>
                </a:solidFill>
              </a:rPr>
              <a:t>producing distinct integer results for unequal objects may improve the performance of Maps</a:t>
            </a:r>
          </a:p>
          <a:p>
            <a:pPr lvl="2" indent="-942975">
              <a:buNone/>
            </a:pPr>
            <a:endParaRPr lang="en-US" sz="1500" dirty="0">
              <a:solidFill>
                <a:schemeClr val="tx1"/>
              </a:solidFill>
            </a:endParaRPr>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29" y="233267"/>
            <a:ext cx="6668282" cy="1091681"/>
          </a:xfrm>
        </p:spPr>
        <p:txBody>
          <a:bodyPr/>
          <a:lstStyle/>
          <a:p>
            <a:r>
              <a:rPr lang="en-US" dirty="0" smtClean="0"/>
              <a:t>Hierarchy - Key Interfaces and Classes</a:t>
            </a:r>
            <a:endParaRPr lang="en-US" dirty="0"/>
          </a:p>
        </p:txBody>
      </p:sp>
      <p:pic>
        <p:nvPicPr>
          <p:cNvPr id="5" name="Content Placeholder 4" descr="Collections_Hierarchy.png"/>
          <p:cNvPicPr>
            <a:picLocks noGrp="1" noChangeAspect="1"/>
          </p:cNvPicPr>
          <p:nvPr>
            <p:ph idx="13"/>
          </p:nvPr>
        </p:nvPicPr>
        <p:blipFill>
          <a:blip r:embed="rId2"/>
          <a:stretch>
            <a:fillRect/>
          </a:stretch>
        </p:blipFill>
        <p:spPr>
          <a:xfrm>
            <a:off x="1004028" y="888274"/>
            <a:ext cx="7225574" cy="5758227"/>
          </a:xfrm>
        </p:spPr>
      </p:pic>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Collections</a:t>
            </a:r>
            <a:endParaRPr lang="en-US" dirty="0"/>
          </a:p>
        </p:txBody>
      </p:sp>
      <p:sp>
        <p:nvSpPr>
          <p:cNvPr id="3" name="Content Placeholder 2"/>
          <p:cNvSpPr>
            <a:spLocks noGrp="1"/>
          </p:cNvSpPr>
          <p:nvPr>
            <p:ph idx="13"/>
          </p:nvPr>
        </p:nvSpPr>
        <p:spPr/>
        <p:txBody>
          <a:bodyPr/>
          <a:lstStyle/>
          <a:p>
            <a:r>
              <a:rPr lang="en-US" dirty="0" smtClean="0"/>
              <a:t>There are 4 types of collections:</a:t>
            </a:r>
          </a:p>
          <a:p>
            <a:endParaRPr lang="en-US" dirty="0" smtClean="0"/>
          </a:p>
          <a:p>
            <a:pPr lvl="2"/>
            <a:r>
              <a:rPr lang="en-US" b="1" dirty="0" smtClean="0"/>
              <a:t>Lists </a:t>
            </a:r>
          </a:p>
          <a:p>
            <a:pPr lvl="3"/>
            <a:r>
              <a:rPr lang="en-US" i="1" dirty="0" smtClean="0"/>
              <a:t>lists of things (classes that implement List)</a:t>
            </a:r>
          </a:p>
          <a:p>
            <a:pPr lvl="3"/>
            <a:r>
              <a:rPr lang="en-US" i="1" dirty="0" smtClean="0"/>
              <a:t>duplicates are allowed</a:t>
            </a:r>
          </a:p>
          <a:p>
            <a:pPr lvl="3">
              <a:buNone/>
            </a:pPr>
            <a:r>
              <a:rPr lang="en-US" i="1" dirty="0" smtClean="0"/>
              <a:t>		</a:t>
            </a:r>
          </a:p>
          <a:p>
            <a:pPr lvl="2"/>
            <a:r>
              <a:rPr lang="en-US" b="1" dirty="0" smtClean="0"/>
              <a:t>Sets</a:t>
            </a:r>
            <a:r>
              <a:rPr lang="en-US" dirty="0" smtClean="0"/>
              <a:t> </a:t>
            </a:r>
          </a:p>
          <a:p>
            <a:pPr lvl="3"/>
            <a:r>
              <a:rPr lang="en-US" dirty="0" smtClean="0"/>
              <a:t> </a:t>
            </a:r>
            <a:r>
              <a:rPr lang="en-US" i="1" dirty="0" smtClean="0"/>
              <a:t>unique things (classes that implement Set)</a:t>
            </a:r>
          </a:p>
          <a:p>
            <a:pPr lvl="3"/>
            <a:r>
              <a:rPr lang="en-US" i="1" dirty="0" smtClean="0"/>
              <a:t>no duplicates  are allowed</a:t>
            </a:r>
          </a:p>
          <a:p>
            <a:pPr lvl="3"/>
            <a:endParaRPr lang="en-US" i="1" dirty="0" smtClean="0"/>
          </a:p>
          <a:p>
            <a:pPr lvl="2"/>
            <a:r>
              <a:rPr lang="en-US" b="1" dirty="0" smtClean="0"/>
              <a:t>Maps</a:t>
            </a:r>
            <a:r>
              <a:rPr lang="en-US" dirty="0" smtClean="0"/>
              <a:t> </a:t>
            </a:r>
          </a:p>
          <a:p>
            <a:pPr lvl="3"/>
            <a:r>
              <a:rPr lang="en-US" dirty="0" smtClean="0"/>
              <a:t>things with</a:t>
            </a:r>
            <a:r>
              <a:rPr lang="en-US" dirty="0" smtClean="0">
                <a:solidFill>
                  <a:srgbClr val="FF0000"/>
                </a:solidFill>
              </a:rPr>
              <a:t> </a:t>
            </a:r>
            <a:r>
              <a:rPr lang="en-US" dirty="0" smtClean="0">
                <a:solidFill>
                  <a:schemeClr val="tx1"/>
                </a:solidFill>
              </a:rPr>
              <a:t>an</a:t>
            </a:r>
            <a:r>
              <a:rPr lang="en-US" dirty="0" smtClean="0">
                <a:solidFill>
                  <a:srgbClr val="FF0000"/>
                </a:solidFill>
              </a:rPr>
              <a:t> </a:t>
            </a:r>
            <a:r>
              <a:rPr lang="en-US" i="1" dirty="0" smtClean="0"/>
              <a:t>unique ID (classes that implement Map)</a:t>
            </a:r>
          </a:p>
          <a:p>
            <a:pPr lvl="3"/>
            <a:endParaRPr lang="en-US" i="1" dirty="0" smtClean="0"/>
          </a:p>
          <a:p>
            <a:pPr lvl="2"/>
            <a:r>
              <a:rPr lang="en-US" b="1" dirty="0" smtClean="0"/>
              <a:t>Queues </a:t>
            </a:r>
          </a:p>
          <a:p>
            <a:pPr lvl="3"/>
            <a:r>
              <a:rPr lang="en-US" dirty="0" smtClean="0"/>
              <a:t>things arranged by the order in which they are to be processed</a:t>
            </a:r>
          </a:p>
          <a:p>
            <a:endParaRPr lang="en-US" dirty="0"/>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Sub-types of Collections</a:t>
            </a:r>
            <a:endParaRPr lang="en-US" dirty="0"/>
          </a:p>
        </p:txBody>
      </p:sp>
      <p:sp>
        <p:nvSpPr>
          <p:cNvPr id="3" name="Content Placeholder 2"/>
          <p:cNvSpPr>
            <a:spLocks noGrp="1"/>
          </p:cNvSpPr>
          <p:nvPr>
            <p:ph idx="13"/>
          </p:nvPr>
        </p:nvSpPr>
        <p:spPr>
          <a:xfrm>
            <a:off x="607728" y="1617968"/>
            <a:ext cx="7907621" cy="4711580"/>
          </a:xfrm>
        </p:spPr>
        <p:txBody>
          <a:bodyPr>
            <a:normAutofit/>
          </a:bodyPr>
          <a:lstStyle/>
          <a:p>
            <a:r>
              <a:rPr lang="en-US" dirty="0" smtClean="0"/>
              <a:t>There are sub-types of the collections types:</a:t>
            </a:r>
          </a:p>
          <a:p>
            <a:pPr lvl="2"/>
            <a:r>
              <a:rPr lang="en-US" b="1" dirty="0" smtClean="0"/>
              <a:t>Ordered</a:t>
            </a:r>
          </a:p>
          <a:p>
            <a:pPr lvl="3"/>
            <a:r>
              <a:rPr lang="en-US" dirty="0" smtClean="0"/>
              <a:t>we can iterate through the collection in a specific (not-random) order</a:t>
            </a:r>
          </a:p>
          <a:p>
            <a:pPr lvl="2"/>
            <a:r>
              <a:rPr lang="en-US" b="1" dirty="0" smtClean="0"/>
              <a:t>Unordered</a:t>
            </a:r>
          </a:p>
          <a:p>
            <a:pPr lvl="2"/>
            <a:r>
              <a:rPr lang="en-US" b="1" dirty="0" smtClean="0"/>
              <a:t>Sorted</a:t>
            </a:r>
          </a:p>
          <a:p>
            <a:pPr lvl="3"/>
            <a:r>
              <a:rPr lang="en-US" b="1" dirty="0"/>
              <a:t>o</a:t>
            </a:r>
            <a:r>
              <a:rPr lang="en-US" b="1" dirty="0" smtClean="0"/>
              <a:t>rdered collection</a:t>
            </a:r>
            <a:r>
              <a:rPr lang="en-US" dirty="0" smtClean="0"/>
              <a:t>, the order in the collection is determined according to some rule or rules, known as the </a:t>
            </a:r>
            <a:r>
              <a:rPr lang="en-US" i="1" dirty="0" smtClean="0"/>
              <a:t>sort order</a:t>
            </a:r>
          </a:p>
          <a:p>
            <a:pPr lvl="3"/>
            <a:r>
              <a:rPr lang="en-US" dirty="0" smtClean="0"/>
              <a:t>sorting is done based on properties of the objects themselves</a:t>
            </a:r>
          </a:p>
          <a:p>
            <a:pPr lvl="3"/>
            <a:r>
              <a:rPr lang="en-US" dirty="0" smtClean="0"/>
              <a:t>you put objects into the collection and the collection will figure out what order to put them in, based on the sort order</a:t>
            </a:r>
          </a:p>
          <a:p>
            <a:pPr lvl="2"/>
            <a:r>
              <a:rPr lang="en-US" b="1" dirty="0" smtClean="0"/>
              <a:t>Unsorted</a:t>
            </a:r>
          </a:p>
          <a:p>
            <a:pPr lvl="2"/>
            <a:endParaRPr lang="en-US" b="1" dirty="0" smtClean="0"/>
          </a:p>
          <a:p>
            <a:r>
              <a:rPr lang="en-US" dirty="0" smtClean="0"/>
              <a:t>An implementation class can be:</a:t>
            </a:r>
          </a:p>
          <a:p>
            <a:pPr lvl="2"/>
            <a:r>
              <a:rPr lang="en-US" dirty="0" smtClean="0"/>
              <a:t>unsorted and unordered</a:t>
            </a:r>
          </a:p>
          <a:p>
            <a:pPr lvl="2"/>
            <a:r>
              <a:rPr lang="en-US" dirty="0" smtClean="0"/>
              <a:t>ordered but unsorted, or</a:t>
            </a:r>
            <a:endParaRPr lang="en-US" sz="1000" dirty="0" smtClean="0"/>
          </a:p>
          <a:p>
            <a:pPr lvl="2"/>
            <a:r>
              <a:rPr lang="en-US" dirty="0" smtClean="0"/>
              <a:t>both ordered and sorted</a:t>
            </a:r>
          </a:p>
          <a:p>
            <a:pPr lvl="2"/>
            <a:endParaRPr lang="en-US" dirty="0" smtClean="0"/>
          </a:p>
          <a:p>
            <a:pPr lvl="2" indent="-942975">
              <a:buNone/>
            </a:pPr>
            <a:r>
              <a:rPr lang="en-US" sz="1700" b="1" dirty="0" smtClean="0">
                <a:solidFill>
                  <a:srgbClr val="AA0B19"/>
                </a:solidFill>
              </a:rPr>
              <a:t>An implementation can NEVER be sorted but unordered !</a:t>
            </a:r>
          </a:p>
        </p:txBody>
      </p:sp>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_template_standard_2013">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Read-Only]" id="{597A5C9E-0400-4F69-878B-46A521207D52}" vid="{0A4F9CF9-8AC1-4487-8280-0E20521095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2EDD5-4EB7-480E-9E13-869E8F2F06AC}">
  <ds:schemaRefs>
    <ds:schemaRef ds:uri="http://schemas.microsoft.com/sharepoint/v3/contenttype/forms"/>
  </ds:schemaRefs>
</ds:datastoreItem>
</file>

<file path=customXml/itemProps2.xml><?xml version="1.0" encoding="utf-8"?>
<ds:datastoreItem xmlns:ds="http://schemas.openxmlformats.org/officeDocument/2006/customXml" ds:itemID="{9C4204BF-0159-4066-B586-BC70B3E6AA65}">
  <ds:schemaRefs>
    <ds:schemaRef ds:uri="http://purl.org/dc/terms/"/>
    <ds:schemaRef ds:uri="http://schemas.microsoft.com/office/infopath/2007/PartnerControls"/>
    <ds:schemaRef ds:uri="http://purl.org/dc/dcmitype/"/>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s>
</ds:datastoreItem>
</file>

<file path=customXml/itemProps3.xml><?xml version="1.0" encoding="utf-8"?>
<ds:datastoreItem xmlns:ds="http://schemas.openxmlformats.org/officeDocument/2006/customXml" ds:itemID="{377D86D4-C084-43C8-A7F4-710EA1DAC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PPT_template_standard_2013</Template>
  <TotalTime>9840</TotalTime>
  <Words>1821</Words>
  <Application>Microsoft Office PowerPoint</Application>
  <PresentationFormat>On-screen Show (4:3)</PresentationFormat>
  <Paragraphs>385</Paragraphs>
  <Slides>33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Symbol</vt:lpstr>
      <vt:lpstr>PPT_template_standard_2013</vt:lpstr>
      <vt:lpstr>Java Collections  </vt:lpstr>
      <vt:lpstr>Java Collections</vt:lpstr>
      <vt:lpstr>Collection vs collection</vt:lpstr>
      <vt:lpstr>Operations</vt:lpstr>
      <vt:lpstr>Overriding equals()</vt:lpstr>
      <vt:lpstr>Overriding hashCode()</vt:lpstr>
      <vt:lpstr>Hierarchy - Key Interfaces and Classes</vt:lpstr>
      <vt:lpstr>Types of Collections</vt:lpstr>
      <vt:lpstr>Sub-types of Collections</vt:lpstr>
      <vt:lpstr>List Interface</vt:lpstr>
      <vt:lpstr>Set Interface</vt:lpstr>
      <vt:lpstr>Map Interface</vt:lpstr>
      <vt:lpstr>Queue Interface</vt:lpstr>
      <vt:lpstr>Concrete Classes – Overview</vt:lpstr>
      <vt:lpstr>Key Methods in List, Set, and Map</vt:lpstr>
      <vt:lpstr>Traversing Collections</vt:lpstr>
      <vt:lpstr>Traversing Collections</vt:lpstr>
      <vt:lpstr>Traversing Collections</vt:lpstr>
      <vt:lpstr>Useful Methods</vt:lpstr>
      <vt:lpstr>Autoboxing with Collections</vt:lpstr>
      <vt:lpstr>Sorting</vt:lpstr>
      <vt:lpstr>Sorting</vt:lpstr>
      <vt:lpstr>Sorting</vt:lpstr>
      <vt:lpstr>Sorting</vt:lpstr>
      <vt:lpstr>Sorting</vt:lpstr>
      <vt:lpstr>Sorting</vt:lpstr>
      <vt:lpstr>Sorting</vt:lpstr>
      <vt:lpstr>Sorting</vt:lpstr>
      <vt:lpstr>Common Exceptions - Collections</vt:lpstr>
      <vt:lpstr>Best Practices - Collections</vt:lpstr>
      <vt:lpstr>Best Practices - Collections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Andreea</dc:creator>
  <cp:lastModifiedBy>Andrei Closca</cp:lastModifiedBy>
  <cp:revision>307</cp:revision>
  <dcterms:created xsi:type="dcterms:W3CDTF">2015-03-19T18:28:44Z</dcterms:created>
  <dcterms:modified xsi:type="dcterms:W3CDTF">2016-07-06T20:31:51Z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