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69" r:id="rId5"/>
    <p:sldId id="265" r:id="rId6"/>
    <p:sldId id="258" r:id="rId7"/>
    <p:sldId id="272" r:id="rId8"/>
    <p:sldId id="290" r:id="rId9"/>
    <p:sldId id="270" r:id="rId10"/>
    <p:sldId id="273" r:id="rId11"/>
    <p:sldId id="274" r:id="rId12"/>
    <p:sldId id="276" r:id="rId13"/>
    <p:sldId id="275" r:id="rId14"/>
    <p:sldId id="271" r:id="rId15"/>
    <p:sldId id="277" r:id="rId16"/>
    <p:sldId id="278" r:id="rId17"/>
    <p:sldId id="279" r:id="rId18"/>
    <p:sldId id="291" r:id="rId19"/>
    <p:sldId id="29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ragos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0B19"/>
    <a:srgbClr val="4A4E52"/>
    <a:srgbClr val="5C4F40"/>
    <a:srgbClr val="81ADB5"/>
    <a:srgbClr val="DC5D2A"/>
    <a:srgbClr val="3AA80E"/>
    <a:srgbClr val="E3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7" autoAdjust="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85468-EA09-47E3-8036-5BF84197CAEF}" type="datetimeFigureOut">
              <a:rPr lang="en-GB" smtClean="0"/>
              <a:t>08/07/2016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2011F-DB26-4689-9E20-378C13B1A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5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3BD5E-F603-431C-B79D-697385AE35AF}" type="datetimeFigureOut">
              <a:rPr lang="en-GB" smtClean="0"/>
              <a:t>08/07/2016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9FDB4-792A-4C30-B3CA-9A37EF575B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1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76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11206920" cy="56034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800" b="1" kern="1200" dirty="0">
                <a:solidFill>
                  <a:srgbClr val="AA0B1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ro-RO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6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endava.com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97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="1" baseline="0">
                <a:solidFill>
                  <a:srgbClr val="AA0B19"/>
                </a:solidFill>
              </a:defRPr>
            </a:lvl1pPr>
            <a:lvl2pPr marL="0" indent="0" algn="l">
              <a:buNone/>
              <a:defRPr sz="30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picture – full slide – from picture gallery \\rocjfs03\Public\Marketing\Pictures_for_collateral\2013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9262" y="4523014"/>
            <a:ext cx="5817971" cy="1768247"/>
          </a:xfrm>
          <a:solidFill>
            <a:schemeClr val="bg1">
              <a:alpha val="65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 sz="3000" b="1">
                <a:solidFill>
                  <a:srgbClr val="4A4E52"/>
                </a:solidFill>
              </a:defRPr>
            </a:lvl1pPr>
            <a:lvl2pPr marL="0" indent="0" algn="l">
              <a:buNone/>
              <a:defRPr sz="3000">
                <a:solidFill>
                  <a:srgbClr val="4A4E52"/>
                </a:solidFill>
              </a:defRPr>
            </a:lvl2pPr>
            <a:lvl3pPr marL="0" indent="0">
              <a:buClr>
                <a:srgbClr val="81ADB5"/>
              </a:buClr>
              <a:buFont typeface="Arial" panose="020B0604020202020204" pitchFamily="34" charset="0"/>
              <a:buNone/>
              <a:defRPr sz="3000" b="1" baseline="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274320" lvl="2">
              <a:buSzPct val="175000"/>
            </a:pPr>
            <a:r>
              <a:rPr lang="en-US" dirty="0" smtClean="0"/>
              <a:t>Headline here. Remember that the audience should listen to you, not read the screen. </a:t>
            </a:r>
          </a:p>
        </p:txBody>
      </p:sp>
    </p:spTree>
    <p:extLst>
      <p:ext uri="{BB962C8B-B14F-4D97-AF65-F5344CB8AC3E}">
        <p14:creationId xmlns:p14="http://schemas.microsoft.com/office/powerpoint/2010/main" val="188757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67644" y="2400299"/>
            <a:ext cx="2775856" cy="2426041"/>
          </a:xfrm>
        </p:spPr>
        <p:txBody>
          <a:bodyPr>
            <a:normAutofit/>
          </a:bodyPr>
          <a:lstStyle>
            <a:lvl1pPr marL="0" indent="0">
              <a:buNone/>
              <a:defRPr sz="200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30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your picture -</a:t>
            </a:r>
          </a:p>
          <a:p>
            <a:pPr lvl="0"/>
            <a:r>
              <a:rPr lang="en-US" dirty="0" smtClean="0"/>
              <a:t>preferably with background in light color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Thank you!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3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37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Ag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2756"/>
            <a:ext cx="10847694" cy="54238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>
              <a:defRPr sz="4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8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endava.com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55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Qu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3305"/>
            <a:ext cx="9386596" cy="46932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>
              <a:defRPr sz="4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8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endava.com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Digital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4395" y="0"/>
            <a:ext cx="12513206" cy="62566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>
              <a:defRPr sz="4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8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endava.com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75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008" y="1495425"/>
            <a:ext cx="4710548" cy="1158010"/>
          </a:xfrm>
        </p:spPr>
        <p:txBody>
          <a:bodyPr anchor="b">
            <a:noAutofit/>
          </a:bodyPr>
          <a:lstStyle>
            <a:lvl1pPr algn="r">
              <a:defRPr sz="3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9008" y="2653435"/>
            <a:ext cx="4716449" cy="1655762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Presentation subtitle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589155" y="1495425"/>
            <a:ext cx="5764644" cy="4230689"/>
          </a:xfrm>
        </p:spPr>
        <p:txBody>
          <a:bodyPr/>
          <a:lstStyle>
            <a:lvl1pPr marL="457200" indent="-457200">
              <a:buClr>
                <a:srgbClr val="81ADB5"/>
              </a:buClr>
              <a:buFont typeface="Symbol" panose="05050102010706020507" pitchFamily="18" charset="2"/>
              <a:buChar char=""/>
              <a:defRPr sz="260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2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Section name</a:t>
            </a:r>
          </a:p>
          <a:p>
            <a:pPr lvl="1"/>
            <a:endParaRPr lang="en-US" dirty="0" smtClean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461" y="3674029"/>
            <a:ext cx="3137694" cy="318397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3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28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008" y="1495425"/>
            <a:ext cx="4710548" cy="1158010"/>
          </a:xfrm>
        </p:spPr>
        <p:txBody>
          <a:bodyPr anchor="b">
            <a:noAutofit/>
          </a:bodyPr>
          <a:lstStyle>
            <a:lvl1pPr algn="r">
              <a:defRPr sz="3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9008" y="2653435"/>
            <a:ext cx="4716449" cy="1655762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Presentation subtitle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589155" y="1495425"/>
            <a:ext cx="5764644" cy="4230689"/>
          </a:xfrm>
        </p:spPr>
        <p:txBody>
          <a:bodyPr/>
          <a:lstStyle>
            <a:lvl1pPr marL="457200" indent="-457200">
              <a:buClr>
                <a:srgbClr val="81ADB5"/>
              </a:buClr>
              <a:buFont typeface="Symbol" panose="05050102010706020507" pitchFamily="18" charset="2"/>
              <a:buChar char=""/>
              <a:defRPr sz="260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2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Section name</a:t>
            </a:r>
          </a:p>
          <a:p>
            <a:pPr lvl="1"/>
            <a:endParaRPr lang="en-US" dirty="0" smtClean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3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660" y="3657600"/>
            <a:ext cx="3092889" cy="321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4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INNOVATION.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0303" y="1617968"/>
            <a:ext cx="10543495" cy="4399111"/>
          </a:xfrm>
        </p:spPr>
        <p:txBody>
          <a:bodyPr lIns="0"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5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117" y="302079"/>
            <a:ext cx="1116682" cy="370488"/>
          </a:xfrm>
          <a:prstGeom prst="rect">
            <a:avLst/>
          </a:prstGeom>
        </p:spPr>
      </p:pic>
      <p:sp>
        <p:nvSpPr>
          <p:cNvPr id="8" name="TextBox 19"/>
          <p:cNvSpPr txBox="1"/>
          <p:nvPr userDrawn="1"/>
        </p:nvSpPr>
        <p:spPr>
          <a:xfrm>
            <a:off x="5876731" y="3275112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5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60655" y="1518557"/>
            <a:ext cx="5193144" cy="4710793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834300" indent="-457200">
              <a:buClr>
                <a:srgbClr val="81ADB5"/>
              </a:buClr>
              <a:buFont typeface="Arial" panose="020B0604020202020204" pitchFamily="34" charset="0"/>
              <a:buChar char="•"/>
              <a:defRPr lang="en-US" sz="15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086300" indent="-342900">
              <a:buFont typeface="Calibri" panose="020F0502020204030204" pitchFamily="34" charset="0"/>
              <a:buChar char="-"/>
              <a:defRPr lang="en-US" sz="14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200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20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</a:pPr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0304" y="1518557"/>
            <a:ext cx="5193144" cy="4710793"/>
          </a:xfrm>
        </p:spPr>
        <p:txBody>
          <a:bodyPr lIns="0"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7200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500">
                <a:solidFill>
                  <a:srgbClr val="4A4E52"/>
                </a:solidFill>
              </a:defRPr>
            </a:lvl3pPr>
            <a:lvl4pPr marL="972000" indent="-228600">
              <a:buFont typeface="Calibri" panose="020F0502020204030204" pitchFamily="34" charset="0"/>
              <a:buChar char="-"/>
              <a:defRPr sz="1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117" y="302079"/>
            <a:ext cx="1116682" cy="370488"/>
          </a:xfrm>
          <a:prstGeom prst="rect">
            <a:avLst/>
          </a:prstGeom>
        </p:spPr>
      </p:pic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sp>
        <p:nvSpPr>
          <p:cNvPr id="9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12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_on_th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60655" y="1620348"/>
            <a:ext cx="5193144" cy="4396731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lang="en-US" sz="15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buFont typeface="Calibri" panose="020F0502020204030204" pitchFamily="34" charset="0"/>
              <a:buChar char="-"/>
              <a:defRPr lang="en-US" sz="14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2573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3" name="Rectangle 12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0304" y="1617968"/>
            <a:ext cx="5193144" cy="4399111"/>
          </a:xfrm>
        </p:spPr>
        <p:txBody>
          <a:bodyPr lIns="0"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24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chart/ graphic here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sp>
        <p:nvSpPr>
          <p:cNvPr id="12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44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‹#›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4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49" r:id="rId2"/>
    <p:sldLayoutId id="2147483679" r:id="rId3"/>
    <p:sldLayoutId id="2147483675" r:id="rId4"/>
    <p:sldLayoutId id="2147483674" r:id="rId5"/>
    <p:sldLayoutId id="2147483677" r:id="rId6"/>
    <p:sldLayoutId id="2147483671" r:id="rId7"/>
    <p:sldLayoutId id="2147483665" r:id="rId8"/>
    <p:sldLayoutId id="2147483672" r:id="rId9"/>
    <p:sldLayoutId id="2147483660" r:id="rId10"/>
    <p:sldLayoutId id="214748367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mailto:jsmith@endava.com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Internship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3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repository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QUALITY. PRODUCTIVITY. INNOVATION.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3"/>
          </p:nvPr>
        </p:nvSpPr>
        <p:spPr>
          <a:xfrm>
            <a:off x="810305" y="1324947"/>
            <a:ext cx="10543495" cy="4399111"/>
          </a:xfrm>
        </p:spPr>
        <p:txBody>
          <a:bodyPr>
            <a:normAutofit/>
          </a:bodyPr>
          <a:lstStyle/>
          <a:p>
            <a:pPr marL="2857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4A4E52"/>
                </a:solidFill>
              </a:rPr>
              <a:t>Your top-level </a:t>
            </a:r>
            <a:r>
              <a:rPr lang="en-US" sz="1800" b="1" dirty="0">
                <a:solidFill>
                  <a:srgbClr val="4A4E52"/>
                </a:solidFill>
              </a:rPr>
              <a:t>working directory </a:t>
            </a:r>
            <a:r>
              <a:rPr lang="en-US" sz="1800" b="0" dirty="0">
                <a:solidFill>
                  <a:srgbClr val="4A4E52"/>
                </a:solidFill>
              </a:rPr>
              <a:t>contains everything about your project</a:t>
            </a:r>
          </a:p>
          <a:p>
            <a:pPr marL="1543050" lvl="2" indent="-285750">
              <a:lnSpc>
                <a:spcPct val="110000"/>
              </a:lnSpc>
            </a:pPr>
            <a:r>
              <a:rPr lang="en-US" sz="1800" b="0" dirty="0">
                <a:solidFill>
                  <a:srgbClr val="4A4E52"/>
                </a:solidFill>
              </a:rPr>
              <a:t>The working directory probably contains many subdirectories—source code, binaries, documentation, data files, etc.</a:t>
            </a:r>
          </a:p>
          <a:p>
            <a:pPr marL="1543050" lvl="2" indent="-285750">
              <a:lnSpc>
                <a:spcPct val="110000"/>
              </a:lnSpc>
            </a:pPr>
            <a:r>
              <a:rPr lang="en-US" sz="1800" b="0" dirty="0">
                <a:solidFill>
                  <a:srgbClr val="4A4E52"/>
                </a:solidFill>
              </a:rPr>
              <a:t>One of these subdirectories, named </a:t>
            </a:r>
            <a:r>
              <a:rPr lang="en-US" sz="1800" b="0" i="1" dirty="0">
                <a:solidFill>
                  <a:srgbClr val="4A4E52"/>
                </a:solidFill>
              </a:rPr>
              <a:t>.</a:t>
            </a:r>
            <a:r>
              <a:rPr lang="en-US" sz="1800" b="1" i="1" dirty="0" err="1">
                <a:solidFill>
                  <a:srgbClr val="AA0B19"/>
                </a:solidFill>
              </a:rPr>
              <a:t>git</a:t>
            </a:r>
            <a:r>
              <a:rPr lang="en-US" sz="1800" b="0" dirty="0">
                <a:solidFill>
                  <a:srgbClr val="4A4E52"/>
                </a:solidFill>
              </a:rPr>
              <a:t>, is your </a:t>
            </a:r>
            <a:r>
              <a:rPr lang="en-US" sz="1800" b="1" dirty="0">
                <a:solidFill>
                  <a:srgbClr val="4A4E52"/>
                </a:solidFill>
              </a:rPr>
              <a:t>repository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4A4E52"/>
                </a:solidFill>
              </a:rPr>
              <a:t>At any time, you can take a “snapshot” of everything (or selected things) in your project directory, and put it in your repository</a:t>
            </a:r>
          </a:p>
          <a:p>
            <a:pPr marL="1543050" lvl="2" indent="-285750">
              <a:lnSpc>
                <a:spcPct val="110000"/>
              </a:lnSpc>
            </a:pPr>
            <a:r>
              <a:rPr lang="en-US" sz="1800" b="0" dirty="0">
                <a:solidFill>
                  <a:srgbClr val="4A4E52"/>
                </a:solidFill>
              </a:rPr>
              <a:t>This “snapshot” is called a </a:t>
            </a:r>
            <a:r>
              <a:rPr lang="en-US" sz="1800" b="1" dirty="0">
                <a:solidFill>
                  <a:srgbClr val="4A4E52"/>
                </a:solidFill>
              </a:rPr>
              <a:t>commit object</a:t>
            </a:r>
          </a:p>
          <a:p>
            <a:pPr marL="1543050" lvl="2" indent="-285750">
              <a:lnSpc>
                <a:spcPct val="110000"/>
              </a:lnSpc>
            </a:pPr>
            <a:r>
              <a:rPr lang="en-US" sz="1800" b="0" dirty="0">
                <a:solidFill>
                  <a:srgbClr val="4A4E52"/>
                </a:solidFill>
              </a:rPr>
              <a:t>The commit object contains (1) a set of files, (2) references to the “parents” of the commit object, and (3) a unique “SHA1” name</a:t>
            </a:r>
          </a:p>
          <a:p>
            <a:pPr marL="1543050" lvl="2" indent="-285750">
              <a:lnSpc>
                <a:spcPct val="110000"/>
              </a:lnSpc>
            </a:pPr>
            <a:r>
              <a:rPr lang="en-US" sz="1800" b="0" dirty="0">
                <a:solidFill>
                  <a:srgbClr val="4A4E52"/>
                </a:solidFill>
              </a:rPr>
              <a:t>Commit objects do not require huge amounts of memory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4A4E52"/>
                </a:solidFill>
              </a:rPr>
              <a:t>You can work as much as you like in your working directory, but the repository isn’t updated until you </a:t>
            </a:r>
            <a:r>
              <a:rPr lang="en-US" sz="1800" dirty="0">
                <a:solidFill>
                  <a:srgbClr val="4A4E52"/>
                </a:solidFill>
              </a:rPr>
              <a:t>commit</a:t>
            </a:r>
            <a:r>
              <a:rPr lang="en-US" sz="1800" b="0" dirty="0">
                <a:solidFill>
                  <a:srgbClr val="4A4E52"/>
                </a:solidFill>
              </a:rPr>
              <a:t> something</a:t>
            </a:r>
          </a:p>
          <a:p>
            <a:pPr>
              <a:lnSpc>
                <a:spcPct val="110000"/>
              </a:lnSpc>
            </a:pPr>
            <a:endParaRPr lang="en-US" sz="1800" b="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21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init</a:t>
            </a:r>
            <a:r>
              <a:rPr lang="en-US" dirty="0"/>
              <a:t> and the </a:t>
            </a:r>
            <a:r>
              <a:rPr lang="en-US" i="1" dirty="0"/>
              <a:t>.</a:t>
            </a:r>
            <a:r>
              <a:rPr lang="en-US" i="1" dirty="0" err="1"/>
              <a:t>git</a:t>
            </a:r>
            <a:r>
              <a:rPr lang="en-US" i="1" dirty="0"/>
              <a:t> </a:t>
            </a:r>
            <a:r>
              <a:rPr lang="en-US" dirty="0"/>
              <a:t>repository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QUALITY. PRODUCTIVITY. INNOVATION.</a:t>
            </a:r>
            <a:endParaRPr lang="en-GB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10305" y="1154971"/>
            <a:ext cx="10543495" cy="455651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rgbClr val="AA0B19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b="0" dirty="0">
                <a:solidFill>
                  <a:srgbClr val="4A4E52"/>
                </a:solidFill>
              </a:rPr>
              <a:t>When you said </a:t>
            </a:r>
            <a:r>
              <a:rPr lang="en-US" altLang="en-US" sz="1800" b="0" i="1" dirty="0" err="1">
                <a:cs typeface="Consolas" panose="020B0609020204030204" pitchFamily="49" charset="0"/>
              </a:rPr>
              <a:t>git</a:t>
            </a:r>
            <a:r>
              <a:rPr lang="en-US" altLang="en-US" sz="1800" b="0" i="1" dirty="0">
                <a:cs typeface="Consolas" panose="020B0609020204030204" pitchFamily="49" charset="0"/>
              </a:rPr>
              <a:t> </a:t>
            </a:r>
            <a:r>
              <a:rPr lang="en-US" altLang="en-US" sz="1800" b="0" i="1" dirty="0" err="1">
                <a:cs typeface="Consolas" panose="020B0609020204030204" pitchFamily="49" charset="0"/>
              </a:rPr>
              <a:t>init</a:t>
            </a:r>
            <a:r>
              <a:rPr lang="en-US" altLang="en-US" sz="1800" b="0" i="1" dirty="0"/>
              <a:t> </a:t>
            </a:r>
            <a:r>
              <a:rPr lang="en-US" altLang="en-US" sz="1800" b="0" dirty="0">
                <a:solidFill>
                  <a:srgbClr val="4A4E52"/>
                </a:solidFill>
              </a:rPr>
              <a:t>in your project directory, or when you cloned an existing project, you created a repository</a:t>
            </a:r>
          </a:p>
          <a:p>
            <a:pPr marL="1543050" lvl="2" indent="-285750">
              <a:lnSpc>
                <a:spcPct val="150000"/>
              </a:lnSpc>
            </a:pPr>
            <a:r>
              <a:rPr lang="en-US" altLang="en-US" sz="1800" dirty="0"/>
              <a:t>The repository is a subdirectory </a:t>
            </a:r>
            <a:r>
              <a:rPr lang="en-US" altLang="en-US" sz="1800" dirty="0" smtClean="0"/>
              <a:t>named </a:t>
            </a:r>
            <a:r>
              <a:rPr lang="en-US" altLang="en-US" sz="1800" i="1" dirty="0" smtClean="0">
                <a:solidFill>
                  <a:srgbClr val="AA0B19"/>
                </a:solidFill>
              </a:rPr>
              <a:t>.</a:t>
            </a:r>
            <a:r>
              <a:rPr lang="en-US" altLang="en-US" sz="1800" i="1" dirty="0" err="1" smtClean="0">
                <a:solidFill>
                  <a:srgbClr val="AA0B19"/>
                </a:solidFill>
              </a:rPr>
              <a:t>git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containing various files</a:t>
            </a:r>
          </a:p>
          <a:p>
            <a:pPr marL="1543050" lvl="2" indent="-285750">
              <a:lnSpc>
                <a:spcPct val="150000"/>
              </a:lnSpc>
            </a:pPr>
            <a:r>
              <a:rPr lang="en-US" altLang="en-US" sz="1800" dirty="0"/>
              <a:t>The dot indicates a “hidden” directory</a:t>
            </a:r>
          </a:p>
          <a:p>
            <a:pPr marL="1543050" lvl="2" indent="-285750">
              <a:lnSpc>
                <a:spcPct val="150000"/>
              </a:lnSpc>
            </a:pPr>
            <a:r>
              <a:rPr lang="en-US" altLang="en-US" sz="1800" dirty="0"/>
              <a:t>You do </a:t>
            </a:r>
            <a:r>
              <a:rPr lang="en-US" altLang="en-US" sz="1800" i="1" dirty="0"/>
              <a:t>not</a:t>
            </a:r>
            <a:r>
              <a:rPr lang="en-US" altLang="en-US" sz="1800" dirty="0"/>
              <a:t> work directly with the contents of that directory; various </a:t>
            </a:r>
            <a:r>
              <a:rPr lang="en-US" altLang="en-US" sz="1800" dirty="0" err="1"/>
              <a:t>git</a:t>
            </a:r>
            <a:r>
              <a:rPr lang="en-US" altLang="en-US" sz="1800" dirty="0"/>
              <a:t> commands do that for you</a:t>
            </a:r>
          </a:p>
          <a:p>
            <a:pPr marL="1543050" lvl="2" indent="-285750">
              <a:lnSpc>
                <a:spcPct val="150000"/>
              </a:lnSpc>
            </a:pPr>
            <a:r>
              <a:rPr lang="en-US" altLang="en-US" sz="1800" dirty="0"/>
              <a:t>You </a:t>
            </a:r>
            <a:r>
              <a:rPr lang="en-US" altLang="en-US" sz="1800" i="1" dirty="0"/>
              <a:t>do</a:t>
            </a:r>
            <a:r>
              <a:rPr lang="en-US" altLang="en-US" sz="1800" dirty="0"/>
              <a:t> need a basic understanding of what is in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221431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Making commits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QUALITY. PRODUCTIVITY. INNOVATION.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10305" y="1057998"/>
            <a:ext cx="1054349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You do your work in your project directory, as usual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you create new files and/or folders, they are not tracked by </a:t>
            </a:r>
            <a:r>
              <a:rPr lang="en-US" dirty="0" err="1"/>
              <a:t>Git</a:t>
            </a:r>
            <a:r>
              <a:rPr lang="en-US" dirty="0"/>
              <a:t> unless you ask it to do so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AA0B19"/>
                </a:solidFill>
              </a:rPr>
              <a:t>git</a:t>
            </a:r>
            <a:r>
              <a:rPr lang="en-US" i="1" dirty="0">
                <a:solidFill>
                  <a:srgbClr val="AA0B19"/>
                </a:solidFill>
              </a:rPr>
              <a:t> add newFile1 newFolder1 newFolder2 newFile2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Committing makes a “snapshot” of everything being tracked into your repository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message telling what you have done is required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AA0B19"/>
                </a:solidFill>
              </a:rPr>
              <a:t>git</a:t>
            </a:r>
            <a:r>
              <a:rPr lang="en-US" i="1" dirty="0">
                <a:solidFill>
                  <a:srgbClr val="AA0B19"/>
                </a:solidFill>
              </a:rPr>
              <a:t> commit –m “</a:t>
            </a:r>
            <a:r>
              <a:rPr lang="en-US" i="1" dirty="0" err="1">
                <a:solidFill>
                  <a:srgbClr val="AA0B19"/>
                </a:solidFill>
              </a:rPr>
              <a:t>Uncrevulated</a:t>
            </a:r>
            <a:r>
              <a:rPr lang="en-US" i="1" dirty="0">
                <a:solidFill>
                  <a:srgbClr val="AA0B19"/>
                </a:solidFill>
              </a:rPr>
              <a:t> the conundrum bar”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AA0B19"/>
                </a:solidFill>
              </a:rPr>
              <a:t>git</a:t>
            </a:r>
            <a:r>
              <a:rPr lang="en-US" i="1" dirty="0">
                <a:solidFill>
                  <a:srgbClr val="AA0B19"/>
                </a:solidFill>
              </a:rPr>
              <a:t> commit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version opens an editor for you the enter the message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finish, save and quit the editor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Format of the commit message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One line containing the complete summary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more than one line, the second line must be blank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441" y="3278811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4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5" y="233266"/>
            <a:ext cx="8513310" cy="807147"/>
          </a:xfrm>
        </p:spPr>
        <p:txBody>
          <a:bodyPr/>
          <a:lstStyle/>
          <a:p>
            <a:r>
              <a:rPr lang="en-US" altLang="en-US" dirty="0"/>
              <a:t>Commit messages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QUALITY. PRODUCTIVITY. INNOVATION.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10305" y="1209821"/>
            <a:ext cx="979673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git</a:t>
            </a:r>
            <a:r>
              <a:rPr lang="en-US" dirty="0"/>
              <a:t>, “Commits are cheap.” Do them often.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When you commit, you must provide a one-line message stating what you have done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Terrible message: “Fixed a bunch of things”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Better message: “Corrected the calculation of median scores”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Commit messages can be very helpful, to yourself as well as to your team members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You can’t say much in one line, so commit often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813" y="3349668"/>
            <a:ext cx="2993013" cy="299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0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5" y="233266"/>
            <a:ext cx="8513310" cy="807147"/>
          </a:xfrm>
        </p:spPr>
        <p:txBody>
          <a:bodyPr/>
          <a:lstStyle/>
          <a:p>
            <a:r>
              <a:rPr lang="en-US" altLang="en-US" dirty="0"/>
              <a:t>Typical workflow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QUALITY. PRODUCTIVITY. INNOVATION.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10305" y="1434904"/>
            <a:ext cx="1054349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AA0B19"/>
                </a:solidFill>
              </a:rPr>
              <a:t>git</a:t>
            </a:r>
            <a:r>
              <a:rPr lang="en-US" i="1" dirty="0">
                <a:solidFill>
                  <a:srgbClr val="AA0B19"/>
                </a:solidFill>
              </a:rPr>
              <a:t> pull </a:t>
            </a:r>
            <a:r>
              <a:rPr lang="en-US" i="1" dirty="0" smtClean="0">
                <a:solidFill>
                  <a:srgbClr val="AA0B19"/>
                </a:solidFill>
              </a:rPr>
              <a:t>/</a:t>
            </a:r>
            <a:r>
              <a:rPr lang="en-US" i="1" dirty="0" err="1" smtClean="0">
                <a:solidFill>
                  <a:srgbClr val="AA0B19"/>
                </a:solidFill>
              </a:rPr>
              <a:t>remote_repository</a:t>
            </a:r>
            <a:r>
              <a:rPr lang="en-US" i="1" dirty="0" smtClean="0">
                <a:solidFill>
                  <a:srgbClr val="AA0B19"/>
                </a:solidFill>
              </a:rPr>
              <a:t>/</a:t>
            </a:r>
            <a:endParaRPr lang="en-US" i="1" dirty="0">
              <a:solidFill>
                <a:srgbClr val="AA0B19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Get changes from a remote repository and merge them into your own repository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AA0B19"/>
                </a:solidFill>
              </a:rPr>
              <a:t>git</a:t>
            </a:r>
            <a:r>
              <a:rPr lang="en-US" i="1" dirty="0">
                <a:solidFill>
                  <a:srgbClr val="AA0B19"/>
                </a:solidFill>
              </a:rPr>
              <a:t> status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See what </a:t>
            </a:r>
            <a:r>
              <a:rPr lang="en-US" dirty="0" err="1"/>
              <a:t>Git</a:t>
            </a:r>
            <a:r>
              <a:rPr lang="en-US" dirty="0"/>
              <a:t> thinks is going 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this frequently!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AA0B19"/>
                </a:solidFill>
              </a:rPr>
              <a:t>Work on your files (remember to add any new ones)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AA0B19"/>
                </a:solidFill>
              </a:rPr>
              <a:t>git</a:t>
            </a:r>
            <a:r>
              <a:rPr lang="en-US" i="1" dirty="0">
                <a:solidFill>
                  <a:srgbClr val="AA0B19"/>
                </a:solidFill>
              </a:rPr>
              <a:t> commit –m “What I did”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AA0B19"/>
                </a:solidFill>
              </a:rPr>
              <a:t>git</a:t>
            </a:r>
            <a:r>
              <a:rPr lang="en-US" i="1" dirty="0">
                <a:solidFill>
                  <a:srgbClr val="AA0B19"/>
                </a:solidFill>
              </a:rPr>
              <a:t> push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757" y="2883878"/>
            <a:ext cx="4156738" cy="3107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375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 descr="http://www.mrmediatraining.com/wp-content/uploads/2015/09/Questions-and-Answers-iStockPhoto-PP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811" y="387286"/>
            <a:ext cx="8593905" cy="568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38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8673" y="1050239"/>
            <a:ext cx="4914902" cy="599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22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C00000"/>
                </a:solidFill>
              </a:rPr>
              <a:t>Alexandr Bolbocean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08" y="1576700"/>
            <a:ext cx="323850" cy="323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58" y="1962937"/>
            <a:ext cx="323850" cy="32385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367267" y="1532843"/>
            <a:ext cx="4749799" cy="1426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22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/>
              <a:t>a</a:t>
            </a:r>
            <a:r>
              <a:rPr lang="en-US" sz="2400" dirty="0" smtClean="0"/>
              <a:t>lexandr.bolbocean@endava.com</a:t>
            </a:r>
          </a:p>
          <a:p>
            <a:pPr lvl="1"/>
            <a:r>
              <a:rPr lang="en-US" sz="2400" dirty="0" err="1" smtClean="0"/>
              <a:t>en_abolbocean</a:t>
            </a:r>
            <a:endParaRPr lang="en-US" sz="2400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2169" y="1050239"/>
            <a:ext cx="4914902" cy="599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22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C00000"/>
                </a:solidFill>
              </a:rPr>
              <a:t>Ariel Chelsau</a:t>
            </a:r>
          </a:p>
          <a:p>
            <a:pPr lvl="1"/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910" y="4950151"/>
            <a:ext cx="323850" cy="323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910" y="5395465"/>
            <a:ext cx="323850" cy="323850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4280760" y="4897657"/>
            <a:ext cx="4749799" cy="1426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22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 smtClean="0"/>
              <a:t>alexandra.paicu@endava.com</a:t>
            </a:r>
          </a:p>
          <a:p>
            <a:pPr lvl="1"/>
            <a:r>
              <a:rPr lang="en-US" sz="2400" dirty="0" err="1" smtClean="0"/>
              <a:t>en_apaicu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377" y="2349174"/>
            <a:ext cx="1732152" cy="1732152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4280760" y="4248214"/>
            <a:ext cx="4914902" cy="599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22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C00000"/>
                </a:solidFill>
              </a:rPr>
              <a:t>Alexandra Paicu</a:t>
            </a:r>
          </a:p>
          <a:p>
            <a:pPr lvl="1"/>
            <a:endParaRPr lang="en-US" dirty="0" smtClean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463529" y="1505896"/>
            <a:ext cx="4749799" cy="1426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22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 smtClean="0"/>
              <a:t>ariel.chelsau@endava.com</a:t>
            </a:r>
            <a:endParaRPr lang="en-US" sz="2400" dirty="0" smtClean="0"/>
          </a:p>
          <a:p>
            <a:pPr lvl="1"/>
            <a:r>
              <a:rPr lang="en-US" sz="2400" dirty="0" err="1" smtClean="0"/>
              <a:t>en_achelsau</a:t>
            </a:r>
            <a:endParaRPr lang="en-US" sz="2400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244" y="1571266"/>
            <a:ext cx="323850" cy="3238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066" y="2006380"/>
            <a:ext cx="3238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15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008" y="1253897"/>
            <a:ext cx="4710548" cy="115801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008" y="2411907"/>
            <a:ext cx="4716449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5589154" y="1038229"/>
            <a:ext cx="5875351" cy="5347581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 smtClean="0"/>
              <a:t>A brief History of </a:t>
            </a:r>
            <a:r>
              <a:rPr lang="en-US" b="0" dirty="0" err="1" smtClean="0"/>
              <a:t>Git</a:t>
            </a:r>
            <a:endParaRPr lang="en-US" b="0" dirty="0" smtClean="0"/>
          </a:p>
          <a:p>
            <a:r>
              <a:rPr lang="en-US" b="0" dirty="0" smtClean="0"/>
              <a:t>Version control system</a:t>
            </a:r>
          </a:p>
          <a:p>
            <a:r>
              <a:rPr lang="en-US" b="0" dirty="0" smtClean="0"/>
              <a:t>Why </a:t>
            </a:r>
            <a:r>
              <a:rPr lang="en-US" b="0" dirty="0" err="1" smtClean="0"/>
              <a:t>Git</a:t>
            </a:r>
            <a:r>
              <a:rPr lang="en-US" b="0" dirty="0" smtClean="0"/>
              <a:t> ?</a:t>
            </a:r>
          </a:p>
          <a:p>
            <a:r>
              <a:rPr lang="en-US" b="0" dirty="0" smtClean="0"/>
              <a:t>Download and install </a:t>
            </a:r>
            <a:r>
              <a:rPr lang="en-US" b="0" dirty="0" err="1" smtClean="0"/>
              <a:t>Git</a:t>
            </a:r>
            <a:endParaRPr lang="en-US" b="0" dirty="0" smtClean="0"/>
          </a:p>
          <a:p>
            <a:r>
              <a:rPr lang="en-US" b="0" dirty="0" smtClean="0"/>
              <a:t>Introduce yourself to </a:t>
            </a:r>
            <a:r>
              <a:rPr lang="en-US" b="0" dirty="0" err="1" smtClean="0"/>
              <a:t>Git</a:t>
            </a:r>
            <a:endParaRPr lang="en-US" b="0" dirty="0" smtClean="0"/>
          </a:p>
          <a:p>
            <a:r>
              <a:rPr lang="en-US" b="0" dirty="0" smtClean="0"/>
              <a:t>Create and fill a repository</a:t>
            </a:r>
          </a:p>
          <a:p>
            <a:r>
              <a:rPr lang="en-US" b="0" dirty="0" smtClean="0"/>
              <a:t>Clone a repository from elsewhere </a:t>
            </a:r>
          </a:p>
          <a:p>
            <a:r>
              <a:rPr lang="en-US" b="0" dirty="0" smtClean="0"/>
              <a:t>The repository</a:t>
            </a:r>
          </a:p>
          <a:p>
            <a:r>
              <a:rPr lang="en-US" b="0" dirty="0" smtClean="0"/>
              <a:t>Getting started (</a:t>
            </a:r>
            <a:r>
              <a:rPr lang="en-US" b="0" dirty="0" err="1" smtClean="0"/>
              <a:t>git</a:t>
            </a:r>
            <a:r>
              <a:rPr lang="en-US" b="0" dirty="0" smtClean="0"/>
              <a:t> </a:t>
            </a:r>
            <a:r>
              <a:rPr lang="en-US" b="0" dirty="0" err="1" smtClean="0"/>
              <a:t>init</a:t>
            </a:r>
            <a:r>
              <a:rPr lang="en-US" b="0" dirty="0" smtClean="0"/>
              <a:t> &amp; </a:t>
            </a:r>
            <a:r>
              <a:rPr lang="en-US" b="0" dirty="0" err="1" smtClean="0"/>
              <a:t>git</a:t>
            </a:r>
            <a:r>
              <a:rPr lang="en-US" b="0" dirty="0" smtClean="0"/>
              <a:t> repository)</a:t>
            </a:r>
          </a:p>
          <a:p>
            <a:r>
              <a:rPr lang="en-US" b="0" dirty="0" smtClean="0"/>
              <a:t>Making commits</a:t>
            </a:r>
          </a:p>
          <a:p>
            <a:r>
              <a:rPr lang="en-US" b="0" dirty="0" smtClean="0"/>
              <a:t>Commit messages</a:t>
            </a:r>
          </a:p>
          <a:p>
            <a:r>
              <a:rPr lang="en-US" b="0" dirty="0" smtClean="0"/>
              <a:t>T</a:t>
            </a:r>
            <a:r>
              <a:rPr lang="en-US" b="0" dirty="0"/>
              <a:t>y</a:t>
            </a:r>
            <a:r>
              <a:rPr lang="en-US" b="0" dirty="0" smtClean="0"/>
              <a:t>pical workflow</a:t>
            </a:r>
          </a:p>
          <a:p>
            <a:r>
              <a:rPr lang="en-US" b="0" dirty="0" smtClean="0"/>
              <a:t>Examples</a:t>
            </a:r>
            <a:endParaRPr lang="en-US" b="0" dirty="0"/>
          </a:p>
          <a:p>
            <a:endParaRPr lang="en-US" b="0" dirty="0" smtClean="0"/>
          </a:p>
          <a:p>
            <a:endParaRPr lang="en-US" b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96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brief History of Git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QUALITY. PRODUCTIVITY. INNOVATION.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375" y="3450741"/>
            <a:ext cx="5810250" cy="2381250"/>
          </a:xfrm>
          <a:prstGeom prst="rect">
            <a:avLst/>
          </a:prstGeom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5225952" y="2150947"/>
            <a:ext cx="4244774" cy="33160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rgbClr val="AA0B19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GB" b="1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123266" y="1549522"/>
            <a:ext cx="7957234" cy="377177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rgbClr val="AA0B19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0" dirty="0" smtClean="0">
                <a:solidFill>
                  <a:srgbClr val="4A4E52"/>
                </a:solidFill>
              </a:rPr>
              <a:t>Linux </a:t>
            </a:r>
            <a:r>
              <a:rPr lang="en-US" altLang="zh-TW" sz="1800" b="0" dirty="0">
                <a:solidFill>
                  <a:srgbClr val="4A4E52"/>
                </a:solidFill>
              </a:rPr>
              <a:t>uses </a:t>
            </a:r>
            <a:r>
              <a:rPr lang="en-US" altLang="zh-TW" sz="1800" b="0" dirty="0" err="1">
                <a:solidFill>
                  <a:srgbClr val="4A4E52"/>
                </a:solidFill>
              </a:rPr>
              <a:t>BitKeeper</a:t>
            </a:r>
            <a:r>
              <a:rPr lang="en-US" altLang="zh-TW" sz="1800" b="0" dirty="0">
                <a:solidFill>
                  <a:srgbClr val="4A4E52"/>
                </a:solidFill>
              </a:rPr>
              <a:t> to manage Linux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0" dirty="0">
                <a:solidFill>
                  <a:srgbClr val="4A4E52"/>
                </a:solidFill>
              </a:rPr>
              <a:t>Ran into </a:t>
            </a:r>
            <a:r>
              <a:rPr lang="en-US" altLang="zh-TW" sz="1800" b="0" dirty="0" err="1">
                <a:solidFill>
                  <a:srgbClr val="4A4E52"/>
                </a:solidFill>
              </a:rPr>
              <a:t>BitKeeper</a:t>
            </a:r>
            <a:r>
              <a:rPr lang="en-US" altLang="zh-TW" sz="1800" b="0" dirty="0">
                <a:solidFill>
                  <a:srgbClr val="4A4E52"/>
                </a:solidFill>
              </a:rPr>
              <a:t> licensing issue</a:t>
            </a:r>
          </a:p>
          <a:p>
            <a:pPr marL="15430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800" dirty="0"/>
              <a:t>Liked functionality</a:t>
            </a:r>
          </a:p>
          <a:p>
            <a:pPr marL="15430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800" dirty="0"/>
              <a:t>Looked at CVS as how not to do things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0" dirty="0">
                <a:solidFill>
                  <a:srgbClr val="4A4E52"/>
                </a:solidFill>
              </a:rPr>
              <a:t>April 5, 2005 - </a:t>
            </a:r>
            <a:r>
              <a:rPr lang="en-US" altLang="zh-TW" sz="1800" b="0" dirty="0" smtClean="0">
                <a:solidFill>
                  <a:srgbClr val="4A4E52"/>
                </a:solidFill>
              </a:rPr>
              <a:t>Linux </a:t>
            </a:r>
            <a:r>
              <a:rPr lang="en-US" altLang="zh-TW" sz="1800" b="0" dirty="0">
                <a:solidFill>
                  <a:srgbClr val="4A4E52"/>
                </a:solidFill>
              </a:rPr>
              <a:t>sends out email showing first version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0" dirty="0">
                <a:solidFill>
                  <a:srgbClr val="4A4E52"/>
                </a:solidFill>
              </a:rPr>
              <a:t>June 15, 2005 - </a:t>
            </a:r>
            <a:r>
              <a:rPr lang="en-US" altLang="zh-TW" sz="1800" b="0" dirty="0" err="1">
                <a:solidFill>
                  <a:srgbClr val="4A4E52"/>
                </a:solidFill>
              </a:rPr>
              <a:t>Git</a:t>
            </a:r>
            <a:r>
              <a:rPr lang="en-US" altLang="zh-TW" sz="1800" b="0" dirty="0">
                <a:solidFill>
                  <a:srgbClr val="4A4E52"/>
                </a:solidFill>
              </a:rPr>
              <a:t> used for Linux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142952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228" y="4232300"/>
            <a:ext cx="4059190" cy="2625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5" y="233267"/>
            <a:ext cx="8513310" cy="672508"/>
          </a:xfrm>
        </p:spPr>
        <p:txBody>
          <a:bodyPr/>
          <a:lstStyle/>
          <a:p>
            <a:r>
              <a:rPr lang="en-US" dirty="0" smtClean="0"/>
              <a:t>Version control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520505" y="1111348"/>
            <a:ext cx="11315895" cy="495182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800" b="0" dirty="0"/>
              <a:t>Version control </a:t>
            </a:r>
            <a:r>
              <a:rPr lang="en-US" altLang="en-US" sz="1800" b="0" dirty="0">
                <a:solidFill>
                  <a:srgbClr val="4A4E52"/>
                </a:solidFill>
              </a:rPr>
              <a:t>(or </a:t>
            </a:r>
            <a:r>
              <a:rPr lang="en-US" altLang="en-US" sz="1800" b="0" dirty="0"/>
              <a:t>revision control</a:t>
            </a:r>
            <a:r>
              <a:rPr lang="en-US" altLang="en-US" sz="1800" b="0" dirty="0">
                <a:solidFill>
                  <a:srgbClr val="4A4E52"/>
                </a:solidFill>
              </a:rPr>
              <a:t>, or </a:t>
            </a:r>
            <a:r>
              <a:rPr lang="en-US" altLang="en-US" sz="1800" b="0" dirty="0" smtClean="0"/>
              <a:t>source </a:t>
            </a:r>
            <a:r>
              <a:rPr lang="en-US" altLang="en-US" sz="1800" b="0" dirty="0"/>
              <a:t>control</a:t>
            </a:r>
            <a:r>
              <a:rPr lang="en-US" altLang="en-US" sz="1800" b="0" dirty="0">
                <a:solidFill>
                  <a:srgbClr val="4A4E52"/>
                </a:solidFill>
              </a:rPr>
              <a:t>) is all about managing multiple versions of documents, programs, web sites, etc.</a:t>
            </a:r>
          </a:p>
          <a:p>
            <a:pPr marL="1543050" lvl="2" indent="-285750">
              <a:lnSpc>
                <a:spcPct val="100000"/>
              </a:lnSpc>
            </a:pPr>
            <a:r>
              <a:rPr lang="en-US" altLang="en-US" sz="1800" dirty="0"/>
              <a:t>Almost all “real” projects use some kind of version control</a:t>
            </a:r>
          </a:p>
          <a:p>
            <a:pPr marL="1543050" lvl="2" indent="-285750">
              <a:lnSpc>
                <a:spcPct val="100000"/>
              </a:lnSpc>
            </a:pPr>
            <a:r>
              <a:rPr lang="en-US" altLang="en-US" sz="1800" dirty="0"/>
              <a:t>Essential for team projects, but also very useful for individual projects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800" b="0" dirty="0">
                <a:solidFill>
                  <a:srgbClr val="4A4E52"/>
                </a:solidFill>
              </a:rPr>
              <a:t>Some well-known version control systems are CVS, Subversion, Mercurial, and </a:t>
            </a:r>
            <a:r>
              <a:rPr lang="en-US" altLang="en-US" sz="1800" b="0" dirty="0" err="1">
                <a:solidFill>
                  <a:srgbClr val="4A4E52"/>
                </a:solidFill>
              </a:rPr>
              <a:t>Git</a:t>
            </a:r>
            <a:endParaRPr lang="en-US" altLang="en-US" sz="1800" b="0" dirty="0">
              <a:solidFill>
                <a:srgbClr val="4A4E52"/>
              </a:solidFill>
            </a:endParaRPr>
          </a:p>
          <a:p>
            <a:pPr marL="1543050" lvl="2" indent="-285750">
              <a:lnSpc>
                <a:spcPct val="100000"/>
              </a:lnSpc>
            </a:pPr>
            <a:r>
              <a:rPr lang="en-US" altLang="en-US" sz="1800" dirty="0"/>
              <a:t>CVS and Subversion use a “central” repository; users “check out” files, work on them, and “check them in”</a:t>
            </a:r>
          </a:p>
          <a:p>
            <a:pPr marL="1543050" lvl="2" indent="-285750">
              <a:lnSpc>
                <a:spcPct val="100000"/>
              </a:lnSpc>
            </a:pPr>
            <a:r>
              <a:rPr lang="en-US" altLang="en-US" sz="1800" dirty="0"/>
              <a:t>Mercurial and </a:t>
            </a:r>
            <a:r>
              <a:rPr lang="en-US" altLang="en-US" sz="1800" dirty="0" err="1"/>
              <a:t>Git</a:t>
            </a:r>
            <a:r>
              <a:rPr lang="en-US" altLang="en-US" sz="1800" dirty="0"/>
              <a:t> treat all repositories as equal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800" b="0" dirty="0">
                <a:solidFill>
                  <a:srgbClr val="4A4E52"/>
                </a:solidFill>
              </a:rPr>
              <a:t>Distributed systems like Mercurial and </a:t>
            </a:r>
            <a:r>
              <a:rPr lang="en-US" altLang="en-US" sz="1800" b="0" dirty="0" err="1">
                <a:solidFill>
                  <a:srgbClr val="4A4E52"/>
                </a:solidFill>
              </a:rPr>
              <a:t>Git</a:t>
            </a:r>
            <a:r>
              <a:rPr lang="en-US" altLang="en-US" sz="1800" b="0" dirty="0">
                <a:solidFill>
                  <a:srgbClr val="4A4E52"/>
                </a:solidFill>
              </a:rPr>
              <a:t> are newer and are gradually replacing centralized systems like CVS and Subversion</a:t>
            </a:r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6992858" y="2769913"/>
            <a:ext cx="5199142" cy="33160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rgbClr val="AA0B19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2360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QUALITY. PRODUCTIVITY. INNOVATION.</a:t>
            </a:r>
            <a:endParaRPr lang="en-GB" dirty="0"/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810306" y="1138362"/>
            <a:ext cx="10275036" cy="509362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rgbClr val="AA0B19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800" dirty="0" err="1"/>
              <a:t>Git</a:t>
            </a:r>
            <a:r>
              <a:rPr lang="en-US" altLang="en-US" sz="1800" dirty="0"/>
              <a:t> has many advantages over earlier systems such as CVS and Subversion</a:t>
            </a:r>
          </a:p>
          <a:p>
            <a:pPr marL="2857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More efficient, better workflow, etc.</a:t>
            </a:r>
          </a:p>
          <a:p>
            <a:pPr marL="2857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See the literature for an extensive list of reasons</a:t>
            </a:r>
          </a:p>
          <a:p>
            <a:pPr marL="2857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Of course, there are always those who </a:t>
            </a:r>
            <a:r>
              <a:rPr lang="en-US" altLang="en-US" sz="1800" dirty="0" smtClean="0"/>
              <a:t>disagree</a:t>
            </a:r>
          </a:p>
          <a:p>
            <a:pPr marL="2857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800" smtClean="0"/>
              <a:t>H</a:t>
            </a:r>
            <a:r>
              <a:rPr lang="ro-RO" altLang="en-US" sz="1800" smtClean="0"/>
              <a:t>as </a:t>
            </a:r>
            <a:r>
              <a:rPr lang="ro-RO" altLang="en-US" sz="1800"/>
              <a:t>a local copy</a:t>
            </a:r>
          </a:p>
          <a:p>
            <a:pPr marL="2857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o-RO" altLang="en-US" sz="1800" dirty="0" smtClean="0"/>
          </a:p>
          <a:p>
            <a:r>
              <a:rPr lang="en-US" altLang="en-US" sz="1800" dirty="0"/>
              <a:t>For working by yourself: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en-US" sz="1800" dirty="0"/>
              <a:t>Gives you a “time machine” for going back to earlier versions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en-US" sz="1800" dirty="0"/>
              <a:t>Gives you great support for different versions (standalone, web app, etc.) of the same basic project</a:t>
            </a:r>
          </a:p>
          <a:p>
            <a:r>
              <a:rPr lang="en-US" altLang="en-US" sz="1800" dirty="0"/>
              <a:t>For working with others: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en-US" sz="1800" dirty="0"/>
              <a:t>Greatly simplifies concurrent work, merging changes</a:t>
            </a:r>
          </a:p>
          <a:p>
            <a:r>
              <a:rPr lang="en-US" altLang="en-US" sz="1800" dirty="0"/>
              <a:t>For getting an internship or job: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en-US" sz="1800" dirty="0"/>
              <a:t>Any company with a clue uses some kind of version control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en-US" sz="1800" dirty="0"/>
              <a:t>Companies without a clue are bad places to work</a:t>
            </a:r>
          </a:p>
          <a:p>
            <a:pPr marL="2857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o-RO" altLang="en-US" sz="1800" dirty="0" smtClean="0"/>
          </a:p>
          <a:p>
            <a:pPr marL="2857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en-US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603" y="3568700"/>
            <a:ext cx="3383345" cy="271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1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810304" y="1324946"/>
            <a:ext cx="9603695" cy="4313853"/>
          </a:xfrm>
        </p:spPr>
        <p:txBody>
          <a:bodyPr>
            <a:norm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AA0B19"/>
                </a:solidFill>
              </a:rPr>
              <a:t>Here’s the standard one: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http://git-scm.com/downloads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AA0B19"/>
                </a:solidFill>
              </a:rPr>
              <a:t>Here’s one from </a:t>
            </a:r>
            <a:r>
              <a:rPr lang="en-US" sz="1800" dirty="0" err="1">
                <a:solidFill>
                  <a:srgbClr val="AA0B19"/>
                </a:solidFill>
              </a:rPr>
              <a:t>StackExchange</a:t>
            </a:r>
            <a:r>
              <a:rPr lang="en-US" sz="1800" dirty="0">
                <a:solidFill>
                  <a:srgbClr val="AA0B19"/>
                </a:solidFill>
              </a:rPr>
              <a:t>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http://stackoverflow.com/questions/315911/git-for-beginners-the-definitive-practical-guide#323764</a:t>
            </a:r>
            <a:br>
              <a:rPr lang="en-US" sz="1800" dirty="0"/>
            </a:br>
            <a:endParaRPr lang="en-US" sz="1800" dirty="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526" y="3643532"/>
            <a:ext cx="4161560" cy="30642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581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yourself to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29039" y="1467652"/>
            <a:ext cx="10543495" cy="439911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C4F40"/>
                </a:solidFill>
              </a:rPr>
              <a:t>Enter these lines (with appropriate changes):</a:t>
            </a:r>
          </a:p>
          <a:p>
            <a:pPr marL="1543050" lvl="2" indent="-285750"/>
            <a:r>
              <a:rPr lang="en-US" sz="1800" b="0" i="1" dirty="0" err="1">
                <a:solidFill>
                  <a:srgbClr val="5C4F40"/>
                </a:solidFill>
              </a:rPr>
              <a:t>git</a:t>
            </a:r>
            <a:r>
              <a:rPr lang="en-US" sz="1800" b="0" i="1" dirty="0">
                <a:solidFill>
                  <a:srgbClr val="5C4F40"/>
                </a:solidFill>
              </a:rPr>
              <a:t> </a:t>
            </a:r>
            <a:r>
              <a:rPr lang="en-US" sz="1800" b="0" i="1" dirty="0" err="1">
                <a:solidFill>
                  <a:srgbClr val="5C4F40"/>
                </a:solidFill>
              </a:rPr>
              <a:t>config</a:t>
            </a:r>
            <a:r>
              <a:rPr lang="en-US" sz="1800" b="0" i="1" dirty="0">
                <a:solidFill>
                  <a:srgbClr val="5C4F40"/>
                </a:solidFill>
              </a:rPr>
              <a:t> --global user.name "John Smith"</a:t>
            </a:r>
          </a:p>
          <a:p>
            <a:pPr marL="1543050" lvl="2" indent="-285750"/>
            <a:r>
              <a:rPr lang="en-US" sz="1800" b="0" i="1" dirty="0" err="1">
                <a:solidFill>
                  <a:srgbClr val="5C4F40"/>
                </a:solidFill>
              </a:rPr>
              <a:t>git</a:t>
            </a:r>
            <a:r>
              <a:rPr lang="en-US" sz="1800" b="0" i="1" dirty="0">
                <a:solidFill>
                  <a:srgbClr val="5C4F40"/>
                </a:solidFill>
              </a:rPr>
              <a:t> </a:t>
            </a:r>
            <a:r>
              <a:rPr lang="en-US" sz="1800" b="0" i="1" dirty="0" err="1">
                <a:solidFill>
                  <a:srgbClr val="5C4F40"/>
                </a:solidFill>
              </a:rPr>
              <a:t>config</a:t>
            </a:r>
            <a:r>
              <a:rPr lang="en-US" sz="1800" b="0" i="1" dirty="0">
                <a:solidFill>
                  <a:srgbClr val="5C4F40"/>
                </a:solidFill>
              </a:rPr>
              <a:t> --global </a:t>
            </a:r>
            <a:r>
              <a:rPr lang="en-US" sz="1800" b="0" i="1" dirty="0" err="1">
                <a:solidFill>
                  <a:srgbClr val="5C4F40"/>
                </a:solidFill>
              </a:rPr>
              <a:t>user.email</a:t>
            </a:r>
            <a:r>
              <a:rPr lang="en-US" sz="1800" b="0" i="1" dirty="0">
                <a:solidFill>
                  <a:srgbClr val="5C4F40"/>
                </a:solidFill>
              </a:rPr>
              <a:t> </a:t>
            </a:r>
            <a:r>
              <a:rPr lang="en-US" sz="1800" b="0" i="1" dirty="0" err="1" smtClean="0">
                <a:solidFill>
                  <a:srgbClr val="5C4F40"/>
                </a:solidFill>
                <a:hlinkClick r:id="rId2"/>
              </a:rPr>
              <a:t>jsmith</a:t>
            </a:r>
            <a:r>
              <a:rPr lang="en-US" sz="1800" b="0" i="1" dirty="0" smtClean="0">
                <a:solidFill>
                  <a:srgbClr val="5C4F40"/>
                </a:solidFill>
                <a:hlinkClick r:id="rId2"/>
              </a:rPr>
              <a:t>@</a:t>
            </a:r>
            <a:r>
              <a:rPr lang="ro-RO" sz="1800" b="0" i="1" dirty="0" smtClean="0">
                <a:solidFill>
                  <a:srgbClr val="5C4F40"/>
                </a:solidFill>
                <a:hlinkClick r:id="rId2"/>
              </a:rPr>
              <a:t>endava.com</a:t>
            </a:r>
            <a:endParaRPr lang="ro-RO" sz="1800" b="0" i="1" dirty="0" smtClean="0">
              <a:solidFill>
                <a:srgbClr val="5C4F40"/>
              </a:solidFill>
            </a:endParaRPr>
          </a:p>
          <a:p>
            <a:pPr lvl="2" indent="0">
              <a:buNone/>
            </a:pPr>
            <a:endParaRPr lang="en-US" sz="1800" b="0" dirty="0">
              <a:solidFill>
                <a:srgbClr val="5C4F4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C4F40"/>
                </a:solidFill>
              </a:rPr>
              <a:t>You only need to do this once</a:t>
            </a:r>
            <a:r>
              <a:rPr lang="en-US" sz="1800" b="0" dirty="0">
                <a:solidFill>
                  <a:srgbClr val="5C4F40"/>
                </a:solidFill>
              </a:rPr>
              <a:t/>
            </a:r>
            <a:br>
              <a:rPr lang="en-US" sz="1800" b="0" dirty="0">
                <a:solidFill>
                  <a:srgbClr val="5C4F40"/>
                </a:solidFill>
              </a:rPr>
            </a:br>
            <a:endParaRPr lang="en-US" sz="1800" b="0" dirty="0">
              <a:solidFill>
                <a:srgbClr val="5C4F4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C4F40"/>
                </a:solidFill>
              </a:rPr>
              <a:t>If you want to use a different name/email address for a particular project, you can change it for just that project</a:t>
            </a:r>
          </a:p>
          <a:p>
            <a:pPr marL="1543050" lvl="2" indent="-285750"/>
            <a:r>
              <a:rPr lang="en-US" sz="1800" b="0" dirty="0">
                <a:solidFill>
                  <a:srgbClr val="5C4F40"/>
                </a:solidFill>
              </a:rPr>
              <a:t>cd to the project directory</a:t>
            </a:r>
          </a:p>
          <a:p>
            <a:pPr marL="1543050" lvl="2" indent="-285750"/>
            <a:r>
              <a:rPr lang="en-US" sz="1800" b="0" dirty="0">
                <a:solidFill>
                  <a:srgbClr val="5C4F40"/>
                </a:solidFill>
              </a:rPr>
              <a:t>Use the above commands, but leave out the --global</a:t>
            </a:r>
          </a:p>
          <a:p>
            <a:endParaRPr lang="en-US" sz="1800" b="0" dirty="0">
              <a:solidFill>
                <a:srgbClr val="5C4F4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265" y="3752274"/>
            <a:ext cx="1726938" cy="259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0305" y="233266"/>
            <a:ext cx="8513310" cy="1091681"/>
          </a:xfrm>
        </p:spPr>
        <p:txBody>
          <a:bodyPr/>
          <a:lstStyle/>
          <a:p>
            <a:r>
              <a:rPr lang="en-US" dirty="0"/>
              <a:t>Create and fill a repository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/>
          <a:lstStyle/>
          <a:p>
            <a:r>
              <a:rPr lang="en-GB" dirty="0" smtClean="0"/>
              <a:t>QUALITY. PRODUCTIVITY. INNOVATION.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>
          <a:xfrm>
            <a:off x="655209" y="1164809"/>
            <a:ext cx="10543495" cy="4399111"/>
          </a:xfrm>
        </p:spPr>
        <p:txBody>
          <a:bodyPr>
            <a:normAutofit/>
          </a:bodyPr>
          <a:lstStyle/>
          <a:p>
            <a:r>
              <a:rPr lang="ro-RO" sz="1800" b="0" dirty="0" smtClean="0"/>
              <a:t>1.     </a:t>
            </a:r>
            <a:r>
              <a:rPr lang="en-US" sz="1800" b="0" dirty="0" smtClean="0">
                <a:solidFill>
                  <a:srgbClr val="4A4E52"/>
                </a:solidFill>
              </a:rPr>
              <a:t>cd  </a:t>
            </a:r>
            <a:r>
              <a:rPr lang="en-US" sz="1800" b="0" dirty="0">
                <a:solidFill>
                  <a:srgbClr val="4A4E52"/>
                </a:solidFill>
              </a:rPr>
              <a:t>to the project directory you want to use</a:t>
            </a:r>
            <a:endParaRPr lang="en-US" sz="1800" b="0" dirty="0"/>
          </a:p>
          <a:p>
            <a:r>
              <a:rPr lang="ro-RO" sz="1800" b="0" dirty="0" smtClean="0"/>
              <a:t>2.</a:t>
            </a:r>
            <a:r>
              <a:rPr lang="ro-RO" sz="1800" b="0" dirty="0" smtClean="0">
                <a:solidFill>
                  <a:srgbClr val="4A4E52"/>
                </a:solidFill>
              </a:rPr>
              <a:t>      </a:t>
            </a:r>
            <a:r>
              <a:rPr lang="en-US" sz="1800" b="0" dirty="0" smtClean="0">
                <a:solidFill>
                  <a:srgbClr val="4A4E52"/>
                </a:solidFill>
              </a:rPr>
              <a:t>Type </a:t>
            </a:r>
            <a:r>
              <a:rPr lang="en-US" sz="1800" b="0" dirty="0">
                <a:solidFill>
                  <a:srgbClr val="4A4E52"/>
                </a:solidFill>
              </a:rPr>
              <a:t>in </a:t>
            </a:r>
            <a:r>
              <a:rPr lang="en-US" sz="1800" b="0" i="1" dirty="0" err="1"/>
              <a:t>git</a:t>
            </a:r>
            <a:r>
              <a:rPr lang="en-US" sz="1800" b="0" i="1" dirty="0"/>
              <a:t> </a:t>
            </a:r>
            <a:r>
              <a:rPr lang="en-US" sz="1800" b="0" i="1" dirty="0" err="1" smtClean="0"/>
              <a:t>init</a:t>
            </a:r>
            <a:r>
              <a:rPr lang="en-US" sz="1800" b="0" i="1" dirty="0" smtClean="0"/>
              <a:t>   </a:t>
            </a:r>
            <a:endParaRPr lang="en-US" sz="1800" b="0" i="1" dirty="0"/>
          </a:p>
          <a:p>
            <a:pPr marL="1543050" lvl="2" indent="-285750"/>
            <a:r>
              <a:rPr lang="en-US" sz="1800" b="0" dirty="0">
                <a:solidFill>
                  <a:srgbClr val="4A4E52"/>
                </a:solidFill>
              </a:rPr>
              <a:t>This creates the repository (a directory named .</a:t>
            </a:r>
            <a:r>
              <a:rPr lang="en-US" sz="1800" b="0" dirty="0" err="1">
                <a:solidFill>
                  <a:srgbClr val="4A4E52"/>
                </a:solidFill>
              </a:rPr>
              <a:t>git</a:t>
            </a:r>
            <a:r>
              <a:rPr lang="en-US" sz="1800" b="0" dirty="0">
                <a:solidFill>
                  <a:srgbClr val="4A4E52"/>
                </a:solidFill>
              </a:rPr>
              <a:t>)</a:t>
            </a:r>
          </a:p>
          <a:p>
            <a:pPr marL="1543050" lvl="2" indent="-285750"/>
            <a:r>
              <a:rPr lang="en-US" sz="1800" b="0" dirty="0">
                <a:solidFill>
                  <a:srgbClr val="4A4E52"/>
                </a:solidFill>
              </a:rPr>
              <a:t>You seldom (if ever) need to look inside this directory</a:t>
            </a:r>
          </a:p>
          <a:p>
            <a:r>
              <a:rPr lang="ro-RO" sz="1800" b="0" dirty="0" smtClean="0"/>
              <a:t>3. </a:t>
            </a:r>
            <a:r>
              <a:rPr lang="ro-RO" sz="1800" b="0" dirty="0" smtClean="0">
                <a:solidFill>
                  <a:srgbClr val="4A4E52"/>
                </a:solidFill>
              </a:rPr>
              <a:t>   </a:t>
            </a:r>
            <a:r>
              <a:rPr lang="en-US" sz="1800" b="0" dirty="0" smtClean="0">
                <a:solidFill>
                  <a:srgbClr val="4A4E52"/>
                </a:solidFill>
              </a:rPr>
              <a:t>Type </a:t>
            </a:r>
            <a:r>
              <a:rPr lang="en-US" sz="1800" b="0" dirty="0">
                <a:solidFill>
                  <a:srgbClr val="4A4E52"/>
                </a:solidFill>
              </a:rPr>
              <a:t>in </a:t>
            </a:r>
            <a:r>
              <a:rPr lang="en-US" sz="1800" b="0" i="1" dirty="0" err="1"/>
              <a:t>git</a:t>
            </a:r>
            <a:r>
              <a:rPr lang="en-US" sz="1800" b="0" i="1" dirty="0"/>
              <a:t> add .</a:t>
            </a:r>
          </a:p>
          <a:p>
            <a:pPr marL="1543050" lvl="2" indent="-285750"/>
            <a:r>
              <a:rPr lang="en-US" sz="1800" b="0" dirty="0">
                <a:solidFill>
                  <a:srgbClr val="4A4E52"/>
                </a:solidFill>
              </a:rPr>
              <a:t>The period at the end is part of this command!</a:t>
            </a:r>
          </a:p>
          <a:p>
            <a:pPr marL="1543050" lvl="2" indent="-285750"/>
            <a:r>
              <a:rPr lang="en-US" sz="1800" b="0" dirty="0">
                <a:solidFill>
                  <a:srgbClr val="4A4E52"/>
                </a:solidFill>
              </a:rPr>
              <a:t>Period means “this directory”</a:t>
            </a:r>
          </a:p>
          <a:p>
            <a:pPr marL="1543050" lvl="2" indent="-285750"/>
            <a:r>
              <a:rPr lang="en-US" sz="1800" b="0" dirty="0">
                <a:solidFill>
                  <a:srgbClr val="4A4E52"/>
                </a:solidFill>
              </a:rPr>
              <a:t>This adds all your current files to the repository</a:t>
            </a:r>
          </a:p>
          <a:p>
            <a:r>
              <a:rPr lang="ro-RO" sz="1800" b="0" dirty="0" smtClean="0"/>
              <a:t>4</a:t>
            </a:r>
            <a:r>
              <a:rPr lang="ro-RO" sz="1800" b="0" dirty="0" smtClean="0">
                <a:solidFill>
                  <a:srgbClr val="4A4E52"/>
                </a:solidFill>
              </a:rPr>
              <a:t>.    </a:t>
            </a:r>
            <a:r>
              <a:rPr lang="en-US" sz="1800" b="0" dirty="0" smtClean="0">
                <a:solidFill>
                  <a:srgbClr val="4A4E52"/>
                </a:solidFill>
              </a:rPr>
              <a:t>Type </a:t>
            </a:r>
            <a:r>
              <a:rPr lang="en-US" sz="1800" b="0" dirty="0">
                <a:solidFill>
                  <a:srgbClr val="4A4E52"/>
                </a:solidFill>
              </a:rPr>
              <a:t>in </a:t>
            </a:r>
            <a:r>
              <a:rPr lang="en-US" sz="1800" b="0" i="1" dirty="0" err="1"/>
              <a:t>git</a:t>
            </a:r>
            <a:r>
              <a:rPr lang="en-US" sz="1800" b="0" i="1" dirty="0"/>
              <a:t> commit –m "Initial commit"</a:t>
            </a:r>
          </a:p>
          <a:p>
            <a:pPr marL="1543050" lvl="2" indent="-285750"/>
            <a:r>
              <a:rPr lang="en-US" sz="1800" b="0" dirty="0">
                <a:solidFill>
                  <a:srgbClr val="4A4E52"/>
                </a:solidFill>
              </a:rPr>
              <a:t>You can use a different commit message, if you like</a:t>
            </a:r>
          </a:p>
          <a:p>
            <a:pPr marL="342900" indent="-342900">
              <a:buFont typeface="+mj-lt"/>
              <a:buAutoNum type="arabicPeriod"/>
            </a:pPr>
            <a:endParaRPr lang="en-US" sz="1800" b="0" dirty="0">
              <a:solidFill>
                <a:srgbClr val="4A4E5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46" y="3043807"/>
            <a:ext cx="4968184" cy="32988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4561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0305" y="233266"/>
            <a:ext cx="8513310" cy="1091681"/>
          </a:xfrm>
        </p:spPr>
        <p:txBody>
          <a:bodyPr/>
          <a:lstStyle/>
          <a:p>
            <a:r>
              <a:rPr lang="en-US" altLang="en-US" dirty="0"/>
              <a:t>Clone a repository from elsewhere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/>
          <a:lstStyle/>
          <a:p>
            <a:r>
              <a:rPr lang="en-GB" dirty="0" smtClean="0"/>
              <a:t>QUALITY. PRODUCTIVITY. INNOVATION.</a:t>
            </a:r>
            <a:endParaRPr lang="en-GB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633046" y="1153551"/>
            <a:ext cx="10720753" cy="486352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800" b="0" i="1" dirty="0" err="1" smtClean="0">
                <a:cs typeface="Consolas" panose="020B0609020204030204" pitchFamily="49" charset="0"/>
              </a:rPr>
              <a:t>git</a:t>
            </a:r>
            <a:r>
              <a:rPr lang="en-US" altLang="en-US" sz="1800" b="0" i="1" dirty="0" smtClean="0">
                <a:cs typeface="Consolas" panose="020B0609020204030204" pitchFamily="49" charset="0"/>
              </a:rPr>
              <a:t> clone URL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800" b="0" i="1" dirty="0" err="1" smtClean="0">
                <a:cs typeface="Consolas" panose="020B0609020204030204" pitchFamily="49" charset="0"/>
              </a:rPr>
              <a:t>git</a:t>
            </a:r>
            <a:r>
              <a:rPr lang="en-US" altLang="en-US" sz="1800" b="0" i="1" dirty="0" smtClean="0">
                <a:cs typeface="Consolas" panose="020B0609020204030204" pitchFamily="49" charset="0"/>
              </a:rPr>
              <a:t> clone URL </a:t>
            </a:r>
            <a:r>
              <a:rPr lang="en-US" altLang="en-US" sz="1800" b="0" i="1" dirty="0" err="1" smtClean="0">
                <a:cs typeface="Consolas" panose="020B0609020204030204" pitchFamily="49" charset="0"/>
              </a:rPr>
              <a:t>mypath</a:t>
            </a:r>
            <a:endParaRPr lang="en-US" altLang="en-US" sz="1800" b="0" i="1" dirty="0" smtClean="0">
              <a:cs typeface="Consolas" panose="020B0609020204030204" pitchFamily="49" charset="0"/>
            </a:endParaRPr>
          </a:p>
          <a:p>
            <a:pPr marL="1543050" lvl="2" indent="-285750">
              <a:lnSpc>
                <a:spcPct val="100000"/>
              </a:lnSpc>
            </a:pPr>
            <a:r>
              <a:rPr lang="en-US" altLang="en-US" sz="1800" dirty="0" smtClean="0"/>
              <a:t>These make an exact copy of the repository at the given URL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800" b="0" i="1" dirty="0" err="1" smtClean="0">
                <a:cs typeface="Consolas" panose="020B0609020204030204" pitchFamily="49" charset="0"/>
              </a:rPr>
              <a:t>git</a:t>
            </a:r>
            <a:r>
              <a:rPr lang="en-US" altLang="en-US" sz="1800" b="0" i="1" dirty="0" smtClean="0">
                <a:cs typeface="Consolas" panose="020B0609020204030204" pitchFamily="49" charset="0"/>
              </a:rPr>
              <a:t> clone git://github.com/rest_of_path/file.git</a:t>
            </a:r>
          </a:p>
          <a:p>
            <a:pPr marL="1543050" lvl="2" indent="-285750">
              <a:lnSpc>
                <a:spcPct val="100000"/>
              </a:lnSpc>
            </a:pPr>
            <a:r>
              <a:rPr lang="en-US" altLang="en-US" sz="1800" dirty="0" err="1" smtClean="0"/>
              <a:t>Github</a:t>
            </a:r>
            <a:r>
              <a:rPr lang="en-US" altLang="en-US" sz="1800" dirty="0" smtClean="0"/>
              <a:t> is the most popular (free) public repository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800" b="0" dirty="0" smtClean="0">
                <a:solidFill>
                  <a:srgbClr val="4A4E52"/>
                </a:solidFill>
              </a:rPr>
              <a:t>All repositories are equal</a:t>
            </a:r>
          </a:p>
          <a:p>
            <a:pPr marL="1543050" lvl="2" indent="-285750">
              <a:lnSpc>
                <a:spcPct val="100000"/>
              </a:lnSpc>
            </a:pPr>
            <a:r>
              <a:rPr lang="en-US" altLang="en-US" sz="1800" dirty="0" smtClean="0"/>
              <a:t>But you can treat some particular repository (such as one on </a:t>
            </a:r>
            <a:r>
              <a:rPr lang="en-US" altLang="en-US" sz="1800" dirty="0" err="1" smtClean="0"/>
              <a:t>Github</a:t>
            </a:r>
            <a:r>
              <a:rPr lang="en-US" altLang="en-US" sz="1800" dirty="0" smtClean="0"/>
              <a:t>) as the “master” directory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800" b="0" dirty="0" smtClean="0">
                <a:solidFill>
                  <a:srgbClr val="4A4E52"/>
                </a:solidFill>
              </a:rPr>
              <a:t>Typically, each team member works in his/her own repository, and “merges” with other repositories as appropriate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724" y="4281568"/>
            <a:ext cx="3660717" cy="24262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7131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ndava">
      <a:dk1>
        <a:srgbClr val="4A4E52"/>
      </a:dk1>
      <a:lt1>
        <a:sysClr val="window" lastClr="FFFFFF"/>
      </a:lt1>
      <a:dk2>
        <a:srgbClr val="BDBEC0"/>
      </a:dk2>
      <a:lt2>
        <a:srgbClr val="FFFFFF"/>
      </a:lt2>
      <a:accent1>
        <a:srgbClr val="81ADB5"/>
      </a:accent1>
      <a:accent2>
        <a:srgbClr val="DC5C2B"/>
      </a:accent2>
      <a:accent3>
        <a:srgbClr val="0092DD"/>
      </a:accent3>
      <a:accent4>
        <a:srgbClr val="BDBEC0"/>
      </a:accent4>
      <a:accent5>
        <a:srgbClr val="4A4E52"/>
      </a:accent5>
      <a:accent6>
        <a:srgbClr val="81ADB5"/>
      </a:accent6>
      <a:hlink>
        <a:srgbClr val="AA0B19"/>
      </a:hlink>
      <a:folHlink>
        <a:srgbClr val="BDBEC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_wide_16-9_2013.potx [Read-Only]" id="{04EF80DD-F1B5-4E6D-BB62-AD10AF9EF11A}" vid="{07DE7B8F-2609-4723-BB27-90C13225BA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4DE8F874A57D40BE181F274FFEEB68" ma:contentTypeVersion="0" ma:contentTypeDescription="Create a new document." ma:contentTypeScope="" ma:versionID="308c419822eca16213fccab147bd08e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9C9F4C-0F1C-4743-BD84-BFA3E1A808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00A66D2-D549-4A1D-988B-7AA6D122F8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226498-ED1E-45D6-B445-B5C935F92871}">
  <ds:schemaRefs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PPT_template_wide_16-9_2013</Template>
  <TotalTime>7247</TotalTime>
  <Words>1151</Words>
  <Application>Microsoft Office PowerPoint</Application>
  <PresentationFormat>Widescreen</PresentationFormat>
  <Paragraphs>148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新細明體</vt:lpstr>
      <vt:lpstr>Arial</vt:lpstr>
      <vt:lpstr>Calibri</vt:lpstr>
      <vt:lpstr>Consolas</vt:lpstr>
      <vt:lpstr>Symbol</vt:lpstr>
      <vt:lpstr>Wingdings</vt:lpstr>
      <vt:lpstr>Office Theme</vt:lpstr>
      <vt:lpstr>Git</vt:lpstr>
      <vt:lpstr>Agenda</vt:lpstr>
      <vt:lpstr>A brief History of Git</vt:lpstr>
      <vt:lpstr>Version control systems</vt:lpstr>
      <vt:lpstr>Why Git ?</vt:lpstr>
      <vt:lpstr>Download and install Git</vt:lpstr>
      <vt:lpstr>Introduce yourself to Git</vt:lpstr>
      <vt:lpstr>Create and fill a repository</vt:lpstr>
      <vt:lpstr>Clone a repository from elsewhere</vt:lpstr>
      <vt:lpstr>The repository</vt:lpstr>
      <vt:lpstr>init and the .git repository</vt:lpstr>
      <vt:lpstr>Making commits</vt:lpstr>
      <vt:lpstr>Commit messages</vt:lpstr>
      <vt:lpstr>Typical workflow</vt:lpstr>
      <vt:lpstr>PowerPoint Presentation</vt:lpstr>
      <vt:lpstr>PowerPoint Presentation</vt:lpstr>
    </vt:vector>
  </TitlesOfParts>
  <Company>Endava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CSS?</dc:title>
  <dc:creator>Dragos Cilibiu</dc:creator>
  <cp:lastModifiedBy>Alexandr Bolbocean</cp:lastModifiedBy>
  <cp:revision>853</cp:revision>
  <dcterms:created xsi:type="dcterms:W3CDTF">2015-06-12T04:54:49Z</dcterms:created>
  <dcterms:modified xsi:type="dcterms:W3CDTF">2016-07-08T13:01:13Z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0x010100B74DE8F874A57D40BE181F274FFEEB68</vt:lpwstr>
  </property>
</Properties>
</file>