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4"/>
  </p:sldMasterIdLst>
  <p:notesMasterIdLst>
    <p:notesMasterId r:id="rId28"/>
  </p:notesMasterIdLst>
  <p:handoutMasterIdLst>
    <p:handoutMasterId r:id="rId29"/>
  </p:handoutMasterIdLst>
  <p:sldIdLst>
    <p:sldId id="265" r:id="rId5"/>
    <p:sldId id="272" r:id="rId6"/>
    <p:sldId id="306" r:id="rId7"/>
    <p:sldId id="307" r:id="rId8"/>
    <p:sldId id="308" r:id="rId9"/>
    <p:sldId id="312" r:id="rId10"/>
    <p:sldId id="316" r:id="rId11"/>
    <p:sldId id="315" r:id="rId12"/>
    <p:sldId id="314" r:id="rId13"/>
    <p:sldId id="321" r:id="rId14"/>
    <p:sldId id="309" r:id="rId15"/>
    <p:sldId id="317" r:id="rId16"/>
    <p:sldId id="310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02" r:id="rId26"/>
    <p:sldId id="30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E52"/>
    <a:srgbClr val="AA0B19"/>
    <a:srgbClr val="DC5D2A"/>
    <a:srgbClr val="81ADB5"/>
    <a:srgbClr val="E3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9" autoAdjust="0"/>
    <p:restoredTop sz="87185" autoAdjust="0"/>
  </p:normalViewPr>
  <p:slideViewPr>
    <p:cSldViewPr snapToGrid="0">
      <p:cViewPr varScale="1">
        <p:scale>
          <a:sx n="82" d="100"/>
          <a:sy n="82" d="100"/>
        </p:scale>
        <p:origin x="120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85468-EA09-47E3-8036-5BF84197CAEF}" type="datetimeFigureOut">
              <a:rPr lang="en-GB" smtClean="0"/>
              <a:pPr/>
              <a:t>04/07/2016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2011F-DB26-4689-9E20-378C13B1A81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5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3BD5E-F603-431C-B79D-697385AE35AF}" type="datetimeFigureOut">
              <a:rPr lang="en-GB" smtClean="0"/>
              <a:pPr/>
              <a:t>04/07/2016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9FDB4-792A-4C30-B3CA-9A37EF575B9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1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Declaration of</a:t>
            </a:r>
            <a:r>
              <a:rPr lang="en-US" baseline="0" dirty="0" smtClean="0"/>
              <a:t> an object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Instantiation of an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518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What access modifiers can have a constructor?</a:t>
            </a:r>
          </a:p>
          <a:p>
            <a:pPr marL="228600" indent="-228600">
              <a:buAutoNum type="arabicPeriod"/>
            </a:pPr>
            <a:r>
              <a:rPr lang="en-US" dirty="0" smtClean="0"/>
              <a:t>What happens</a:t>
            </a:r>
            <a:r>
              <a:rPr lang="en-US" baseline="0" dirty="0" smtClean="0"/>
              <a:t> if we define a return type for a constructor?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304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197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supraincarcare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368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suprascriere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780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5016"/>
            <a:ext cx="9078686" cy="44915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5416" y="2212522"/>
            <a:ext cx="4349012" cy="1387249"/>
          </a:xfrm>
        </p:spPr>
        <p:txBody>
          <a:bodyPr rIns="0" anchor="b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600" b="1" kern="1200" dirty="0">
                <a:solidFill>
                  <a:srgbClr val="AA0B1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ro-RO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7918" y="3626534"/>
            <a:ext cx="436334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2700" b="1">
                <a:solidFill>
                  <a:srgbClr val="4A4E5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6256603"/>
            <a:ext cx="9144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6457950" y="6342682"/>
            <a:ext cx="20574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smtClean="0"/>
              <a:t>endava.com</a:t>
            </a:r>
            <a:endParaRPr lang="en-GB" sz="140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458" y="293397"/>
            <a:ext cx="2038350" cy="67627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1314490"/>
            <a:ext cx="3598715" cy="12188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330200" y="969672"/>
            <a:ext cx="332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4A4E52"/>
                </a:solidFill>
              </a:rPr>
              <a:t>QUALITY. PRODUCTIVITY. INNOVATION.</a:t>
            </a:r>
            <a:endParaRPr lang="en-GB" sz="14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736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681842" y="2555421"/>
            <a:ext cx="2592143" cy="2140417"/>
          </a:xfrm>
        </p:spPr>
        <p:txBody>
          <a:bodyPr/>
          <a:lstStyle>
            <a:lvl1pPr marL="0" indent="0">
              <a:buNone/>
              <a:defRPr sz="1500" b="1">
                <a:solidFill>
                  <a:srgbClr val="AA0B19"/>
                </a:solidFill>
              </a:defRPr>
            </a:lvl1pPr>
            <a:lvl2pPr marL="0" indent="0" algn="l">
              <a:buNone/>
              <a:defRPr sz="180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sz="225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8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your picture here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7729" y="233267"/>
            <a:ext cx="6384983" cy="1091681"/>
          </a:xfrm>
        </p:spPr>
        <p:txBody>
          <a:bodyPr lIns="0" anchor="t" anchorCtr="0">
            <a:normAutofit/>
          </a:bodyPr>
          <a:lstStyle>
            <a:lvl1pPr>
              <a:defRPr sz="32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Thank you!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28" y="193908"/>
            <a:ext cx="1217621" cy="403977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628650" y="6454945"/>
            <a:ext cx="253093" cy="395122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8" name="TextBox 19"/>
          <p:cNvSpPr txBox="1"/>
          <p:nvPr userDrawn="1"/>
        </p:nvSpPr>
        <p:spPr>
          <a:xfrm>
            <a:off x="586440" y="6473505"/>
            <a:ext cx="32890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schemeClr val="bg1"/>
                </a:solidFill>
              </a:rPr>
              <a:pPr algn="ctr"/>
              <a:t>‹#›</a:t>
            </a:fld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24331" y="6399830"/>
            <a:ext cx="2791019" cy="365125"/>
          </a:xfrm>
        </p:spPr>
        <p:txBody>
          <a:bodyPr lIns="0" tIns="0" rIns="0" bIns="0"/>
          <a:lstStyle>
            <a:lvl1pPr>
              <a:defRPr sz="12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6656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_you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75733" y="2400300"/>
            <a:ext cx="2081892" cy="2426041"/>
          </a:xfrm>
        </p:spPr>
        <p:txBody>
          <a:bodyPr>
            <a:normAutofit/>
          </a:bodyPr>
          <a:lstStyle>
            <a:lvl1pPr marL="0" indent="0">
              <a:buNone/>
              <a:defRPr sz="150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225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sz="225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8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your picture -</a:t>
            </a:r>
          </a:p>
          <a:p>
            <a:pPr lvl="0"/>
            <a:r>
              <a:rPr lang="en-US" dirty="0" smtClean="0"/>
              <a:t>preferably with background in light color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7729" y="233267"/>
            <a:ext cx="6384983" cy="1091681"/>
          </a:xfrm>
        </p:spPr>
        <p:txBody>
          <a:bodyPr lIns="0" anchor="t" anchorCtr="0">
            <a:normAutofit/>
          </a:bodyPr>
          <a:lstStyle>
            <a:lvl1pPr>
              <a:defRPr sz="27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Thank you!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28650" y="6382240"/>
            <a:ext cx="253093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134" y="268591"/>
            <a:ext cx="913216" cy="403977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24331" y="6342682"/>
            <a:ext cx="2791019" cy="365125"/>
          </a:xfrm>
        </p:spPr>
        <p:txBody>
          <a:bodyPr lIns="0" tIns="0" rIns="0" bIns="0"/>
          <a:lstStyle>
            <a:lvl1pPr>
              <a:defRPr sz="105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3" name="TextBox 19"/>
          <p:cNvSpPr txBox="1"/>
          <p:nvPr userDrawn="1"/>
        </p:nvSpPr>
        <p:spPr>
          <a:xfrm>
            <a:off x="586440" y="6400029"/>
            <a:ext cx="32890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schemeClr val="bg1"/>
                </a:solidFill>
              </a:rPr>
              <a:pPr algn="ctr"/>
              <a:t>‹#›</a:t>
            </a:fld>
            <a:endParaRPr lang="en-GB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922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Ag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1"/>
            <a:ext cx="8135771" cy="39706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5416" y="2212522"/>
            <a:ext cx="4349012" cy="1387249"/>
          </a:xfrm>
        </p:spPr>
        <p:txBody>
          <a:bodyPr rIns="0" anchor="b">
            <a:noAutofit/>
          </a:bodyPr>
          <a:lstStyle>
            <a:lvl1pPr algn="r">
              <a:defRPr sz="36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7918" y="3626534"/>
            <a:ext cx="436334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2850" b="1">
                <a:solidFill>
                  <a:srgbClr val="4A4E5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6256603"/>
            <a:ext cx="9144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458" y="293397"/>
            <a:ext cx="2038350" cy="676275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0" y="1314490"/>
            <a:ext cx="3598715" cy="12188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330200" y="969672"/>
            <a:ext cx="332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4A4E52"/>
                </a:solidFill>
              </a:rPr>
              <a:t>QUALITY. PRODUCTIVITY. INNOVATION.</a:t>
            </a:r>
            <a:endParaRPr lang="en-GB" sz="1400" dirty="0">
              <a:solidFill>
                <a:srgbClr val="4A4E52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6457950" y="6342682"/>
            <a:ext cx="20574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smtClean="0"/>
              <a:t>endava.com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62309161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Qu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1893"/>
            <a:ext cx="8349420" cy="41747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5416" y="2212522"/>
            <a:ext cx="4349012" cy="1387249"/>
          </a:xfrm>
        </p:spPr>
        <p:txBody>
          <a:bodyPr rIns="0" anchor="b">
            <a:noAutofit/>
          </a:bodyPr>
          <a:lstStyle>
            <a:lvl1pPr algn="r">
              <a:defRPr sz="36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7918" y="3626534"/>
            <a:ext cx="436334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2850" b="1">
                <a:solidFill>
                  <a:srgbClr val="4A4E5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6256603"/>
            <a:ext cx="9144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458" y="293397"/>
            <a:ext cx="2038350" cy="67627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1314490"/>
            <a:ext cx="3598715" cy="12188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330200" y="969672"/>
            <a:ext cx="332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4A4E52"/>
                </a:solidFill>
              </a:rPr>
              <a:t>QUALITY. PRODUCTIVITY. INNOVATION.</a:t>
            </a:r>
            <a:endParaRPr lang="en-GB" sz="1400" dirty="0">
              <a:solidFill>
                <a:srgbClr val="4A4E52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6457950" y="6342682"/>
            <a:ext cx="20574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smtClean="0"/>
              <a:t>endava.com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9336786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381" y="1825625"/>
            <a:ext cx="3532911" cy="1158010"/>
          </a:xfrm>
        </p:spPr>
        <p:txBody>
          <a:bodyPr anchor="b">
            <a:noAutofit/>
          </a:bodyPr>
          <a:lstStyle>
            <a:lvl1pPr algn="r">
              <a:defRPr sz="285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56" y="3010399"/>
            <a:ext cx="3537337" cy="1655762"/>
          </a:xfrm>
        </p:spPr>
        <p:txBody>
          <a:bodyPr>
            <a:normAutofit/>
          </a:bodyPr>
          <a:lstStyle>
            <a:lvl1pPr marL="0" indent="0" algn="r">
              <a:buNone/>
              <a:defRPr sz="1800" b="1">
                <a:solidFill>
                  <a:srgbClr val="4A4E5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Presentation subtitle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81" y="4073979"/>
            <a:ext cx="2715871" cy="27840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28" y="193908"/>
            <a:ext cx="1217621" cy="403977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335236" y="1825626"/>
            <a:ext cx="4180113" cy="4230689"/>
          </a:xfrm>
        </p:spPr>
        <p:txBody>
          <a:bodyPr/>
          <a:lstStyle>
            <a:lvl1pPr marL="342900" indent="-342900">
              <a:buClr>
                <a:srgbClr val="81ADB5"/>
              </a:buClr>
              <a:buFont typeface="Symbol" panose="05050102010706020507" pitchFamily="18" charset="2"/>
              <a:buChar char=""/>
              <a:defRPr sz="195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195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sz="225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8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Section name</a:t>
            </a:r>
          </a:p>
          <a:p>
            <a:pPr lvl="1"/>
            <a:endParaRPr lang="en-US" dirty="0" smtClean="0"/>
          </a:p>
        </p:txBody>
      </p:sp>
      <p:sp>
        <p:nvSpPr>
          <p:cNvPr id="19" name="Rectangle 18"/>
          <p:cNvSpPr/>
          <p:nvPr userDrawn="1"/>
        </p:nvSpPr>
        <p:spPr>
          <a:xfrm>
            <a:off x="628650" y="6454945"/>
            <a:ext cx="253093" cy="395122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24331" y="6399830"/>
            <a:ext cx="2791019" cy="365125"/>
          </a:xfrm>
        </p:spPr>
        <p:txBody>
          <a:bodyPr lIns="0" tIns="0" rIns="0" bIns="0"/>
          <a:lstStyle>
            <a:lvl1pPr>
              <a:defRPr sz="12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 INNOVATION.</a:t>
            </a:r>
            <a:endParaRPr lang="en-GB" dirty="0"/>
          </a:p>
        </p:txBody>
      </p:sp>
      <p:sp>
        <p:nvSpPr>
          <p:cNvPr id="21" name="TextBox 19"/>
          <p:cNvSpPr txBox="1"/>
          <p:nvPr userDrawn="1"/>
        </p:nvSpPr>
        <p:spPr>
          <a:xfrm>
            <a:off x="586440" y="6473505"/>
            <a:ext cx="32890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schemeClr val="bg1"/>
                </a:solidFill>
              </a:rPr>
              <a:pPr algn="ctr"/>
              <a:t>‹#›</a:t>
            </a:fld>
            <a:endParaRPr lang="en-GB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956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381" y="1825625"/>
            <a:ext cx="3532911" cy="1158010"/>
          </a:xfrm>
        </p:spPr>
        <p:txBody>
          <a:bodyPr anchor="b">
            <a:noAutofit/>
          </a:bodyPr>
          <a:lstStyle>
            <a:lvl1pPr algn="r">
              <a:defRPr sz="285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56" y="3010399"/>
            <a:ext cx="3537337" cy="1655762"/>
          </a:xfrm>
        </p:spPr>
        <p:txBody>
          <a:bodyPr>
            <a:normAutofit/>
          </a:bodyPr>
          <a:lstStyle>
            <a:lvl1pPr marL="0" indent="0" algn="r">
              <a:buNone/>
              <a:defRPr sz="1800" b="1">
                <a:solidFill>
                  <a:srgbClr val="4A4E5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Presentation subtitle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335236" y="1825626"/>
            <a:ext cx="4180113" cy="4230689"/>
          </a:xfrm>
        </p:spPr>
        <p:txBody>
          <a:bodyPr/>
          <a:lstStyle>
            <a:lvl1pPr marL="342900" indent="-342900">
              <a:buClr>
                <a:srgbClr val="81ADB5"/>
              </a:buClr>
              <a:buFont typeface="Symbol" panose="05050102010706020507" pitchFamily="18" charset="2"/>
              <a:buChar char=""/>
              <a:defRPr sz="195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195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sz="225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8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Section name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03" y="4041321"/>
            <a:ext cx="2707216" cy="28166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28" y="193908"/>
            <a:ext cx="1217621" cy="403977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628650" y="6454945"/>
            <a:ext cx="253093" cy="395122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586440" y="6473505"/>
            <a:ext cx="32890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schemeClr val="bg1"/>
                </a:solidFill>
              </a:rPr>
              <a:pPr algn="ctr"/>
              <a:t>‹#›</a:t>
            </a:fld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24331" y="6399830"/>
            <a:ext cx="2791019" cy="365125"/>
          </a:xfrm>
        </p:spPr>
        <p:txBody>
          <a:bodyPr lIns="0" tIns="0" rIns="0" bIns="0"/>
          <a:lstStyle>
            <a:lvl1pPr>
              <a:defRPr sz="12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390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628650" y="6454945"/>
            <a:ext cx="253093" cy="395122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729" y="233267"/>
            <a:ext cx="6384983" cy="1091681"/>
          </a:xfrm>
        </p:spPr>
        <p:txBody>
          <a:bodyPr lIns="0" anchor="t" anchorCtr="0">
            <a:normAutofit/>
          </a:bodyPr>
          <a:lstStyle>
            <a:lvl1pPr>
              <a:defRPr sz="32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7728" y="1617968"/>
            <a:ext cx="7907621" cy="4399111"/>
          </a:xfrm>
        </p:spPr>
        <p:txBody>
          <a:bodyPr lIns="0"/>
          <a:lstStyle>
            <a:lvl1pPr marL="0" indent="0">
              <a:buNone/>
              <a:defRPr sz="1500" b="1">
                <a:solidFill>
                  <a:srgbClr val="AA0B19"/>
                </a:solidFill>
              </a:defRPr>
            </a:lvl1pPr>
            <a:lvl2pPr marL="0" indent="0" algn="l">
              <a:buNone/>
              <a:defRPr sz="150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sz="135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2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TextBox 19"/>
          <p:cNvSpPr txBox="1"/>
          <p:nvPr userDrawn="1"/>
        </p:nvSpPr>
        <p:spPr>
          <a:xfrm>
            <a:off x="4407549" y="3275112"/>
            <a:ext cx="32890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schemeClr val="bg1"/>
                </a:solidFill>
              </a:rPr>
              <a:pPr algn="ctr"/>
              <a:t>‹#›</a:t>
            </a:fld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11" name="TextBox 19"/>
          <p:cNvSpPr txBox="1"/>
          <p:nvPr userDrawn="1"/>
        </p:nvSpPr>
        <p:spPr>
          <a:xfrm>
            <a:off x="586440" y="6473505"/>
            <a:ext cx="32890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schemeClr val="bg1"/>
                </a:solidFill>
              </a:rPr>
              <a:pPr algn="ctr"/>
              <a:t>‹#›</a:t>
            </a:fld>
            <a:endParaRPr lang="en-GB" sz="15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28" y="193908"/>
            <a:ext cx="1217621" cy="403977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24331" y="6399830"/>
            <a:ext cx="2791019" cy="365125"/>
          </a:xfrm>
        </p:spPr>
        <p:txBody>
          <a:bodyPr lIns="0" tIns="0" rIns="0" bIns="0"/>
          <a:lstStyle>
            <a:lvl1pPr>
              <a:defRPr sz="12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2802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20491" y="1518558"/>
            <a:ext cx="3894858" cy="4710793"/>
          </a:xfrm>
        </p:spPr>
        <p:txBody>
          <a:bodyPr/>
          <a:lstStyle>
            <a:lvl1pPr marL="0" indent="0">
              <a:buNone/>
              <a:defRPr sz="1500" b="1">
                <a:solidFill>
                  <a:srgbClr val="AA0B19"/>
                </a:solidFill>
              </a:defRPr>
            </a:lvl1pPr>
            <a:lvl2pPr marL="0" indent="0" algn="l">
              <a:buNone/>
              <a:defRPr sz="1500">
                <a:solidFill>
                  <a:srgbClr val="4A4E52"/>
                </a:solidFill>
              </a:defRPr>
            </a:lvl2pPr>
            <a:lvl3pPr marL="625725" indent="-342900">
              <a:buClr>
                <a:srgbClr val="81ADB5"/>
              </a:buClr>
              <a:buFont typeface="Arial" panose="020B0604020202020204" pitchFamily="34" charset="0"/>
              <a:buChar char="•"/>
              <a:defRPr lang="en-US" sz="135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814725" indent="-257175">
              <a:buFont typeface="Calibri" panose="020F0502020204030204" pitchFamily="34" charset="0"/>
              <a:buChar char="-"/>
              <a:defRPr lang="en-US" sz="12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540000" lvl="2" indent="-25717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81ADB5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29000" lvl="3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alibri" panose="020F0502020204030204" pitchFamily="34" charset="0"/>
              <a:buChar char="-"/>
            </a:pPr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7728" y="1518558"/>
            <a:ext cx="3894858" cy="4710793"/>
          </a:xfrm>
        </p:spPr>
        <p:txBody>
          <a:bodyPr lIns="0"/>
          <a:lstStyle>
            <a:lvl1pPr marL="0" indent="0">
              <a:buNone/>
              <a:defRPr sz="1500" b="1">
                <a:solidFill>
                  <a:srgbClr val="AA0B19"/>
                </a:solidFill>
              </a:defRPr>
            </a:lvl1pPr>
            <a:lvl2pPr marL="0" indent="0" algn="l">
              <a:buNone/>
              <a:defRPr sz="1500">
                <a:solidFill>
                  <a:srgbClr val="4A4E52"/>
                </a:solidFill>
              </a:defRPr>
            </a:lvl2pPr>
            <a:lvl3pPr marL="540000" indent="-257175">
              <a:buClr>
                <a:srgbClr val="81ADB5"/>
              </a:buClr>
              <a:buFont typeface="Arial" panose="020B0604020202020204" pitchFamily="34" charset="0"/>
              <a:buChar char="•"/>
              <a:defRPr sz="1350">
                <a:solidFill>
                  <a:srgbClr val="4A4E52"/>
                </a:solidFill>
              </a:defRPr>
            </a:lvl3pPr>
            <a:lvl4pPr marL="729000" indent="-171450">
              <a:buFont typeface="Calibri" panose="020F0502020204030204" pitchFamily="34" charset="0"/>
              <a:buChar char="-"/>
              <a:defRPr sz="12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7729" y="233267"/>
            <a:ext cx="6384983" cy="1091681"/>
          </a:xfrm>
        </p:spPr>
        <p:txBody>
          <a:bodyPr lIns="0" anchor="t" anchorCtr="0">
            <a:normAutofit/>
          </a:bodyPr>
          <a:lstStyle>
            <a:lvl1pPr>
              <a:defRPr sz="32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28" y="193908"/>
            <a:ext cx="1217621" cy="403977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28650" y="6454945"/>
            <a:ext cx="253093" cy="395122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5" name="TextBox 19"/>
          <p:cNvSpPr txBox="1"/>
          <p:nvPr userDrawn="1"/>
        </p:nvSpPr>
        <p:spPr>
          <a:xfrm>
            <a:off x="586440" y="6473505"/>
            <a:ext cx="32890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schemeClr val="bg1"/>
                </a:solidFill>
              </a:rPr>
              <a:pPr algn="ctr"/>
              <a:t>‹#›</a:t>
            </a:fld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24331" y="6399830"/>
            <a:ext cx="2791019" cy="365125"/>
          </a:xfrm>
        </p:spPr>
        <p:txBody>
          <a:bodyPr lIns="0" tIns="0" rIns="0" bIns="0"/>
          <a:lstStyle>
            <a:lvl1pPr>
              <a:defRPr sz="12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8720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_on_th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20491" y="1620348"/>
            <a:ext cx="3894858" cy="4396731"/>
          </a:xfrm>
        </p:spPr>
        <p:txBody>
          <a:bodyPr/>
          <a:lstStyle>
            <a:lvl1pPr marL="0" indent="0">
              <a:buNone/>
              <a:defRPr sz="1500" b="1">
                <a:solidFill>
                  <a:srgbClr val="AA0B19"/>
                </a:solidFill>
              </a:defRPr>
            </a:lvl1pPr>
            <a:lvl2pPr marL="0" indent="0" algn="l">
              <a:buNone/>
              <a:defRPr sz="150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lang="en-US" sz="135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200150" indent="-171450">
              <a:buFont typeface="Calibri" panose="020F0502020204030204" pitchFamily="34" charset="0"/>
              <a:buChar char="-"/>
              <a:defRPr lang="en-US" sz="12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942975" lvl="2" indent="-25717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81ADB5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7728" y="1617968"/>
            <a:ext cx="3894858" cy="4399111"/>
          </a:xfrm>
        </p:spPr>
        <p:txBody>
          <a:bodyPr lIns="0"/>
          <a:lstStyle>
            <a:lvl1pPr marL="0" indent="0">
              <a:buNone/>
              <a:defRPr sz="1500" b="1">
                <a:solidFill>
                  <a:srgbClr val="4A4E52"/>
                </a:solidFill>
              </a:defRPr>
            </a:lvl1pPr>
            <a:lvl2pPr marL="0" indent="0" algn="l">
              <a:buNone/>
              <a:defRPr sz="180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sz="225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8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chart/ graphic here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7729" y="233267"/>
            <a:ext cx="6384983" cy="1091681"/>
          </a:xfrm>
        </p:spPr>
        <p:txBody>
          <a:bodyPr lIns="0" anchor="t" anchorCtr="0">
            <a:normAutofit/>
          </a:bodyPr>
          <a:lstStyle>
            <a:lvl1pPr>
              <a:defRPr sz="32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28" y="193908"/>
            <a:ext cx="1217621" cy="403977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628650" y="6454945"/>
            <a:ext cx="253093" cy="395122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8" name="TextBox 19"/>
          <p:cNvSpPr txBox="1"/>
          <p:nvPr userDrawn="1"/>
        </p:nvSpPr>
        <p:spPr>
          <a:xfrm>
            <a:off x="586440" y="6473505"/>
            <a:ext cx="328903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500" smtClean="0">
                <a:solidFill>
                  <a:schemeClr val="bg1"/>
                </a:solidFill>
              </a:rPr>
              <a:pPr algn="ctr"/>
              <a:t>‹#›</a:t>
            </a:fld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24331" y="6399830"/>
            <a:ext cx="2791019" cy="365125"/>
          </a:xfrm>
        </p:spPr>
        <p:txBody>
          <a:bodyPr lIns="0" tIns="0" rIns="0" bIns="0"/>
          <a:lstStyle>
            <a:lvl1pPr>
              <a:defRPr sz="12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6537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2250" b="1" baseline="0">
                <a:solidFill>
                  <a:srgbClr val="AA0B19"/>
                </a:solidFill>
              </a:defRPr>
            </a:lvl1pPr>
            <a:lvl2pPr marL="0" indent="0" algn="l">
              <a:buNone/>
              <a:defRPr sz="2250">
                <a:solidFill>
                  <a:srgbClr val="4A4E52"/>
                </a:solidFill>
              </a:defRPr>
            </a:lvl2pPr>
            <a:lvl3pPr marL="942975" indent="-257175">
              <a:buClr>
                <a:srgbClr val="81ADB5"/>
              </a:buClr>
              <a:buFont typeface="Arial" panose="020B0604020202020204" pitchFamily="34" charset="0"/>
              <a:buChar char="•"/>
              <a:defRPr sz="225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8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picture – full slide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44447" y="4523016"/>
            <a:ext cx="4363478" cy="1428748"/>
          </a:xfrm>
          <a:solidFill>
            <a:schemeClr val="bg1">
              <a:alpha val="56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 sz="2250" b="1">
                <a:solidFill>
                  <a:srgbClr val="4A4E52"/>
                </a:solidFill>
              </a:defRPr>
            </a:lvl1pPr>
            <a:lvl2pPr marL="0" indent="0" algn="l">
              <a:buNone/>
              <a:defRPr sz="2250">
                <a:solidFill>
                  <a:srgbClr val="4A4E52"/>
                </a:solidFill>
              </a:defRPr>
            </a:lvl2pPr>
            <a:lvl3pPr marL="0" indent="0">
              <a:buClr>
                <a:srgbClr val="81ADB5"/>
              </a:buClr>
              <a:buFont typeface="Arial" panose="020B0604020202020204" pitchFamily="34" charset="0"/>
              <a:buNone/>
              <a:defRPr sz="2250" b="1" baseline="0">
                <a:solidFill>
                  <a:srgbClr val="4A4E52"/>
                </a:solidFill>
              </a:defRPr>
            </a:lvl3pPr>
            <a:lvl4pPr marL="1200150" indent="-171450">
              <a:buFont typeface="Calibri" panose="020F0502020204030204" pitchFamily="34" charset="0"/>
              <a:buChar char="-"/>
              <a:defRPr sz="18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205740" lvl="2">
              <a:buSzPct val="175000"/>
            </a:pPr>
            <a:r>
              <a:rPr lang="en-US" dirty="0" smtClean="0"/>
              <a:t>Headline here. Remember that the audience should listen to you, not read the screen. </a:t>
            </a:r>
          </a:p>
        </p:txBody>
      </p:sp>
    </p:spTree>
    <p:extLst>
      <p:ext uri="{BB962C8B-B14F-4D97-AF65-F5344CB8AC3E}">
        <p14:creationId xmlns:p14="http://schemas.microsoft.com/office/powerpoint/2010/main" val="100180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‹#›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25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58479" y="2068831"/>
            <a:ext cx="4349012" cy="1387249"/>
          </a:xfrm>
        </p:spPr>
        <p:txBody>
          <a:bodyPr/>
          <a:lstStyle/>
          <a:p>
            <a:r>
              <a:rPr lang="en-US" dirty="0" smtClean="0"/>
              <a:t>Object Oriented Programming – 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10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encapsulation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7728" y="1617969"/>
            <a:ext cx="7907621" cy="447228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500" b="1" kern="1200">
                <a:solidFill>
                  <a:srgbClr val="AA0B19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942975" indent="-25717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35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alibri" panose="020F0502020204030204" pitchFamily="34" charset="0"/>
              <a:buChar char="-"/>
              <a:defRPr sz="12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Data encapsulation is concerned with hiding irrelevant information from the programmer and exposing the relevant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How to do it?</a:t>
            </a:r>
          </a:p>
          <a:p>
            <a:pPr marL="1228725" lvl="2" indent="-285750"/>
            <a:r>
              <a:rPr lang="en-US" sz="1650" dirty="0" smtClean="0"/>
              <a:t>Keep instance variables protected (using </a:t>
            </a:r>
            <a:r>
              <a:rPr lang="en-US" sz="16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50" dirty="0" smtClean="0"/>
              <a:t> access modifier).</a:t>
            </a:r>
          </a:p>
          <a:p>
            <a:pPr marL="1228725" lvl="2" indent="-285750"/>
            <a:r>
              <a:rPr lang="en-US" sz="1650" dirty="0" smtClean="0"/>
              <a:t>Create public accessor methods (getters and setters) for every instance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6046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encapsulation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07729" y="1545062"/>
            <a:ext cx="5266861" cy="40544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Employee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sz="12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private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Empolyee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endParaRPr lang="en-US" sz="12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// constructor to set properties</a:t>
            </a:r>
            <a:endParaRPr lang="en-US" sz="12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Empolyee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(String name) {</a:t>
            </a:r>
          </a:p>
          <a:p>
            <a:pPr lvl="0" defTabSz="685800">
              <a:lnSpc>
                <a:spcPct val="90000"/>
              </a:lnSpc>
              <a:spcBef>
                <a:spcPts val="750"/>
              </a:spcBef>
            </a:pP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b="1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// method to get access to the name property</a:t>
            </a:r>
            <a:endParaRPr lang="en-US" sz="12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public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	return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public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(String </a:t>
            </a:r>
            <a:r>
              <a:rPr lang="en-US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	this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200" b="1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  <a:endParaRPr lang="en-US" sz="1200" dirty="0"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4074806" y="1755941"/>
            <a:ext cx="5069194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Employee </a:t>
            </a:r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employee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Employee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employee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"Employee"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employeeName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employee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074806" y="5599505"/>
            <a:ext cx="5069194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Employee </a:t>
            </a:r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employee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Employee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"Employee"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employeeName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employee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1914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132516560"/>
              </p:ext>
            </p:extLst>
          </p:nvPr>
        </p:nvGraphicFramePr>
        <p:xfrm>
          <a:off x="608013" y="1617663"/>
          <a:ext cx="7907337" cy="26619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939244"/>
                <a:gridCol w="1685109"/>
                <a:gridCol w="42829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Access Type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Keyword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Meaning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Public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Access is provided</a:t>
                      </a:r>
                      <a:r>
                        <a:rPr lang="en-US" sz="1800" baseline="0" dirty="0" smtClean="0"/>
                        <a:t> to users outside the class.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Private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Restricts</a:t>
                      </a:r>
                      <a:r>
                        <a:rPr lang="en-US" sz="1800" baseline="0" dirty="0" smtClean="0"/>
                        <a:t> access to members of the class.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Protected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protected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Access is provided</a:t>
                      </a:r>
                      <a:r>
                        <a:rPr lang="en-US" sz="1800" baseline="0" dirty="0" smtClean="0"/>
                        <a:t> to classes that inherit the class or are members of the same package.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Default</a:t>
                      </a:r>
                      <a:r>
                        <a:rPr lang="en-US" sz="1800" baseline="0" dirty="0" smtClean="0"/>
                        <a:t> (Package scoped)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none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Access is provided to members</a:t>
                      </a:r>
                      <a:r>
                        <a:rPr lang="en-US" sz="1800" baseline="0" dirty="0" smtClean="0"/>
                        <a:t> of the same package.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470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Inheritance is concerned with the relationship between two classes – the base class (parent) and the derived class (child).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When inheritance occurs, the derived class inherits all of the methods and attributes of the base class, which are public and protected (the private members cannot be accessed).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464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idx="4294967295"/>
          </p:nvPr>
        </p:nvSpPr>
        <p:spPr>
          <a:xfrm>
            <a:off x="5333999" y="1268760"/>
            <a:ext cx="3342457" cy="501112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 class inherits state and behavior from its superclass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So you are making use of already written class and further extending on </a:t>
            </a:r>
            <a:r>
              <a:rPr lang="en-US" dirty="0" smtClean="0"/>
              <a:t>that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Benefits: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Reusability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Can implement </a:t>
            </a:r>
            <a:r>
              <a:rPr lang="en-US" dirty="0" err="1" smtClean="0"/>
              <a:t>superclasses</a:t>
            </a:r>
            <a:r>
              <a:rPr lang="en-US" dirty="0" smtClean="0"/>
              <a:t> called </a:t>
            </a:r>
            <a:r>
              <a:rPr lang="en-US" dirty="0" smtClean="0">
                <a:solidFill>
                  <a:srgbClr val="00B050"/>
                </a:solidFill>
              </a:rPr>
              <a:t>abstract</a:t>
            </a:r>
            <a:r>
              <a:rPr lang="en-US" dirty="0" smtClean="0"/>
              <a:t> that define “generic” behaviors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38200"/>
            <a:ext cx="4495800" cy="57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66" y="908085"/>
            <a:ext cx="7785267" cy="50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2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895591"/>
            <a:ext cx="5372100" cy="5724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183" y="4224067"/>
            <a:ext cx="343844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5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Overriding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9" y="588018"/>
            <a:ext cx="9022862" cy="56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8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1" y="591066"/>
            <a:ext cx="8925318" cy="567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7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</a:t>
            </a:r>
            <a:r>
              <a:rPr lang="en-US" dirty="0"/>
              <a:t>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524611"/>
            <a:ext cx="5753100" cy="4029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798" y="1237546"/>
            <a:ext cx="358226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0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381" y="1913307"/>
            <a:ext cx="3532911" cy="1158010"/>
          </a:xfrm>
        </p:spPr>
        <p:txBody>
          <a:bodyPr/>
          <a:lstStyle/>
          <a:p>
            <a:r>
              <a:rPr lang="en-US" dirty="0" smtClean="0"/>
              <a:t>Object Oriented Programming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335236" y="1900782"/>
            <a:ext cx="4180113" cy="4230689"/>
          </a:xfrm>
        </p:spPr>
        <p:txBody>
          <a:bodyPr/>
          <a:lstStyle/>
          <a:p>
            <a:r>
              <a:rPr lang="en-US" dirty="0" smtClean="0"/>
              <a:t>OOP Principles</a:t>
            </a:r>
          </a:p>
          <a:p>
            <a:r>
              <a:rPr lang="en-US" dirty="0" smtClean="0"/>
              <a:t>Objects. Classes</a:t>
            </a:r>
          </a:p>
          <a:p>
            <a:r>
              <a:rPr lang="en-US" dirty="0" smtClean="0"/>
              <a:t>Constructors</a:t>
            </a:r>
          </a:p>
          <a:p>
            <a:r>
              <a:rPr lang="en-US" dirty="0" smtClean="0"/>
              <a:t>Data encapsulation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Polymorphism</a:t>
            </a:r>
          </a:p>
          <a:p>
            <a:r>
              <a:rPr lang="en-US" dirty="0" smtClean="0"/>
              <a:t>Abstraction</a:t>
            </a:r>
          </a:p>
          <a:p>
            <a:r>
              <a:rPr lang="en-US" dirty="0"/>
              <a:t>Coupling and Cohesion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061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40" y="813589"/>
            <a:ext cx="8394920" cy="523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2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64" y="779107"/>
            <a:ext cx="8486368" cy="576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5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algn="ctr"/>
            <a:endParaRPr lang="en-US" sz="3400" dirty="0" smtClean="0"/>
          </a:p>
          <a:p>
            <a:pPr algn="ctr"/>
            <a:endParaRPr lang="en-US" sz="3400" dirty="0" smtClean="0"/>
          </a:p>
          <a:p>
            <a:pPr algn="ctr"/>
            <a:r>
              <a:rPr lang="en-US" sz="4000" dirty="0" smtClean="0"/>
              <a:t>Questions</a:t>
            </a:r>
            <a:r>
              <a:rPr lang="en-US" sz="3400" dirty="0" smtClean="0"/>
              <a:t>?</a:t>
            </a:r>
            <a:endParaRPr lang="en-US" sz="3400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41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43399" y="2593607"/>
            <a:ext cx="3894858" cy="76438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22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Elena Pistol</a:t>
            </a:r>
          </a:p>
          <a:p>
            <a:pPr lvl="1"/>
            <a:r>
              <a:rPr lang="en-US" sz="1950" dirty="0"/>
              <a:t>Developer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907" y="3597680"/>
            <a:ext cx="3562349" cy="10695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22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/>
              <a:t>elena.pistol@endava.com</a:t>
            </a:r>
          </a:p>
          <a:p>
            <a:pPr lvl="1"/>
            <a:r>
              <a:rPr lang="en-US" sz="1800" dirty="0" err="1" smtClean="0"/>
              <a:t>en_epistol</a:t>
            </a:r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975" y="3624247"/>
            <a:ext cx="242888" cy="2428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975" y="4011016"/>
            <a:ext cx="242888" cy="24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7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07729" y="1617968"/>
            <a:ext cx="3363380" cy="177837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Abstraction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M</a:t>
            </a:r>
            <a:r>
              <a:rPr lang="en-US" sz="1800" dirty="0" smtClean="0"/>
              <a:t>eans </a:t>
            </a:r>
            <a:r>
              <a:rPr lang="en-US" sz="1800" dirty="0" smtClean="0"/>
              <a:t>hiding lower-level details and exposing only the essential and relevant details to the users</a:t>
            </a:r>
            <a:r>
              <a:rPr lang="en-US" sz="1800" dirty="0" smtClean="0"/>
              <a:t>.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96105" y="1617967"/>
            <a:ext cx="3537551" cy="177837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500" b="1" kern="1200">
                <a:solidFill>
                  <a:srgbClr val="AA0B19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942975" indent="-25717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35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alibri" panose="020F0502020204030204" pitchFamily="34" charset="0"/>
              <a:buChar char="-"/>
              <a:defRPr sz="12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Encapsulation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Hides information from the users of a class.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Uses access modifiers (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 smtClean="0"/>
              <a:t>,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1800" dirty="0" smtClean="0"/>
              <a:t>,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dirty="0" smtClean="0"/>
              <a:t>).</a:t>
            </a: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7729" y="3981721"/>
            <a:ext cx="3363380" cy="177837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500" b="1" kern="1200">
                <a:solidFill>
                  <a:srgbClr val="AA0B19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942975" indent="-25717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35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alibri" panose="020F0502020204030204" pitchFamily="34" charset="0"/>
              <a:buChar char="-"/>
              <a:defRPr sz="12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Inheritance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Allows a derived or child class to use parts of a base or parent class.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Uses the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800" dirty="0" smtClean="0"/>
              <a:t> keyword.</a:t>
            </a:r>
            <a:endParaRPr lang="en-US" sz="1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96106" y="3981720"/>
            <a:ext cx="3537550" cy="1778375"/>
          </a:xfrm>
          <a:prstGeom prst="rect">
            <a:avLst/>
          </a:prstGeom>
        </p:spPr>
        <p:txBody>
          <a:bodyPr vert="horz" lIns="0" tIns="45720" rIns="91440" bIns="45720" rtlCol="0">
            <a:normAutofit lnSpcReduction="100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500" b="1" kern="1200">
                <a:solidFill>
                  <a:srgbClr val="AA0B19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942975" indent="-25717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35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alibri" panose="020F0502020204030204" pitchFamily="34" charset="0"/>
              <a:buChar char="-"/>
              <a:defRPr sz="12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Polymorphism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Technique which supports different behavior of methods that is dependent on the object the method is executing against.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Overloading / Overriding methods</a:t>
            </a:r>
          </a:p>
        </p:txBody>
      </p:sp>
    </p:spTree>
    <p:extLst>
      <p:ext uri="{BB962C8B-B14F-4D97-AF65-F5344CB8AC3E}">
        <p14:creationId xmlns:p14="http://schemas.microsoft.com/office/powerpoint/2010/main" val="3420697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Objects.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Class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 blueprint or prototype (template) from which objects are created.</a:t>
            </a:r>
          </a:p>
          <a:p>
            <a:pPr lvl="1"/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Object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An instance of a class</a:t>
            </a:r>
          </a:p>
          <a:p>
            <a:pPr marL="1228725" lvl="2" indent="-285750"/>
            <a:r>
              <a:rPr lang="en-US" sz="1600" i="1" dirty="0" smtClean="0"/>
              <a:t>states</a:t>
            </a:r>
            <a:r>
              <a:rPr lang="en-US" sz="1600" dirty="0" smtClean="0"/>
              <a:t> (variables, properties)</a:t>
            </a:r>
          </a:p>
          <a:p>
            <a:pPr marL="1228725" lvl="2" indent="-285750"/>
            <a:r>
              <a:rPr lang="en-US" sz="1600" i="1" dirty="0" smtClean="0"/>
              <a:t>behaviors</a:t>
            </a:r>
            <a:r>
              <a:rPr lang="en-US" sz="1600" dirty="0" smtClean="0"/>
              <a:t> (methods, functions)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214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07728" y="1617968"/>
            <a:ext cx="7907621" cy="143874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ew</a:t>
            </a:r>
            <a:r>
              <a:rPr lang="en-US" sz="1800" dirty="0" smtClean="0"/>
              <a:t> keyword</a:t>
            </a:r>
          </a:p>
          <a:p>
            <a:pPr marL="1228725" lvl="2" indent="-285750"/>
            <a:r>
              <a:rPr lang="en-US" sz="1600" dirty="0" smtClean="0"/>
              <a:t>Memory is allocated for the new instance of the class</a:t>
            </a:r>
          </a:p>
          <a:p>
            <a:pPr marL="1228725" lvl="2" indent="-285750"/>
            <a:r>
              <a:rPr lang="en-US" sz="1600" dirty="0" smtClean="0"/>
              <a:t>A constructor is called to perform initialization of the object</a:t>
            </a:r>
          </a:p>
          <a:p>
            <a:pPr marL="1228725" lvl="2" indent="-285750"/>
            <a:r>
              <a:rPr lang="en-US" sz="1600" dirty="0" smtClean="0"/>
              <a:t>A reference to the object is returned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07728" y="3304009"/>
            <a:ext cx="625027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Employee </a:t>
            </a:r>
            <a:r>
              <a:rPr lang="en-US" dirty="0" err="1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employee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Employee();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7728" y="4582869"/>
            <a:ext cx="7770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instance of a class has its own set of instance variables that are independent of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class’ methods are shared among the instances of the class (there is only one copy of the methods)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1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Constructors are special methods that create and return an object of the class in which they’re defined.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They have the same name as the name of the class in which they’re defined.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They do not have a return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Constructors can:</a:t>
            </a:r>
          </a:p>
          <a:p>
            <a:pPr marL="1228725" lvl="2" indent="-285750"/>
            <a:r>
              <a:rPr lang="en-US" sz="1650" dirty="0" smtClean="0"/>
              <a:t>Call the base class’ constructor</a:t>
            </a:r>
          </a:p>
          <a:p>
            <a:pPr marL="1228725" lvl="2" indent="-285750"/>
            <a:r>
              <a:rPr lang="en-US" sz="1650" dirty="0" smtClean="0"/>
              <a:t>Initialize all of the instance variables of a class with their default values</a:t>
            </a:r>
            <a:endParaRPr lang="en-US" sz="1650" dirty="0"/>
          </a:p>
          <a:p>
            <a:pPr marL="1228725" lvl="2" indent="-285750"/>
            <a:endParaRPr lang="en-US" sz="16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Types:</a:t>
            </a:r>
          </a:p>
          <a:p>
            <a:pPr marL="1228725" lvl="2" indent="-285750"/>
            <a:r>
              <a:rPr lang="en-US" sz="1650" dirty="0" smtClean="0"/>
              <a:t>Default constructors</a:t>
            </a:r>
          </a:p>
          <a:p>
            <a:pPr marL="1228725" lvl="2" indent="-285750"/>
            <a:r>
              <a:rPr lang="en-US" sz="1650" dirty="0" smtClean="0"/>
              <a:t>User-defined constructors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833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Default constructor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 default constructor is a constructor that has no arguments.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If a class does not have any constructors explicitly declared, it automatically has a default constructor.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If the programmer adds a constructor to the class (user-defined constructor), then the class will no longer have a default constructor added automatically.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46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Constructors &amp; User-defined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07728" y="1617968"/>
            <a:ext cx="7907621" cy="193512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Employee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String </a:t>
            </a:r>
            <a:r>
              <a:rPr lang="en-US" sz="16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Employee(String 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6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	this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07727" y="3846117"/>
            <a:ext cx="6485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Employee </a:t>
            </a:r>
            <a:r>
              <a:rPr lang="en-US" dirty="0" err="1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employee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Employee();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7727" y="4349319"/>
            <a:ext cx="79076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Exception in thread "main"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java.lang.Error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: Unresolved compilation problem: 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The constructor Employee() is undefined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58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Initializer Blocks vs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07728" y="1617968"/>
            <a:ext cx="8052946" cy="2914843"/>
          </a:xfrm>
        </p:spPr>
        <p:txBody>
          <a:bodyPr/>
          <a:lstStyle/>
          <a:p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Employee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Employee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600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"constructor"</a:t>
            </a:r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{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600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"block initializer"</a:t>
            </a:r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 INNOVATION.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07728" y="4944084"/>
            <a:ext cx="7907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Employee </a:t>
            </a:r>
            <a:r>
              <a:rPr lang="en-US" dirty="0" err="1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employee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Employee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607728" y="556745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block initializer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9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PPT_template_standard_2013">
  <a:themeElements>
    <a:clrScheme name="Endava">
      <a:dk1>
        <a:srgbClr val="4A4E52"/>
      </a:dk1>
      <a:lt1>
        <a:sysClr val="window" lastClr="FFFFFF"/>
      </a:lt1>
      <a:dk2>
        <a:srgbClr val="BDBEC0"/>
      </a:dk2>
      <a:lt2>
        <a:srgbClr val="FFFFFF"/>
      </a:lt2>
      <a:accent1>
        <a:srgbClr val="81ADB5"/>
      </a:accent1>
      <a:accent2>
        <a:srgbClr val="DC5C2B"/>
      </a:accent2>
      <a:accent3>
        <a:srgbClr val="0092DD"/>
      </a:accent3>
      <a:accent4>
        <a:srgbClr val="BDBEC0"/>
      </a:accent4>
      <a:accent5>
        <a:srgbClr val="4A4E52"/>
      </a:accent5>
      <a:accent6>
        <a:srgbClr val="81ADB5"/>
      </a:accent6>
      <a:hlink>
        <a:srgbClr val="AA0B19"/>
      </a:hlink>
      <a:folHlink>
        <a:srgbClr val="BDBEC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_standard_2013 [Read-Only]" id="{597A5C9E-0400-4F69-878B-46A521207D52}" vid="{0A4F9CF9-8AC1-4487-8280-0E20521095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4DE8F874A57D40BE181F274FFEEB68" ma:contentTypeVersion="0" ma:contentTypeDescription="Create a new document." ma:contentTypeScope="" ma:versionID="308c419822eca16213fccab147bd08e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4204BF-0159-4066-B586-BC70B3E6AA65}">
  <ds:schemaRefs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212EDD5-4EB7-480E-9E13-869E8F2F06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7D86D4-C084-43C8-A7F4-710EA1DAC9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15990</TotalTime>
  <Words>824</Words>
  <Application>Microsoft Office PowerPoint</Application>
  <PresentationFormat>On-screen Show (4:3)</PresentationFormat>
  <Paragraphs>189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Symbol</vt:lpstr>
      <vt:lpstr>Wingdings</vt:lpstr>
      <vt:lpstr>PPT_template_standard_2013</vt:lpstr>
      <vt:lpstr>Object Oriented Programming – OOP</vt:lpstr>
      <vt:lpstr>Object Oriented Programming  </vt:lpstr>
      <vt:lpstr>OOP Principles</vt:lpstr>
      <vt:lpstr>Objects. Classes</vt:lpstr>
      <vt:lpstr>Object creation</vt:lpstr>
      <vt:lpstr>Constructors</vt:lpstr>
      <vt:lpstr>Default Constructors</vt:lpstr>
      <vt:lpstr>Default Constructors &amp; User-defined Constructors</vt:lpstr>
      <vt:lpstr>Initializer Blocks vs Constructors</vt:lpstr>
      <vt:lpstr>Data encapsulation</vt:lpstr>
      <vt:lpstr>Data encapsulation</vt:lpstr>
      <vt:lpstr>Access Modifiers</vt:lpstr>
      <vt:lpstr>Inheritance</vt:lpstr>
      <vt:lpstr>Inheritance</vt:lpstr>
      <vt:lpstr>Polymorphism</vt:lpstr>
      <vt:lpstr>Method Overloading</vt:lpstr>
      <vt:lpstr>Method Overriding</vt:lpstr>
      <vt:lpstr>Abstraction</vt:lpstr>
      <vt:lpstr>Abstraction</vt:lpstr>
      <vt:lpstr>Coupling</vt:lpstr>
      <vt:lpstr>Cohesion</vt:lpstr>
      <vt:lpstr>PowerPoint Presentation</vt:lpstr>
      <vt:lpstr>Thank you! 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Andreea</dc:creator>
  <cp:lastModifiedBy>Elena Pistol</cp:lastModifiedBy>
  <cp:revision>361</cp:revision>
  <dcterms:created xsi:type="dcterms:W3CDTF">2015-03-19T18:28:44Z</dcterms:created>
  <dcterms:modified xsi:type="dcterms:W3CDTF">2016-07-05T06:18:18Z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0x010100B74DE8F874A57D40BE181F274FFEEB68</vt:lpwstr>
  </property>
</Properties>
</file>