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74" r:id="rId2"/>
    <p:sldId id="275" r:id="rId3"/>
    <p:sldId id="257" r:id="rId4"/>
    <p:sldId id="258" r:id="rId5"/>
    <p:sldId id="259" r:id="rId6"/>
    <p:sldId id="261" r:id="rId7"/>
    <p:sldId id="270" r:id="rId8"/>
    <p:sldId id="260" r:id="rId9"/>
    <p:sldId id="271" r:id="rId10"/>
    <p:sldId id="262" r:id="rId11"/>
    <p:sldId id="263" r:id="rId12"/>
    <p:sldId id="264" r:id="rId13"/>
    <p:sldId id="265" r:id="rId14"/>
    <p:sldId id="268" r:id="rId15"/>
    <p:sldId id="267" r:id="rId16"/>
    <p:sldId id="269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1F0-D316-4D7B-9E93-857F53EE631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0A648B1B-75A7-48D6-A196-6D22370E6C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9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1F0-D316-4D7B-9E93-857F53EE631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B1B-75A7-48D6-A196-6D22370E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7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1F0-D316-4D7B-9E93-857F53EE631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B1B-75A7-48D6-A196-6D22370E6C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6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1F0-D316-4D7B-9E93-857F53EE631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B1B-75A7-48D6-A196-6D22370E6CA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1F0-D316-4D7B-9E93-857F53EE631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B1B-75A7-48D6-A196-6D22370E6CA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26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1F0-D316-4D7B-9E93-857F53EE631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B1B-75A7-48D6-A196-6D22370E6CA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9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1F0-D316-4D7B-9E93-857F53EE631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B1B-75A7-48D6-A196-6D22370E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6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1F0-D316-4D7B-9E93-857F53EE631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B1B-75A7-48D6-A196-6D22370E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2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1F0-D316-4D7B-9E93-857F53EE631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B1B-75A7-48D6-A196-6D22370E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11F0-D316-4D7B-9E93-857F53EE631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B1B-75A7-48D6-A196-6D22370E6CA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8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65111F0-D316-4D7B-9E93-857F53EE631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8B1B-75A7-48D6-A196-6D22370E6CA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6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111F0-D316-4D7B-9E93-857F53EE6312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A648B1B-75A7-48D6-A196-6D22370E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9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deep-reinforcement-learning-in-production-part-2-personalizing-user-notifications-812a68ce2355" TargetMode="External"/><Relationship Id="rId2" Type="http://schemas.openxmlformats.org/officeDocument/2006/relationships/hyperlink" Target="https://par.nsf.gov/servlets/purl/1011100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3ACE-01B1-4533-A449-F46B0A38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196" y="404664"/>
            <a:ext cx="6823594" cy="11760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/>
              <a:t>Right-Time Right-Game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D2FC-C593-4790-8AB8-E486FA1A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200" b="1" dirty="0"/>
          </a:p>
          <a:p>
            <a:pPr marL="0" indent="0" algn="ctr">
              <a:buNone/>
            </a:pPr>
            <a:r>
              <a:rPr lang="en-IN" sz="3200" b="1" dirty="0"/>
              <a:t>Presented by:</a:t>
            </a:r>
            <a:r>
              <a:rPr lang="en-IN" sz="3200" dirty="0"/>
              <a:t> Saurab Jain</a:t>
            </a:r>
          </a:p>
          <a:p>
            <a:pPr marL="0" indent="0" algn="ctr">
              <a:buNone/>
            </a:pPr>
            <a:r>
              <a:rPr lang="en-IN" sz="3200" b="1" dirty="0"/>
              <a:t>Supervised by: </a:t>
            </a:r>
            <a:r>
              <a:rPr lang="en-IN" sz="3200" dirty="0"/>
              <a:t> Adarsh Jain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88452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 Build up: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05538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 used </a:t>
            </a:r>
            <a:r>
              <a:rPr lang="en-US" sz="2200" dirty="0" err="1"/>
              <a:t>OpenAI</a:t>
            </a:r>
            <a:r>
              <a:rPr lang="en-US" sz="2200" dirty="0"/>
              <a:t> Gym to build custom environment. </a:t>
            </a:r>
          </a:p>
          <a:p>
            <a:pPr marL="0" indent="0">
              <a:buNone/>
            </a:pPr>
            <a:r>
              <a:rPr lang="en-US" sz="2200" dirty="0"/>
              <a:t>The main functions in Environment are:</a:t>
            </a:r>
          </a:p>
          <a:p>
            <a:r>
              <a:rPr lang="en-US" sz="2200" dirty="0"/>
              <a:t>__</a:t>
            </a:r>
            <a:r>
              <a:rPr lang="en-US" sz="2200" dirty="0" err="1"/>
              <a:t>init</a:t>
            </a:r>
            <a:r>
              <a:rPr lang="en-US" sz="2200" dirty="0"/>
              <a:t>__:  initialize the attributes of environment class.</a:t>
            </a:r>
          </a:p>
          <a:p>
            <a:r>
              <a:rPr lang="en-US" sz="2200" dirty="0"/>
              <a:t>reset: It give the initial state of the environment.</a:t>
            </a:r>
          </a:p>
          <a:p>
            <a:r>
              <a:rPr lang="en-US" sz="2200" dirty="0"/>
              <a:t>Step: Given an action taken by agent it will provide new state and reward to the agent, and also it will give the information that an episode is end or not.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506F-80AE-4055-90A1-6B994296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1" y="804520"/>
            <a:ext cx="7043234" cy="1049235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Initial Attributes of Environment are: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889E-731A-4F54-85D8-4F79FE7E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Reward Criteria:</a:t>
            </a:r>
            <a:r>
              <a:rPr lang="en-US" sz="2400" dirty="0"/>
              <a:t> We will provide the reward criteria to environment. </a:t>
            </a:r>
          </a:p>
          <a:p>
            <a:r>
              <a:rPr lang="en-US" sz="2400" i="1" dirty="0"/>
              <a:t>Environment: </a:t>
            </a:r>
            <a:r>
              <a:rPr lang="en-US" sz="2400" dirty="0"/>
              <a:t>For each user, we store the probability distribution of user respond in each state. </a:t>
            </a:r>
          </a:p>
          <a:p>
            <a:r>
              <a:rPr lang="en-US" sz="2400" dirty="0"/>
              <a:t> </a:t>
            </a:r>
            <a:r>
              <a:rPr lang="en-US" sz="2400" i="1" dirty="0"/>
              <a:t>Episode Length Day: </a:t>
            </a:r>
            <a:r>
              <a:rPr lang="en-US" sz="2400" dirty="0"/>
              <a:t>We provide the length of each episode. </a:t>
            </a:r>
          </a:p>
        </p:txBody>
      </p:sp>
    </p:spTree>
    <p:extLst>
      <p:ext uri="{BB962C8B-B14F-4D97-AF65-F5344CB8AC3E}">
        <p14:creationId xmlns:p14="http://schemas.microsoft.com/office/powerpoint/2010/main" val="186357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9924-B2EA-4A04-9BAD-3DCFBB48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Agent: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9F7B-518F-44F3-9388-216A167C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 have used Q-learning algorithm to build agent policy. 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808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6998-AEFC-407F-90D9-C32BA1F8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Q- Learning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F137-9FAD-4661-8161-A0976F88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0" i="0" dirty="0">
                <a:effectLst/>
                <a:latin typeface="Lato"/>
              </a:rPr>
              <a:t>Q-Learning is a value-based reinforcement learning algorithm which is used to find the optimal action-selection policy using a Q function.</a:t>
            </a:r>
          </a:p>
          <a:p>
            <a:r>
              <a:rPr lang="en-US" sz="2200" b="0" i="0" dirty="0">
                <a:effectLst/>
                <a:latin typeface="inherit"/>
              </a:rPr>
              <a:t>Our goal is to maximize the value function Q.</a:t>
            </a:r>
          </a:p>
          <a:p>
            <a:r>
              <a:rPr lang="en-US" sz="2200" b="0" i="0" dirty="0">
                <a:effectLst/>
                <a:latin typeface="inherit"/>
              </a:rPr>
              <a:t>Q(state, action) returns the expected future reward of that action at that state.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inherit"/>
            </a:endParaRPr>
          </a:p>
          <a:p>
            <a:pPr marL="0" indent="0">
              <a:buNone/>
            </a:pPr>
            <a:r>
              <a:rPr lang="en-US" sz="2200" b="1" dirty="0">
                <a:latin typeface="Lato"/>
              </a:rPr>
              <a:t>Equation: </a:t>
            </a:r>
            <a:r>
              <a:rPr lang="en-US" sz="2200" dirty="0">
                <a:latin typeface="Lato"/>
              </a:rPr>
              <a:t>Q(</a:t>
            </a:r>
            <a:r>
              <a:rPr lang="en-US" sz="2200" dirty="0" err="1">
                <a:latin typeface="Lato"/>
              </a:rPr>
              <a:t>s,a</a:t>
            </a:r>
            <a:r>
              <a:rPr lang="en-US" sz="2200" dirty="0">
                <a:latin typeface="Lato"/>
              </a:rPr>
              <a:t>) = Q(</a:t>
            </a:r>
            <a:r>
              <a:rPr lang="en-US" sz="2200" dirty="0" err="1">
                <a:latin typeface="Lato"/>
              </a:rPr>
              <a:t>s,a</a:t>
            </a:r>
            <a:r>
              <a:rPr lang="en-US" sz="2200" dirty="0">
                <a:latin typeface="Lato"/>
              </a:rPr>
              <a:t>) + </a:t>
            </a:r>
            <a:r>
              <a:rPr lang="el-GR" sz="2200" dirty="0">
                <a:latin typeface="Lato"/>
              </a:rPr>
              <a:t>α</a:t>
            </a:r>
            <a:r>
              <a:rPr lang="en-US" sz="2200" dirty="0">
                <a:latin typeface="Lato"/>
              </a:rPr>
              <a:t>[R(</a:t>
            </a:r>
            <a:r>
              <a:rPr lang="en-US" sz="2200" dirty="0" err="1">
                <a:latin typeface="Lato"/>
              </a:rPr>
              <a:t>s,a</a:t>
            </a:r>
            <a:r>
              <a:rPr lang="en-US" sz="2200" dirty="0">
                <a:latin typeface="Lato"/>
              </a:rPr>
              <a:t>) + </a:t>
            </a:r>
            <a:r>
              <a:rPr lang="en-US" sz="2200" dirty="0">
                <a:latin typeface="Lato"/>
                <a:cs typeface="Times New Roman" panose="02020603050405020304" pitchFamily="18" charset="0"/>
              </a:rPr>
              <a:t>γ*</a:t>
            </a:r>
            <a:r>
              <a:rPr lang="en-US" sz="2200" dirty="0" err="1">
                <a:latin typeface="Lato"/>
                <a:cs typeface="Times New Roman" panose="02020603050405020304" pitchFamily="18" charset="0"/>
              </a:rPr>
              <a:t>maxQ</a:t>
            </a:r>
            <a:r>
              <a:rPr lang="en-US" sz="2200" dirty="0">
                <a:latin typeface="Lato"/>
                <a:cs typeface="Times New Roman" panose="02020603050405020304" pitchFamily="18" charset="0"/>
              </a:rPr>
              <a:t>’(</a:t>
            </a:r>
            <a:r>
              <a:rPr lang="en-US" sz="2200" dirty="0" err="1">
                <a:latin typeface="Lato"/>
                <a:cs typeface="Times New Roman" panose="02020603050405020304" pitchFamily="18" charset="0"/>
              </a:rPr>
              <a:t>s’,a</a:t>
            </a:r>
            <a:r>
              <a:rPr lang="en-US" sz="2200" dirty="0">
                <a:latin typeface="Lato"/>
                <a:cs typeface="Times New Roman" panose="02020603050405020304" pitchFamily="18" charset="0"/>
              </a:rPr>
              <a:t>) – Q(</a:t>
            </a:r>
            <a:r>
              <a:rPr lang="en-US" sz="2200" dirty="0" err="1">
                <a:latin typeface="Lato"/>
                <a:cs typeface="Times New Roman" panose="02020603050405020304" pitchFamily="18" charset="0"/>
              </a:rPr>
              <a:t>s,a</a:t>
            </a:r>
            <a:r>
              <a:rPr lang="en-US" sz="2200" dirty="0">
                <a:latin typeface="Lato"/>
                <a:cs typeface="Times New Roman" panose="02020603050405020304" pitchFamily="18" charset="0"/>
              </a:rPr>
              <a:t>)]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52589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C7273D-E061-49A0-98E9-D6B34A7C5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929"/>
            <a:ext cx="7632847" cy="676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4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1C71A9-E6AD-4375-86F7-678731CF477F}"/>
              </a:ext>
            </a:extLst>
          </p:cNvPr>
          <p:cNvSpPr txBox="1"/>
          <p:nvPr/>
        </p:nvSpPr>
        <p:spPr>
          <a:xfrm>
            <a:off x="395536" y="980728"/>
            <a:ext cx="734481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3200" dirty="0"/>
              <a:t>Now that we get idea of our environment and agent.  Lets see how our agent perform in a user who prefers to play more in morning.</a:t>
            </a:r>
          </a:p>
        </p:txBody>
      </p:sp>
    </p:spTree>
    <p:extLst>
      <p:ext uri="{BB962C8B-B14F-4D97-AF65-F5344CB8AC3E}">
        <p14:creationId xmlns:p14="http://schemas.microsoft.com/office/powerpoint/2010/main" val="239128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0A00-F59F-4EF3-B847-4960023A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What more we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5929-7F3E-4C74-B559-3716275A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increase the number of states </a:t>
            </a:r>
          </a:p>
          <a:p>
            <a:r>
              <a:rPr lang="en-IN" dirty="0"/>
              <a:t>We can add more features like user interaction time with the app</a:t>
            </a:r>
          </a:p>
          <a:p>
            <a:r>
              <a:rPr lang="en-IN" dirty="0"/>
              <a:t> We can use DQN (Deep Q- Learning) agent and more other agents algorithms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11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C1DE-886A-43EB-A3E5-88587622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2EB1-650E-4935-8549-391A2802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Nurture: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https://par.nsf.gov/servlets/purl/10111008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(push notification method)</a:t>
            </a:r>
            <a:r>
              <a:rPr lang="en-IN" u="sng" dirty="0"/>
              <a:t>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u="sng" dirty="0"/>
              <a:t>Zynga: </a:t>
            </a:r>
            <a:r>
              <a:rPr lang="en-IN" dirty="0"/>
              <a:t> </a:t>
            </a:r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https://towardsdatascience.com/deep-reinforcement-learning-in-production-part-2-personalizing-user-notifications-812a68ce2355</a:t>
            </a:r>
            <a:endParaRPr lang="en-IN" b="0" dirty="0">
              <a:effectLst/>
            </a:endParaRPr>
          </a:p>
          <a:p>
            <a:br>
              <a:rPr lang="en-IN" dirty="0"/>
            </a:b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39017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922AB3-2988-4206-9613-C33F69A724A9}"/>
              </a:ext>
            </a:extLst>
          </p:cNvPr>
          <p:cNvSpPr txBox="1"/>
          <p:nvPr/>
        </p:nvSpPr>
        <p:spPr>
          <a:xfrm>
            <a:off x="971600" y="2204864"/>
            <a:ext cx="741682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400" dirty="0"/>
              <a:t>Thanks and Credit to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4400" b="1" dirty="0"/>
              <a:t>Adarsh Sir</a:t>
            </a:r>
            <a:r>
              <a:rPr lang="en-IN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123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6AD1-E770-42C9-8095-E5EF90E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Introduction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8715-9F59-4D4D-AFBD-344EDC1F2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Almost all mobile game applications, send daily message to all users. </a:t>
            </a:r>
          </a:p>
          <a:p>
            <a:pPr algn="l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Challenge here is to decide when to send that message. So that user come back and engage in the game.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4352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29708" cy="1143000"/>
          </a:xfrm>
        </p:spPr>
        <p:txBody>
          <a:bodyPr>
            <a:normAutofit/>
          </a:bodyPr>
          <a:lstStyle/>
          <a:p>
            <a:r>
              <a:rPr lang="en-US" dirty="0"/>
              <a:t>How to send message in right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Practically with the help of supervised and unsupervised machine learning algorithms it is impossible to achieve right time with high accuracy. So, I used Reinforcement Learning to achieve good accuracy.</a:t>
            </a:r>
          </a:p>
          <a:p>
            <a:pPr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7" y="804520"/>
            <a:ext cx="8064896" cy="1049235"/>
          </a:xfrm>
        </p:spPr>
        <p:txBody>
          <a:bodyPr/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Reinforcement learning is the training of machine learning models to make a sequence of decisions. The agent learns to achieve a goal in an uncertain, potentially complex environment.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Terminologies in 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u="sng" dirty="0"/>
              <a:t>State: </a:t>
            </a:r>
            <a:r>
              <a:rPr lang="en-US" sz="2400" dirty="0"/>
              <a:t> The current situation</a:t>
            </a:r>
          </a:p>
          <a:p>
            <a:r>
              <a:rPr lang="en-US" sz="2400" u="sng" dirty="0"/>
              <a:t>Action:</a:t>
            </a:r>
            <a:r>
              <a:rPr lang="en-US" sz="2400" dirty="0"/>
              <a:t> Action is what an agent can do in each state. </a:t>
            </a:r>
          </a:p>
          <a:p>
            <a:r>
              <a:rPr lang="en-US" sz="2400" u="sng" dirty="0"/>
              <a:t>Reward: </a:t>
            </a:r>
            <a:r>
              <a:rPr lang="en-US" sz="2400" dirty="0"/>
              <a:t>When an agent takes an action in each state, it received a reward from the environment.</a:t>
            </a:r>
          </a:p>
          <a:p>
            <a:r>
              <a:rPr lang="en-US" sz="2400" u="sng" dirty="0"/>
              <a:t>Environment: </a:t>
            </a:r>
            <a:r>
              <a:rPr lang="en-US" sz="2400" dirty="0"/>
              <a:t>Everything agents interact with is called an environment.</a:t>
            </a:r>
          </a:p>
          <a:p>
            <a:r>
              <a:rPr lang="en-US" sz="2400" u="sng" dirty="0"/>
              <a:t>Agent:</a:t>
            </a:r>
            <a:r>
              <a:rPr lang="en-US" sz="2400" dirty="0"/>
              <a:t>  T</a:t>
            </a:r>
            <a:r>
              <a:rPr lang="en-US" sz="2400" i="0" dirty="0">
                <a:effectLst/>
              </a:rPr>
              <a:t>he agent is one who takes decisions based on the rewards and punishments</a:t>
            </a:r>
            <a:endParaRPr lang="en-US" sz="2400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692696"/>
            <a:ext cx="6571343" cy="1049235"/>
          </a:xfrm>
        </p:spPr>
        <p:txBody>
          <a:bodyPr/>
          <a:lstStyle/>
          <a:p>
            <a:pPr algn="l"/>
            <a:r>
              <a:rPr lang="en-US" dirty="0"/>
              <a:t>Reinforcement Learning Setup: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State:</a:t>
            </a:r>
            <a:r>
              <a:rPr lang="en-US" sz="2400" dirty="0"/>
              <a:t> Day and time based on user location and last notification sent.  More on state in next slide.</a:t>
            </a:r>
          </a:p>
          <a:p>
            <a:pPr>
              <a:buNone/>
            </a:pPr>
            <a:r>
              <a:rPr lang="en-US" sz="2400" b="1" dirty="0"/>
              <a:t>Action:</a:t>
            </a:r>
            <a:r>
              <a:rPr lang="en-US" sz="2400" dirty="0"/>
              <a:t> either send notification or not</a:t>
            </a:r>
          </a:p>
          <a:p>
            <a:pPr>
              <a:buNone/>
            </a:pPr>
            <a:r>
              <a:rPr lang="en-US" sz="2400" b="1" dirty="0"/>
              <a:t>Reward:</a:t>
            </a:r>
            <a:r>
              <a:rPr lang="en-US" sz="2400" dirty="0"/>
              <a:t> If notification not send 0 reward and, if send and user interact reward +3, if it ignores than rewards  -1.  (We can increase rewards criteria) </a:t>
            </a:r>
            <a:endParaRPr lang="en-US" sz="2400" b="0" dirty="0"/>
          </a:p>
          <a:p>
            <a:pPr>
              <a:buNone/>
            </a:pP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368A-D45A-4080-9499-F072F0C1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More 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82EE-6463-490C-BD63-41B4B2A2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200" dirty="0"/>
              <a:t>I have split time on 4 parts which is morning, afternoon, evening and sleeping. So, values accordingly 0,1,2,3</a:t>
            </a:r>
          </a:p>
          <a:p>
            <a:r>
              <a:rPr lang="en-IN" sz="2200" dirty="0"/>
              <a:t>Day in 7 parts i.e. all days of week and corresponding values 0,1,2,3,4,5,6</a:t>
            </a:r>
          </a:p>
          <a:p>
            <a:r>
              <a:rPr lang="en-IN" sz="2200" dirty="0"/>
              <a:t>Another feature is last notification, it takes two value 0 and 1, where 0 means the notification is send within an hour and 1 means not within an hour.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38404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MDP: Markov Decision Process</a:t>
            </a:r>
          </a:p>
        </p:txBody>
      </p:sp>
      <p:pic>
        <p:nvPicPr>
          <p:cNvPr id="5" name="Content Placeholder 4" descr="MD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7" y="2280874"/>
            <a:ext cx="7765170" cy="329126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F8E7-248E-42F8-875C-8622622B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Transition from state to next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C066-33C3-4943-9FD5-AFF305A9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 I have added a </a:t>
            </a:r>
            <a:r>
              <a:rPr lang="en-IN" sz="2400" dirty="0" err="1"/>
              <a:t>stepSizeMinute</a:t>
            </a:r>
            <a:r>
              <a:rPr lang="en-IN" sz="2400" dirty="0"/>
              <a:t> variable in environment which will decide when the next state will be. For e.g. if </a:t>
            </a:r>
            <a:r>
              <a:rPr lang="en-IN" sz="2400" dirty="0" err="1"/>
              <a:t>stepSizeMinute</a:t>
            </a:r>
            <a:r>
              <a:rPr lang="en-IN" sz="2400" dirty="0"/>
              <a:t> is 30 min then next state will be 30 minute after previous state.</a:t>
            </a:r>
          </a:p>
        </p:txBody>
      </p:sp>
    </p:spTree>
    <p:extLst>
      <p:ext uri="{BB962C8B-B14F-4D97-AF65-F5344CB8AC3E}">
        <p14:creationId xmlns:p14="http://schemas.microsoft.com/office/powerpoint/2010/main" val="24932607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1286</TotalTime>
  <Words>720</Words>
  <Application>Microsoft Office PowerPoint</Application>
  <PresentationFormat>On-screen Show (4:3)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Gill Sans MT</vt:lpstr>
      <vt:lpstr>inherit</vt:lpstr>
      <vt:lpstr>Lato</vt:lpstr>
      <vt:lpstr>Wingdings</vt:lpstr>
      <vt:lpstr>Gallery</vt:lpstr>
      <vt:lpstr>Right-Time Right-Game</vt:lpstr>
      <vt:lpstr>Introduction</vt:lpstr>
      <vt:lpstr>How to send message in right time?</vt:lpstr>
      <vt:lpstr>What is Reinforcement Learning?</vt:lpstr>
      <vt:lpstr>Terminologies in RL</vt:lpstr>
      <vt:lpstr>Reinforcement Learning Setup:</vt:lpstr>
      <vt:lpstr>More on State</vt:lpstr>
      <vt:lpstr>MDP: Markov Decision Process</vt:lpstr>
      <vt:lpstr>Transition from state to next state</vt:lpstr>
      <vt:lpstr>Environment Build up:</vt:lpstr>
      <vt:lpstr>Initial Attributes of Environment are:</vt:lpstr>
      <vt:lpstr>Agent:</vt:lpstr>
      <vt:lpstr>Q- Learning Algorithm</vt:lpstr>
      <vt:lpstr>PowerPoint Presentation</vt:lpstr>
      <vt:lpstr>PowerPoint Presentation</vt:lpstr>
      <vt:lpstr>What more we can do?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Right-time Right-game</dc:title>
  <dc:creator>ACER</dc:creator>
  <cp:lastModifiedBy>Saurab Jain</cp:lastModifiedBy>
  <cp:revision>33</cp:revision>
  <dcterms:created xsi:type="dcterms:W3CDTF">2021-07-25T15:55:50Z</dcterms:created>
  <dcterms:modified xsi:type="dcterms:W3CDTF">2021-07-28T18:13:43Z</dcterms:modified>
</cp:coreProperties>
</file>