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57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716CA3"/>
    <a:srgbClr val="ADD63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21"/>
    <p:restoredTop sz="93742"/>
  </p:normalViewPr>
  <p:slideViewPr>
    <p:cSldViewPr snapToGrid="0" snapToObjects="1">
      <p:cViewPr varScale="1">
        <p:scale>
          <a:sx n="110" d="100"/>
          <a:sy n="110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E6E4-45EF-424F-BDC6-94C979A2F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20F8D-B9FE-5242-850B-ADE74E21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BA19-A094-3747-BEF7-3D59E330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79EC1-7079-844D-8E3D-9C2929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B65D7A-0A87-674E-ABE2-F5146CA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4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0D178-817C-2249-A573-C9916716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F2751CD-9845-F646-8EBC-246D64C4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65D3E-C9EC-B742-9408-AA88B04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32D3-C9B4-C247-AC2E-6CCD4494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A2E07EE-FCA1-A14C-B61E-60B497CA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7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14B261-E7FF-934D-9DE8-66B153F2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5EFD6E-2E75-5E45-990B-06E64414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A734-8B19-014F-A78D-BC135C5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E6978-EAAD-534D-AD01-BBFA71B3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BE49DF4-2D2A-3E40-AC10-AA34A119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9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6946-C355-8D45-805C-EC220BC1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54C62-2AB8-3348-8932-051A182D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279E-B6A9-6E44-A4D3-C2B517AC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DBBD-CA3B-5045-A752-2CD87A61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3D073B8-0792-1141-9B1A-2D449E6A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7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892A-0D5F-F547-951F-67CD2651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F46B3-1AB2-E44E-9D7E-37495BCC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554FB-15F2-974D-9B2D-43D2016D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C4F4A-497E-C84E-A0CB-AD275B9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440CD-BDB3-1847-8C4F-3D2C8F8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87CE-D905-6C4E-AD44-5C138205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5F86E-75E4-B640-B7AC-F9F0A91E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BA087-3F7A-6044-866C-2C7C1334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BCF1F-1B4F-924E-9D99-87A7AAED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C1212-F5DA-8F40-8988-284B121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A697F91-7C4F-EA4F-9DC3-99973E34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56194-BD3F-A14E-9693-CEA62BC3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0630E-3E0F-1043-9507-3EC2211B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FA758-469B-E84A-B067-10577ED4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98B94-B712-E547-B0A2-495988E98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0DE4B-F5CA-3C4B-A0B8-1D0ECDA6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EED29-DCFC-304D-BA3D-EAC6B8FC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78762-A9A3-7E4F-9F5B-A2EBD208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EEF55B4-853F-134B-94DB-99894F9E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7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79E8-9DF9-F54D-AF26-632EF70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571C12-D7CC-B648-A2FC-BE3969D6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D3341E-D8EC-524F-86DF-536C51E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D159308-21DF-CB41-B5FD-9187833F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028329-25A2-1B47-8701-959F1B08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05C8D7-0EF4-C34F-904D-14B19C61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7DAA4E-67F2-C642-9741-5952B264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44FA-1113-DC43-B26D-8E73F89C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6239-85A9-C440-8844-72CF9092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5036D-2623-8A4B-8ED6-606A235C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40B4C-3D17-0849-86C1-AE3E6FEB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0ABB3-D189-C244-AFDF-ED4E6EE3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BE557E-E50E-BF49-AD6C-CD0BBCD0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76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BB01-85D0-EB4A-B77B-E7DBCD18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F6AF96-EC08-B641-9BA5-D808FFCC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2B5EC-9AB3-7848-8192-7F9C95A0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5089C-C4A9-FC40-AE1D-3A51737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F92D6-CB1A-A84A-8DB4-640299D3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FC2004B-A5FE-1E4F-984D-06EE2D91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2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D6E00-E843-9B4F-93E7-FF03069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F3CE6-7F58-C047-9958-77FF0469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57ED4-C261-CA4E-A13E-DCEB2A685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08FC-DFA2-9B40-8A1D-7B38C710F36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34BC6-2C9E-CF43-AF30-2AA8D061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C7999FB-14A5-7A4C-878B-5AF97D418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210E-6C05-6C4D-802A-4D81612FA3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38763-B893-894B-8B34-F7AF1C460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Pwn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5C710-E429-7F4F-8D19-1BA7BBC4E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Hans" altLang="en-US" dirty="0"/>
              <a:t>缓冲区溢出攻击实践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A8ED5-530E-FE40-A656-8A19CF1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所需工具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9002D-60CE-FB41-814A-1B2B9805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gdb</a:t>
            </a:r>
            <a:r>
              <a:rPr kumimoji="1" lang="zh-Hans" altLang="en-US" dirty="0"/>
              <a:t>（建议安装</a:t>
            </a:r>
            <a:r>
              <a:rPr kumimoji="1" lang="en-US" altLang="zh-Hans" dirty="0"/>
              <a:t>peda</a:t>
            </a:r>
            <a:r>
              <a:rPr kumimoji="1" lang="zh-Hans" altLang="en-US" dirty="0"/>
              <a:t>插件）</a:t>
            </a:r>
            <a:endParaRPr kumimoji="1" lang="en-US" altLang="zh-Hans" dirty="0"/>
          </a:p>
          <a:p>
            <a:r>
              <a:rPr kumimoji="1" lang="en-US" altLang="zh-Hans" dirty="0"/>
              <a:t>IDA</a:t>
            </a:r>
          </a:p>
          <a:p>
            <a:r>
              <a:rPr kumimoji="1" lang="en-US" altLang="zh-Hans" dirty="0"/>
              <a:t>pwntools</a:t>
            </a:r>
            <a:r>
              <a:rPr kumimoji="1" lang="zh-Hans" altLang="en-US" dirty="0"/>
              <a:t> 这是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的一个库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8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15E8-B05A-FF41-B4AD-41B785F5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一个具有明显缓冲区漏洞的程序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272B6-C13E-DF47-AE84-6924A0486175}"/>
              </a:ext>
            </a:extLst>
          </p:cNvPr>
          <p:cNvSpPr txBox="1"/>
          <p:nvPr/>
        </p:nvSpPr>
        <p:spPr>
          <a:xfrm>
            <a:off x="838200" y="5807675"/>
            <a:ext cx="871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编译命令 </a:t>
            </a:r>
            <a:r>
              <a:rPr lang="en-US" altLang="zh-CN" dirty="0" err="1"/>
              <a:t>gcc</a:t>
            </a:r>
            <a:r>
              <a:rPr lang="en-US" altLang="zh-CN" dirty="0"/>
              <a:t> -m32 </a:t>
            </a:r>
            <a:r>
              <a:rPr lang="en-US" altLang="zh-CN" dirty="0" err="1"/>
              <a:t>vuln.c</a:t>
            </a:r>
            <a:r>
              <a:rPr lang="en-US" altLang="zh-CN" dirty="0"/>
              <a:t> -o </a:t>
            </a:r>
            <a:r>
              <a:rPr lang="en-US" altLang="zh-CN" dirty="0" err="1"/>
              <a:t>vuln</a:t>
            </a:r>
            <a:r>
              <a:rPr lang="en-US" altLang="zh-CN" dirty="0"/>
              <a:t> -O0 -</a:t>
            </a:r>
            <a:r>
              <a:rPr lang="en-US" altLang="zh-CN" dirty="0" err="1"/>
              <a:t>fno</a:t>
            </a:r>
            <a:r>
              <a:rPr lang="en-US" altLang="zh-CN" dirty="0"/>
              <a:t>-stack-protector -z </a:t>
            </a:r>
            <a:r>
              <a:rPr lang="en-US" altLang="zh-CN" dirty="0" err="1"/>
              <a:t>execstack</a:t>
            </a:r>
            <a:endParaRPr lang="zh-CN" altLang="zh-CN" dirty="0"/>
          </a:p>
          <a:p>
            <a:r>
              <a:rPr kumimoji="1" lang="zh-Hans" altLang="en-US" dirty="0"/>
              <a:t>记得关闭地址随机化功能</a:t>
            </a:r>
            <a:r>
              <a:rPr kumimoji="1" lang="en-US" altLang="zh-Hans" dirty="0"/>
              <a:t>echo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&gt; </a:t>
            </a:r>
            <a:r>
              <a:rPr lang="en-US" altLang="zh-CN" dirty="0"/>
              <a:t>/proc/sys/kernel/randomize_va_space</a:t>
            </a:r>
            <a:endParaRPr kumimoji="1"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F42E635-6A58-9144-A85C-DD59DA5D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7D16D0-6546-5840-97A3-2DE20F5F3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0" y="1459368"/>
            <a:ext cx="6205151" cy="43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B03C-C7AF-5A4C-BD19-38861380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68A49-D823-C544-9D3B-1465939A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可以看到</a:t>
            </a:r>
            <a:r>
              <a:rPr lang="zh-CN" altLang="zh-CN" dirty="0"/>
              <a:t>明明只在栈上分配了</a:t>
            </a:r>
            <a:r>
              <a:rPr lang="en-US" altLang="zh-CN" dirty="0"/>
              <a:t>0x50大小的数组</a:t>
            </a:r>
            <a:r>
              <a:rPr lang="zh-CN" altLang="zh-CN" dirty="0"/>
              <a:t>，却可以写入</a:t>
            </a:r>
            <a:r>
              <a:rPr lang="en-US" altLang="zh-CN" dirty="0"/>
              <a:t>0x100字节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当我们输入超过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长度的内容时，高地址处的内容就会被我们覆盖掉！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当返回地址被我们控制后，我们就可以让程序执行我们想要的内容！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A47FD-C266-E84D-B5C0-FFED258F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思考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97B5EA-43F6-5A43-9530-CA37605116A9}"/>
              </a:ext>
            </a:extLst>
          </p:cNvPr>
          <p:cNvSpPr txBox="1">
            <a:spLocks/>
          </p:cNvSpPr>
          <p:nvPr/>
        </p:nvSpPr>
        <p:spPr>
          <a:xfrm>
            <a:off x="838200" y="1492913"/>
            <a:ext cx="1682578" cy="479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3600"/>
              <a:t>高地址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|</a:t>
            </a:r>
            <a:br>
              <a:rPr kumimoji="1" lang="en-US" altLang="zh-Hans" sz="3600"/>
            </a:br>
            <a:r>
              <a:rPr kumimoji="1" lang="en-US" altLang="zh-Hans" sz="3600"/>
              <a:t>⬇️</a:t>
            </a:r>
            <a:br>
              <a:rPr kumimoji="1" lang="en-US" altLang="zh-Hans" sz="3600"/>
            </a:br>
            <a:r>
              <a:rPr kumimoji="1" lang="zh-Hans" altLang="en-US" sz="3600"/>
              <a:t>低地址</a:t>
            </a:r>
            <a:endParaRPr kumimoji="1"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6D7A4-9275-2B47-A573-7AE4F5210734}"/>
              </a:ext>
            </a:extLst>
          </p:cNvPr>
          <p:cNvSpPr/>
          <p:nvPr/>
        </p:nvSpPr>
        <p:spPr>
          <a:xfrm>
            <a:off x="5100848" y="1492912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354FBEA4-2878-9241-B377-41BC73F956F3}"/>
              </a:ext>
            </a:extLst>
          </p:cNvPr>
          <p:cNvSpPr/>
          <p:nvPr/>
        </p:nvSpPr>
        <p:spPr>
          <a:xfrm>
            <a:off x="6373594" y="1492912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F4FA15-4D27-2944-A05B-CAEB1523CF93}"/>
              </a:ext>
            </a:extLst>
          </p:cNvPr>
          <p:cNvSpPr txBox="1"/>
          <p:nvPr/>
        </p:nvSpPr>
        <p:spPr>
          <a:xfrm>
            <a:off x="6830794" y="187822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74CB7B-F884-094B-B0E7-FF6877E831EC}"/>
              </a:ext>
            </a:extLst>
          </p:cNvPr>
          <p:cNvSpPr/>
          <p:nvPr/>
        </p:nvSpPr>
        <p:spPr>
          <a:xfrm>
            <a:off x="5100848" y="2605020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2FFE6C-916E-9641-B03D-6A444A75428E}"/>
              </a:ext>
            </a:extLst>
          </p:cNvPr>
          <p:cNvSpPr/>
          <p:nvPr/>
        </p:nvSpPr>
        <p:spPr>
          <a:xfrm>
            <a:off x="5100848" y="2901583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4477AA-B59F-DA4F-B979-EF2180429334}"/>
              </a:ext>
            </a:extLst>
          </p:cNvPr>
          <p:cNvSpPr txBox="1"/>
          <p:nvPr/>
        </p:nvSpPr>
        <p:spPr>
          <a:xfrm>
            <a:off x="5493404" y="25686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F183A4-F829-BB4D-A3A1-5547DE814ACB}"/>
              </a:ext>
            </a:extLst>
          </p:cNvPr>
          <p:cNvSpPr txBox="1"/>
          <p:nvPr/>
        </p:nvSpPr>
        <p:spPr>
          <a:xfrm>
            <a:off x="5448722" y="286519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ABB076F-DF8F-264F-8495-929859CEB915}"/>
              </a:ext>
            </a:extLst>
          </p:cNvPr>
          <p:cNvCxnSpPr/>
          <p:nvPr/>
        </p:nvCxnSpPr>
        <p:spPr>
          <a:xfrm flipH="1">
            <a:off x="6392129" y="2753301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8074D-642D-E746-999B-C2441E9AA5F9}"/>
              </a:ext>
            </a:extLst>
          </p:cNvPr>
          <p:cNvSpPr txBox="1"/>
          <p:nvPr/>
        </p:nvSpPr>
        <p:spPr>
          <a:xfrm>
            <a:off x="6849329" y="253225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B87E68-8348-3A41-946B-2E05766A69EC}"/>
              </a:ext>
            </a:extLst>
          </p:cNvPr>
          <p:cNvSpPr/>
          <p:nvPr/>
        </p:nvSpPr>
        <p:spPr>
          <a:xfrm>
            <a:off x="5100848" y="3721645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E9E4D7D-6E80-A647-9FD6-A317FAA021C3}"/>
              </a:ext>
            </a:extLst>
          </p:cNvPr>
          <p:cNvSpPr/>
          <p:nvPr/>
        </p:nvSpPr>
        <p:spPr>
          <a:xfrm>
            <a:off x="4761393" y="3739838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738E35-FA18-4F4A-A9AF-A1C87DEFE35C}"/>
              </a:ext>
            </a:extLst>
          </p:cNvPr>
          <p:cNvSpPr txBox="1"/>
          <p:nvPr/>
        </p:nvSpPr>
        <p:spPr>
          <a:xfrm>
            <a:off x="2398246" y="4477221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853F21-BB26-C34E-A026-B4FD03B01697}"/>
              </a:ext>
            </a:extLst>
          </p:cNvPr>
          <p:cNvSpPr/>
          <p:nvPr/>
        </p:nvSpPr>
        <p:spPr>
          <a:xfrm>
            <a:off x="5100848" y="3200934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D1B2F2E-0BA1-7142-98D4-1B0F01309CA9}"/>
              </a:ext>
            </a:extLst>
          </p:cNvPr>
          <p:cNvSpPr/>
          <p:nvPr/>
        </p:nvSpPr>
        <p:spPr>
          <a:xfrm>
            <a:off x="4751036" y="3234529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5680CB-43C9-D749-ABBD-EDDCE319D37F}"/>
              </a:ext>
            </a:extLst>
          </p:cNvPr>
          <p:cNvSpPr txBox="1"/>
          <p:nvPr/>
        </p:nvSpPr>
        <p:spPr>
          <a:xfrm>
            <a:off x="3074340" y="33610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82750E-925B-F643-A724-57F5500A9904}"/>
              </a:ext>
            </a:extLst>
          </p:cNvPr>
          <p:cNvSpPr/>
          <p:nvPr/>
        </p:nvSpPr>
        <p:spPr>
          <a:xfrm>
            <a:off x="5100848" y="5602129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E334BCC0-AB98-3C48-89BE-EC4387D86233}"/>
              </a:ext>
            </a:extLst>
          </p:cNvPr>
          <p:cNvSpPr/>
          <p:nvPr/>
        </p:nvSpPr>
        <p:spPr>
          <a:xfrm>
            <a:off x="4751036" y="5639569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F68CA3-3BF9-B341-9637-F1FDB944F086}"/>
              </a:ext>
            </a:extLst>
          </p:cNvPr>
          <p:cNvSpPr txBox="1"/>
          <p:nvPr/>
        </p:nvSpPr>
        <p:spPr>
          <a:xfrm>
            <a:off x="3536004" y="5678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A5F3191A-9E02-2F4E-8764-351C643E6AA5}"/>
              </a:ext>
            </a:extLst>
          </p:cNvPr>
          <p:cNvSpPr/>
          <p:nvPr/>
        </p:nvSpPr>
        <p:spPr>
          <a:xfrm>
            <a:off x="6441556" y="3216336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A848D9-CDF3-514C-8252-8E84E75808E7}"/>
              </a:ext>
            </a:extLst>
          </p:cNvPr>
          <p:cNvSpPr txBox="1"/>
          <p:nvPr/>
        </p:nvSpPr>
        <p:spPr>
          <a:xfrm>
            <a:off x="6830442" y="447722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60A8CB4-7C8C-7248-8648-F5A2A217C6A0}"/>
              </a:ext>
            </a:extLst>
          </p:cNvPr>
          <p:cNvCxnSpPr/>
          <p:nvPr/>
        </p:nvCxnSpPr>
        <p:spPr>
          <a:xfrm flipH="1">
            <a:off x="6392129" y="3193485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56EAF38-8ABA-E34F-9E11-34D3492A8A8C}"/>
              </a:ext>
            </a:extLst>
          </p:cNvPr>
          <p:cNvSpPr txBox="1"/>
          <p:nvPr/>
        </p:nvSpPr>
        <p:spPr>
          <a:xfrm>
            <a:off x="6948184" y="299170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37D7673-5E82-F842-A5AD-2EF19B94C385}"/>
              </a:ext>
            </a:extLst>
          </p:cNvPr>
          <p:cNvCxnSpPr/>
          <p:nvPr/>
        </p:nvCxnSpPr>
        <p:spPr>
          <a:xfrm flipH="1">
            <a:off x="6441556" y="6107438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A04B6-80DB-D64A-A5FE-B340AE11C5C1}"/>
              </a:ext>
            </a:extLst>
          </p:cNvPr>
          <p:cNvSpPr txBox="1"/>
          <p:nvPr/>
        </p:nvSpPr>
        <p:spPr>
          <a:xfrm>
            <a:off x="7138671" y="5916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2028C7-7AEC-634B-8CFE-60D9F48AF8F8}"/>
              </a:ext>
            </a:extLst>
          </p:cNvPr>
          <p:cNvSpPr txBox="1"/>
          <p:nvPr/>
        </p:nvSpPr>
        <p:spPr>
          <a:xfrm>
            <a:off x="8414524" y="2526780"/>
            <a:ext cx="293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返回地址改更改为什么才能实现我们劫持程序流的目的呢？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361C2E-4448-174F-A2F6-E4394D2EE6B1}"/>
              </a:ext>
            </a:extLst>
          </p:cNvPr>
          <p:cNvSpPr txBox="1"/>
          <p:nvPr/>
        </p:nvSpPr>
        <p:spPr>
          <a:xfrm>
            <a:off x="8414524" y="377899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更改为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r>
              <a:rPr kumimoji="1" lang="zh-Hans" altLang="en-US" b="1" dirty="0">
                <a:solidFill>
                  <a:srgbClr val="FF0000"/>
                </a:solidFill>
              </a:rPr>
              <a:t>！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5C9E2-8CA8-2440-8302-A422266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98" y="-18306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思考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BED7E-78A2-CB42-BB64-82516E65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10" y="366941"/>
            <a:ext cx="7712248" cy="689616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我们希望在我们输入内容后，栈布局变成这样：</a:t>
            </a:r>
            <a:endParaRPr kumimoji="1" lang="zh-CN" altLang="en-US" dirty="0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EC487565-F466-0842-83D1-F1D47AD01BB8}"/>
              </a:ext>
            </a:extLst>
          </p:cNvPr>
          <p:cNvSpPr txBox="1">
            <a:spLocks/>
          </p:cNvSpPr>
          <p:nvPr/>
        </p:nvSpPr>
        <p:spPr>
          <a:xfrm>
            <a:off x="974124" y="1208708"/>
            <a:ext cx="1682578" cy="479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Hans" altLang="en-US" sz="3600" dirty="0"/>
              <a:t>高地址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⬇️</a:t>
            </a:r>
            <a:br>
              <a:rPr kumimoji="1" lang="en-US" altLang="zh-Hans" sz="3600" dirty="0"/>
            </a:br>
            <a:r>
              <a:rPr kumimoji="1" lang="zh-Hans" altLang="en-US" sz="3600" dirty="0"/>
              <a:t>低地址</a:t>
            </a:r>
            <a:endParaRPr kumimoji="1" lang="zh-CN" altLang="en-US" sz="3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EFB9EA-0278-CD4B-80D3-F0DB34C274B0}"/>
              </a:ext>
            </a:extLst>
          </p:cNvPr>
          <p:cNvSpPr/>
          <p:nvPr/>
        </p:nvSpPr>
        <p:spPr>
          <a:xfrm>
            <a:off x="5236772" y="1208707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7FFE0A59-4475-0144-89A7-9DFE8BD8CD60}"/>
              </a:ext>
            </a:extLst>
          </p:cNvPr>
          <p:cNvSpPr/>
          <p:nvPr/>
        </p:nvSpPr>
        <p:spPr>
          <a:xfrm>
            <a:off x="6509518" y="1208707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EAEA8E-4A7D-3F4E-BA81-F044BADCF44A}"/>
              </a:ext>
            </a:extLst>
          </p:cNvPr>
          <p:cNvSpPr txBox="1"/>
          <p:nvPr/>
        </p:nvSpPr>
        <p:spPr>
          <a:xfrm>
            <a:off x="6966718" y="1594022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2608C5-6112-1A41-B246-9DA27520D016}"/>
              </a:ext>
            </a:extLst>
          </p:cNvPr>
          <p:cNvSpPr/>
          <p:nvPr/>
        </p:nvSpPr>
        <p:spPr>
          <a:xfrm>
            <a:off x="5236772" y="2320815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2AC226-5743-C644-80CE-1FF876EFFA2C}"/>
              </a:ext>
            </a:extLst>
          </p:cNvPr>
          <p:cNvSpPr/>
          <p:nvPr/>
        </p:nvSpPr>
        <p:spPr>
          <a:xfrm>
            <a:off x="5236772" y="2617378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70AF48-26B6-9347-83D7-ADA497677999}"/>
              </a:ext>
            </a:extLst>
          </p:cNvPr>
          <p:cNvSpPr txBox="1"/>
          <p:nvPr/>
        </p:nvSpPr>
        <p:spPr>
          <a:xfrm>
            <a:off x="5629328" y="228443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94A0E2-77AC-8B42-879E-EC7A907734AC}"/>
              </a:ext>
            </a:extLst>
          </p:cNvPr>
          <p:cNvSpPr txBox="1"/>
          <p:nvPr/>
        </p:nvSpPr>
        <p:spPr>
          <a:xfrm>
            <a:off x="5584646" y="258099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FA5378F-B31D-CD49-B2DD-A453FFB4FB74}"/>
              </a:ext>
            </a:extLst>
          </p:cNvPr>
          <p:cNvCxnSpPr/>
          <p:nvPr/>
        </p:nvCxnSpPr>
        <p:spPr>
          <a:xfrm flipH="1">
            <a:off x="6528053" y="2469096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AEA1C45-E99D-A141-8A75-70E511EE2D1B}"/>
              </a:ext>
            </a:extLst>
          </p:cNvPr>
          <p:cNvSpPr txBox="1"/>
          <p:nvPr/>
        </p:nvSpPr>
        <p:spPr>
          <a:xfrm>
            <a:off x="7015076" y="228443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DD478B-2478-CD4C-955E-22C0A6F3053F}"/>
              </a:ext>
            </a:extLst>
          </p:cNvPr>
          <p:cNvSpPr/>
          <p:nvPr/>
        </p:nvSpPr>
        <p:spPr>
          <a:xfrm>
            <a:off x="5236772" y="3437440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86E875FF-B8FE-384C-B096-C0BC3BB7EBA6}"/>
              </a:ext>
            </a:extLst>
          </p:cNvPr>
          <p:cNvSpPr/>
          <p:nvPr/>
        </p:nvSpPr>
        <p:spPr>
          <a:xfrm>
            <a:off x="4897317" y="3455633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C3DE8A-215E-8F45-A3CC-86AB92BDA15F}"/>
              </a:ext>
            </a:extLst>
          </p:cNvPr>
          <p:cNvSpPr txBox="1"/>
          <p:nvPr/>
        </p:nvSpPr>
        <p:spPr>
          <a:xfrm>
            <a:off x="2534170" y="419301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042E3FC-7ACE-3F43-B57A-69CEA87888C7}"/>
              </a:ext>
            </a:extLst>
          </p:cNvPr>
          <p:cNvSpPr/>
          <p:nvPr/>
        </p:nvSpPr>
        <p:spPr>
          <a:xfrm>
            <a:off x="5236772" y="2916729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CA18CD01-096E-A749-834B-A9C80D8DB2AC}"/>
              </a:ext>
            </a:extLst>
          </p:cNvPr>
          <p:cNvSpPr/>
          <p:nvPr/>
        </p:nvSpPr>
        <p:spPr>
          <a:xfrm>
            <a:off x="4886960" y="2950324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13CD8F5-A9FD-6640-8276-A953F5B49593}"/>
              </a:ext>
            </a:extLst>
          </p:cNvPr>
          <p:cNvSpPr txBox="1"/>
          <p:nvPr/>
        </p:nvSpPr>
        <p:spPr>
          <a:xfrm>
            <a:off x="3210264" y="3076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E3A7A20-893E-B64A-8AE5-D8F81D716612}"/>
              </a:ext>
            </a:extLst>
          </p:cNvPr>
          <p:cNvSpPr/>
          <p:nvPr/>
        </p:nvSpPr>
        <p:spPr>
          <a:xfrm>
            <a:off x="5236772" y="5317924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2367DDD3-38B9-E14F-8208-BF4CB20E4E25}"/>
              </a:ext>
            </a:extLst>
          </p:cNvPr>
          <p:cNvSpPr/>
          <p:nvPr/>
        </p:nvSpPr>
        <p:spPr>
          <a:xfrm>
            <a:off x="4886960" y="5355364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59E21A-32AE-7C4B-B5E1-BA03E0A54B83}"/>
              </a:ext>
            </a:extLst>
          </p:cNvPr>
          <p:cNvSpPr txBox="1"/>
          <p:nvPr/>
        </p:nvSpPr>
        <p:spPr>
          <a:xfrm>
            <a:off x="3671928" y="5393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80206569-8F59-3F4C-A0C6-E7A7410C5B65}"/>
              </a:ext>
            </a:extLst>
          </p:cNvPr>
          <p:cNvSpPr/>
          <p:nvPr/>
        </p:nvSpPr>
        <p:spPr>
          <a:xfrm>
            <a:off x="6577480" y="2932131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5B816A-0756-7045-9D78-5D29BE4408BF}"/>
              </a:ext>
            </a:extLst>
          </p:cNvPr>
          <p:cNvSpPr txBox="1"/>
          <p:nvPr/>
        </p:nvSpPr>
        <p:spPr>
          <a:xfrm>
            <a:off x="6966366" y="41930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E86AF12-426A-1A46-8178-B3E4DD79E295}"/>
              </a:ext>
            </a:extLst>
          </p:cNvPr>
          <p:cNvCxnSpPr/>
          <p:nvPr/>
        </p:nvCxnSpPr>
        <p:spPr>
          <a:xfrm flipH="1">
            <a:off x="6528053" y="2909280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50A184D-BA01-8C44-9D00-5AC5B3C42492}"/>
              </a:ext>
            </a:extLst>
          </p:cNvPr>
          <p:cNvSpPr txBox="1"/>
          <p:nvPr/>
        </p:nvSpPr>
        <p:spPr>
          <a:xfrm>
            <a:off x="7084108" y="27075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CEDF09E-A1D0-9241-83FB-42AFEF3F95A4}"/>
              </a:ext>
            </a:extLst>
          </p:cNvPr>
          <p:cNvCxnSpPr/>
          <p:nvPr/>
        </p:nvCxnSpPr>
        <p:spPr>
          <a:xfrm flipH="1">
            <a:off x="6577480" y="5823233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9742B86-0B0B-B840-A91B-8B37CB68F289}"/>
              </a:ext>
            </a:extLst>
          </p:cNvPr>
          <p:cNvSpPr txBox="1"/>
          <p:nvPr/>
        </p:nvSpPr>
        <p:spPr>
          <a:xfrm>
            <a:off x="7274595" y="56326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E92412-735B-DE44-BE60-B96A598C81D2}"/>
              </a:ext>
            </a:extLst>
          </p:cNvPr>
          <p:cNvSpPr txBox="1"/>
          <p:nvPr/>
        </p:nvSpPr>
        <p:spPr>
          <a:xfrm>
            <a:off x="8123072" y="2242575"/>
            <a:ext cx="33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覆盖为上一函数的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0F9BE2-0704-D747-91BD-A8DDB30615E3}"/>
              </a:ext>
            </a:extLst>
          </p:cNvPr>
          <p:cNvSpPr txBox="1"/>
          <p:nvPr/>
        </p:nvSpPr>
        <p:spPr>
          <a:xfrm>
            <a:off x="5262768" y="2585601"/>
            <a:ext cx="1324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AAAAAAAAAAAAAAAAAAAAAAAAAAAAAAAAAAAAAAAAAAAAAAAAA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  <a:p>
            <a:r>
              <a:rPr kumimoji="1" lang="en-US" altLang="zh-Hans" dirty="0">
                <a:solidFill>
                  <a:srgbClr val="FF0000"/>
                </a:solidFill>
              </a:rPr>
              <a:t>AAAAAAA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C3734AA-254D-8D46-9BEE-A3EC923AB2E5}"/>
              </a:ext>
            </a:extLst>
          </p:cNvPr>
          <p:cNvCxnSpPr>
            <a:cxnSpLocks/>
          </p:cNvCxnSpPr>
          <p:nvPr/>
        </p:nvCxnSpPr>
        <p:spPr>
          <a:xfrm>
            <a:off x="4535108" y="2320815"/>
            <a:ext cx="64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3D6312B-4B6B-CC43-A294-2EDA642C3E81}"/>
              </a:ext>
            </a:extLst>
          </p:cNvPr>
          <p:cNvSpPr txBox="1"/>
          <p:nvPr/>
        </p:nvSpPr>
        <p:spPr>
          <a:xfrm>
            <a:off x="3705832" y="213878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 dirty="0">
                <a:solidFill>
                  <a:srgbClr val="FF0000"/>
                </a:solidFill>
              </a:rPr>
              <a:t>新</a:t>
            </a:r>
            <a:r>
              <a:rPr kumimoji="1" lang="en-US" altLang="zh-Hans" b="1" dirty="0">
                <a:solidFill>
                  <a:srgbClr val="FF0000"/>
                </a:solidFill>
              </a:rPr>
              <a:t>ESP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75EA37-79BF-5048-8F01-77D8610DFD3E}"/>
              </a:ext>
            </a:extLst>
          </p:cNvPr>
          <p:cNvSpPr txBox="1"/>
          <p:nvPr/>
        </p:nvSpPr>
        <p:spPr>
          <a:xfrm>
            <a:off x="5290678" y="160855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>
                <a:solidFill>
                  <a:srgbClr val="FF0000"/>
                </a:solidFill>
              </a:rPr>
              <a:t>Shellcode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4161-ED42-A340-BFE9-00A10968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什么是</a:t>
            </a:r>
            <a:r>
              <a:rPr kumimoji="1" lang="en-US" altLang="zh-Hans" dirty="0"/>
              <a:t>Shellcode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78D52-8CB3-7847-8A79-BF83367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通常将注入的这段指令称为</a:t>
            </a:r>
            <a:r>
              <a:rPr lang="en-US" altLang="zh-CN" dirty="0"/>
              <a:t>shellcode</a:t>
            </a:r>
            <a:r>
              <a:rPr lang="zh-CN" altLang="en-US" dirty="0"/>
              <a:t>。这段指令通常是打开一个</a:t>
            </a:r>
            <a:r>
              <a:rPr lang="en-US" altLang="zh-CN" dirty="0"/>
              <a:t>shell(bash)</a:t>
            </a:r>
            <a:r>
              <a:rPr lang="zh-CN" altLang="en-US" dirty="0"/>
              <a:t>，然后攻击者可以在</a:t>
            </a:r>
            <a:r>
              <a:rPr lang="en-US" altLang="zh-CN" dirty="0"/>
              <a:t>shell</a:t>
            </a:r>
            <a:r>
              <a:rPr lang="zh-CN" altLang="en-US" dirty="0"/>
              <a:t>执行任意命令，所以称为</a:t>
            </a:r>
            <a:r>
              <a:rPr lang="en-US" altLang="zh-CN" dirty="0"/>
              <a:t>shellcode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Hans" altLang="en-US" dirty="0"/>
              <a:t>也就是我们劫持掉程序流后想执行的代码。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lang="zh-CN" altLang="zh-CN" dirty="0"/>
              <a:t>payload+="\xeb\x11\x5e\x31\xc9\xb1\x32\x80"</a:t>
            </a:r>
          </a:p>
          <a:p>
            <a:r>
              <a:rPr lang="zh-CN" altLang="zh-CN" dirty="0"/>
              <a:t>payload+="\x6c\x0e\xff\x01\x80\xe9\x01\x75"</a:t>
            </a:r>
          </a:p>
          <a:p>
            <a:r>
              <a:rPr lang="zh-CN" altLang="zh-CN" dirty="0"/>
              <a:t>payload+="\xf6\xeb\x05\xe8\xea\xff\xff\xff"</a:t>
            </a:r>
          </a:p>
          <a:p>
            <a:r>
              <a:rPr lang="zh-CN" altLang="zh-CN" dirty="0"/>
              <a:t>payload+="\x32\xc1\x51\x69\x30\x30\x74\x69"</a:t>
            </a:r>
          </a:p>
          <a:p>
            <a:r>
              <a:rPr lang="zh-CN" altLang="zh-CN" dirty="0"/>
              <a:t>payload+="\x69\x30\x63\x6a\x6f\x8a\xe4\x51"</a:t>
            </a:r>
          </a:p>
          <a:p>
            <a:r>
              <a:rPr lang="zh-CN" altLang="zh-CN" dirty="0"/>
              <a:t>payload+="\x54\x8a\xe2\x9a\xb1\x0c\xce\x81"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16F42-A173-144D-AD23-C1CF115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9C9F0-6203-794D-98C6-977EBE06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gdb(with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peda)</a:t>
            </a:r>
            <a:r>
              <a:rPr kumimoji="1" lang="zh-Hans" altLang="en-US" dirty="0"/>
              <a:t>带有一个自动生成制定长度字符串的功能，并可自动计算所需无用填充的长度。</a:t>
            </a:r>
            <a:endParaRPr kumimoji="1" lang="en-US" altLang="zh-Hans" dirty="0"/>
          </a:p>
          <a:p>
            <a:r>
              <a:rPr kumimoji="1" lang="zh-Hans" altLang="en-US" dirty="0"/>
              <a:t>先使用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加载程序 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vuln</a:t>
            </a:r>
          </a:p>
          <a:p>
            <a:r>
              <a:rPr kumimoji="1" lang="zh-Hans" altLang="en-US" dirty="0"/>
              <a:t>缓冲区大小为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 所以我们预期生成</a:t>
            </a:r>
            <a:r>
              <a:rPr kumimoji="1" lang="en-US" altLang="zh-Hans" dirty="0"/>
              <a:t>150</a:t>
            </a:r>
            <a:r>
              <a:rPr kumimoji="1" lang="zh-Hans" altLang="en-US" dirty="0"/>
              <a:t>个字符就基本够用。命令为 </a:t>
            </a:r>
            <a:r>
              <a:rPr kumimoji="1" lang="en-US" altLang="zh-Hans" dirty="0"/>
              <a:t>pattern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150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53016-FF5E-7D47-9DCC-E5F8ED6E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52041"/>
            <a:ext cx="10516087" cy="1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C97E-9124-3143-A4E7-A227EB2E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33049-32F7-6746-915B-30327D82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随后键入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运行程序并输入过长字符串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可以看到程序试图执行</a:t>
            </a:r>
            <a:r>
              <a:rPr kumimoji="1" lang="en-US" altLang="zh-Hans" dirty="0"/>
              <a:t>EIP</a:t>
            </a:r>
            <a:r>
              <a:rPr kumimoji="1" lang="zh-Hans" altLang="en-US" dirty="0"/>
              <a:t>中的地址却失败了。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97291-8371-614D-A536-54817116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3" y="2333881"/>
            <a:ext cx="10564421" cy="1175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32BA6-A8A3-C94C-A759-5EAEAAE0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3" y="4339453"/>
            <a:ext cx="3390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B432-9897-0C43-A1A8-B2A8ADBE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第一步 确定溢出位置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2FC88-CE74-D54C-9ADA-864B3FD6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键入</a:t>
            </a:r>
            <a:r>
              <a:rPr kumimoji="1" lang="en-US" altLang="zh-Hans" dirty="0"/>
              <a:t>pattern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offset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0x41416741</a:t>
            </a:r>
            <a:r>
              <a:rPr kumimoji="1" lang="zh-Hans" altLang="en-US" dirty="0"/>
              <a:t> 就可以确定所需无用填充的长度。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也就是说，在我们输入</a:t>
            </a:r>
            <a:r>
              <a:rPr kumimoji="1" lang="en-US" altLang="zh-Hans" dirty="0"/>
              <a:t>92</a:t>
            </a:r>
            <a:r>
              <a:rPr kumimoji="1" lang="zh-Hans" altLang="en-US" dirty="0"/>
              <a:t>个字符后，接下来的四个字符就将是程序的返回地址。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BF61F-0913-E94E-BEBC-116F1EFC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08" y="2703384"/>
            <a:ext cx="8457163" cy="8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16F2-279E-3142-9B3D-88533AF8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第二步 确定返回地址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13FA3-A3CA-2841-846D-2384C5EC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先打开</a:t>
            </a:r>
            <a:r>
              <a:rPr kumimoji="1" lang="en-US" altLang="zh-Hans" dirty="0"/>
              <a:t>core</a:t>
            </a:r>
            <a:r>
              <a:rPr kumimoji="1" lang="zh-Hans" altLang="en-US" dirty="0"/>
              <a:t>转储功能 </a:t>
            </a:r>
            <a:r>
              <a:rPr kumimoji="1" lang="en-US" altLang="zh-Hans" dirty="0"/>
              <a:t>ulimit -c unlimited</a:t>
            </a:r>
          </a:p>
          <a:p>
            <a:r>
              <a:rPr kumimoji="1" lang="zh-Hans" altLang="en-US" dirty="0"/>
              <a:t>然后运行程序，输入</a:t>
            </a:r>
            <a:r>
              <a:rPr kumimoji="1" lang="en-US" altLang="zh-Hans" dirty="0"/>
              <a:t>92</a:t>
            </a:r>
            <a:r>
              <a:rPr kumimoji="1" lang="zh-Hans" altLang="en-US" dirty="0"/>
              <a:t>个任意字符</a:t>
            </a:r>
            <a:r>
              <a:rPr kumimoji="1" lang="en-US" altLang="zh-Hans" dirty="0"/>
              <a:t>+4</a:t>
            </a:r>
            <a:r>
              <a:rPr kumimoji="1" lang="zh-Hans" altLang="en-US" dirty="0"/>
              <a:t>个任意字符</a:t>
            </a:r>
            <a:r>
              <a:rPr kumimoji="1" lang="en-US" altLang="zh-Hans" dirty="0"/>
              <a:t>+4</a:t>
            </a:r>
            <a:r>
              <a:rPr kumimoji="1" lang="zh-Hans" altLang="en-US" dirty="0"/>
              <a:t>任意字符。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程序同级目录下已生成转储文件</a:t>
            </a:r>
            <a:r>
              <a:rPr kumimoji="1" lang="en-US" altLang="zh-Hans" dirty="0"/>
              <a:t>core</a:t>
            </a:r>
            <a:r>
              <a:rPr kumimoji="1" lang="zh-Hans" altLang="en-US" dirty="0"/>
              <a:t>，利用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打开它</a:t>
            </a:r>
            <a:endParaRPr kumimoji="1" lang="en-US" altLang="zh-Hans" dirty="0"/>
          </a:p>
          <a:p>
            <a:r>
              <a:rPr kumimoji="1" lang="en-US" altLang="zh-Hans" dirty="0"/>
              <a:t>gdb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vuln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core</a:t>
            </a:r>
          </a:p>
          <a:p>
            <a:endParaRPr kumimoji="1" lang="en-US" altLang="zh-Hans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7B178-9286-4F47-8DD4-86C5A523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66" y="2787316"/>
            <a:ext cx="915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88F54-F04E-D545-BFBB-E919C34D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知识储备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9CBB4-28C8-5149-8E43-C31D138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程序运行时是</a:t>
            </a:r>
            <a:r>
              <a:rPr kumimoji="1" lang="zh-Hans" altLang="en-US" b="1" dirty="0"/>
              <a:t>如何调用函数</a:t>
            </a:r>
            <a:r>
              <a:rPr kumimoji="1" lang="zh-Hans" altLang="en-US" dirty="0"/>
              <a:t>的？在函数调用结束后，又是如何</a:t>
            </a:r>
            <a:r>
              <a:rPr kumimoji="1" lang="zh-Hans" altLang="en-US" b="1" dirty="0"/>
              <a:t>返回</a:t>
            </a:r>
            <a:r>
              <a:rPr kumimoji="1" lang="zh-Hans" altLang="en-US" dirty="0"/>
              <a:t>正确的流程上的？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调用函数时</a:t>
            </a:r>
            <a:r>
              <a:rPr kumimoji="1" lang="zh-Hans" altLang="en-US" b="1" dirty="0"/>
              <a:t>栈空间布局</a:t>
            </a:r>
            <a:endParaRPr kumimoji="1" lang="en-US" altLang="zh-Han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591DA-64F0-9E48-9F09-CD25087B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第二步 确定返回地址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D0C90-12DA-8345-BD2E-6427D42E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可以看到当前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正指向了我们所希望的</a:t>
            </a:r>
            <a:r>
              <a:rPr kumimoji="1" lang="en-US" altLang="zh-Hans" dirty="0"/>
              <a:t>shellcode</a:t>
            </a:r>
            <a:r>
              <a:rPr kumimoji="1" lang="zh-Hans" altLang="en-US" dirty="0"/>
              <a:t>的位置</a:t>
            </a:r>
            <a:endParaRPr kumimoji="1" lang="en-US" altLang="zh-Hans" dirty="0"/>
          </a:p>
          <a:p>
            <a:r>
              <a:rPr kumimoji="1" lang="zh-Hans" altLang="en-US" dirty="0"/>
              <a:t>这样就确定了</a:t>
            </a:r>
            <a:r>
              <a:rPr kumimoji="1" lang="en-US" altLang="zh-Hans" dirty="0"/>
              <a:t>EIP</a:t>
            </a:r>
            <a:r>
              <a:rPr kumimoji="1" lang="zh-Hans" altLang="en-US" dirty="0"/>
              <a:t>填充的值 </a:t>
            </a:r>
            <a:r>
              <a:rPr kumimoji="1" lang="en-US" altLang="zh-Hans" dirty="0"/>
              <a:t>0xffffcf80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D1362-0C97-2149-B0A8-8796AA77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932405" cy="9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90C5-B1FD-1440-BA21-2533D39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第三步 编写利用脚本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DAB8E-DC43-BC4D-873B-BC0ECA28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4A76D-E575-484E-AE33-81B52B49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893"/>
            <a:ext cx="7687962" cy="45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B8730-FC0D-C545-B166-3256538F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第四步 </a:t>
            </a:r>
            <a:r>
              <a:rPr kumimoji="1" lang="en-US" altLang="zh-Hans" dirty="0"/>
              <a:t>Pwn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51AFD2-57B2-7C45-8035-A9D1DFC56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766"/>
            <a:ext cx="9296400" cy="372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BC9F44-DBD0-084C-81F2-36C169146CF9}"/>
              </a:ext>
            </a:extLst>
          </p:cNvPr>
          <p:cNvSpPr txBox="1"/>
          <p:nvPr/>
        </p:nvSpPr>
        <p:spPr>
          <a:xfrm>
            <a:off x="838200" y="553582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我们最终拿到了</a:t>
            </a:r>
            <a:r>
              <a:rPr kumimoji="1" lang="en-US" altLang="zh-Hans" dirty="0"/>
              <a:t>shell</a:t>
            </a:r>
            <a:r>
              <a:rPr kumimoji="1" lang="zh-Hans" altLang="en-US" dirty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96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C7E0E-7CD9-484F-84A8-786E4B5A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0856F-5A73-734C-98A2-3919C350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要熟悉</a:t>
            </a:r>
            <a:r>
              <a:rPr kumimoji="1" lang="zh-Hans" altLang="en-US" b="1" dirty="0">
                <a:solidFill>
                  <a:srgbClr val="FF0000"/>
                </a:solidFill>
              </a:rPr>
              <a:t>栈空间布局。</a:t>
            </a:r>
            <a:endParaRPr kumimoji="1" lang="en-US" altLang="zh-Hans" b="1" dirty="0">
              <a:solidFill>
                <a:srgbClr val="FF0000"/>
              </a:solidFill>
            </a:endParaRPr>
          </a:p>
          <a:p>
            <a:r>
              <a:rPr kumimoji="1" lang="zh-Hans" altLang="en-US" dirty="0"/>
              <a:t>学会使用</a:t>
            </a:r>
            <a:r>
              <a:rPr kumimoji="1" lang="en-US" altLang="zh-Hans" dirty="0"/>
              <a:t>gdb</a:t>
            </a:r>
            <a:r>
              <a:rPr kumimoji="1" lang="zh-Hans" altLang="en-US" dirty="0"/>
              <a:t>进行动态调试。</a:t>
            </a:r>
            <a:endParaRPr kumimoji="1" lang="en-US" altLang="zh-Hans" dirty="0"/>
          </a:p>
          <a:p>
            <a:r>
              <a:rPr kumimoji="1" lang="zh-Hans" altLang="en-US" dirty="0"/>
              <a:t>这只是最基础的栈溢出，是</a:t>
            </a:r>
            <a:r>
              <a:rPr lang="zh-CN" altLang="en-US" b="1" dirty="0">
                <a:solidFill>
                  <a:srgbClr val="FF0000"/>
                </a:solidFill>
              </a:rPr>
              <a:t>最古老</a:t>
            </a:r>
            <a:r>
              <a:rPr lang="en-US" altLang="zh-CN" dirty="0"/>
              <a:t>(10+</a:t>
            </a:r>
            <a:r>
              <a:rPr lang="zh-CN" altLang="en-US" dirty="0"/>
              <a:t>前年）的攻击技术，当前硬件已支持</a:t>
            </a:r>
            <a:r>
              <a:rPr lang="zh-CN" altLang="en-US" b="1" dirty="0">
                <a:solidFill>
                  <a:srgbClr val="FF0000"/>
                </a:solidFill>
              </a:rPr>
              <a:t>数据保护功能</a:t>
            </a:r>
            <a:r>
              <a:rPr lang="zh-CN" altLang="en-US" dirty="0"/>
              <a:t>，也即栈上注入的指令无法执行，同时现在操作系统默认启用</a:t>
            </a:r>
            <a:r>
              <a:rPr lang="zh-CN" altLang="en-US" b="1" dirty="0">
                <a:solidFill>
                  <a:srgbClr val="FF0000"/>
                </a:solidFill>
              </a:rPr>
              <a:t>地址随机化</a:t>
            </a:r>
            <a:r>
              <a:rPr lang="zh-CN" altLang="en-US" dirty="0"/>
              <a:t>功能，很难猜测到</a:t>
            </a:r>
            <a:r>
              <a:rPr lang="en-US" altLang="zh-CN" dirty="0"/>
              <a:t>EIP</a:t>
            </a:r>
            <a:r>
              <a:rPr lang="zh-CN" altLang="en-US" dirty="0"/>
              <a:t>注入的地址。</a:t>
            </a:r>
            <a:endParaRPr kumimoji="1" lang="en-US" altLang="zh-Hans" dirty="0"/>
          </a:p>
          <a:p>
            <a:r>
              <a:rPr kumimoji="1" lang="zh-Hans" altLang="en-US" dirty="0"/>
              <a:t>但这些保护技术都不妨碍我们学习最古老的攻击技术。在接下来的例会中，我们会沿着攻防的思路，介绍保护机制以及更具针对性的攻击技术。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08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5EFB-8D0D-064E-BA4C-FB198364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064" y="2589341"/>
            <a:ext cx="10515600" cy="1325563"/>
          </a:xfrm>
        </p:spPr>
        <p:txBody>
          <a:bodyPr/>
          <a:lstStyle/>
          <a:p>
            <a:r>
              <a:rPr kumimoji="1" lang="zh-Hans" altLang="en-US" dirty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D4B2-A3B7-8949-A099-3C2A8269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如何调用函数？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F98E-7A3A-8B42-88C7-1A84CC10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一个标准的</a:t>
            </a:r>
            <a:r>
              <a:rPr kumimoji="1" lang="en-US" altLang="zh-Hans" dirty="0"/>
              <a:t>i386</a:t>
            </a:r>
            <a:r>
              <a:rPr kumimoji="1" lang="zh-Hans" altLang="en-US" dirty="0"/>
              <a:t>下的函数总是这样调用的：</a:t>
            </a:r>
            <a:endParaRPr kumimoji="1" lang="en-US" altLang="zh-Hans" dirty="0"/>
          </a:p>
          <a:p>
            <a:r>
              <a:rPr kumimoji="1" lang="en-US" altLang="zh-Hans" dirty="0"/>
              <a:t>1.</a:t>
            </a:r>
            <a:r>
              <a:rPr kumimoji="1" lang="zh-Hans" altLang="en-US" dirty="0"/>
              <a:t>把所有或一部分参数压入栈中，如果有其他参数没有入栈，那么使用某些特定的寄存器传递。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把当前指令的下一条指令的地址压入栈中。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跳转到函数体执行。</a:t>
            </a:r>
            <a:endParaRPr kumimoji="1" lang="en-US" altLang="zh-Hans" dirty="0"/>
          </a:p>
          <a:p>
            <a:r>
              <a:rPr kumimoji="1" lang="zh-Hans" altLang="en-US" dirty="0"/>
              <a:t>其中第二步和第三步由</a:t>
            </a:r>
            <a:r>
              <a:rPr kumimoji="1" lang="en-US" altLang="zh-Hans" dirty="0"/>
              <a:t>call</a:t>
            </a:r>
            <a:r>
              <a:rPr kumimoji="1" lang="zh-Hans" altLang="en-US" dirty="0"/>
              <a:t>指令一起执行。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而</a:t>
            </a:r>
            <a:r>
              <a:rPr kumimoji="1" lang="en-US" altLang="zh-Hans" dirty="0"/>
              <a:t>i386</a:t>
            </a:r>
            <a:r>
              <a:rPr kumimoji="1" lang="zh-Hans" altLang="en-US" dirty="0"/>
              <a:t>函数体的标准开头是什么样的呢？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9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9A04-46D3-9B47-A01D-ABC9F03E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306"/>
            <a:ext cx="4499919" cy="1325563"/>
          </a:xfrm>
        </p:spPr>
        <p:txBody>
          <a:bodyPr/>
          <a:lstStyle/>
          <a:p>
            <a:r>
              <a:rPr kumimoji="1" lang="zh-Hans" altLang="en-US" dirty="0"/>
              <a:t>如何调用函数？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EA5E-EC80-F349-97E0-EF59CCB6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23" y="1825625"/>
            <a:ext cx="3830778" cy="494587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把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压入栈中 （称为</a:t>
            </a:r>
            <a:r>
              <a:rPr kumimoji="1" lang="en-US" altLang="zh-Hans" dirty="0"/>
              <a:t>old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en-US" altLang="zh-Hans" dirty="0"/>
              <a:t>2.ebp=esp</a:t>
            </a:r>
            <a:r>
              <a:rPr kumimoji="1" lang="zh-Hans" altLang="en-US" dirty="0"/>
              <a:t> 此时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指向栈顶（栈顶就是</a:t>
            </a:r>
            <a:r>
              <a:rPr kumimoji="1" lang="en-US" altLang="zh-Hans" dirty="0"/>
              <a:t>old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en-US" altLang="zh-Hans" dirty="0"/>
              <a:t>3.【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保存名为</a:t>
            </a:r>
            <a:r>
              <a:rPr kumimoji="1" lang="en-US" altLang="zh-Hans" dirty="0"/>
              <a:t>xxx</a:t>
            </a:r>
            <a:r>
              <a:rPr kumimoji="1" lang="zh-Hans" altLang="en-US" dirty="0"/>
              <a:t>的寄存器</a:t>
            </a:r>
            <a:endParaRPr kumimoji="1" lang="en-US" altLang="zh-Hans" dirty="0"/>
          </a:p>
          <a:p>
            <a:r>
              <a:rPr kumimoji="1" lang="en-US" altLang="zh-Hans" dirty="0"/>
              <a:t>4.【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在栈上分配</a:t>
            </a:r>
            <a:r>
              <a:rPr kumimoji="1" lang="en-US" altLang="zh-Hans" dirty="0"/>
              <a:t>xxx</a:t>
            </a:r>
            <a:r>
              <a:rPr kumimoji="1" lang="zh-Hans" altLang="en-US" dirty="0"/>
              <a:t>字节的临时空间。</a:t>
            </a:r>
            <a:endParaRPr kumimoji="1" lang="en-US" altLang="zh-Hans" dirty="0"/>
          </a:p>
          <a:p>
            <a:r>
              <a:rPr kumimoji="1" lang="en-US" altLang="zh-Hans" dirty="0"/>
              <a:t>5.</a:t>
            </a:r>
            <a:r>
              <a:rPr kumimoji="1" lang="zh-Hans" altLang="en-US" dirty="0"/>
              <a:t>调用函数。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17798-44FB-9341-A3EA-3932C476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r="7899"/>
          <a:stretch/>
        </p:blipFill>
        <p:spPr>
          <a:xfrm>
            <a:off x="838200" y="1825625"/>
            <a:ext cx="7416000" cy="43864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0E7EB6-6139-A548-A1BE-F339FAA91352}"/>
              </a:ext>
            </a:extLst>
          </p:cNvPr>
          <p:cNvSpPr/>
          <p:nvPr/>
        </p:nvSpPr>
        <p:spPr>
          <a:xfrm>
            <a:off x="945222" y="3092521"/>
            <a:ext cx="7210237" cy="12842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4C3A6C-77E9-0542-B49F-5685CDEBD495}"/>
              </a:ext>
            </a:extLst>
          </p:cNvPr>
          <p:cNvSpPr txBox="1"/>
          <p:nvPr/>
        </p:nvSpPr>
        <p:spPr>
          <a:xfrm>
            <a:off x="6783860" y="887876"/>
            <a:ext cx="493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ebp</a:t>
            </a:r>
            <a:r>
              <a:rPr kumimoji="1" lang="zh-Hans" altLang="en-US" dirty="0"/>
              <a:t>栈底指针 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栈顶指针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F29F58-7731-C247-BB24-29C8A2DA237A}"/>
              </a:ext>
            </a:extLst>
          </p:cNvPr>
          <p:cNvSpPr txBox="1"/>
          <p:nvPr/>
        </p:nvSpPr>
        <p:spPr>
          <a:xfrm>
            <a:off x="7750817" y="3008939"/>
            <a:ext cx="102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2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3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4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59B3C-699D-834D-8FBB-E7AA425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如何调用函数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48B6A-6C8E-5E43-85D3-844EB9EA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把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压入栈中，是为了在函数返回的时候便于恢复以前的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值。</a:t>
            </a:r>
            <a:endParaRPr kumimoji="1" lang="en-US" altLang="zh-Hans" dirty="0"/>
          </a:p>
          <a:p>
            <a:r>
              <a:rPr kumimoji="1" lang="zh-Hans" altLang="en-US" dirty="0"/>
              <a:t>之所以要保存一些寄存器，在于编译器可能要求某些寄存器在调用前后保持不变。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所以，你可以自己分析出函数返回时的流程了吗？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3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A4104-96BF-F94D-AEB2-C9E9D81A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函数如何返回？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F862C-E9B3-D943-9707-415DAD76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198" y="642551"/>
            <a:ext cx="3168213" cy="553441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.【</a:t>
            </a:r>
            <a:r>
              <a:rPr kumimoji="1" lang="zh-Hans" altLang="en-US" dirty="0"/>
              <a:t>可选</a:t>
            </a:r>
            <a:r>
              <a:rPr kumimoji="1" lang="en-US" altLang="zh-Hans" dirty="0"/>
              <a:t>】</a:t>
            </a:r>
            <a:r>
              <a:rPr kumimoji="1" lang="zh-Hans" altLang="en-US" dirty="0"/>
              <a:t>恢复保存过的寄存器</a:t>
            </a:r>
            <a:endParaRPr kumimoji="1" lang="en-US" altLang="zh-Hans" dirty="0"/>
          </a:p>
          <a:p>
            <a:r>
              <a:rPr kumimoji="1" lang="en-US" altLang="zh-Hans" dirty="0"/>
              <a:t>leave</a:t>
            </a:r>
            <a:r>
              <a:rPr kumimoji="1" lang="zh-Hans" altLang="en-US" dirty="0"/>
              <a:t>等价于两条指令：</a:t>
            </a:r>
            <a:endParaRPr kumimoji="1" lang="en-US" altLang="zh-Hans" dirty="0"/>
          </a:p>
          <a:p>
            <a:r>
              <a:rPr kumimoji="1" lang="en-US" altLang="zh-Hans" dirty="0"/>
              <a:t>mov esp,ebp</a:t>
            </a:r>
          </a:p>
          <a:p>
            <a:r>
              <a:rPr kumimoji="1" lang="en-US" altLang="zh-CN" dirty="0"/>
              <a:t>pop ebp</a:t>
            </a:r>
          </a:p>
          <a:p>
            <a:r>
              <a:rPr kumimoji="1" lang="zh-Hans" altLang="en-US" dirty="0"/>
              <a:t>前者恢复</a:t>
            </a:r>
            <a:r>
              <a:rPr kumimoji="1" lang="en-US" altLang="zh-Hans" dirty="0"/>
              <a:t>ESP</a:t>
            </a:r>
            <a:r>
              <a:rPr kumimoji="1" lang="zh-Hans" altLang="en-US" dirty="0"/>
              <a:t>的同时回收局部变量空间</a:t>
            </a:r>
            <a:endParaRPr kumimoji="1" lang="en-US" altLang="zh-Hans" dirty="0"/>
          </a:p>
          <a:p>
            <a:r>
              <a:rPr kumimoji="1" lang="zh-Hans" altLang="en-US" dirty="0"/>
              <a:t>后者从栈中恢复保存的</a:t>
            </a:r>
            <a:r>
              <a:rPr kumimoji="1" lang="en-US" altLang="zh-Hans" dirty="0"/>
              <a:t>EBP</a:t>
            </a:r>
            <a:r>
              <a:rPr kumimoji="1" lang="zh-Hans" altLang="en-US" dirty="0"/>
              <a:t>的值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从栈中取得返回地址，并跳转。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8EF04-F67C-464B-B8D1-881F4E954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2"/>
          <a:stretch/>
        </p:blipFill>
        <p:spPr>
          <a:xfrm>
            <a:off x="838199" y="1690687"/>
            <a:ext cx="7992000" cy="4486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594E4F-E0DF-3846-9D81-EE1CB876A2C3}"/>
              </a:ext>
            </a:extLst>
          </p:cNvPr>
          <p:cNvSpPr txBox="1"/>
          <p:nvPr/>
        </p:nvSpPr>
        <p:spPr>
          <a:xfrm>
            <a:off x="7174843" y="5375188"/>
            <a:ext cx="102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zh-Han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4B4D1-E2DF-764F-9967-D5CFA1874DFB}"/>
              </a:ext>
            </a:extLst>
          </p:cNvPr>
          <p:cNvSpPr/>
          <p:nvPr/>
        </p:nvSpPr>
        <p:spPr>
          <a:xfrm>
            <a:off x="1149177" y="5375188"/>
            <a:ext cx="6425515" cy="607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5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43DB-7621-6343-B4A6-23D1A38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57" y="973929"/>
            <a:ext cx="1682578" cy="479329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Hans" altLang="en-US" sz="3600" dirty="0"/>
              <a:t>高地址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|</a:t>
            </a:r>
            <a:br>
              <a:rPr kumimoji="1" lang="en-US" altLang="zh-Hans" sz="3600" dirty="0"/>
            </a:br>
            <a:r>
              <a:rPr kumimoji="1" lang="en-US" altLang="zh-Hans" sz="3600" dirty="0"/>
              <a:t>⬇️</a:t>
            </a:r>
            <a:br>
              <a:rPr kumimoji="1" lang="en-US" altLang="zh-Hans" sz="3600" dirty="0"/>
            </a:br>
            <a:r>
              <a:rPr kumimoji="1" lang="zh-Hans" altLang="en-US" sz="3600" dirty="0"/>
              <a:t>低地址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DEA8F-B3E7-034D-82DD-EEFE1CB959D1}"/>
              </a:ext>
            </a:extLst>
          </p:cNvPr>
          <p:cNvSpPr txBox="1"/>
          <p:nvPr/>
        </p:nvSpPr>
        <p:spPr>
          <a:xfrm>
            <a:off x="232719" y="204487"/>
            <a:ext cx="11209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4400" dirty="0"/>
              <a:t>调用函数时的栈空间布局（以上图为例）</a:t>
            </a:r>
            <a:endParaRPr kumimoji="1"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3CDE4A-AF83-654D-9A3A-D58634ED7652}"/>
              </a:ext>
            </a:extLst>
          </p:cNvPr>
          <p:cNvSpPr/>
          <p:nvPr/>
        </p:nvSpPr>
        <p:spPr>
          <a:xfrm>
            <a:off x="5475605" y="973928"/>
            <a:ext cx="1272746" cy="1112108"/>
          </a:xfrm>
          <a:prstGeom prst="rect">
            <a:avLst/>
          </a:prstGeom>
          <a:solidFill>
            <a:srgbClr val="BBE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65E5905-C17D-0B47-814A-A596DA78A8D9}"/>
              </a:ext>
            </a:extLst>
          </p:cNvPr>
          <p:cNvSpPr/>
          <p:nvPr/>
        </p:nvSpPr>
        <p:spPr>
          <a:xfrm>
            <a:off x="6748351" y="973928"/>
            <a:ext cx="457200" cy="1112108"/>
          </a:xfrm>
          <a:prstGeom prst="rightBrace">
            <a:avLst>
              <a:gd name="adj1" fmla="val 8333"/>
              <a:gd name="adj2" fmla="val 51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5803F-3AA4-3747-8701-183E6AD53DD6}"/>
              </a:ext>
            </a:extLst>
          </p:cNvPr>
          <p:cNvSpPr txBox="1"/>
          <p:nvPr/>
        </p:nvSpPr>
        <p:spPr>
          <a:xfrm>
            <a:off x="7205551" y="135924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调用者函数帧（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BF9BD-1C0C-E54A-AB8D-40990AB5D2B5}"/>
              </a:ext>
            </a:extLst>
          </p:cNvPr>
          <p:cNvSpPr/>
          <p:nvPr/>
        </p:nvSpPr>
        <p:spPr>
          <a:xfrm>
            <a:off x="5475605" y="2086036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7BBF50-906E-E349-9FAA-0390519D442C}"/>
              </a:ext>
            </a:extLst>
          </p:cNvPr>
          <p:cNvSpPr/>
          <p:nvPr/>
        </p:nvSpPr>
        <p:spPr>
          <a:xfrm>
            <a:off x="5475605" y="2382599"/>
            <a:ext cx="1272746" cy="296563"/>
          </a:xfrm>
          <a:prstGeom prst="rect">
            <a:avLst/>
          </a:prstGeom>
          <a:solidFill>
            <a:srgbClr val="ADD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47EFB8-38A8-A940-8079-231FE46AC052}"/>
              </a:ext>
            </a:extLst>
          </p:cNvPr>
          <p:cNvSpPr txBox="1"/>
          <p:nvPr/>
        </p:nvSpPr>
        <p:spPr>
          <a:xfrm>
            <a:off x="5868161" y="20496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eip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FB6CE-FD3D-EC4F-A400-1DBF20EE17DD}"/>
              </a:ext>
            </a:extLst>
          </p:cNvPr>
          <p:cNvSpPr txBox="1"/>
          <p:nvPr/>
        </p:nvSpPr>
        <p:spPr>
          <a:xfrm>
            <a:off x="5823479" y="23462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 dirty="0"/>
              <a:t>ebp</a:t>
            </a:r>
            <a:endParaRPr kumimoji="1" lang="zh-CN" altLang="en-US" b="1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93DF37-770F-454B-A195-57EDA6A23241}"/>
              </a:ext>
            </a:extLst>
          </p:cNvPr>
          <p:cNvCxnSpPr/>
          <p:nvPr/>
        </p:nvCxnSpPr>
        <p:spPr>
          <a:xfrm flipH="1">
            <a:off x="6766886" y="2234317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86EC3-AB74-124A-AB68-64CAFA919FF0}"/>
              </a:ext>
            </a:extLst>
          </p:cNvPr>
          <p:cNvSpPr txBox="1"/>
          <p:nvPr/>
        </p:nvSpPr>
        <p:spPr>
          <a:xfrm>
            <a:off x="7224086" y="201326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dirty="0"/>
              <a:t>返回地址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4AA437-2A08-544B-98B7-5F21BECDF884}"/>
              </a:ext>
            </a:extLst>
          </p:cNvPr>
          <p:cNvSpPr/>
          <p:nvPr/>
        </p:nvSpPr>
        <p:spPr>
          <a:xfrm>
            <a:off x="5475605" y="3202661"/>
            <a:ext cx="1272746" cy="1880484"/>
          </a:xfrm>
          <a:prstGeom prst="rect">
            <a:avLst/>
          </a:prstGeom>
          <a:solidFill>
            <a:srgbClr val="716C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11FD53A5-3833-0540-94DB-E99D7E6D5E70}"/>
              </a:ext>
            </a:extLst>
          </p:cNvPr>
          <p:cNvSpPr/>
          <p:nvPr/>
        </p:nvSpPr>
        <p:spPr>
          <a:xfrm>
            <a:off x="5136150" y="3220854"/>
            <a:ext cx="284205" cy="1844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B18FE4-14F3-E140-A840-762D99FBEA06}"/>
              </a:ext>
            </a:extLst>
          </p:cNvPr>
          <p:cNvSpPr txBox="1"/>
          <p:nvPr/>
        </p:nvSpPr>
        <p:spPr>
          <a:xfrm>
            <a:off x="2773003" y="395823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buf</a:t>
            </a:r>
            <a:r>
              <a:rPr kumimoji="1" lang="zh-Hans" altLang="en-US" dirty="0"/>
              <a:t>变量空间（</a:t>
            </a:r>
            <a:r>
              <a:rPr kumimoji="1" lang="en-US" altLang="zh-Hans" dirty="0"/>
              <a:t>0x50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2AE9C-D2D2-964A-AC5A-4A169D4C4C06}"/>
              </a:ext>
            </a:extLst>
          </p:cNvPr>
          <p:cNvSpPr/>
          <p:nvPr/>
        </p:nvSpPr>
        <p:spPr>
          <a:xfrm>
            <a:off x="5475605" y="2681950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49EDF11F-DF93-304F-9D48-3447A9267FD3}"/>
              </a:ext>
            </a:extLst>
          </p:cNvPr>
          <p:cNvSpPr/>
          <p:nvPr/>
        </p:nvSpPr>
        <p:spPr>
          <a:xfrm>
            <a:off x="5125793" y="2715545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5E8A1F-C110-E84B-A402-E5ABE251303E}"/>
              </a:ext>
            </a:extLst>
          </p:cNvPr>
          <p:cNvSpPr txBox="1"/>
          <p:nvPr/>
        </p:nvSpPr>
        <p:spPr>
          <a:xfrm>
            <a:off x="3449097" y="2842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保存的寄存器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552BE6-08A2-EB47-9A87-3BF4824B410F}"/>
              </a:ext>
            </a:extLst>
          </p:cNvPr>
          <p:cNvSpPr/>
          <p:nvPr/>
        </p:nvSpPr>
        <p:spPr>
          <a:xfrm>
            <a:off x="5475605" y="5083145"/>
            <a:ext cx="1272746" cy="52350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3C948148-B883-E643-9FBB-CF401F4CC03B}"/>
              </a:ext>
            </a:extLst>
          </p:cNvPr>
          <p:cNvSpPr/>
          <p:nvPr/>
        </p:nvSpPr>
        <p:spPr>
          <a:xfrm>
            <a:off x="5125793" y="5120585"/>
            <a:ext cx="294562" cy="48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B3C78B-8B2C-C947-A602-1D6CE1691205}"/>
              </a:ext>
            </a:extLst>
          </p:cNvPr>
          <p:cNvSpPr txBox="1"/>
          <p:nvPr/>
        </p:nvSpPr>
        <p:spPr>
          <a:xfrm>
            <a:off x="3910761" y="5159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其他数据</a:t>
            </a:r>
            <a:endParaRPr kumimoji="1"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25F3DD8-62BC-6046-8338-A3457CFA5618}"/>
              </a:ext>
            </a:extLst>
          </p:cNvPr>
          <p:cNvSpPr/>
          <p:nvPr/>
        </p:nvSpPr>
        <p:spPr>
          <a:xfrm>
            <a:off x="6816313" y="2697352"/>
            <a:ext cx="228600" cy="289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C32F87-8938-BC46-8CBF-9ADCC9146358}"/>
              </a:ext>
            </a:extLst>
          </p:cNvPr>
          <p:cNvSpPr txBox="1"/>
          <p:nvPr/>
        </p:nvSpPr>
        <p:spPr>
          <a:xfrm>
            <a:off x="7205199" y="3958237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被调用者函数帧（</a:t>
            </a:r>
            <a:r>
              <a:rPr kumimoji="1" lang="en-US" altLang="zh-Hans" dirty="0"/>
              <a:t>func</a:t>
            </a:r>
            <a:r>
              <a:rPr kumimoji="1" lang="zh-Hans" altLang="en-US" dirty="0"/>
              <a:t>函数帧）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79EB112-F4EA-5A49-937F-D81ACBB5193E}"/>
              </a:ext>
            </a:extLst>
          </p:cNvPr>
          <p:cNvCxnSpPr/>
          <p:nvPr/>
        </p:nvCxnSpPr>
        <p:spPr>
          <a:xfrm flipH="1">
            <a:off x="6766886" y="2674501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63F7D4-E23E-AE4C-B1B8-C6DBFFA11D41}"/>
              </a:ext>
            </a:extLst>
          </p:cNvPr>
          <p:cNvSpPr txBox="1"/>
          <p:nvPr/>
        </p:nvSpPr>
        <p:spPr>
          <a:xfrm>
            <a:off x="7322941" y="24727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ebp</a:t>
            </a:r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DA3F4C3-7F9F-F24F-8902-5BAE217264A4}"/>
              </a:ext>
            </a:extLst>
          </p:cNvPr>
          <p:cNvCxnSpPr/>
          <p:nvPr/>
        </p:nvCxnSpPr>
        <p:spPr>
          <a:xfrm flipH="1">
            <a:off x="6816313" y="5588454"/>
            <a:ext cx="55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2466F5B-2EA7-7F42-931F-1D1D19EBA2BD}"/>
              </a:ext>
            </a:extLst>
          </p:cNvPr>
          <p:cNvSpPr txBox="1"/>
          <p:nvPr/>
        </p:nvSpPr>
        <p:spPr>
          <a:xfrm>
            <a:off x="7513428" y="539789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esp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03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D4F9-D532-034A-9FB0-E24D0318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什么是缓冲区溢出？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BED2-91FB-C24C-8A06-880A8A5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缓冲区：</a:t>
            </a:r>
            <a:r>
              <a:rPr lang="zh-CN" altLang="en-US" b="1" dirty="0"/>
              <a:t>内存</a:t>
            </a:r>
            <a:r>
              <a:rPr lang="zh-CN" altLang="en-US" dirty="0"/>
              <a:t>中预留指定大小的存储空间用来对</a:t>
            </a:r>
            <a:r>
              <a:rPr lang="en-US" altLang="zh-CN" dirty="0"/>
              <a:t>I/O</a:t>
            </a:r>
            <a:r>
              <a:rPr lang="zh-CN" altLang="en-US" dirty="0"/>
              <a:t>的数据做临时存储，这部分预留的内存空间叫缓冲区。</a:t>
            </a:r>
            <a:endParaRPr lang="en-US" altLang="zh-CN" dirty="0"/>
          </a:p>
          <a:p>
            <a:r>
              <a:rPr lang="zh-CN" altLang="en-US" dirty="0"/>
              <a:t>缓冲区可以是堆栈</a:t>
            </a:r>
            <a:r>
              <a:rPr lang="en-US" altLang="zh-CN" dirty="0"/>
              <a:t>(</a:t>
            </a:r>
            <a:r>
              <a:rPr lang="zh-CN" altLang="en-US" dirty="0"/>
              <a:t>自动变量</a:t>
            </a:r>
            <a:r>
              <a:rPr lang="en-US" altLang="zh-CN" dirty="0"/>
              <a:t>)</a:t>
            </a:r>
            <a:r>
              <a:rPr lang="zh-CN" altLang="en-US" dirty="0"/>
              <a:t>、堆</a:t>
            </a:r>
            <a:r>
              <a:rPr lang="en-US" altLang="zh-CN" dirty="0"/>
              <a:t>(</a:t>
            </a:r>
            <a:r>
              <a:rPr lang="zh-CN" altLang="en-US" dirty="0"/>
              <a:t>动态内存</a:t>
            </a:r>
            <a:r>
              <a:rPr lang="en-US" altLang="zh-CN" dirty="0"/>
              <a:t>)</a:t>
            </a:r>
            <a:r>
              <a:rPr lang="zh-CN" altLang="en-US" dirty="0"/>
              <a:t>和静态数据区</a:t>
            </a:r>
            <a:r>
              <a:rPr lang="en-US" altLang="zh-CN" dirty="0"/>
              <a:t>(</a:t>
            </a:r>
            <a:r>
              <a:rPr lang="zh-CN" altLang="en-US" dirty="0"/>
              <a:t>全局或静态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Hans" altLang="en-US" dirty="0"/>
              <a:t>溢出：</a:t>
            </a:r>
            <a:r>
              <a:rPr lang="zh-CN" altLang="en-US" dirty="0"/>
              <a:t>溢出指数据被添加到分配给该缓冲区的内存块之外。缓冲区溢出是最常见的程序缺陷。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0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67C1-9534-DA41-9971-E836B42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缓冲区溢出会造成什么后果？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88305-AB51-F243-A29D-F9CA0BE0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若将函数返回地址修改为指向一段精心安排的恶意代码，则可达到危害系统安全的目的。此外，堆栈的正确恢复依赖于压栈的</a:t>
            </a:r>
            <a:r>
              <a:rPr lang="en-US" altLang="zh-CN" dirty="0"/>
              <a:t>EBP</a:t>
            </a:r>
            <a:r>
              <a:rPr lang="zh-CN" altLang="en-US" dirty="0"/>
              <a:t>值的正确性，但</a:t>
            </a:r>
            <a:r>
              <a:rPr lang="en-US" altLang="zh-CN" dirty="0"/>
              <a:t>EBP</a:t>
            </a:r>
            <a:r>
              <a:rPr lang="zh-CN" altLang="en-US" dirty="0"/>
              <a:t>域邻近局部变量，若编程中有意无意地通过局部变量的地址偏移窜改</a:t>
            </a:r>
            <a:r>
              <a:rPr lang="en-US" altLang="zh-CN" dirty="0"/>
              <a:t>EBP</a:t>
            </a:r>
            <a:r>
              <a:rPr lang="zh-CN" altLang="en-US" dirty="0"/>
              <a:t>值，则程序的行为将变得非常危险。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2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1339</Words>
  <Application>Microsoft Macintosh PowerPoint</Application>
  <PresentationFormat>宽屏</PresentationFormat>
  <Paragraphs>160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Pwn！</vt:lpstr>
      <vt:lpstr>知识储备</vt:lpstr>
      <vt:lpstr>如何调用函数？</vt:lpstr>
      <vt:lpstr>如何调用函数？ </vt:lpstr>
      <vt:lpstr>如何调用函数</vt:lpstr>
      <vt:lpstr>函数如何返回？</vt:lpstr>
      <vt:lpstr>高地址 | | | | | | | | ⬇️ 低地址</vt:lpstr>
      <vt:lpstr>什么是缓冲区溢出？</vt:lpstr>
      <vt:lpstr>缓冲区溢出会造成什么后果？</vt:lpstr>
      <vt:lpstr>所需工具</vt:lpstr>
      <vt:lpstr>一个具有明显缓冲区漏洞的程序</vt:lpstr>
      <vt:lpstr>分析</vt:lpstr>
      <vt:lpstr>思考</vt:lpstr>
      <vt:lpstr>思考</vt:lpstr>
      <vt:lpstr>什么是Shellcode</vt:lpstr>
      <vt:lpstr>第一步 确定溢出位置</vt:lpstr>
      <vt:lpstr>第一步 确定溢出位置</vt:lpstr>
      <vt:lpstr>第一步 确定溢出位置</vt:lpstr>
      <vt:lpstr>第二步 确定返回地址</vt:lpstr>
      <vt:lpstr>第二步 确定返回地址</vt:lpstr>
      <vt:lpstr>第三步 编写利用脚本</vt:lpstr>
      <vt:lpstr>第四步 Pwn！</vt:lpstr>
      <vt:lpstr>总结</vt:lpstr>
      <vt:lpstr>谢谢！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Pwn！</dc:title>
  <dc:creator>郎庆哲</dc:creator>
  <cp:lastModifiedBy>郎庆哲</cp:lastModifiedBy>
  <cp:revision>25</cp:revision>
  <dcterms:created xsi:type="dcterms:W3CDTF">2018-09-03T07:36:22Z</dcterms:created>
  <dcterms:modified xsi:type="dcterms:W3CDTF">2018-09-04T03:59:24Z</dcterms:modified>
</cp:coreProperties>
</file>