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BM Plex Serif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erif-bold.fntdata"/><Relationship Id="rId16" Type="http://schemas.openxmlformats.org/officeDocument/2006/relationships/font" Target="fonts/IBMPlexSerif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erif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erif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67dd446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67dd446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67dd446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67dd446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→ look at the tree, in a db server, tables are </a:t>
            </a:r>
            <a:r>
              <a:rPr lang="en"/>
              <a:t>connected in a tree format, and can be interconnected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syntaxic difference between most SQL languages are not super different… easy to pick up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67dd4460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67dd4460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 → a unique identifier in a table. (like a id, everyone gets their own)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 → a column that connects two relational databases together, so like in this example, the id may link to another table that is related to the information but in a different context / setting.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7dd4460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67dd446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Transfer Protocol is one of the various </a:t>
            </a:r>
            <a:r>
              <a:rPr lang="en"/>
              <a:t>transport</a:t>
            </a:r>
            <a:r>
              <a:rPr lang="en"/>
              <a:t> </a:t>
            </a:r>
            <a:r>
              <a:rPr lang="en"/>
              <a:t>level</a:t>
            </a:r>
            <a:r>
              <a:rPr lang="en"/>
              <a:t> protocols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lot more then just HTTP GET and POST request like…  COOKIE, SESSION, PUT, HEAD,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of thumb: post requests are safer dealing with confidential information; get request require less from server side so for less confidential things they are a good option (reloading a page does not require an additional request)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67dd4460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67dd4460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SELECT: select a column in a table, can be used in conjunction with FROM or UNION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FROM: select from a specific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UNION: append multiple select statements into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#: MySQL </a:t>
            </a:r>
            <a:r>
              <a:rPr lang="en"/>
              <a:t>comment, use it comment out parts of query that you do not want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848f1e4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848f1e4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67dd446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67dd446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Identify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Execute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Access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67dd446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67dd446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attacks are frequently used in combination to exploit the target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Content</a:t>
            </a:r>
            <a:r>
              <a:rPr lang="en"/>
              <a:t>, see changes in application when sending true/false statements.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Time Based</a:t>
            </a:r>
            <a:r>
              <a:rPr lang="en"/>
              <a:t>, depending on database response time, certain information can be learned.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848f1e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848f1e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business2community.com/cybersecurity/sql-injection-attacks-sqli-web-based-application-security-part-4-02223254" TargetMode="External"/><Relationship Id="rId4" Type="http://schemas.openxmlformats.org/officeDocument/2006/relationships/hyperlink" Target="https://owasp.org/www-project-top-te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.mysql.com/doc/refman/8.0/en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SQL Injection Workshop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681425"/>
            <a:ext cx="1096550" cy="346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47447" y="0"/>
            <a:ext cx="1096550" cy="346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IBM Plex Serif"/>
                <a:ea typeface="IBM Plex Serif"/>
                <a:cs typeface="IBM Plex Serif"/>
                <a:sym typeface="IBM Plex Serif"/>
              </a:rPr>
              <a:t>Sources</a:t>
            </a:r>
            <a:endParaRPr b="1" sz="2420"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23000" y="110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SQL Injection Attacks (SQLi) — Web-based Application Security, Part 4 - Business2Community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OWASP Top Ten | OWASP Foundation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IBM Plex Serif"/>
                <a:ea typeface="IBM Plex Serif"/>
                <a:cs typeface="IBM Plex Serif"/>
                <a:sym typeface="IBM Plex Serif"/>
              </a:rPr>
              <a:t>What is SQL (</a:t>
            </a:r>
            <a:r>
              <a:rPr b="1" lang="en" sz="2420">
                <a:latin typeface="IBM Plex Serif"/>
                <a:ea typeface="IBM Plex Serif"/>
                <a:cs typeface="IBM Plex Serif"/>
                <a:sym typeface="IBM Plex Serif"/>
              </a:rPr>
              <a:t>Structured</a:t>
            </a:r>
            <a:r>
              <a:rPr b="1" lang="en" sz="2420">
                <a:latin typeface="IBM Plex Serif"/>
                <a:ea typeface="IBM Plex Serif"/>
                <a:cs typeface="IBM Plex Serif"/>
                <a:sym typeface="IBM Plex Serif"/>
              </a:rPr>
              <a:t> Query </a:t>
            </a:r>
            <a:r>
              <a:rPr b="1" lang="en" sz="2420">
                <a:latin typeface="IBM Plex Serif"/>
                <a:ea typeface="IBM Plex Serif"/>
                <a:cs typeface="IBM Plex Serif"/>
                <a:sym typeface="IBM Plex Serif"/>
              </a:rPr>
              <a:t>Language</a:t>
            </a:r>
            <a:r>
              <a:rPr b="1" lang="en" sz="2420">
                <a:latin typeface="IBM Plex Serif"/>
                <a:ea typeface="IBM Plex Serif"/>
                <a:cs typeface="IBM Plex Serif"/>
                <a:sym typeface="IBM Plex Serif"/>
              </a:rPr>
              <a:t>)? </a:t>
            </a:r>
            <a:endParaRPr b="1" sz="2420"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825">
                <a:solidFill>
                  <a:srgbClr val="B6D7A8"/>
                </a:solidFill>
              </a:rPr>
              <a:t>SQL </a:t>
            </a:r>
            <a:r>
              <a:rPr lang="en" sz="1825">
                <a:solidFill>
                  <a:schemeClr val="accent2"/>
                </a:solidFill>
              </a:rPr>
              <a:t>is a computer programming language that can be </a:t>
            </a:r>
            <a:r>
              <a:rPr lang="en" sz="1825">
                <a:solidFill>
                  <a:schemeClr val="accent2"/>
                </a:solidFill>
              </a:rPr>
              <a:t>used to interact with a </a:t>
            </a:r>
            <a:r>
              <a:rPr b="1" lang="en" sz="1825">
                <a:solidFill>
                  <a:srgbClr val="B6D7A8"/>
                </a:solidFill>
              </a:rPr>
              <a:t>relational </a:t>
            </a:r>
            <a:r>
              <a:rPr b="1" lang="en" sz="1825">
                <a:solidFill>
                  <a:srgbClr val="B6D7A8"/>
                </a:solidFill>
              </a:rPr>
              <a:t>database</a:t>
            </a:r>
            <a:r>
              <a:rPr lang="en" sz="1825">
                <a:solidFill>
                  <a:schemeClr val="accent2"/>
                </a:solidFill>
              </a:rPr>
              <a:t>. These tools include:</a:t>
            </a:r>
            <a:endParaRPr sz="1825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825">
                <a:solidFill>
                  <a:srgbClr val="B6D7A8"/>
                </a:solidFill>
              </a:rPr>
              <a:t>S</a:t>
            </a:r>
            <a:r>
              <a:rPr b="1" lang="en" sz="1825">
                <a:solidFill>
                  <a:srgbClr val="B6D7A8"/>
                </a:solidFill>
              </a:rPr>
              <a:t>electing</a:t>
            </a:r>
            <a:r>
              <a:rPr lang="en" sz="1825">
                <a:solidFill>
                  <a:srgbClr val="B6D7A8"/>
                </a:solidFill>
              </a:rPr>
              <a:t>		</a:t>
            </a:r>
            <a:endParaRPr b="1" sz="1825">
              <a:solidFill>
                <a:srgbClr val="B6D7A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825">
                <a:solidFill>
                  <a:srgbClr val="B6D7A8"/>
                </a:solidFill>
              </a:rPr>
              <a:t>Updating</a:t>
            </a:r>
            <a:r>
              <a:rPr lang="en" sz="1825">
                <a:solidFill>
                  <a:srgbClr val="B6D7A8"/>
                </a:solidFill>
              </a:rPr>
              <a:t>		</a:t>
            </a:r>
            <a:endParaRPr b="1" sz="1825">
              <a:solidFill>
                <a:srgbClr val="B6D7A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825">
                <a:solidFill>
                  <a:srgbClr val="B6D7A8"/>
                </a:solidFill>
              </a:rPr>
              <a:t>Deleting </a:t>
            </a:r>
            <a:r>
              <a:rPr lang="en" sz="1825">
                <a:solidFill>
                  <a:srgbClr val="B6D7A8"/>
                </a:solidFill>
              </a:rPr>
              <a:t>	</a:t>
            </a:r>
            <a:endParaRPr b="1" sz="1825">
              <a:solidFill>
                <a:srgbClr val="B6D7A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825">
                <a:solidFill>
                  <a:srgbClr val="B6D7A8"/>
                </a:solidFill>
              </a:rPr>
              <a:t>Inserting </a:t>
            </a:r>
            <a:r>
              <a:rPr lang="en" sz="1825">
                <a:solidFill>
                  <a:srgbClr val="B6D7A8"/>
                </a:solidFill>
              </a:rPr>
              <a:t>	</a:t>
            </a:r>
            <a:endParaRPr sz="1825">
              <a:solidFill>
                <a:srgbClr val="B6D7A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n" sz="1825">
                <a:solidFill>
                  <a:srgbClr val="B6D7A8"/>
                </a:solidFill>
              </a:rPr>
              <a:t>MySQL, SQLite, PostgreSQL</a:t>
            </a:r>
            <a:endParaRPr b="1" sz="1825">
              <a:solidFill>
                <a:srgbClr val="B6D7A8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77775"/>
            <a:ext cx="4260300" cy="25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01125" y="6027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erif"/>
                <a:ea typeface="IBM Plex Serif"/>
                <a:cs typeface="IBM Plex Serif"/>
                <a:sym typeface="IBM Plex Serif"/>
              </a:rPr>
              <a:t>Database Table Structure and Terms</a:t>
            </a:r>
            <a:endParaRPr b="1"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01125" y="14197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Char char="-"/>
            </a:pPr>
            <a:r>
              <a:rPr b="1" lang="en" sz="1500">
                <a:solidFill>
                  <a:srgbClr val="B6D7A8"/>
                </a:solidFill>
              </a:rPr>
              <a:t>Columns </a:t>
            </a:r>
            <a:endParaRPr b="1" sz="1500">
              <a:solidFill>
                <a:srgbClr val="B6D7A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Char char="-"/>
            </a:pPr>
            <a:r>
              <a:rPr b="1" lang="en" sz="1500">
                <a:solidFill>
                  <a:srgbClr val="B6D7A8"/>
                </a:solidFill>
              </a:rPr>
              <a:t>Rows</a:t>
            </a:r>
            <a:endParaRPr b="1" sz="1500">
              <a:solidFill>
                <a:srgbClr val="B6D7A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Char char="-"/>
            </a:pPr>
            <a:r>
              <a:rPr b="1" lang="en" sz="1500">
                <a:solidFill>
                  <a:srgbClr val="B6D7A8"/>
                </a:solidFill>
              </a:rPr>
              <a:t>Cells</a:t>
            </a:r>
            <a:endParaRPr b="1" sz="15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6D7A8"/>
                </a:solidFill>
              </a:rPr>
              <a:t>Primary Key</a:t>
            </a:r>
            <a:endParaRPr b="1" sz="17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6D7A8"/>
                </a:solidFill>
              </a:rPr>
              <a:t>Foreign</a:t>
            </a:r>
            <a:r>
              <a:rPr b="1" lang="en" sz="1700">
                <a:solidFill>
                  <a:srgbClr val="B6D7A8"/>
                </a:solidFill>
              </a:rPr>
              <a:t> Key</a:t>
            </a:r>
            <a:endParaRPr b="1" sz="17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000" y="164625"/>
            <a:ext cx="6450050" cy="48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IBM Plex Serif"/>
                <a:ea typeface="IBM Plex Serif"/>
                <a:cs typeface="IBM Plex Serif"/>
                <a:sym typeface="IBM Plex Serif"/>
              </a:rPr>
              <a:t>How does the Website Send Information to Database?</a:t>
            </a:r>
            <a:endParaRPr b="1" sz="2420"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6D7A8"/>
                </a:solidFill>
              </a:rPr>
              <a:t>HTTP REQUESTS:</a:t>
            </a:r>
            <a:endParaRPr b="1" sz="15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6D7A8"/>
                </a:solidFill>
              </a:rPr>
              <a:t>(Hypertext Transfer </a:t>
            </a:r>
            <a:r>
              <a:rPr b="1" lang="en" sz="1500">
                <a:solidFill>
                  <a:srgbClr val="B6D7A8"/>
                </a:solidFill>
              </a:rPr>
              <a:t>Protocol</a:t>
            </a:r>
            <a:r>
              <a:rPr b="1" lang="en" sz="1500">
                <a:solidFill>
                  <a:schemeClr val="accent2"/>
                </a:solidFill>
              </a:rPr>
              <a:t> - </a:t>
            </a:r>
            <a:r>
              <a:rPr lang="en" sz="1500">
                <a:solidFill>
                  <a:schemeClr val="accent2"/>
                </a:solidFill>
              </a:rPr>
              <a:t>client-server communication, server receives different</a:t>
            </a:r>
            <a:r>
              <a:rPr b="1" lang="en" sz="1500">
                <a:solidFill>
                  <a:schemeClr val="accent2"/>
                </a:solidFill>
              </a:rPr>
              <a:t> </a:t>
            </a:r>
            <a:r>
              <a:rPr b="1" lang="en" sz="1500">
                <a:solidFill>
                  <a:srgbClr val="B6D7A8"/>
                </a:solidFill>
              </a:rPr>
              <a:t>requests </a:t>
            </a:r>
            <a:r>
              <a:rPr lang="en" sz="1500">
                <a:solidFill>
                  <a:schemeClr val="accent2"/>
                </a:solidFill>
              </a:rPr>
              <a:t>then sends a </a:t>
            </a:r>
            <a:r>
              <a:rPr b="1" lang="en" sz="1500">
                <a:solidFill>
                  <a:srgbClr val="B6D7A8"/>
                </a:solidFill>
              </a:rPr>
              <a:t>response)</a:t>
            </a:r>
            <a:endParaRPr sz="15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6D7A8"/>
                </a:solidFill>
              </a:rPr>
              <a:t>GET </a:t>
            </a:r>
            <a:r>
              <a:rPr b="1" lang="en" sz="1500">
                <a:solidFill>
                  <a:schemeClr val="accent2"/>
                </a:solidFill>
              </a:rPr>
              <a:t>   </a:t>
            </a:r>
            <a:r>
              <a:rPr lang="en" sz="1500">
                <a:solidFill>
                  <a:schemeClr val="accent2"/>
                </a:solidFill>
              </a:rPr>
              <a:t>→  request data from the server, can be cached and remain in user history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B6D7A8"/>
                </a:solidFill>
              </a:rPr>
              <a:t>POST </a:t>
            </a:r>
            <a:r>
              <a:rPr b="1" lang="en" sz="1500">
                <a:solidFill>
                  <a:schemeClr val="accent2"/>
                </a:solidFill>
              </a:rPr>
              <a:t> </a:t>
            </a:r>
            <a:r>
              <a:rPr lang="en" sz="1500">
                <a:solidFill>
                  <a:schemeClr val="accent2"/>
                </a:solidFill>
              </a:rPr>
              <a:t>→ send data to a server to create/update a resource, not cached nor added to user history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80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IBM Plex Serif"/>
                <a:ea typeface="IBM Plex Serif"/>
                <a:cs typeface="IBM Plex Serif"/>
                <a:sym typeface="IBM Plex Serif"/>
              </a:rPr>
              <a:t>MySQL Syntax</a:t>
            </a:r>
            <a:endParaRPr b="1" sz="2420"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4 Basic Commands: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b="1" lang="en" sz="1900">
                <a:solidFill>
                  <a:srgbClr val="B6D7A8"/>
                </a:solidFill>
              </a:rPr>
              <a:t>SELECT, INSERT, UPDATE, DELETE</a:t>
            </a:r>
            <a:endParaRPr b="1" sz="19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Other useful commands → </a:t>
            </a:r>
            <a:r>
              <a:rPr b="1" lang="en" sz="1900">
                <a:solidFill>
                  <a:srgbClr val="B6D7A8"/>
                </a:solidFill>
              </a:rPr>
              <a:t>UNION </a:t>
            </a:r>
            <a:endParaRPr b="1" sz="19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B6D7A8"/>
                </a:solidFill>
              </a:rPr>
              <a:t>						    #</a:t>
            </a:r>
            <a:endParaRPr b="1" sz="19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B6D7A8"/>
                </a:solidFill>
              </a:rPr>
              <a:t>						    FROM</a:t>
            </a:r>
            <a:endParaRPr b="1" sz="19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Ever confused or lost? Look at </a:t>
            </a:r>
            <a:r>
              <a:rPr b="1" lang="en" sz="1900">
                <a:solidFill>
                  <a:srgbClr val="B6D7A8"/>
                </a:solidFill>
              </a:rPr>
              <a:t>MySQL Documentation</a:t>
            </a:r>
            <a:endParaRPr b="1" sz="19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MySQL :: MySQL 8.0 Reference Manual</a:t>
            </a:r>
            <a:r>
              <a:rPr b="1" lang="en">
                <a:solidFill>
                  <a:schemeClr val="dk1"/>
                </a:solidFill>
              </a:rPr>
              <a:t>				   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1247" y="1605225"/>
            <a:ext cx="1096550" cy="346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IBM Plex Serif"/>
                <a:ea typeface="IBM Plex Serif"/>
                <a:cs typeface="IBM Plex Serif"/>
                <a:sym typeface="IBM Plex Serif"/>
              </a:rPr>
              <a:t>What is Information Schema?</a:t>
            </a:r>
            <a:endParaRPr b="1" sz="2420"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2603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6D7A8"/>
                </a:solidFill>
              </a:rPr>
              <a:t>Information Schema</a:t>
            </a:r>
            <a:r>
              <a:rPr lang="en">
                <a:solidFill>
                  <a:schemeClr val="accent2"/>
                </a:solidFill>
              </a:rPr>
              <a:t> contains the metadata information of a table (read-only), and how databases relate to each other.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It can be called different ways: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</a:t>
            </a:r>
            <a:r>
              <a:rPr lang="en">
                <a:solidFill>
                  <a:schemeClr val="accent2"/>
                </a:solidFill>
              </a:rPr>
              <a:t>nformation_schema.</a:t>
            </a:r>
            <a:r>
              <a:rPr b="1" lang="en">
                <a:solidFill>
                  <a:srgbClr val="B6D7A8"/>
                </a:solidFill>
              </a:rPr>
              <a:t>columns</a:t>
            </a:r>
            <a:endParaRPr b="1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</a:t>
            </a:r>
            <a:r>
              <a:rPr lang="en">
                <a:solidFill>
                  <a:schemeClr val="accent2"/>
                </a:solidFill>
              </a:rPr>
              <a:t>nformation_schema.</a:t>
            </a:r>
            <a:r>
              <a:rPr b="1" lang="en">
                <a:solidFill>
                  <a:srgbClr val="B6D7A8"/>
                </a:solidFill>
              </a:rPr>
              <a:t>tables</a:t>
            </a:r>
            <a:endParaRPr b="1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i</a:t>
            </a:r>
            <a:r>
              <a:rPr lang="en">
                <a:solidFill>
                  <a:schemeClr val="accent2"/>
                </a:solidFill>
              </a:rPr>
              <a:t>nformation_schema.</a:t>
            </a:r>
            <a:r>
              <a:rPr b="1" lang="en">
                <a:solidFill>
                  <a:srgbClr val="B6D7A8"/>
                </a:solidFill>
              </a:rPr>
              <a:t>views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75" y="945075"/>
            <a:ext cx="3809400" cy="375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52400" y="-152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erif"/>
                <a:ea typeface="IBM Plex Serif"/>
                <a:cs typeface="IBM Plex Serif"/>
                <a:sym typeface="IBM Plex Serif"/>
              </a:rPr>
              <a:t>What is SQLi?</a:t>
            </a:r>
            <a:endParaRPr b="1"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075" y="603300"/>
            <a:ext cx="5361900" cy="4110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447" y="1681425"/>
            <a:ext cx="1096550" cy="346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223800" y="0"/>
            <a:ext cx="920200" cy="29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IBM Plex Serif"/>
                <a:ea typeface="IBM Plex Serif"/>
                <a:cs typeface="IBM Plex Serif"/>
                <a:sym typeface="IBM Plex Serif"/>
              </a:rPr>
              <a:t>Different types of SQLi Attacks</a:t>
            </a:r>
            <a:endParaRPr b="1" sz="2420"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7323">
                <a:solidFill>
                  <a:srgbClr val="B6D7A8"/>
                </a:solidFill>
              </a:rPr>
              <a:t>Error Based:</a:t>
            </a:r>
            <a:r>
              <a:rPr b="1" lang="en" sz="7323">
                <a:solidFill>
                  <a:schemeClr val="accent2"/>
                </a:solidFill>
              </a:rPr>
              <a:t> </a:t>
            </a:r>
            <a:r>
              <a:rPr lang="en" sz="7323">
                <a:solidFill>
                  <a:schemeClr val="accent2"/>
                </a:solidFill>
              </a:rPr>
              <a:t>Errors that exploiters can see, reveals sensitive information</a:t>
            </a:r>
            <a:endParaRPr sz="7323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7323">
                <a:solidFill>
                  <a:srgbClr val="B6D7A8"/>
                </a:solidFill>
              </a:rPr>
              <a:t>Union Based:</a:t>
            </a:r>
            <a:r>
              <a:rPr b="1" lang="en" sz="7323">
                <a:solidFill>
                  <a:schemeClr val="accent2"/>
                </a:solidFill>
              </a:rPr>
              <a:t> </a:t>
            </a:r>
            <a:r>
              <a:rPr lang="en" sz="7323">
                <a:solidFill>
                  <a:schemeClr val="accent2"/>
                </a:solidFill>
              </a:rPr>
              <a:t> </a:t>
            </a:r>
            <a:r>
              <a:rPr lang="en" sz="7323">
                <a:solidFill>
                  <a:schemeClr val="accent2"/>
                </a:solidFill>
              </a:rPr>
              <a:t>Appends multiple column calls to retrieve from related tables</a:t>
            </a:r>
            <a:endParaRPr sz="7323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323">
                <a:solidFill>
                  <a:srgbClr val="B6D7A8"/>
                </a:solidFill>
              </a:rPr>
              <a:t>Blind Injection:</a:t>
            </a:r>
            <a:r>
              <a:rPr lang="en" sz="7323">
                <a:solidFill>
                  <a:schemeClr val="accent2"/>
                </a:solidFill>
              </a:rPr>
              <a:t> Can not directly see responses</a:t>
            </a:r>
            <a:r>
              <a:rPr lang="en" sz="7323">
                <a:solidFill>
                  <a:schemeClr val="accent2"/>
                </a:solidFill>
              </a:rPr>
              <a:t>, but you can do either</a:t>
            </a:r>
            <a:endParaRPr sz="7323">
              <a:solidFill>
                <a:schemeClr val="accent2"/>
              </a:solidFill>
            </a:endParaRPr>
          </a:p>
          <a:p>
            <a:pPr indent="-344853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-"/>
            </a:pPr>
            <a:r>
              <a:rPr lang="en" sz="7323">
                <a:solidFill>
                  <a:schemeClr val="accent2"/>
                </a:solidFill>
              </a:rPr>
              <a:t>Content Based</a:t>
            </a:r>
            <a:endParaRPr sz="7323">
              <a:solidFill>
                <a:schemeClr val="accent2"/>
              </a:solidFill>
            </a:endParaRPr>
          </a:p>
          <a:p>
            <a:pPr indent="-34485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-"/>
            </a:pPr>
            <a:r>
              <a:rPr lang="en" sz="7323">
                <a:solidFill>
                  <a:schemeClr val="accent2"/>
                </a:solidFill>
              </a:rPr>
              <a:t>Time Based</a:t>
            </a:r>
            <a:endParaRPr sz="7323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323">
                <a:solidFill>
                  <a:srgbClr val="B6D7A8"/>
                </a:solidFill>
              </a:rPr>
              <a:t>Out of Band Based:</a:t>
            </a:r>
            <a:r>
              <a:rPr lang="en" sz="7323">
                <a:solidFill>
                  <a:schemeClr val="accent2"/>
                </a:solidFill>
              </a:rPr>
              <a:t> Rarer, user able to send requests, can cause delays</a:t>
            </a:r>
            <a:endParaRPr sz="7323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Demo Time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Time to see an example!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2" y="1681425"/>
            <a:ext cx="1096550" cy="346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47446" y="44488"/>
            <a:ext cx="1096550" cy="346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