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8" r:id="rId3"/>
    <p:sldId id="257" r:id="rId4"/>
    <p:sldId id="267" r:id="rId5"/>
    <p:sldId id="259" r:id="rId6"/>
    <p:sldId id="260" r:id="rId7"/>
    <p:sldId id="272" r:id="rId8"/>
    <p:sldId id="273" r:id="rId9"/>
    <p:sldId id="275" r:id="rId10"/>
    <p:sldId id="276" r:id="rId11"/>
    <p:sldId id="278" r:id="rId12"/>
    <p:sldId id="279" r:id="rId13"/>
    <p:sldId id="280" r:id="rId14"/>
    <p:sldId id="283" r:id="rId15"/>
    <p:sldId id="285" r:id="rId16"/>
    <p:sldId id="286" r:id="rId17"/>
    <p:sldId id="287" r:id="rId18"/>
    <p:sldId id="266" r:id="rId19"/>
    <p:sldId id="28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CB9"/>
    <a:srgbClr val="E4A9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77189" autoAdjust="0"/>
  </p:normalViewPr>
  <p:slideViewPr>
    <p:cSldViewPr snapToGrid="0">
      <p:cViewPr varScale="1">
        <p:scale>
          <a:sx n="75" d="100"/>
          <a:sy n="75"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angxiao\Documents\GitHub\xiao_multiagent\logs\resul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40" b="1" i="0" u="none" strike="noStrike" kern="1200" baseline="0">
                <a:solidFill>
                  <a:schemeClr val="tx2"/>
                </a:solidFill>
                <a:latin typeface="+mn-lt"/>
                <a:ea typeface="+mn-ea"/>
                <a:cs typeface="+mn-cs"/>
              </a:defRPr>
            </a:pPr>
            <a:r>
              <a:rPr lang="ja-JP" sz="1800" b="0" dirty="0">
                <a:latin typeface="メイリオ" panose="020B0604030504040204" pitchFamily="50" charset="-128"/>
                <a:ea typeface="メイリオ" panose="020B0604030504040204" pitchFamily="50" charset="-128"/>
              </a:rPr>
              <a:t>提案手法と</a:t>
            </a:r>
            <a:r>
              <a:rPr lang="en-US" sz="1800" b="0" dirty="0">
                <a:latin typeface="メイリオ" panose="020B0604030504040204" pitchFamily="50" charset="-128"/>
                <a:ea typeface="メイリオ" panose="020B0604030504040204" pitchFamily="50" charset="-128"/>
              </a:rPr>
              <a:t>A star</a:t>
            </a:r>
            <a:r>
              <a:rPr lang="ja-JP" sz="1800" b="0" dirty="0">
                <a:latin typeface="メイリオ" panose="020B0604030504040204" pitchFamily="50" charset="-128"/>
                <a:ea typeface="メイリオ" panose="020B0604030504040204" pitchFamily="50" charset="-128"/>
              </a:rPr>
              <a:t>の比較実験</a:t>
            </a:r>
          </a:p>
        </c:rich>
      </c:tx>
      <c:layout>
        <c:manualLayout>
          <c:xMode val="edge"/>
          <c:yMode val="edge"/>
          <c:x val="0.2879420472218896"/>
          <c:y val="3.5512919339068222E-2"/>
        </c:manualLayout>
      </c:layout>
      <c:overlay val="0"/>
      <c:spPr>
        <a:noFill/>
        <a:ln>
          <a:noFill/>
        </a:ln>
        <a:effectLst/>
      </c:spPr>
      <c:txPr>
        <a:bodyPr rot="0" spcFirstLastPara="1" vertOverflow="ellipsis" vert="horz" wrap="square" anchor="ctr" anchorCtr="1"/>
        <a:lstStyle/>
        <a:p>
          <a:pPr>
            <a:defRPr lang="ja-JP" sz="1440" b="1" i="0" u="none" strike="noStrike" kern="1200" baseline="0">
              <a:solidFill>
                <a:schemeClr val="tx2"/>
              </a:solidFill>
              <a:latin typeface="+mn-lt"/>
              <a:ea typeface="+mn-ea"/>
              <a:cs typeface="+mn-cs"/>
            </a:defRPr>
          </a:pPr>
          <a:endParaRPr lang="zh-CN"/>
        </a:p>
      </c:txPr>
    </c:title>
    <c:autoTitleDeleted val="0"/>
    <c:plotArea>
      <c:layout/>
      <c:barChart>
        <c:barDir val="col"/>
        <c:grouping val="clustered"/>
        <c:varyColors val="0"/>
        <c:ser>
          <c:idx val="0"/>
          <c:order val="0"/>
          <c:tx>
            <c:strRef>
              <c:f>Sheet1!$E$27</c:f>
              <c:strCache>
                <c:ptCount val="1"/>
                <c:pt idx="0">
                  <c:v>astar</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Sheet1!$F$26:$G$26</c:f>
              <c:strCache>
                <c:ptCount val="1"/>
                <c:pt idx="0">
                  <c:v>成功率</c:v>
                </c:pt>
              </c:strCache>
            </c:strRef>
          </c:cat>
          <c:val>
            <c:numRef>
              <c:f>Sheet1!$F$27:$G$27</c:f>
              <c:numCache>
                <c:formatCode>0%</c:formatCode>
                <c:ptCount val="2"/>
                <c:pt idx="0">
                  <c:v>0.5</c:v>
                </c:pt>
                <c:pt idx="1">
                  <c:v>0.24</c:v>
                </c:pt>
              </c:numCache>
            </c:numRef>
          </c:val>
          <c:extLst xmlns:c16r2="http://schemas.microsoft.com/office/drawing/2015/06/chart">
            <c:ext xmlns:c16="http://schemas.microsoft.com/office/drawing/2014/chart" uri="{C3380CC4-5D6E-409C-BE32-E72D297353CC}">
              <c16:uniqueId val="{00000000-7773-4CB9-B6B8-DB616D87F2E1}"/>
            </c:ext>
          </c:extLst>
        </c:ser>
        <c:ser>
          <c:idx val="1"/>
          <c:order val="1"/>
          <c:tx>
            <c:strRef>
              <c:f>Sheet1!$E$28</c:f>
              <c:strCache>
                <c:ptCount val="1"/>
                <c:pt idx="0">
                  <c:v>提案手法</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Sheet1!$F$26:$G$26</c:f>
              <c:strCache>
                <c:ptCount val="1"/>
                <c:pt idx="0">
                  <c:v>成功率</c:v>
                </c:pt>
              </c:strCache>
            </c:strRef>
          </c:cat>
          <c:val>
            <c:numRef>
              <c:f>Sheet1!$F$28:$G$28</c:f>
              <c:numCache>
                <c:formatCode>0%</c:formatCode>
                <c:ptCount val="2"/>
                <c:pt idx="0">
                  <c:v>0.8</c:v>
                </c:pt>
                <c:pt idx="1">
                  <c:v>0.64</c:v>
                </c:pt>
              </c:numCache>
            </c:numRef>
          </c:val>
          <c:extLst xmlns:c16r2="http://schemas.microsoft.com/office/drawing/2015/06/chart">
            <c:ext xmlns:c16="http://schemas.microsoft.com/office/drawing/2014/chart" uri="{C3380CC4-5D6E-409C-BE32-E72D297353CC}">
              <c16:uniqueId val="{00000001-7773-4CB9-B6B8-DB616D87F2E1}"/>
            </c:ext>
          </c:extLst>
        </c:ser>
        <c:dLbls>
          <c:showLegendKey val="0"/>
          <c:showVal val="0"/>
          <c:showCatName val="0"/>
          <c:showSerName val="0"/>
          <c:showPercent val="0"/>
          <c:showBubbleSize val="0"/>
        </c:dLbls>
        <c:gapWidth val="100"/>
        <c:overlap val="-24"/>
        <c:axId val="-1107343952"/>
        <c:axId val="-1107342320"/>
      </c:barChart>
      <c:catAx>
        <c:axId val="-1107343952"/>
        <c:scaling>
          <c:orientation val="minMax"/>
        </c:scaling>
        <c:delete val="1"/>
        <c:axPos val="b"/>
        <c:title>
          <c:tx>
            <c:rich>
              <a:bodyPr rot="0" spcFirstLastPara="1" vertOverflow="ellipsis" vert="horz" wrap="square" anchor="ctr" anchorCtr="1"/>
              <a:lstStyle/>
              <a:p>
                <a:pPr>
                  <a:defRPr lang="ja-JP" sz="1200" b="1" i="0" u="none" strike="noStrike" kern="1200" baseline="0">
                    <a:solidFill>
                      <a:schemeClr val="tx2"/>
                    </a:solidFill>
                    <a:latin typeface="+mn-lt"/>
                    <a:ea typeface="+mn-ea"/>
                    <a:cs typeface="+mn-cs"/>
                  </a:defRPr>
                </a:pPr>
                <a:r>
                  <a:rPr lang="en-US"/>
                  <a:t>homemade map                                                    </a:t>
                </a:r>
                <a:r>
                  <a:rPr lang="ja-JP"/>
                  <a:t>　</a:t>
                </a:r>
                <a:r>
                  <a:rPr lang="en-US"/>
                  <a:t>maze          </a:t>
                </a:r>
                <a:endParaRPr lang="ja-JP"/>
              </a:p>
            </c:rich>
          </c:tx>
          <c:layout>
            <c:manualLayout>
              <c:xMode val="edge"/>
              <c:yMode val="edge"/>
              <c:x val="0.25498300195151413"/>
              <c:y val="0.83959532049710628"/>
            </c:manualLayout>
          </c:layout>
          <c:overlay val="0"/>
          <c:spPr>
            <a:noFill/>
            <a:ln>
              <a:noFill/>
            </a:ln>
            <a:effectLst/>
          </c:spPr>
          <c:txPr>
            <a:bodyPr rot="0" spcFirstLastPara="1" vertOverflow="ellipsis" vert="horz" wrap="square" anchor="ctr" anchorCtr="1"/>
            <a:lstStyle/>
            <a:p>
              <a:pPr>
                <a:defRPr lang="ja-JP" sz="1200" b="1" i="0" u="none" strike="noStrike" kern="1200" baseline="0">
                  <a:solidFill>
                    <a:schemeClr val="tx2"/>
                  </a:solidFill>
                  <a:latin typeface="+mn-lt"/>
                  <a:ea typeface="+mn-ea"/>
                  <a:cs typeface="+mn-cs"/>
                </a:defRPr>
              </a:pPr>
              <a:endParaRPr lang="zh-CN"/>
            </a:p>
          </c:txPr>
        </c:title>
        <c:numFmt formatCode="General" sourceLinked="1"/>
        <c:majorTickMark val="none"/>
        <c:minorTickMark val="none"/>
        <c:tickLblPos val="nextTo"/>
        <c:crossAx val="-1107342320"/>
        <c:crosses val="autoZero"/>
        <c:auto val="1"/>
        <c:lblAlgn val="ctr"/>
        <c:lblOffset val="100"/>
        <c:noMultiLvlLbl val="0"/>
      </c:catAx>
      <c:valAx>
        <c:axId val="-1107342320"/>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lang="ja-JP" sz="1200" b="1" i="0" u="none" strike="noStrike" kern="1200" baseline="0">
                    <a:solidFill>
                      <a:schemeClr val="tx2"/>
                    </a:solidFill>
                    <a:latin typeface="+mn-lt"/>
                    <a:ea typeface="+mn-ea"/>
                    <a:cs typeface="+mn-cs"/>
                  </a:defRPr>
                </a:pPr>
                <a:r>
                  <a:rPr lang="ja-JP"/>
                  <a:t>成功率</a:t>
                </a:r>
              </a:p>
            </c:rich>
          </c:tx>
          <c:layout/>
          <c:overlay val="0"/>
          <c:spPr>
            <a:noFill/>
            <a:ln>
              <a:noFill/>
            </a:ln>
            <a:effectLst/>
          </c:spPr>
          <c:txPr>
            <a:bodyPr rot="-5400000" spcFirstLastPara="1" vertOverflow="ellipsis" vert="horz" wrap="square" anchor="ctr" anchorCtr="1"/>
            <a:lstStyle/>
            <a:p>
              <a:pPr>
                <a:defRPr lang="ja-JP" sz="1200" b="1" i="0" u="none" strike="noStrike" kern="1200" baseline="0">
                  <a:solidFill>
                    <a:schemeClr val="tx2"/>
                  </a:solidFill>
                  <a:latin typeface="+mn-lt"/>
                  <a:ea typeface="+mn-ea"/>
                  <a:cs typeface="+mn-cs"/>
                </a:defRPr>
              </a:pPr>
              <a:endParaRPr lang="zh-CN"/>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zh-CN"/>
          </a:p>
        </c:txPr>
        <c:crossAx val="-11073439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sz="12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6A174-C216-4117-8692-1929BBE85188}" type="datetimeFigureOut">
              <a:rPr lang="en-US" smtClean="0"/>
              <a:t>3/10/2017</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D0E92-B48E-45B2-A01B-1B466D239D16}" type="slidenum">
              <a:rPr lang="en-US" smtClean="0"/>
              <a:t>‹#›</a:t>
            </a:fld>
            <a:endParaRPr lang="en-US"/>
          </a:p>
        </p:txBody>
      </p:sp>
    </p:spTree>
    <p:extLst>
      <p:ext uri="{BB962C8B-B14F-4D97-AF65-F5344CB8AC3E}">
        <p14:creationId xmlns:p14="http://schemas.microsoft.com/office/powerpoint/2010/main" val="1279079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こんにちは。</a:t>
            </a:r>
            <a:endParaRPr lang="en-US" altLang="ja-JP" dirty="0" smtClean="0"/>
          </a:p>
          <a:p>
            <a:r>
              <a:rPr lang="ja-JP" altLang="en-US" dirty="0" smtClean="0"/>
              <a:t>筑波大学システム情報工学研究科知能機能システム専攻の唐霄が</a:t>
            </a:r>
            <a:r>
              <a:rPr lang="ja-JP" altLang="en-US" sz="1200" dirty="0" smtClean="0"/>
              <a:t>リアルタイムグリッド環境におけるマルチエージェントの単一移動対象捕獲の探索法について発表させていただきます。</a:t>
            </a:r>
            <a:endParaRPr lang="en-US" altLang="ja-JP" sz="1200" dirty="0" smtClean="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a:t>
            </a:fld>
            <a:endParaRPr lang="en-US"/>
          </a:p>
        </p:txBody>
      </p:sp>
    </p:spTree>
    <p:extLst>
      <p:ext uri="{BB962C8B-B14F-4D97-AF65-F5344CB8AC3E}">
        <p14:creationId xmlns:p14="http://schemas.microsoft.com/office/powerpoint/2010/main" val="2279436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従来手法の問題点について説明いたします。</a:t>
            </a:r>
            <a:endParaRPr lang="en-US" altLang="ja-JP" dirty="0" smtClean="0"/>
          </a:p>
          <a:p>
            <a:r>
              <a:rPr lang="ja-JP" altLang="en-US" dirty="0" smtClean="0"/>
              <a:t>問題１は計算量が多いことです。</a:t>
            </a:r>
            <a:endParaRPr lang="en-US" altLang="ja-JP" dirty="0" smtClean="0"/>
          </a:p>
          <a:p>
            <a:r>
              <a:rPr lang="ja-JP" altLang="en-US" dirty="0" smtClean="0"/>
              <a:t>どんな地図でも、</a:t>
            </a:r>
            <a:r>
              <a:rPr lang="en-US" altLang="ja-JP" dirty="0" smtClean="0"/>
              <a:t>PCS</a:t>
            </a:r>
            <a:r>
              <a:rPr lang="ja-JP" altLang="en-US" dirty="0" smtClean="0"/>
              <a:t>を計算するため、地図全探索しなければなりません。</a:t>
            </a:r>
            <a:endParaRPr lang="en-US" altLang="ja-JP" dirty="0" smtClean="0"/>
          </a:p>
          <a:p>
            <a:r>
              <a:rPr lang="ja-JP" altLang="en-US" dirty="0" smtClean="0"/>
              <a:t>即ち、計算量は</a:t>
            </a:r>
            <a:r>
              <a:rPr lang="en-US" altLang="ja-JP" dirty="0" smtClean="0"/>
              <a:t>O(N), N</a:t>
            </a:r>
            <a:r>
              <a:rPr lang="ja-JP" altLang="en-US" dirty="0" smtClean="0"/>
              <a:t>は地図上の移動可能タイルの数、計算時間と地図の大きさ</a:t>
            </a:r>
            <a:endParaRPr lang="en-US" altLang="ja-JP" dirty="0" smtClean="0"/>
          </a:p>
          <a:p>
            <a:r>
              <a:rPr lang="ja-JP" altLang="en-US" dirty="0" smtClean="0"/>
              <a:t>と線形的な関係トなります。</a:t>
            </a:r>
            <a:endParaRPr lang="en-US" altLang="ja-JP" dirty="0" smtClean="0"/>
          </a:p>
          <a:p>
            <a:r>
              <a:rPr lang="ja-JP" altLang="en-US" dirty="0" smtClean="0"/>
              <a:t>二番目の問題について、</a:t>
            </a:r>
            <a:endParaRPr lang="en-US" altLang="ja-JP" dirty="0" smtClean="0"/>
          </a:p>
          <a:p>
            <a:r>
              <a:rPr lang="ja-JP" altLang="en-US" dirty="0" smtClean="0"/>
              <a:t>こちら示した例で、パーサ対する四つ方向移動可能ですが、各方向の計算結果がこのようになっております。</a:t>
            </a:r>
            <a:endParaRPr lang="en-US" altLang="ja-JP" dirty="0" smtClean="0"/>
          </a:p>
          <a:p>
            <a:r>
              <a:rPr lang="en-US" altLang="ja-JP" dirty="0" smtClean="0"/>
              <a:t>Pursuer</a:t>
            </a:r>
            <a:r>
              <a:rPr lang="ja-JP" altLang="en-US" dirty="0" smtClean="0"/>
              <a:t>到達範囲がすべて同じ、</a:t>
            </a:r>
            <a:r>
              <a:rPr lang="en-US" altLang="ja-JP" dirty="0" smtClean="0"/>
              <a:t>PCS</a:t>
            </a:r>
            <a:r>
              <a:rPr lang="ja-JP" altLang="en-US" dirty="0" smtClean="0"/>
              <a:t>の値が</a:t>
            </a:r>
            <a:r>
              <a:rPr lang="en-US" altLang="ja-JP" dirty="0" smtClean="0"/>
              <a:t>45</a:t>
            </a:r>
            <a:r>
              <a:rPr lang="ja-JP" altLang="en-US" dirty="0" smtClean="0"/>
              <a:t>です。つまり、引き分け状態になります。</a:t>
            </a:r>
            <a:endParaRPr lang="en-US" altLang="ja-JP" dirty="0" smtClean="0"/>
          </a:p>
          <a:p>
            <a:r>
              <a:rPr lang="ja-JP" altLang="en-US" dirty="0" smtClean="0"/>
              <a:t>こちら二つの問題を解決するため、本研究の提案手法が挙げられました。</a:t>
            </a:r>
            <a:endParaRPr lang="en-US" altLang="ja-JP" dirty="0" smtClean="0"/>
          </a:p>
          <a:p>
            <a:endParaRPr lang="en-US" altLang="ja-JP" dirty="0" smtClean="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10</a:t>
            </a:fld>
            <a:endParaRPr lang="en-US"/>
          </a:p>
        </p:txBody>
      </p:sp>
    </p:spTree>
    <p:extLst>
      <p:ext uri="{BB962C8B-B14F-4D97-AF65-F5344CB8AC3E}">
        <p14:creationId xmlns:p14="http://schemas.microsoft.com/office/powerpoint/2010/main" val="1356159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提案手法を説明いたします。</a:t>
            </a:r>
            <a:endParaRPr lang="en-US" altLang="ja-JP" dirty="0" smtClean="0"/>
          </a:p>
          <a:p>
            <a:r>
              <a:rPr lang="ja-JP" altLang="en-US" dirty="0" smtClean="0"/>
              <a:t>問題</a:t>
            </a:r>
            <a:r>
              <a:rPr lang="en-US" altLang="ja-JP" dirty="0" smtClean="0"/>
              <a:t>1</a:t>
            </a:r>
            <a:r>
              <a:rPr lang="ja-JP" altLang="en-US" dirty="0" smtClean="0"/>
              <a:t>の計算量多い点において、</a:t>
            </a:r>
            <a:endParaRPr lang="en-US" altLang="ja-JP" dirty="0" smtClean="0"/>
          </a:p>
          <a:p>
            <a:r>
              <a:rPr lang="ja-JP" altLang="en-US" dirty="0" smtClean="0"/>
              <a:t>優先キューを二つ定義して、解決します。</a:t>
            </a:r>
            <a:endParaRPr lang="en-US" altLang="ja-JP" dirty="0" smtClean="0"/>
          </a:p>
          <a:p>
            <a:r>
              <a:rPr lang="en-US" altLang="zh-CN" dirty="0" smtClean="0"/>
              <a:t>Pursuer</a:t>
            </a:r>
            <a:r>
              <a:rPr lang="ja-JP" altLang="en-US" dirty="0" smtClean="0"/>
              <a:t>と</a:t>
            </a:r>
            <a:r>
              <a:rPr lang="en-US" altLang="ja-JP" dirty="0" smtClean="0"/>
              <a:t>Target</a:t>
            </a:r>
            <a:r>
              <a:rPr lang="ja-JP" altLang="en-US" dirty="0" smtClean="0"/>
              <a:t>それぞれ専用の優先キューを定義します。</a:t>
            </a:r>
            <a:endParaRPr lang="en-US" altLang="ja-JP" dirty="0" smtClean="0"/>
          </a:p>
          <a:p>
            <a:r>
              <a:rPr lang="en-US" altLang="zh-CN" dirty="0" smtClean="0"/>
              <a:t>Pursuer</a:t>
            </a:r>
            <a:r>
              <a:rPr lang="ja-JP" altLang="en-US" dirty="0" smtClean="0"/>
              <a:t>の初期位置を</a:t>
            </a:r>
            <a:r>
              <a:rPr lang="en-US" altLang="ja-JP" dirty="0" smtClean="0"/>
              <a:t>Pursuer</a:t>
            </a:r>
            <a:r>
              <a:rPr lang="ja-JP" altLang="en-US" dirty="0" err="1" smtClean="0"/>
              <a:t>の優</a:t>
            </a:r>
            <a:r>
              <a:rPr lang="ja-JP" altLang="en-US" dirty="0" smtClean="0"/>
              <a:t>先キューに</a:t>
            </a:r>
            <a:r>
              <a:rPr lang="en-US" altLang="ja-JP" dirty="0" smtClean="0"/>
              <a:t>Push, Target</a:t>
            </a:r>
            <a:r>
              <a:rPr lang="ja-JP" altLang="en-US" dirty="0" err="1" smtClean="0"/>
              <a:t>のを</a:t>
            </a:r>
            <a:r>
              <a:rPr lang="en-US" altLang="ja-JP" dirty="0" smtClean="0"/>
              <a:t>Target</a:t>
            </a:r>
            <a:r>
              <a:rPr lang="ja-JP" altLang="en-US" dirty="0" err="1" smtClean="0"/>
              <a:t>の優</a:t>
            </a:r>
            <a:r>
              <a:rPr lang="ja-JP" altLang="en-US" dirty="0" smtClean="0"/>
              <a:t>先キューに</a:t>
            </a:r>
            <a:r>
              <a:rPr lang="en-US" altLang="ja-JP" dirty="0" smtClean="0"/>
              <a:t>Push</a:t>
            </a:r>
          </a:p>
          <a:p>
            <a:r>
              <a:rPr lang="ja-JP" altLang="en-US" dirty="0" smtClean="0"/>
              <a:t>優先キューから一番小さい</a:t>
            </a:r>
            <a:r>
              <a:rPr lang="en-US" altLang="ja-JP" dirty="0" smtClean="0"/>
              <a:t>time</a:t>
            </a:r>
            <a:r>
              <a:rPr lang="ja-JP" altLang="en-US" dirty="0" smtClean="0"/>
              <a:t>を持っている</a:t>
            </a:r>
            <a:r>
              <a:rPr lang="en-US" altLang="ja-JP" dirty="0" smtClean="0"/>
              <a:t>item</a:t>
            </a:r>
            <a:r>
              <a:rPr lang="ja-JP" altLang="en-US" dirty="0" smtClean="0"/>
              <a:t>を</a:t>
            </a:r>
            <a:r>
              <a:rPr lang="en-US" altLang="ja-JP" dirty="0" smtClean="0"/>
              <a:t>POP</a:t>
            </a:r>
            <a:r>
              <a:rPr lang="ja-JP" altLang="en-US" dirty="0" smtClean="0"/>
              <a:t>します。</a:t>
            </a:r>
            <a:endParaRPr lang="en-US" altLang="ja-JP" dirty="0" smtClean="0"/>
          </a:p>
          <a:p>
            <a:r>
              <a:rPr lang="ja-JP" altLang="en-US" dirty="0" smtClean="0"/>
              <a:t>その</a:t>
            </a:r>
            <a:r>
              <a:rPr lang="en-US" altLang="ja-JP" dirty="0" smtClean="0"/>
              <a:t>POP</a:t>
            </a:r>
            <a:r>
              <a:rPr lang="ja-JP" altLang="en-US" dirty="0" smtClean="0"/>
              <a:t>した</a:t>
            </a:r>
            <a:r>
              <a:rPr lang="en-US" altLang="ja-JP" dirty="0" smtClean="0"/>
              <a:t>Item</a:t>
            </a:r>
            <a:r>
              <a:rPr lang="ja-JP" altLang="en-US" dirty="0" smtClean="0"/>
              <a:t>の位置から上下左右を探索します。まだ探索されていない、即ち、まだ</a:t>
            </a:r>
            <a:r>
              <a:rPr lang="en-US" altLang="ja-JP" dirty="0" smtClean="0"/>
              <a:t>Pursuer</a:t>
            </a:r>
            <a:r>
              <a:rPr lang="ja-JP" altLang="en-US" dirty="0" smtClean="0"/>
              <a:t>か</a:t>
            </a:r>
            <a:r>
              <a:rPr lang="en-US" altLang="ja-JP" dirty="0" smtClean="0"/>
              <a:t>Target</a:t>
            </a:r>
            <a:r>
              <a:rPr lang="ja-JP" altLang="en-US" dirty="0" smtClean="0"/>
              <a:t>かがマークされていないタイルの情報を</a:t>
            </a:r>
            <a:endParaRPr lang="en-US" altLang="ja-JP" dirty="0" smtClean="0"/>
          </a:p>
          <a:p>
            <a:r>
              <a:rPr lang="ja-JP" altLang="en-US" dirty="0" smtClean="0"/>
              <a:t>優先キューに</a:t>
            </a:r>
            <a:r>
              <a:rPr lang="en-US" altLang="ja-JP" dirty="0" smtClean="0"/>
              <a:t>Push</a:t>
            </a:r>
            <a:r>
              <a:rPr lang="ja-JP" altLang="en-US" dirty="0" smtClean="0"/>
              <a:t>します。</a:t>
            </a:r>
            <a:endParaRPr lang="en-US" altLang="ja-JP" dirty="0" smtClean="0"/>
          </a:p>
          <a:p>
            <a:r>
              <a:rPr lang="ja-JP" altLang="en-US" dirty="0" smtClean="0"/>
              <a:t>このようなやり方でマップを探索します。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11</a:t>
            </a:fld>
            <a:endParaRPr lang="en-US"/>
          </a:p>
        </p:txBody>
      </p:sp>
    </p:spTree>
    <p:extLst>
      <p:ext uri="{BB962C8B-B14F-4D97-AF65-F5344CB8AC3E}">
        <p14:creationId xmlns:p14="http://schemas.microsoft.com/office/powerpoint/2010/main" val="805331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これが</a:t>
            </a:r>
            <a:r>
              <a:rPr lang="en-US" altLang="ja-JP" dirty="0" smtClean="0"/>
              <a:t>Time = 3</a:t>
            </a:r>
            <a:r>
              <a:rPr lang="ja-JP" altLang="en-US" dirty="0" smtClean="0"/>
              <a:t>の時の状態となります。</a:t>
            </a:r>
            <a:endParaRPr lang="en-US" altLang="ja-JP" dirty="0" smtClean="0"/>
          </a:p>
          <a:p>
            <a:r>
              <a:rPr lang="ja-JP" altLang="en-US" dirty="0" smtClean="0"/>
              <a:t>今回は、</a:t>
            </a:r>
            <a:r>
              <a:rPr lang="en-US" altLang="ja-JP" dirty="0" smtClean="0"/>
              <a:t>Target</a:t>
            </a:r>
            <a:r>
              <a:rPr lang="ja-JP" altLang="en-US" dirty="0" smtClean="0"/>
              <a:t>優先キューが空き状態になると終了。</a:t>
            </a:r>
            <a:endParaRPr lang="en-US" altLang="ja-JP" dirty="0" smtClean="0"/>
          </a:p>
          <a:p>
            <a:r>
              <a:rPr lang="ja-JP" altLang="en-US" dirty="0" smtClean="0"/>
              <a:t>この時点に</a:t>
            </a:r>
            <a:r>
              <a:rPr lang="en-US" altLang="ja-JP" dirty="0" smtClean="0"/>
              <a:t>PCS</a:t>
            </a:r>
            <a:r>
              <a:rPr lang="ja-JP" altLang="en-US" dirty="0" smtClean="0"/>
              <a:t>ではなく、緑の</a:t>
            </a:r>
            <a:r>
              <a:rPr lang="en-US" altLang="ja-JP" dirty="0" smtClean="0"/>
              <a:t>target</a:t>
            </a:r>
            <a:r>
              <a:rPr lang="ja-JP" altLang="en-US" dirty="0" smtClean="0"/>
              <a:t>到達範囲</a:t>
            </a:r>
            <a:r>
              <a:rPr lang="en-US" altLang="ja-JP" dirty="0" smtClean="0"/>
              <a:t>TCS</a:t>
            </a:r>
            <a:r>
              <a:rPr lang="ja-JP" altLang="en-US" dirty="0" smtClean="0"/>
              <a:t>のタイルを数えます。</a:t>
            </a:r>
            <a:endParaRPr lang="en-US" altLang="ja-JP" dirty="0" smtClean="0"/>
          </a:p>
          <a:p>
            <a:r>
              <a:rPr lang="ja-JP" altLang="en-US" dirty="0" smtClean="0"/>
              <a:t>実際この時点に、</a:t>
            </a:r>
            <a:r>
              <a:rPr lang="en-US" altLang="ja-JP" dirty="0" smtClean="0"/>
              <a:t>Purser</a:t>
            </a:r>
            <a:r>
              <a:rPr lang="ja-JP" altLang="en-US" dirty="0" smtClean="0"/>
              <a:t>優先キューはまだ空きではなく、地図上のまだ探索されていないタイルがありますが、</a:t>
            </a:r>
            <a:endParaRPr lang="en-US" altLang="ja-JP" dirty="0" smtClean="0"/>
          </a:p>
          <a:p>
            <a:r>
              <a:rPr lang="en-US" altLang="ja-JP" dirty="0" smtClean="0"/>
              <a:t>Target</a:t>
            </a:r>
            <a:r>
              <a:rPr lang="ja-JP" altLang="en-US" dirty="0" smtClean="0"/>
              <a:t>に対して、到達可能領域はもう増加できない。</a:t>
            </a:r>
            <a:endParaRPr lang="en-US" altLang="ja-JP" dirty="0" smtClean="0"/>
          </a:p>
          <a:p>
            <a:r>
              <a:rPr lang="ja-JP" altLang="en-US" dirty="0" smtClean="0"/>
              <a:t>従来手法の地図全探に代わって、</a:t>
            </a:r>
            <a:r>
              <a:rPr lang="en-US" altLang="ja-JP" dirty="0" smtClean="0"/>
              <a:t>Target</a:t>
            </a:r>
            <a:r>
              <a:rPr lang="ja-JP" altLang="en-US" dirty="0" smtClean="0"/>
              <a:t>優先キューが空き状態になると終了とします。</a:t>
            </a:r>
            <a:endParaRPr lang="en-US" altLang="ja-JP" dirty="0" smtClean="0"/>
          </a:p>
          <a:p>
            <a:r>
              <a:rPr lang="ja-JP" altLang="en-US" dirty="0" smtClean="0"/>
              <a:t>この方法で、上下左右の</a:t>
            </a:r>
            <a:r>
              <a:rPr lang="en-US" altLang="ja-JP" dirty="0" smtClean="0"/>
              <a:t>TCS</a:t>
            </a:r>
            <a:r>
              <a:rPr lang="ja-JP" altLang="en-US" dirty="0" smtClean="0"/>
              <a:t>を計算します。</a:t>
            </a:r>
            <a:r>
              <a:rPr lang="en-US" altLang="ja-JP" dirty="0" smtClean="0"/>
              <a:t>11,12,15,15</a:t>
            </a:r>
            <a:r>
              <a:rPr lang="ja-JP" altLang="en-US" dirty="0" smtClean="0"/>
              <a:t>が得られました。</a:t>
            </a:r>
            <a:endParaRPr lang="en-US" altLang="ja-JP" dirty="0" smtClean="0"/>
          </a:p>
          <a:p>
            <a:r>
              <a:rPr lang="ja-JP" altLang="en-US" dirty="0" smtClean="0"/>
              <a:t>一番小さい</a:t>
            </a:r>
            <a:r>
              <a:rPr lang="en-US" altLang="ja-JP" dirty="0" smtClean="0"/>
              <a:t>TCS</a:t>
            </a:r>
            <a:r>
              <a:rPr lang="ja-JP" altLang="en-US" dirty="0" smtClean="0"/>
              <a:t>を持つ方向に移動します。即ち、</a:t>
            </a:r>
            <a:r>
              <a:rPr lang="en-US" altLang="ja-JP" dirty="0" smtClean="0"/>
              <a:t>Target</a:t>
            </a:r>
            <a:r>
              <a:rPr lang="ja-JP" altLang="en-US" dirty="0" smtClean="0"/>
              <a:t>の移動範囲の最小化方向に移動します。</a:t>
            </a:r>
            <a:endParaRPr lang="en-US" altLang="ja-JP" dirty="0" smtClean="0"/>
          </a:p>
          <a:p>
            <a:endParaRPr lang="en-US" altLang="ja-JP" dirty="0" smtClean="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12</a:t>
            </a:fld>
            <a:endParaRPr lang="en-US"/>
          </a:p>
        </p:txBody>
      </p:sp>
    </p:spTree>
    <p:extLst>
      <p:ext uri="{BB962C8B-B14F-4D97-AF65-F5344CB8AC3E}">
        <p14:creationId xmlns:p14="http://schemas.microsoft.com/office/powerpoint/2010/main" val="859309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問題</a:t>
            </a:r>
            <a:r>
              <a:rPr lang="en-US" altLang="ja-JP" dirty="0" smtClean="0"/>
              <a:t>2</a:t>
            </a:r>
            <a:r>
              <a:rPr lang="ja-JP" altLang="en-US" dirty="0" smtClean="0"/>
              <a:t>において、</a:t>
            </a:r>
            <a:r>
              <a:rPr lang="en-US" altLang="ja-JP" dirty="0" smtClean="0"/>
              <a:t>Tie-Breaking</a:t>
            </a:r>
            <a:r>
              <a:rPr lang="ja-JP" altLang="en-US" dirty="0" smtClean="0"/>
              <a:t>のパーサに</a:t>
            </a:r>
            <a:r>
              <a:rPr lang="en-US" altLang="ja-JP" dirty="0" smtClean="0">
                <a:solidFill>
                  <a:srgbClr val="FF0000"/>
                </a:solidFill>
              </a:rPr>
              <a:t>A star algorithm</a:t>
            </a:r>
            <a:r>
              <a:rPr lang="ja-JP" altLang="en-US" dirty="0" smtClean="0"/>
              <a:t>を適用するによって解決します。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13</a:t>
            </a:fld>
            <a:endParaRPr lang="en-US"/>
          </a:p>
        </p:txBody>
      </p:sp>
    </p:spTree>
    <p:extLst>
      <p:ext uri="{BB962C8B-B14F-4D97-AF65-F5344CB8AC3E}">
        <p14:creationId xmlns:p14="http://schemas.microsoft.com/office/powerpoint/2010/main" val="1843317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提案手法のまとめです。</a:t>
            </a:r>
            <a:endParaRPr lang="en-US" altLang="ja-JP" dirty="0" smtClean="0"/>
          </a:p>
          <a:p>
            <a:r>
              <a:rPr lang="ja-JP" altLang="en-US" dirty="0" smtClean="0"/>
              <a:t>二つ優先キューを定義して、</a:t>
            </a:r>
            <a:r>
              <a:rPr lang="en-US" altLang="ja-JP" dirty="0" smtClean="0"/>
              <a:t>Target-cover-set</a:t>
            </a:r>
            <a:r>
              <a:rPr lang="ja-JP" altLang="en-US" dirty="0" smtClean="0"/>
              <a:t>の最小化により計算量多いことを解決しました。</a:t>
            </a:r>
            <a:endParaRPr lang="en-US" altLang="ja-JP" dirty="0" smtClean="0"/>
          </a:p>
          <a:p>
            <a:r>
              <a:rPr lang="en-US" altLang="zh-CN" dirty="0" smtClean="0"/>
              <a:t>Tie-Breaking</a:t>
            </a:r>
            <a:r>
              <a:rPr lang="ja-JP" altLang="en-US" dirty="0" smtClean="0"/>
              <a:t>問題に</a:t>
            </a:r>
            <a:r>
              <a:rPr lang="en-US" altLang="ja-JP" dirty="0" smtClean="0"/>
              <a:t>A star</a:t>
            </a:r>
            <a:r>
              <a:rPr lang="en-US" altLang="ja-JP" baseline="0" dirty="0" smtClean="0"/>
              <a:t> algorithm</a:t>
            </a:r>
            <a:r>
              <a:rPr lang="ja-JP" altLang="en-US" baseline="0" dirty="0" smtClean="0"/>
              <a:t>適用するによって解決します。</a:t>
            </a:r>
            <a:endParaRPr lang="en-US" altLang="ja-JP" baseline="0" dirty="0" smtClean="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14</a:t>
            </a:fld>
            <a:endParaRPr lang="en-US"/>
          </a:p>
        </p:txBody>
      </p:sp>
    </p:spTree>
    <p:extLst>
      <p:ext uri="{BB962C8B-B14F-4D97-AF65-F5344CB8AC3E}">
        <p14:creationId xmlns:p14="http://schemas.microsoft.com/office/powerpoint/2010/main" val="2106244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本研究の評価実験では、先行研究で使われた地図とベンチマーク地図を用いました。</a:t>
            </a:r>
            <a:endParaRPr lang="en-US" altLang="ja-JP" dirty="0" smtClean="0"/>
          </a:p>
          <a:p>
            <a:r>
              <a:rPr lang="ja-JP" altLang="en-US" dirty="0" smtClean="0"/>
              <a:t>大きさは</a:t>
            </a:r>
            <a:r>
              <a:rPr lang="en-US" altLang="ja-JP" dirty="0" smtClean="0"/>
              <a:t>10</a:t>
            </a:r>
            <a:r>
              <a:rPr lang="ja-JP" altLang="en-US" dirty="0" smtClean="0"/>
              <a:t>タイル</a:t>
            </a:r>
            <a:r>
              <a:rPr lang="en-US" altLang="ja-JP" dirty="0" smtClean="0"/>
              <a:t>*10</a:t>
            </a:r>
            <a:r>
              <a:rPr lang="ja-JP" altLang="en-US" dirty="0" smtClean="0"/>
              <a:t>タイル、</a:t>
            </a:r>
            <a:r>
              <a:rPr lang="en-US" altLang="ja-JP" dirty="0" smtClean="0"/>
              <a:t>12</a:t>
            </a:r>
            <a:r>
              <a:rPr lang="ja-JP" altLang="en-US" dirty="0" smtClean="0"/>
              <a:t>タイル</a:t>
            </a:r>
            <a:r>
              <a:rPr lang="en-US" altLang="ja-JP" dirty="0" smtClean="0"/>
              <a:t>*10</a:t>
            </a:r>
            <a:r>
              <a:rPr lang="ja-JP" altLang="en-US" dirty="0" smtClean="0"/>
              <a:t>タイル、</a:t>
            </a:r>
            <a:r>
              <a:rPr lang="en-US" altLang="ja-JP" dirty="0" smtClean="0"/>
              <a:t>40</a:t>
            </a:r>
            <a:r>
              <a:rPr lang="ja-JP" altLang="en-US" dirty="0" smtClean="0"/>
              <a:t>タイル</a:t>
            </a:r>
            <a:r>
              <a:rPr lang="en-US" altLang="ja-JP" dirty="0" smtClean="0"/>
              <a:t>*40</a:t>
            </a:r>
            <a:r>
              <a:rPr lang="ja-JP" altLang="en-US" dirty="0" smtClean="0"/>
              <a:t>タイルです。</a:t>
            </a:r>
            <a:endParaRPr lang="en-US" altLang="ja-JP" dirty="0" smtClean="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15</a:t>
            </a:fld>
            <a:endParaRPr lang="en-US"/>
          </a:p>
        </p:txBody>
      </p:sp>
    </p:spTree>
    <p:extLst>
      <p:ext uri="{BB962C8B-B14F-4D97-AF65-F5344CB8AC3E}">
        <p14:creationId xmlns:p14="http://schemas.microsoft.com/office/powerpoint/2010/main" val="38878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実験</a:t>
            </a:r>
            <a:r>
              <a:rPr lang="en-US" altLang="ja-JP" dirty="0" smtClean="0"/>
              <a:t>1</a:t>
            </a:r>
            <a:r>
              <a:rPr lang="ja-JP" altLang="en-US" dirty="0" smtClean="0"/>
              <a:t>は従来手法より提案手法の高速化の割合となります。</a:t>
            </a:r>
            <a:endParaRPr lang="en-US" altLang="ja-JP" dirty="0" smtClean="0"/>
          </a:p>
          <a:p>
            <a:r>
              <a:rPr lang="ja-JP" altLang="en-US" dirty="0" smtClean="0"/>
              <a:t>二つのパーサと一つのターゲット、実験回数は地図の大きさによって違います。</a:t>
            </a:r>
            <a:endParaRPr lang="en-US" altLang="ja-JP" dirty="0" smtClean="0"/>
          </a:p>
          <a:p>
            <a:r>
              <a:rPr lang="ja-JP" altLang="en-US" dirty="0" smtClean="0"/>
              <a:t>地図の初期状態にエージェントの位置はランダムです。</a:t>
            </a:r>
            <a:endParaRPr lang="en-US" altLang="ja-JP" dirty="0" smtClean="0"/>
          </a:p>
          <a:p>
            <a:r>
              <a:rPr lang="ja-JP" altLang="en-US" dirty="0" smtClean="0"/>
              <a:t>こちらのテーブルの結果のように、高速化ができたことがわかりました。</a:t>
            </a:r>
            <a:endParaRPr lang="en-US" altLang="ja-JP" dirty="0" smtClean="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16</a:t>
            </a:fld>
            <a:endParaRPr lang="en-US"/>
          </a:p>
        </p:txBody>
      </p:sp>
    </p:spTree>
    <p:extLst>
      <p:ext uri="{BB962C8B-B14F-4D97-AF65-F5344CB8AC3E}">
        <p14:creationId xmlns:p14="http://schemas.microsoft.com/office/powerpoint/2010/main" val="2579333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実験</a:t>
            </a:r>
            <a:r>
              <a:rPr lang="en-US" altLang="ja-JP" dirty="0" smtClean="0"/>
              <a:t>2</a:t>
            </a:r>
            <a:r>
              <a:rPr lang="ja-JP" altLang="en-US" dirty="0" smtClean="0"/>
              <a:t>は従来手法より実応用手法</a:t>
            </a:r>
            <a:r>
              <a:rPr lang="en-US" altLang="ja-JP" dirty="0" smtClean="0"/>
              <a:t>A star algorithm</a:t>
            </a:r>
            <a:r>
              <a:rPr lang="ja-JP" altLang="en-US" dirty="0" smtClean="0"/>
              <a:t>の比較実験となります。</a:t>
            </a:r>
            <a:endParaRPr lang="en-US" altLang="ja-JP" dirty="0" smtClean="0"/>
          </a:p>
          <a:p>
            <a:r>
              <a:rPr lang="ja-JP" altLang="en-US" dirty="0" smtClean="0"/>
              <a:t>二つのパーサと一つのターゲット、実験回数は地図の大きさによって違います。</a:t>
            </a:r>
            <a:endParaRPr lang="en-US" altLang="ja-JP" dirty="0" smtClean="0"/>
          </a:p>
          <a:p>
            <a:r>
              <a:rPr lang="ja-JP" altLang="en-US" dirty="0" smtClean="0"/>
              <a:t>地図の初期状態にエージェントの位置はランダムです。</a:t>
            </a:r>
            <a:endParaRPr lang="en-US" altLang="ja-JP" dirty="0" smtClean="0"/>
          </a:p>
          <a:p>
            <a:r>
              <a:rPr lang="ja-JP" altLang="en-US" dirty="0" smtClean="0"/>
              <a:t>こちらのテーブルの結果のように、成功率が大部上がったことがわかりました。</a:t>
            </a:r>
            <a:endParaRPr lang="en-US" altLang="ja-JP" dirty="0" smtClean="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17</a:t>
            </a:fld>
            <a:endParaRPr lang="en-US"/>
          </a:p>
        </p:txBody>
      </p:sp>
    </p:spTree>
    <p:extLst>
      <p:ext uri="{BB962C8B-B14F-4D97-AF65-F5344CB8AC3E}">
        <p14:creationId xmlns:p14="http://schemas.microsoft.com/office/powerpoint/2010/main" val="3454160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18</a:t>
            </a:fld>
            <a:endParaRPr lang="en-US"/>
          </a:p>
        </p:txBody>
      </p:sp>
    </p:spTree>
    <p:extLst>
      <p:ext uri="{BB962C8B-B14F-4D97-AF65-F5344CB8AC3E}">
        <p14:creationId xmlns:p14="http://schemas.microsoft.com/office/powerpoint/2010/main" val="2025880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19</a:t>
            </a:fld>
            <a:endParaRPr lang="en-US"/>
          </a:p>
        </p:txBody>
      </p:sp>
    </p:spTree>
    <p:extLst>
      <p:ext uri="{BB962C8B-B14F-4D97-AF65-F5344CB8AC3E}">
        <p14:creationId xmlns:p14="http://schemas.microsoft.com/office/powerpoint/2010/main" val="654128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目次はこのようになっております。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2</a:t>
            </a:fld>
            <a:endParaRPr lang="en-US"/>
          </a:p>
        </p:txBody>
      </p:sp>
    </p:spTree>
    <p:extLst>
      <p:ext uri="{BB962C8B-B14F-4D97-AF65-F5344CB8AC3E}">
        <p14:creationId xmlns:p14="http://schemas.microsoft.com/office/powerpoint/2010/main" val="1467066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まず、研究背景を紹介いたします。</a:t>
            </a:r>
            <a:endParaRPr lang="en-US" altLang="ja-JP" dirty="0" smtClean="0"/>
          </a:p>
          <a:p>
            <a:r>
              <a:rPr lang="ja-JP" altLang="en-US" dirty="0" smtClean="0"/>
              <a:t>現実世界に、オオカミが成長し、</a:t>
            </a:r>
            <a:r>
              <a:rPr lang="zh-CN" altLang="en-US" sz="1200" b="0" i="0" kern="1200" dirty="0" smtClean="0">
                <a:solidFill>
                  <a:schemeClr val="tx1"/>
                </a:solidFill>
                <a:effectLst/>
                <a:latin typeface="+mn-lt"/>
                <a:ea typeface="+mn-ea"/>
                <a:cs typeface="+mn-cs"/>
              </a:rPr>
              <a:t>群</a:t>
            </a:r>
            <a:r>
              <a:rPr lang="ja-JP" altLang="en-US" sz="1200" b="0" i="0" kern="1200" dirty="0" smtClean="0">
                <a:solidFill>
                  <a:schemeClr val="tx1"/>
                </a:solidFill>
                <a:effectLst/>
                <a:latin typeface="+mn-lt"/>
                <a:ea typeface="+mn-ea"/>
                <a:cs typeface="+mn-cs"/>
              </a:rPr>
              <a:t>れ</a:t>
            </a:r>
            <a:r>
              <a:rPr lang="ja-JP" altLang="en-US" dirty="0" smtClean="0"/>
              <a:t>活動により獲物を捕獲することができます。ゲームの中にも複数のプレーヤが協力し敵を捕獲することがあります。</a:t>
            </a:r>
            <a:endParaRPr lang="en-US" altLang="ja-JP" dirty="0" smtClean="0"/>
          </a:p>
          <a:p>
            <a:r>
              <a:rPr lang="ja-JP" altLang="en-US" dirty="0" smtClean="0"/>
              <a:t>こちら、複数のパーサが単一移動対象をサーチすることが</a:t>
            </a:r>
            <a:r>
              <a:rPr lang="en-US" altLang="ja-JP" dirty="0" smtClean="0"/>
              <a:t>Moving Target Search</a:t>
            </a:r>
            <a:r>
              <a:rPr lang="ja-JP" altLang="en-US" dirty="0" smtClean="0"/>
              <a:t>と定義されています。</a:t>
            </a:r>
            <a:endParaRPr lang="en-US" altLang="ja-JP" dirty="0" smtClean="0"/>
          </a:p>
          <a:p>
            <a:r>
              <a:rPr lang="en-US" altLang="ja-JP" dirty="0" smtClean="0"/>
              <a:t>Pacman</a:t>
            </a:r>
            <a:r>
              <a:rPr lang="ja-JP" altLang="en-US" dirty="0" smtClean="0"/>
              <a:t>ゲームをご覧ください。人が操作する</a:t>
            </a:r>
            <a:r>
              <a:rPr lang="en-US" altLang="ja-JP" dirty="0" err="1" smtClean="0"/>
              <a:t>pacman</a:t>
            </a:r>
            <a:r>
              <a:rPr lang="ja-JP" altLang="en-US" dirty="0" smtClean="0"/>
              <a:t>がクリッド地図上で四つのゴーストを逃げながら高ければ高いほどポイントをゲットするゲームです。</a:t>
            </a:r>
            <a:endParaRPr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本研究の目的は</a:t>
            </a:r>
            <a:r>
              <a:rPr lang="ja-JP" altLang="en-US" dirty="0" smtClean="0">
                <a:latin typeface="メイリオ" panose="020B0604030504040204" pitchFamily="50" charset="-128"/>
                <a:ea typeface="メイリオ" panose="020B0604030504040204" pitchFamily="50" charset="-128"/>
                <a:cs typeface="Times New Roman" panose="02020603050405020304" pitchFamily="18" charset="0"/>
              </a:rPr>
              <a:t>マルチエージェントが協調して、単一移動対象に対する高速で有効な探索方法を研究することで、ゴーストがマルチエージェント、</a:t>
            </a:r>
            <a:r>
              <a:rPr lang="en-US" altLang="ja-JP" dirty="0" smtClean="0">
                <a:latin typeface="メイリオ" panose="020B0604030504040204" pitchFamily="50" charset="-128"/>
                <a:ea typeface="メイリオ" panose="020B0604030504040204" pitchFamily="50" charset="-128"/>
                <a:cs typeface="Times New Roman" panose="02020603050405020304" pitchFamily="18" charset="0"/>
              </a:rPr>
              <a:t>Pacman</a:t>
            </a:r>
            <a:r>
              <a:rPr lang="ja-JP" altLang="en-US" dirty="0" smtClean="0">
                <a:latin typeface="メイリオ" panose="020B0604030504040204" pitchFamily="50" charset="-128"/>
                <a:ea typeface="メイリオ" panose="020B0604030504040204" pitchFamily="50" charset="-128"/>
                <a:cs typeface="Times New Roman" panose="02020603050405020304" pitchFamily="18" charset="0"/>
              </a:rPr>
              <a:t>が単一移動対象。</a:t>
            </a:r>
            <a:endParaRPr lang="en-US" altLang="ja-JP" dirty="0" smtClean="0">
              <a:latin typeface="メイリオ" panose="020B0604030504040204" pitchFamily="50" charset="-128"/>
              <a:ea typeface="メイリオ" panose="020B0604030504040204" pitchFamily="50"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latin typeface="メイリオ" panose="020B0604030504040204" pitchFamily="50" charset="-128"/>
                <a:ea typeface="メイリオ" panose="020B0604030504040204" pitchFamily="50" charset="-128"/>
                <a:cs typeface="Times New Roman" panose="02020603050405020304" pitchFamily="18" charset="0"/>
              </a:rPr>
              <a:t>すなわち、</a:t>
            </a:r>
            <a:r>
              <a:rPr lang="en-US" altLang="ja-JP" dirty="0" smtClean="0">
                <a:latin typeface="メイリオ" panose="020B0604030504040204" pitchFamily="50" charset="-128"/>
                <a:ea typeface="メイリオ" panose="020B0604030504040204" pitchFamily="50" charset="-128"/>
                <a:cs typeface="Times New Roman" panose="02020603050405020304" pitchFamily="18" charset="0"/>
              </a:rPr>
              <a:t>Pacman</a:t>
            </a:r>
            <a:r>
              <a:rPr lang="ja-JP" altLang="en-US" dirty="0" smtClean="0">
                <a:latin typeface="メイリオ" panose="020B0604030504040204" pitchFamily="50" charset="-128"/>
                <a:ea typeface="メイリオ" panose="020B0604030504040204" pitchFamily="50" charset="-128"/>
                <a:cs typeface="Times New Roman" panose="02020603050405020304" pitchFamily="18" charset="0"/>
              </a:rPr>
              <a:t>ゲームと逆に、複数のゴーストを協調しながら、</a:t>
            </a:r>
            <a:r>
              <a:rPr lang="en-US" altLang="ja-JP" dirty="0" smtClean="0">
                <a:latin typeface="メイリオ" panose="020B0604030504040204" pitchFamily="50" charset="-128"/>
                <a:ea typeface="メイリオ" panose="020B0604030504040204" pitchFamily="50" charset="-128"/>
                <a:cs typeface="Times New Roman" panose="02020603050405020304" pitchFamily="18" charset="0"/>
              </a:rPr>
              <a:t>Pacman</a:t>
            </a:r>
            <a:r>
              <a:rPr lang="ja-JP" altLang="en-US" dirty="0" smtClean="0">
                <a:latin typeface="メイリオ" panose="020B0604030504040204" pitchFamily="50" charset="-128"/>
                <a:ea typeface="メイリオ" panose="020B0604030504040204" pitchFamily="50" charset="-128"/>
                <a:cs typeface="Times New Roman" panose="02020603050405020304" pitchFamily="18" charset="0"/>
              </a:rPr>
              <a:t>を捕獲することです。</a:t>
            </a:r>
            <a:endParaRPr lang="en-US" altLang="zh-CN" dirty="0" smtClean="0">
              <a:latin typeface="メイリオ" panose="020B0604030504040204" pitchFamily="50" charset="-128"/>
              <a:ea typeface="メイリオ" panose="020B0604030504040204" pitchFamily="50" charset="-128"/>
              <a:cs typeface="Times New Roman" panose="02020603050405020304" pitchFamily="18" charset="0"/>
            </a:endParaRPr>
          </a:p>
          <a:p>
            <a:endParaRPr lang="en-US" altLang="ja-JP" dirty="0" smtClean="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3</a:t>
            </a:fld>
            <a:endParaRPr lang="en-US"/>
          </a:p>
        </p:txBody>
      </p:sp>
    </p:spTree>
    <p:extLst>
      <p:ext uri="{BB962C8B-B14F-4D97-AF65-F5344CB8AC3E}">
        <p14:creationId xmlns:p14="http://schemas.microsoft.com/office/powerpoint/2010/main" val="658381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問題定義を説明いたします。</a:t>
            </a:r>
            <a:endParaRPr lang="en-US" altLang="ja-JP" dirty="0" smtClean="0"/>
          </a:p>
          <a:p>
            <a:r>
              <a:rPr lang="ja-JP" altLang="en-US" dirty="0" smtClean="0"/>
              <a:t>まずは構成要素です、グリッド地図があって、</a:t>
            </a:r>
            <a:endParaRPr lang="en-US" altLang="ja-JP" dirty="0" smtClean="0"/>
          </a:p>
          <a:p>
            <a:r>
              <a:rPr lang="ja-JP" altLang="en-US" dirty="0" smtClean="0"/>
              <a:t>エージェントがターゲット一つとパーサ</a:t>
            </a:r>
            <a:r>
              <a:rPr lang="en-US" altLang="ja-JP" dirty="0" smtClean="0"/>
              <a:t>n</a:t>
            </a:r>
            <a:r>
              <a:rPr lang="ja-JP" altLang="en-US" dirty="0" smtClean="0"/>
              <a:t>個から構成され、</a:t>
            </a:r>
            <a:endParaRPr lang="en-US" altLang="ja-JP" dirty="0" smtClean="0"/>
          </a:p>
          <a:p>
            <a:r>
              <a:rPr lang="ja-JP" altLang="en-US" dirty="0" smtClean="0"/>
              <a:t>そして障害物もあります。黒い部分です。</a:t>
            </a:r>
            <a:endParaRPr lang="en-US" altLang="ja-JP" dirty="0" smtClean="0"/>
          </a:p>
          <a:p>
            <a:r>
              <a:rPr lang="ja-JP" altLang="en-US" dirty="0" smtClean="0"/>
              <a:t>二番目はリアルタイム。リアルタイム制限は人の目が</a:t>
            </a:r>
            <a:r>
              <a:rPr lang="en-US" altLang="ja-JP" dirty="0" smtClean="0"/>
              <a:t>smooth</a:t>
            </a:r>
            <a:r>
              <a:rPr lang="ja-JP" altLang="en-US" dirty="0" smtClean="0"/>
              <a:t>に見えるようなフレームレートです。</a:t>
            </a:r>
            <a:endParaRPr lang="en-US" altLang="ja-JP" dirty="0" smtClean="0"/>
          </a:p>
          <a:p>
            <a:r>
              <a:rPr lang="ja-JP" altLang="en-US" dirty="0" smtClean="0"/>
              <a:t>一ターンに計画過程と移動過程があります。今回は</a:t>
            </a:r>
            <a:r>
              <a:rPr lang="en-US" altLang="ja-JP" dirty="0" smtClean="0"/>
              <a:t>Pacman</a:t>
            </a:r>
            <a:r>
              <a:rPr lang="ja-JP" altLang="en-US" dirty="0" smtClean="0"/>
              <a:t>の動きフレームレートを参照し、</a:t>
            </a:r>
            <a:r>
              <a:rPr lang="en-US" altLang="ja-JP" dirty="0" smtClean="0"/>
              <a:t>0.1</a:t>
            </a:r>
            <a:r>
              <a:rPr lang="ja-JP" altLang="en-US" dirty="0" smtClean="0"/>
              <a:t>秒に一タイルを動きます。</a:t>
            </a:r>
            <a:endParaRPr lang="en-US" altLang="ja-JP" dirty="0" smtClean="0"/>
          </a:p>
          <a:p>
            <a:r>
              <a:rPr lang="ja-JP" altLang="en-US" dirty="0" smtClean="0"/>
              <a:t>ですので、計画過程をできるだけ</a:t>
            </a:r>
            <a:r>
              <a:rPr lang="en-US" altLang="ja-JP" dirty="0" smtClean="0"/>
              <a:t>0.1</a:t>
            </a:r>
            <a:r>
              <a:rPr lang="ja-JP" altLang="en-US" dirty="0" smtClean="0"/>
              <a:t>秒に抑えます。</a:t>
            </a:r>
            <a:endParaRPr lang="en-US" altLang="ja-JP" dirty="0" smtClean="0"/>
          </a:p>
          <a:p>
            <a:r>
              <a:rPr lang="ja-JP" altLang="en-US" dirty="0" smtClean="0"/>
              <a:t>三番目は評価指標です。計算時間と捕獲成功率。</a:t>
            </a:r>
            <a:endParaRPr lang="en-US" altLang="ja-JP" dirty="0" smtClean="0"/>
          </a:p>
          <a:p>
            <a:r>
              <a:rPr lang="ja-JP" altLang="en-US" dirty="0" smtClean="0"/>
              <a:t>計算時間は</a:t>
            </a:r>
            <a:endParaRPr lang="en-US" altLang="ja-JP" dirty="0" smtClean="0"/>
          </a:p>
          <a:p>
            <a:r>
              <a:rPr lang="ja-JP" altLang="en-US" dirty="0" smtClean="0"/>
              <a:t>捕獲成功率はランダム初期位置の複数回実験の中に成功的に捕獲ができた回数の割合です。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4</a:t>
            </a:fld>
            <a:endParaRPr lang="en-US"/>
          </a:p>
        </p:txBody>
      </p:sp>
    </p:spTree>
    <p:extLst>
      <p:ext uri="{BB962C8B-B14F-4D97-AF65-F5344CB8AC3E}">
        <p14:creationId xmlns:p14="http://schemas.microsoft.com/office/powerpoint/2010/main" val="4021514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従来手法</a:t>
            </a:r>
            <a:r>
              <a:rPr lang="ja-JP" altLang="en-US" baseline="0" dirty="0" smtClean="0"/>
              <a:t> </a:t>
            </a:r>
            <a:r>
              <a:rPr lang="en-US" altLang="ja-JP" baseline="0" dirty="0" smtClean="0"/>
              <a:t>Cover Heuristic</a:t>
            </a:r>
            <a:r>
              <a:rPr lang="ja-JP" altLang="en-US" baseline="0" dirty="0" smtClean="0"/>
              <a:t>法を紹介いたします。</a:t>
            </a:r>
            <a:endParaRPr lang="en-US" altLang="ja-JP" baseline="0" dirty="0" smtClean="0"/>
          </a:p>
          <a:p>
            <a:r>
              <a:rPr lang="ja-JP" altLang="en-US" dirty="0" err="1" smtClean="0"/>
              <a:t>ごちらの</a:t>
            </a:r>
            <a:r>
              <a:rPr lang="ja-JP" altLang="en-US" dirty="0" smtClean="0"/>
              <a:t>図のをご覧ください。</a:t>
            </a:r>
            <a:endParaRPr lang="en-US" altLang="ja-JP" dirty="0" smtClean="0"/>
          </a:p>
          <a:p>
            <a:r>
              <a:rPr lang="ja-JP" altLang="en-US" dirty="0" smtClean="0"/>
              <a:t>緑の</a:t>
            </a:r>
            <a:r>
              <a:rPr lang="ja-JP" altLang="en-US" dirty="0" err="1" smtClean="0"/>
              <a:t>は</a:t>
            </a:r>
            <a:r>
              <a:rPr lang="ja-JP" altLang="en-US" dirty="0" smtClean="0"/>
              <a:t>ターゲット、赤いのはパーサ</a:t>
            </a:r>
            <a:endParaRPr lang="en-US" altLang="ja-JP" dirty="0" smtClean="0"/>
          </a:p>
          <a:p>
            <a:r>
              <a:rPr lang="ja-JP" altLang="en-US" dirty="0" smtClean="0"/>
              <a:t>左は一対一経路探索方法を持いた時に、逆時計回りに移動して、ターゲットが逃げられます。</a:t>
            </a:r>
            <a:endParaRPr lang="en-US" altLang="ja-JP" dirty="0" smtClean="0"/>
          </a:p>
          <a:p>
            <a:r>
              <a:rPr lang="ja-JP" altLang="en-US" dirty="0" smtClean="0"/>
              <a:t>右に示すよう、パーサが周りから囲まれて、ターゲットの移動範囲が縮小します。</a:t>
            </a:r>
            <a:endParaRPr lang="en-US" altLang="ja-JP" dirty="0" smtClean="0"/>
          </a:p>
          <a:p>
            <a:r>
              <a:rPr lang="en-US" altLang="zh-CN" dirty="0" smtClean="0"/>
              <a:t>Cover</a:t>
            </a:r>
            <a:r>
              <a:rPr lang="ja-JP" altLang="en-US" baseline="0" dirty="0" smtClean="0"/>
              <a:t> </a:t>
            </a:r>
            <a:r>
              <a:rPr lang="en-US" altLang="zh-CN" dirty="0" smtClean="0"/>
              <a:t>Heuristic</a:t>
            </a:r>
            <a:r>
              <a:rPr lang="ja-JP" altLang="en-US" dirty="0" smtClean="0"/>
              <a:t>法の目的はターゲットの移動性を抑制することです。</a:t>
            </a:r>
            <a:endParaRPr lang="en-US" altLang="ja-JP" dirty="0" smtClean="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5</a:t>
            </a:fld>
            <a:endParaRPr lang="en-US"/>
          </a:p>
        </p:txBody>
      </p:sp>
    </p:spTree>
    <p:extLst>
      <p:ext uri="{BB962C8B-B14F-4D97-AF65-F5344CB8AC3E}">
        <p14:creationId xmlns:p14="http://schemas.microsoft.com/office/powerpoint/2010/main" val="1248357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続きまして、計算例を用いて</a:t>
            </a:r>
            <a:r>
              <a:rPr lang="en-US" altLang="ja-JP" dirty="0" smtClean="0"/>
              <a:t>Cover Heuristic</a:t>
            </a:r>
            <a:r>
              <a:rPr lang="ja-JP" altLang="en-US" dirty="0" smtClean="0"/>
              <a:t>法のアルゴリズムを紹介いたします。</a:t>
            </a:r>
            <a:endParaRPr lang="en-US" altLang="ja-JP" dirty="0" smtClean="0"/>
          </a:p>
          <a:p>
            <a:r>
              <a:rPr lang="ja-JP" altLang="en-US" dirty="0" smtClean="0"/>
              <a:t>パーサ四つとターゲット一つ。</a:t>
            </a:r>
            <a:endParaRPr lang="en-US" altLang="ja-JP" dirty="0" smtClean="0"/>
          </a:p>
          <a:p>
            <a:r>
              <a:rPr lang="ja-JP" altLang="en-US" dirty="0" smtClean="0"/>
              <a:t>パーサに対する上下左右四つ方向に移動可能です。</a:t>
            </a:r>
            <a:endParaRPr lang="en-US" altLang="ja-JP" dirty="0" smtClean="0"/>
          </a:p>
          <a:p>
            <a:r>
              <a:rPr lang="ja-JP" altLang="en-US" dirty="0" smtClean="0">
                <a:latin typeface="メイリオ" panose="020B0604030504040204" pitchFamily="50" charset="-128"/>
                <a:ea typeface="メイリオ" panose="020B0604030504040204" pitchFamily="50" charset="-128"/>
              </a:rPr>
              <a:t>各方向に</a:t>
            </a:r>
            <a:r>
              <a:rPr lang="en-US" altLang="ja-JP" dirty="0" smtClean="0">
                <a:latin typeface="メイリオ" panose="020B0604030504040204" pitchFamily="50" charset="-128"/>
                <a:ea typeface="メイリオ" panose="020B0604030504040204" pitchFamily="50" charset="-128"/>
              </a:rPr>
              <a:t>Pursuer-cover-set</a:t>
            </a:r>
            <a:r>
              <a:rPr lang="ja-JP" altLang="en-US" dirty="0" smtClean="0">
                <a:latin typeface="メイリオ" panose="020B0604030504040204" pitchFamily="50" charset="-128"/>
                <a:ea typeface="メイリオ" panose="020B0604030504040204" pitchFamily="50" charset="-128"/>
              </a:rPr>
              <a:t>を計算する。</a:t>
            </a:r>
            <a:r>
              <a:rPr lang="en-US" altLang="ja-JP" dirty="0" smtClean="0">
                <a:latin typeface="メイリオ" panose="020B0604030504040204" pitchFamily="50" charset="-128"/>
                <a:ea typeface="メイリオ" panose="020B0604030504040204" pitchFamily="50" charset="-128"/>
              </a:rPr>
              <a:t>Pursuer-cover-set: </a:t>
            </a:r>
            <a:r>
              <a:rPr lang="ja-JP" altLang="en-US" dirty="0" smtClean="0">
                <a:latin typeface="メイリオ" panose="020B0604030504040204" pitchFamily="50" charset="-128"/>
                <a:ea typeface="メイリオ" panose="020B0604030504040204" pitchFamily="50" charset="-128"/>
              </a:rPr>
              <a:t>複数の</a:t>
            </a:r>
            <a:r>
              <a:rPr lang="en-US" altLang="ja-JP" dirty="0" smtClean="0">
                <a:latin typeface="メイリオ" panose="020B0604030504040204" pitchFamily="50" charset="-128"/>
                <a:ea typeface="メイリオ" panose="020B0604030504040204" pitchFamily="50" charset="-128"/>
              </a:rPr>
              <a:t>Pursuer</a:t>
            </a:r>
            <a:r>
              <a:rPr lang="ja-JP" altLang="en-US" dirty="0" smtClean="0">
                <a:latin typeface="メイリオ" panose="020B0604030504040204" pitchFamily="50" charset="-128"/>
                <a:ea typeface="メイリオ" panose="020B0604030504040204" pitchFamily="50" charset="-128"/>
              </a:rPr>
              <a:t>が</a:t>
            </a:r>
            <a:r>
              <a:rPr lang="en-US" altLang="ja-JP" dirty="0" smtClean="0">
                <a:latin typeface="メイリオ" panose="020B0604030504040204" pitchFamily="50" charset="-128"/>
                <a:ea typeface="メイリオ" panose="020B0604030504040204" pitchFamily="50" charset="-128"/>
              </a:rPr>
              <a:t>Target</a:t>
            </a:r>
            <a:r>
              <a:rPr lang="ja-JP" altLang="en-US" dirty="0" smtClean="0">
                <a:latin typeface="メイリオ" panose="020B0604030504040204" pitchFamily="50" charset="-128"/>
                <a:ea typeface="メイリオ" panose="020B0604030504040204" pitchFamily="50" charset="-128"/>
              </a:rPr>
              <a:t>より早く辿り着ける範囲のタイルの数です。</a:t>
            </a:r>
            <a:endParaRPr lang="en-US" altLang="ja-JP" dirty="0" smtClean="0">
              <a:latin typeface="メイリオ" panose="020B0604030504040204" pitchFamily="50" charset="-128"/>
              <a:ea typeface="メイリオ" panose="020B0604030504040204" pitchFamily="50" charset="-128"/>
            </a:endParaRPr>
          </a:p>
          <a:p>
            <a:r>
              <a:rPr lang="ja-JP" altLang="en-US" dirty="0" smtClean="0"/>
              <a:t>右の</a:t>
            </a:r>
            <a:r>
              <a:rPr lang="en-US" altLang="ja-JP" dirty="0" smtClean="0"/>
              <a:t>PCS</a:t>
            </a:r>
            <a:r>
              <a:rPr lang="ja-JP" altLang="en-US" dirty="0" smtClean="0"/>
              <a:t>を計算方法を説明いたします。</a:t>
            </a:r>
            <a:endParaRPr lang="en-US" altLang="ja-JP" dirty="0" smtClean="0"/>
          </a:p>
          <a:p>
            <a:endParaRPr lang="en-US" altLang="ja-JP" dirty="0" smtClean="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6</a:t>
            </a:fld>
            <a:endParaRPr lang="en-US"/>
          </a:p>
        </p:txBody>
      </p:sp>
    </p:spTree>
    <p:extLst>
      <p:ext uri="{BB962C8B-B14F-4D97-AF65-F5344CB8AC3E}">
        <p14:creationId xmlns:p14="http://schemas.microsoft.com/office/powerpoint/2010/main" val="3364821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まず優先キューを定義します。</a:t>
            </a:r>
            <a:endParaRPr lang="en-US" altLang="ja-JP" dirty="0" smtClean="0"/>
          </a:p>
          <a:p>
            <a:r>
              <a:rPr lang="ja-JP" altLang="en-US" dirty="0" smtClean="0"/>
              <a:t>優先キューを初期化するため、各エージェントの位置と情報と</a:t>
            </a:r>
            <a:r>
              <a:rPr lang="en-US" altLang="ja-JP" dirty="0" smtClean="0"/>
              <a:t>Time</a:t>
            </a:r>
            <a:r>
              <a:rPr lang="ja-JP" altLang="en-US" dirty="0" smtClean="0"/>
              <a:t>の</a:t>
            </a:r>
            <a:r>
              <a:rPr lang="en-US" altLang="ja-JP" dirty="0" smtClean="0"/>
              <a:t>Set</a:t>
            </a:r>
            <a:r>
              <a:rPr lang="ja-JP" altLang="en-US" dirty="0" err="1" smtClean="0"/>
              <a:t>を優</a:t>
            </a:r>
            <a:r>
              <a:rPr lang="ja-JP" altLang="en-US" dirty="0" smtClean="0"/>
              <a:t>先キューに</a:t>
            </a:r>
            <a:r>
              <a:rPr lang="en-US" altLang="ja-JP" dirty="0" smtClean="0"/>
              <a:t>Push</a:t>
            </a:r>
            <a:r>
              <a:rPr lang="ja-JP" altLang="en-US" dirty="0" smtClean="0"/>
              <a:t>します。</a:t>
            </a:r>
            <a:endParaRPr lang="en-US" altLang="ja-JP" dirty="0" smtClean="0"/>
          </a:p>
          <a:p>
            <a:r>
              <a:rPr lang="ja-JP" altLang="en-US" dirty="0" smtClean="0"/>
              <a:t>続きまして、優先キューから一番小さい</a:t>
            </a:r>
            <a:r>
              <a:rPr lang="en-US" altLang="ja-JP" dirty="0" smtClean="0"/>
              <a:t>time</a:t>
            </a:r>
            <a:r>
              <a:rPr lang="ja-JP" altLang="en-US" dirty="0" smtClean="0"/>
              <a:t>を持っている</a:t>
            </a:r>
            <a:r>
              <a:rPr lang="en-US" altLang="ja-JP" dirty="0" smtClean="0"/>
              <a:t>item</a:t>
            </a:r>
            <a:r>
              <a:rPr lang="ja-JP" altLang="en-US" dirty="0" smtClean="0"/>
              <a:t>を</a:t>
            </a:r>
            <a:r>
              <a:rPr lang="en-US" altLang="ja-JP" dirty="0" smtClean="0"/>
              <a:t>POP</a:t>
            </a:r>
            <a:r>
              <a:rPr lang="ja-JP" altLang="en-US" dirty="0" smtClean="0"/>
              <a:t>します。</a:t>
            </a:r>
            <a:endParaRPr lang="en-US" altLang="ja-JP" dirty="0" smtClean="0"/>
          </a:p>
          <a:p>
            <a:r>
              <a:rPr lang="ja-JP" altLang="en-US" dirty="0" smtClean="0"/>
              <a:t>その</a:t>
            </a:r>
            <a:r>
              <a:rPr lang="en-US" altLang="ja-JP" dirty="0" smtClean="0"/>
              <a:t>POP</a:t>
            </a:r>
            <a:r>
              <a:rPr lang="ja-JP" altLang="en-US" dirty="0" smtClean="0"/>
              <a:t>した</a:t>
            </a:r>
            <a:r>
              <a:rPr lang="en-US" altLang="ja-JP" dirty="0" smtClean="0"/>
              <a:t>Item</a:t>
            </a:r>
            <a:r>
              <a:rPr lang="ja-JP" altLang="en-US" dirty="0" smtClean="0"/>
              <a:t>の位置から上下左右を探索します。まだ探索されていない、即ち、まだ</a:t>
            </a:r>
            <a:r>
              <a:rPr lang="en-US" altLang="ja-JP" dirty="0" smtClean="0"/>
              <a:t>Pursuer</a:t>
            </a:r>
            <a:r>
              <a:rPr lang="ja-JP" altLang="en-US" dirty="0" smtClean="0"/>
              <a:t>か</a:t>
            </a:r>
            <a:r>
              <a:rPr lang="en-US" altLang="ja-JP" dirty="0" smtClean="0"/>
              <a:t>Target</a:t>
            </a:r>
            <a:r>
              <a:rPr lang="ja-JP" altLang="en-US" dirty="0" smtClean="0"/>
              <a:t>かがマークされていないタイルの情報を</a:t>
            </a:r>
            <a:endParaRPr lang="en-US" altLang="ja-JP" dirty="0" smtClean="0"/>
          </a:p>
          <a:p>
            <a:r>
              <a:rPr lang="ja-JP" altLang="en-US" dirty="0" smtClean="0"/>
              <a:t>優先キューに</a:t>
            </a:r>
            <a:r>
              <a:rPr lang="en-US" altLang="ja-JP" dirty="0" smtClean="0"/>
              <a:t>Push</a:t>
            </a:r>
            <a:r>
              <a:rPr lang="ja-JP" altLang="en-US" dirty="0" smtClean="0"/>
              <a:t>します。</a:t>
            </a:r>
            <a:endParaRPr lang="en-US" altLang="ja-JP" dirty="0" smtClean="0"/>
          </a:p>
          <a:p>
            <a:r>
              <a:rPr lang="ja-JP" altLang="en-US" dirty="0" smtClean="0"/>
              <a:t>このようなやり方でマップを探索します。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7</a:t>
            </a:fld>
            <a:endParaRPr lang="en-US"/>
          </a:p>
        </p:txBody>
      </p:sp>
    </p:spTree>
    <p:extLst>
      <p:ext uri="{BB962C8B-B14F-4D97-AF65-F5344CB8AC3E}">
        <p14:creationId xmlns:p14="http://schemas.microsoft.com/office/powerpoint/2010/main" val="1580062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これが</a:t>
            </a:r>
            <a:r>
              <a:rPr lang="en-US" altLang="ja-JP" dirty="0" smtClean="0"/>
              <a:t>Time = 3</a:t>
            </a:r>
            <a:r>
              <a:rPr lang="ja-JP" altLang="en-US" dirty="0" smtClean="0"/>
              <a:t>の時の状態となります。</a:t>
            </a:r>
            <a:endParaRPr lang="en-US" altLang="ja-JP" dirty="0" smtClean="0"/>
          </a:p>
          <a:p>
            <a:r>
              <a:rPr lang="en-US" altLang="zh-CN" dirty="0" smtClean="0"/>
              <a:t>Priority Queue</a:t>
            </a:r>
            <a:r>
              <a:rPr lang="ja-JP" altLang="en-US" dirty="0" smtClean="0"/>
              <a:t>の中身を全部</a:t>
            </a:r>
            <a:r>
              <a:rPr lang="en-US" altLang="ja-JP" dirty="0" smtClean="0"/>
              <a:t>POP</a:t>
            </a:r>
            <a:r>
              <a:rPr lang="ja-JP" altLang="en-US" dirty="0" smtClean="0"/>
              <a:t>して、また</a:t>
            </a:r>
            <a:r>
              <a:rPr lang="en-US" altLang="ja-JP" dirty="0" smtClean="0"/>
              <a:t>POP</a:t>
            </a:r>
            <a:r>
              <a:rPr lang="ja-JP" altLang="en-US" dirty="0" smtClean="0"/>
              <a:t>した位置の隣はすべて探索されたとき、</a:t>
            </a:r>
            <a:endParaRPr lang="en-US" altLang="ja-JP" dirty="0" smtClean="0"/>
          </a:p>
          <a:p>
            <a:r>
              <a:rPr lang="ja-JP" altLang="en-US" dirty="0" smtClean="0"/>
              <a:t>地図の探索が終了とします。</a:t>
            </a:r>
            <a:endParaRPr lang="en-US" altLang="ja-JP" dirty="0" smtClean="0"/>
          </a:p>
          <a:p>
            <a:r>
              <a:rPr lang="ja-JP" altLang="en-US" dirty="0" smtClean="0"/>
              <a:t>この時点に</a:t>
            </a:r>
            <a:r>
              <a:rPr lang="en-US" altLang="ja-JP" dirty="0" smtClean="0"/>
              <a:t>PCS</a:t>
            </a:r>
            <a:r>
              <a:rPr lang="ja-JP" altLang="en-US" dirty="0" smtClean="0"/>
              <a:t>を数えます。即ち、地図上の</a:t>
            </a:r>
            <a:r>
              <a:rPr lang="en-US" altLang="ja-JP" dirty="0" smtClean="0"/>
              <a:t>Pursuer</a:t>
            </a:r>
            <a:r>
              <a:rPr lang="ja-JP" altLang="en-US" dirty="0" smtClean="0"/>
              <a:t>到達可能領域を数えます。</a:t>
            </a:r>
            <a:endParaRPr lang="en-US" altLang="ja-JP" dirty="0" smtClean="0"/>
          </a:p>
          <a:p>
            <a:r>
              <a:rPr lang="ja-JP" altLang="en-US" dirty="0" smtClean="0"/>
              <a:t>この例の場合は、</a:t>
            </a:r>
            <a:r>
              <a:rPr lang="en-US" altLang="ja-JP" dirty="0" smtClean="0"/>
              <a:t>85</a:t>
            </a:r>
            <a:r>
              <a:rPr lang="ja-JP" altLang="en-US" dirty="0" smtClean="0"/>
              <a:t>となります。</a:t>
            </a:r>
            <a:endParaRPr lang="en-US" altLang="ja-JP" dirty="0" smtClean="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8</a:t>
            </a:fld>
            <a:endParaRPr lang="en-US"/>
          </a:p>
        </p:txBody>
      </p:sp>
    </p:spTree>
    <p:extLst>
      <p:ext uri="{BB962C8B-B14F-4D97-AF65-F5344CB8AC3E}">
        <p14:creationId xmlns:p14="http://schemas.microsoft.com/office/powerpoint/2010/main" val="1488399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先ほど右の</a:t>
            </a:r>
            <a:r>
              <a:rPr lang="en-US" altLang="ja-JP" dirty="0" smtClean="0"/>
              <a:t>PCS</a:t>
            </a:r>
            <a:r>
              <a:rPr lang="ja-JP" altLang="en-US" dirty="0" smtClean="0"/>
              <a:t>を計算して、</a:t>
            </a:r>
            <a:r>
              <a:rPr lang="en-US" altLang="ja-JP" dirty="0" smtClean="0"/>
              <a:t>85</a:t>
            </a:r>
            <a:r>
              <a:rPr lang="ja-JP" altLang="en-US" dirty="0" smtClean="0"/>
              <a:t>の値が得られました。</a:t>
            </a:r>
            <a:endParaRPr lang="en-US" altLang="ja-JP" dirty="0" smtClean="0"/>
          </a:p>
          <a:p>
            <a:r>
              <a:rPr lang="ja-JP" altLang="en-US" dirty="0" smtClean="0"/>
              <a:t>同じようなやり方で上、左、右も計算します。</a:t>
            </a:r>
            <a:endParaRPr lang="en-US" altLang="ja-JP" dirty="0" smtClean="0"/>
          </a:p>
          <a:p>
            <a:r>
              <a:rPr lang="ja-JP" altLang="en-US" dirty="0" smtClean="0"/>
              <a:t>上下左右は</a:t>
            </a:r>
            <a:r>
              <a:rPr lang="en-US" altLang="ja-JP" dirty="0" smtClean="0"/>
              <a:t>83, 86, 83, 85</a:t>
            </a:r>
            <a:r>
              <a:rPr lang="ja-JP" altLang="en-US" dirty="0" smtClean="0"/>
              <a:t>となって、一番大きい値の方向を選びます。</a:t>
            </a:r>
            <a:endParaRPr lang="en-US" altLang="ja-JP" dirty="0" smtClean="0"/>
          </a:p>
          <a:p>
            <a:r>
              <a:rPr lang="ja-JP" altLang="en-US" dirty="0" smtClean="0"/>
              <a:t>つまり、下のタイルに移動します。</a:t>
            </a:r>
            <a:endParaRPr lang="en-US" altLang="ja-JP" dirty="0" smtClean="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9</a:t>
            </a:fld>
            <a:endParaRPr lang="en-US"/>
          </a:p>
        </p:txBody>
      </p:sp>
    </p:spTree>
    <p:extLst>
      <p:ext uri="{BB962C8B-B14F-4D97-AF65-F5344CB8AC3E}">
        <p14:creationId xmlns:p14="http://schemas.microsoft.com/office/powerpoint/2010/main" val="1482230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日期占位符 3"/>
          <p:cNvSpPr>
            <a:spLocks noGrp="1"/>
          </p:cNvSpPr>
          <p:nvPr>
            <p:ph type="dt" sz="half" idx="10"/>
          </p:nvPr>
        </p:nvSpPr>
        <p:spPr/>
        <p:txBody>
          <a:bodyPr/>
          <a:lstStyle/>
          <a:p>
            <a:fld id="{3795C8E5-27A4-4334-A1C6-A437AB953422}" type="datetime1">
              <a:rPr lang="en-US" altLang="zh-CN" smtClean="0"/>
              <a:t>3/10/2017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223332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CE4D2D9F-0114-4A8F-928D-2A341CE3D532}" type="datetime1">
              <a:rPr lang="en-US" altLang="zh-CN" smtClean="0"/>
              <a:t>3/10/2017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01925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4E78C70-CCB1-433B-84A8-C39A6B7056FE}" type="datetime1">
              <a:rPr lang="en-US" altLang="zh-CN" smtClean="0"/>
              <a:t>3/10/2017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66368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0FDB6D4B-B42D-4CCB-B55B-D53D35DBD218}" type="datetime1">
              <a:rPr lang="en-US" altLang="zh-CN" smtClean="0"/>
              <a:t>3/10/2017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331747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4504E0A-7451-45E1-A150-DAAF9C649E9E}" type="datetime1">
              <a:rPr lang="en-US" altLang="zh-CN" smtClean="0"/>
              <a:t>3/10/2017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110588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E2E9413C-E72F-4D43-9B06-A84ED277EFB8}" type="datetime1">
              <a:rPr lang="en-US" altLang="zh-CN" smtClean="0"/>
              <a:t>3/10/2017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1803684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45D998D3-8700-4D28-9412-B2CFBDBA6F39}" type="datetime1">
              <a:rPr lang="en-US" altLang="zh-CN" smtClean="0"/>
              <a:t>3/10/2017</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401588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B3AE495A-9F94-43D2-9EFB-DE683533F145}" type="datetime1">
              <a:rPr lang="en-US" altLang="zh-CN" smtClean="0"/>
              <a:t>3/10/2017</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3431054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2849203-1994-441A-95FB-D81D8D59EE40}" type="datetime1">
              <a:rPr lang="en-US" altLang="zh-CN" smtClean="0"/>
              <a:t>3/10/2017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86615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D115097-5899-401D-901E-AC5B1342EB34}" type="datetime1">
              <a:rPr lang="en-US" altLang="zh-CN" smtClean="0"/>
              <a:t>3/10/2017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138621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75037D6-DDF3-427F-B456-3EE346776323}" type="datetime1">
              <a:rPr lang="en-US" altLang="zh-CN" smtClean="0"/>
              <a:t>3/10/2017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587460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6082B2-3BF9-4734-A81A-EFB9FC44C707}" type="datetime1">
              <a:rPr lang="en-US" altLang="zh-CN" smtClean="0"/>
              <a:t>3/10/2017</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6435A-C67E-4182-841F-98B28F8E4D33}" type="slidenum">
              <a:rPr lang="en-US" smtClean="0"/>
              <a:t>‹#›</a:t>
            </a:fld>
            <a:endParaRPr lang="en-US"/>
          </a:p>
        </p:txBody>
      </p:sp>
    </p:spTree>
    <p:extLst>
      <p:ext uri="{BB962C8B-B14F-4D97-AF65-F5344CB8AC3E}">
        <p14:creationId xmlns:p14="http://schemas.microsoft.com/office/powerpoint/2010/main" val="938890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15.png"/><Relationship Id="rId12"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0.png"/><Relationship Id="rId11" Type="http://schemas.openxmlformats.org/officeDocument/2006/relationships/image" Target="../media/image22.png"/><Relationship Id="rId10" Type="http://schemas.openxmlformats.org/officeDocument/2006/relationships/image" Target="../media/image21.png"/><Relationship Id="rId9" Type="http://schemas.openxmlformats.org/officeDocument/2006/relationships/image" Target="../media/image18.png"/><Relationship Id="rId1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17.png"/><Relationship Id="rId10" Type="http://schemas.openxmlformats.org/officeDocument/2006/relationships/image" Target="../media/image13.png"/><Relationship Id="rId4" Type="http://schemas.openxmlformats.org/officeDocument/2006/relationships/image" Target="../media/image16.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7.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5.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17.png"/><Relationship Id="rId10" Type="http://schemas.openxmlformats.org/officeDocument/2006/relationships/image" Target="../media/image13.png"/><Relationship Id="rId4" Type="http://schemas.openxmlformats.org/officeDocument/2006/relationships/image" Target="../media/image16.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8.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19.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3" y="3542250"/>
            <a:ext cx="12192000" cy="3315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935499" y="2085730"/>
            <a:ext cx="10320997" cy="1216929"/>
          </a:xfrm>
        </p:spPr>
        <p:txBody>
          <a:bodyPr>
            <a:normAutofit/>
          </a:bodyPr>
          <a:lstStyle/>
          <a:p>
            <a:r>
              <a:rPr lang="ja-JP" altLang="en-US" sz="3600" dirty="0"/>
              <a:t>リアルタイムグリッド環境における</a:t>
            </a:r>
            <a:r>
              <a:rPr lang="en-US" altLang="ja-JP" sz="3600" dirty="0"/>
              <a:t/>
            </a:r>
            <a:br>
              <a:rPr lang="en-US" altLang="ja-JP" sz="3600" dirty="0"/>
            </a:br>
            <a:r>
              <a:rPr lang="ja-JP" altLang="en-US" sz="3600" dirty="0"/>
              <a:t>マルチエージェントの単一移動対象捕獲の探索法</a:t>
            </a:r>
            <a:endParaRPr lang="en-US" sz="3600" dirty="0"/>
          </a:p>
        </p:txBody>
      </p:sp>
      <p:sp>
        <p:nvSpPr>
          <p:cNvPr id="3" name="副标题 2"/>
          <p:cNvSpPr>
            <a:spLocks noGrp="1"/>
          </p:cNvSpPr>
          <p:nvPr>
            <p:ph type="subTitle" idx="1"/>
          </p:nvPr>
        </p:nvSpPr>
        <p:spPr>
          <a:xfrm>
            <a:off x="1422398" y="3770850"/>
            <a:ext cx="9347201" cy="1994950"/>
          </a:xfrm>
        </p:spPr>
        <p:txBody>
          <a:bodyPr>
            <a:normAutofit/>
          </a:bodyPr>
          <a:lstStyle/>
          <a:p>
            <a:r>
              <a:rPr lang="ja-JP" altLang="en-US" dirty="0">
                <a:solidFill>
                  <a:schemeClr val="bg1"/>
                </a:solidFill>
              </a:rPr>
              <a:t>筑波</a:t>
            </a:r>
            <a:r>
              <a:rPr lang="ja-JP" altLang="en-US" dirty="0" smtClean="0">
                <a:solidFill>
                  <a:schemeClr val="bg1"/>
                </a:solidFill>
              </a:rPr>
              <a:t>大学</a:t>
            </a:r>
            <a:endParaRPr lang="en-US" altLang="ja-JP" dirty="0" smtClean="0">
              <a:solidFill>
                <a:schemeClr val="bg1"/>
              </a:solidFill>
            </a:endParaRPr>
          </a:p>
          <a:p>
            <a:r>
              <a:rPr lang="ja-JP" altLang="en-US" dirty="0" smtClean="0">
                <a:solidFill>
                  <a:schemeClr val="bg1"/>
                </a:solidFill>
              </a:rPr>
              <a:t>システム情報工学研究科</a:t>
            </a:r>
            <a:endParaRPr lang="en-US" altLang="ja-JP" dirty="0">
              <a:solidFill>
                <a:schemeClr val="bg1"/>
              </a:solidFill>
            </a:endParaRPr>
          </a:p>
          <a:p>
            <a:r>
              <a:rPr lang="ja-JP" altLang="en-US" dirty="0">
                <a:solidFill>
                  <a:schemeClr val="bg1"/>
                </a:solidFill>
              </a:rPr>
              <a:t>知能機能システム</a:t>
            </a:r>
            <a:r>
              <a:rPr lang="ja-JP" altLang="en-US" dirty="0" smtClean="0">
                <a:solidFill>
                  <a:schemeClr val="bg1"/>
                </a:solidFill>
              </a:rPr>
              <a:t>専攻</a:t>
            </a:r>
            <a:r>
              <a:rPr lang="ja-JP" altLang="en-US" dirty="0">
                <a:solidFill>
                  <a:schemeClr val="bg1"/>
                </a:solidFill>
              </a:rPr>
              <a:t>　</a:t>
            </a:r>
            <a:endParaRPr lang="en-US" altLang="ja-JP" dirty="0">
              <a:solidFill>
                <a:schemeClr val="bg1"/>
              </a:solidFill>
            </a:endParaRPr>
          </a:p>
          <a:p>
            <a:r>
              <a:rPr lang="ja-JP" altLang="en-US" dirty="0" smtClean="0">
                <a:solidFill>
                  <a:schemeClr val="bg1"/>
                </a:solidFill>
              </a:rPr>
              <a:t>◯ 唐 霄　延原 肇</a:t>
            </a:r>
            <a:endParaRPr lang="en-US" dirty="0">
              <a:solidFill>
                <a:schemeClr val="bg1"/>
              </a:solidFill>
            </a:endParaRP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a:t>
            </a:fld>
            <a:endParaRPr lang="en-US"/>
          </a:p>
        </p:txBody>
      </p:sp>
    </p:spTree>
    <p:extLst>
      <p:ext uri="{BB962C8B-B14F-4D97-AF65-F5344CB8AC3E}">
        <p14:creationId xmlns:p14="http://schemas.microsoft.com/office/powerpoint/2010/main" val="3379673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3"/>
          <a:stretch>
            <a:fillRect/>
          </a:stretch>
        </p:blipFill>
        <p:spPr>
          <a:xfrm>
            <a:off x="6402928" y="2308461"/>
            <a:ext cx="2838779" cy="2849977"/>
          </a:xfrm>
          <a:prstGeom prst="rect">
            <a:avLst/>
          </a:prstGeom>
        </p:spPr>
      </p:pic>
      <p:grpSp>
        <p:nvGrpSpPr>
          <p:cNvPr id="49" name="グループ化 48"/>
          <p:cNvGrpSpPr/>
          <p:nvPr/>
        </p:nvGrpSpPr>
        <p:grpSpPr>
          <a:xfrm>
            <a:off x="6473435" y="4334003"/>
            <a:ext cx="727554" cy="733914"/>
            <a:chOff x="1718110" y="2667334"/>
            <a:chExt cx="548765" cy="549590"/>
          </a:xfrm>
        </p:grpSpPr>
        <p:sp>
          <p:nvSpPr>
            <p:cNvPr id="50" name="右矢印 49"/>
            <p:cNvSpPr/>
            <p:nvPr/>
          </p:nvSpPr>
          <p:spPr>
            <a:xfrm rot="10800000">
              <a:off x="1718110"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1" name="右矢印 50"/>
            <p:cNvSpPr/>
            <p:nvPr/>
          </p:nvSpPr>
          <p:spPr>
            <a:xfrm>
              <a:off x="1988111"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2" name="右矢印 51"/>
            <p:cNvSpPr/>
            <p:nvPr/>
          </p:nvSpPr>
          <p:spPr>
            <a:xfrm rot="5400000">
              <a:off x="1857335" y="2985746"/>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3" name="右矢印 52"/>
            <p:cNvSpPr/>
            <p:nvPr/>
          </p:nvSpPr>
          <p:spPr>
            <a:xfrm rot="16200000">
              <a:off x="1854830" y="271492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34" name="正方形/長方形 33"/>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従来手法</a:t>
            </a:r>
            <a:r>
              <a:rPr lang="ja-JP" altLang="en-US" sz="3600" dirty="0">
                <a:solidFill>
                  <a:schemeClr val="bg1"/>
                </a:solidFill>
              </a:rPr>
              <a:t> </a:t>
            </a:r>
            <a:r>
              <a:rPr lang="en-US" altLang="ja-JP" sz="3600" dirty="0">
                <a:solidFill>
                  <a:schemeClr val="bg1"/>
                </a:solidFill>
              </a:rPr>
              <a:t>– Cover Heuristic </a:t>
            </a:r>
            <a:r>
              <a:rPr lang="ja-JP" altLang="en-US" sz="3600" dirty="0">
                <a:solidFill>
                  <a:schemeClr val="bg1"/>
                </a:solidFill>
              </a:rPr>
              <a:t>法</a:t>
            </a:r>
            <a:endParaRPr lang="en-US" dirty="0">
              <a:solidFill>
                <a:schemeClr val="bg1"/>
              </a:solidFill>
            </a:endParaRPr>
          </a:p>
        </p:txBody>
      </p:sp>
      <p:sp>
        <p:nvSpPr>
          <p:cNvPr id="3" name="テキスト ボックス 2"/>
          <p:cNvSpPr txBox="1"/>
          <p:nvPr/>
        </p:nvSpPr>
        <p:spPr>
          <a:xfrm>
            <a:off x="969417" y="1729806"/>
            <a:ext cx="2916784" cy="369332"/>
          </a:xfrm>
          <a:prstGeom prst="rect">
            <a:avLst/>
          </a:prstGeom>
          <a:noFill/>
        </p:spPr>
        <p:txBody>
          <a:bodyPr wrap="square" rtlCol="0">
            <a:spAutoFit/>
          </a:bodyPr>
          <a:lstStyle/>
          <a:p>
            <a:r>
              <a:rPr lang="ja-JP" altLang="en-US" b="1" dirty="0" smtClean="0"/>
              <a:t>問題点</a:t>
            </a:r>
            <a:r>
              <a:rPr lang="en-US" altLang="ja-JP" dirty="0" smtClean="0"/>
              <a:t>1</a:t>
            </a:r>
            <a:r>
              <a:rPr lang="en-US" altLang="ja-JP" dirty="0"/>
              <a:t>. </a:t>
            </a:r>
            <a:r>
              <a:rPr lang="ja-JP" altLang="en-US" dirty="0"/>
              <a:t>計算量が多い</a:t>
            </a:r>
            <a:endParaRPr lang="en-US" altLang="ja-JP" dirty="0"/>
          </a:p>
        </p:txBody>
      </p:sp>
      <mc:AlternateContent xmlns:mc="http://schemas.openxmlformats.org/markup-compatibility/2006" xmlns:a14="http://schemas.microsoft.com/office/drawing/2010/main">
        <mc:Choice Requires="a14">
          <p:sp>
            <p:nvSpPr>
              <p:cNvPr id="44" name="テキスト ボックス 43"/>
              <p:cNvSpPr txBox="1"/>
              <p:nvPr/>
            </p:nvSpPr>
            <p:spPr>
              <a:xfrm>
                <a:off x="838200" y="5795231"/>
                <a:ext cx="5103223" cy="369332"/>
              </a:xfrm>
              <a:prstGeom prst="rect">
                <a:avLst/>
              </a:prstGeom>
              <a:noFill/>
            </p:spPr>
            <p:txBody>
              <a:bodyPr wrap="square" rtlCol="0">
                <a:spAutoFit/>
              </a:bodyPr>
              <a:lstStyle/>
              <a:p>
                <a14:m>
                  <m:oMath xmlns:m="http://schemas.openxmlformats.org/officeDocument/2006/math">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𝑂</m:t>
                    </m:r>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m:t>
                    </m:r>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𝑁</m:t>
                    </m:r>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m:t>
                    </m:r>
                  </m:oMath>
                </a14:m>
                <a:r>
                  <a:rPr lang="en-US" altLang="ja-JP" dirty="0"/>
                  <a:t> :  </a:t>
                </a:r>
                <a14:m>
                  <m:oMath xmlns:m="http://schemas.openxmlformats.org/officeDocument/2006/math">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𝑁</m:t>
                    </m:r>
                  </m:oMath>
                </a14:m>
                <a:r>
                  <a:rPr lang="ja-JP" altLang="en-US" dirty="0"/>
                  <a:t>は地図上の移動可能タイル数</a:t>
                </a:r>
              </a:p>
            </p:txBody>
          </p:sp>
        </mc:Choice>
        <mc:Fallback xmlns="">
          <p:sp>
            <p:nvSpPr>
              <p:cNvPr id="44" name="テキスト ボックス 43"/>
              <p:cNvSpPr txBox="1">
                <a:spLocks noRot="1" noChangeAspect="1" noMove="1" noResize="1" noEditPoints="1" noAdjustHandles="1" noChangeArrowheads="1" noChangeShapeType="1" noTextEdit="1"/>
              </p:cNvSpPr>
              <p:nvPr/>
            </p:nvSpPr>
            <p:spPr>
              <a:xfrm>
                <a:off x="838200" y="5795231"/>
                <a:ext cx="5103223" cy="369332"/>
              </a:xfrm>
              <a:prstGeom prst="rect">
                <a:avLst/>
              </a:prstGeom>
              <a:blipFill rotWithShape="0">
                <a:blip r:embed="rId6"/>
                <a:stretch>
                  <a:fillRect t="-10000" b="-28333"/>
                </a:stretch>
              </a:blipFill>
            </p:spPr>
            <p:txBody>
              <a:bodyPr/>
              <a:lstStyle/>
              <a:p>
                <a:r>
                  <a:rPr lang="zh-CN" altLang="en-US">
                    <a:noFill/>
                  </a:rPr>
                  <a:t> </a:t>
                </a:r>
              </a:p>
            </p:txBody>
          </p:sp>
        </mc:Fallback>
      </mc:AlternateContent>
      <p:sp>
        <p:nvSpPr>
          <p:cNvPr id="6" name="正方形/長方形 5"/>
          <p:cNvSpPr/>
          <p:nvPr/>
        </p:nvSpPr>
        <p:spPr>
          <a:xfrm>
            <a:off x="6226056" y="1729806"/>
            <a:ext cx="2733633" cy="369332"/>
          </a:xfrm>
          <a:prstGeom prst="rect">
            <a:avLst/>
          </a:prstGeom>
        </p:spPr>
        <p:txBody>
          <a:bodyPr wrap="none">
            <a:spAutoFit/>
          </a:bodyPr>
          <a:lstStyle/>
          <a:p>
            <a:r>
              <a:rPr lang="ja-JP" altLang="en-US" b="1" dirty="0" smtClean="0"/>
              <a:t>問題点</a:t>
            </a:r>
            <a:r>
              <a:rPr lang="en-US" altLang="ja-JP" dirty="0" smtClean="0"/>
              <a:t>2</a:t>
            </a:r>
            <a:r>
              <a:rPr lang="en-US" altLang="ja-JP" dirty="0"/>
              <a:t>. Tie-Breaking</a:t>
            </a:r>
            <a:r>
              <a:rPr lang="ja-JP" altLang="en-US" dirty="0"/>
              <a:t>問題</a:t>
            </a:r>
            <a:endParaRPr lang="en-US" altLang="ja-JP" dirty="0"/>
          </a:p>
        </p:txBody>
      </p:sp>
      <p:sp>
        <p:nvSpPr>
          <p:cNvPr id="48" name="テキスト ボックス 47"/>
          <p:cNvSpPr txBox="1"/>
          <p:nvPr/>
        </p:nvSpPr>
        <p:spPr>
          <a:xfrm>
            <a:off x="6305582" y="5789097"/>
            <a:ext cx="3073400" cy="369332"/>
          </a:xfrm>
          <a:prstGeom prst="rect">
            <a:avLst/>
          </a:prstGeom>
          <a:noFill/>
        </p:spPr>
        <p:txBody>
          <a:bodyPr wrap="square" rtlCol="0">
            <a:spAutoFit/>
          </a:bodyPr>
          <a:lstStyle/>
          <a:p>
            <a:r>
              <a:rPr lang="en-US" altLang="ja-JP" dirty="0" smtClean="0"/>
              <a:t>P2</a:t>
            </a:r>
            <a:r>
              <a:rPr lang="ja-JP" altLang="en-US" dirty="0" smtClean="0"/>
              <a:t>移動できない状態</a:t>
            </a:r>
            <a:endParaRPr lang="ja-JP" altLang="en-US"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10</a:t>
            </a:fld>
            <a:endParaRPr lang="en-US"/>
          </a:p>
        </p:txBody>
      </p:sp>
      <p:grpSp>
        <p:nvGrpSpPr>
          <p:cNvPr id="7" name="グループ化 6"/>
          <p:cNvGrpSpPr/>
          <p:nvPr/>
        </p:nvGrpSpPr>
        <p:grpSpPr>
          <a:xfrm>
            <a:off x="1083718" y="2189056"/>
            <a:ext cx="3513682" cy="3422241"/>
            <a:chOff x="8283637" y="1342494"/>
            <a:chExt cx="3861856" cy="3761354"/>
          </a:xfrm>
        </p:grpSpPr>
        <p:pic>
          <p:nvPicPr>
            <p:cNvPr id="18" name="図 17"/>
            <p:cNvPicPr>
              <a:picLocks noChangeAspect="1"/>
            </p:cNvPicPr>
            <p:nvPr/>
          </p:nvPicPr>
          <p:blipFill>
            <a:blip r:embed="rId7"/>
            <a:stretch>
              <a:fillRect/>
            </a:stretch>
          </p:blipFill>
          <p:spPr>
            <a:xfrm>
              <a:off x="8283637" y="1342494"/>
              <a:ext cx="1600819" cy="1600819"/>
            </a:xfrm>
            <a:prstGeom prst="rect">
              <a:avLst/>
            </a:prstGeom>
          </p:spPr>
        </p:pic>
        <p:pic>
          <p:nvPicPr>
            <p:cNvPr id="19" name="図 18"/>
            <p:cNvPicPr>
              <a:picLocks noChangeAspect="1"/>
            </p:cNvPicPr>
            <p:nvPr/>
          </p:nvPicPr>
          <p:blipFill>
            <a:blip r:embed="rId8"/>
            <a:stretch>
              <a:fillRect/>
            </a:stretch>
          </p:blipFill>
          <p:spPr>
            <a:xfrm>
              <a:off x="8283637" y="3500259"/>
              <a:ext cx="1603589" cy="1603589"/>
            </a:xfrm>
            <a:prstGeom prst="rect">
              <a:avLst/>
            </a:prstGeom>
          </p:spPr>
        </p:pic>
        <p:pic>
          <p:nvPicPr>
            <p:cNvPr id="20" name="図 19"/>
            <p:cNvPicPr>
              <a:picLocks noChangeAspect="1"/>
            </p:cNvPicPr>
            <p:nvPr/>
          </p:nvPicPr>
          <p:blipFill>
            <a:blip r:embed="rId9"/>
            <a:stretch>
              <a:fillRect/>
            </a:stretch>
          </p:blipFill>
          <p:spPr>
            <a:xfrm>
              <a:off x="10541517" y="3503029"/>
              <a:ext cx="1603976" cy="1600819"/>
            </a:xfrm>
            <a:prstGeom prst="rect">
              <a:avLst/>
            </a:prstGeom>
          </p:spPr>
        </p:pic>
        <p:pic>
          <p:nvPicPr>
            <p:cNvPr id="5" name="図 4"/>
            <p:cNvPicPr>
              <a:picLocks noChangeAspect="1"/>
            </p:cNvPicPr>
            <p:nvPr/>
          </p:nvPicPr>
          <p:blipFill>
            <a:blip r:embed="rId10"/>
            <a:stretch>
              <a:fillRect/>
            </a:stretch>
          </p:blipFill>
          <p:spPr>
            <a:xfrm>
              <a:off x="10544674" y="1345265"/>
              <a:ext cx="1600819" cy="1600819"/>
            </a:xfrm>
            <a:prstGeom prst="rect">
              <a:avLst/>
            </a:prstGeom>
          </p:spPr>
        </p:pic>
        <p:sp>
          <p:nvSpPr>
            <p:cNvPr id="22" name="下矢印 21"/>
            <p:cNvSpPr/>
            <p:nvPr/>
          </p:nvSpPr>
          <p:spPr>
            <a:xfrm rot="16200000">
              <a:off x="9948570" y="1984515"/>
              <a:ext cx="565470" cy="316776"/>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4" name="下矢印 23"/>
            <p:cNvSpPr/>
            <p:nvPr/>
          </p:nvSpPr>
          <p:spPr>
            <a:xfrm>
              <a:off x="11060770" y="3059916"/>
              <a:ext cx="565470" cy="316776"/>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5" name="下矢印 24"/>
            <p:cNvSpPr/>
            <p:nvPr/>
          </p:nvSpPr>
          <p:spPr>
            <a:xfrm rot="5400000">
              <a:off x="9948570" y="4143665"/>
              <a:ext cx="565470" cy="316776"/>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nvGrpSpPr>
          <p:cNvPr id="16" name="グループ化 15"/>
          <p:cNvGrpSpPr/>
          <p:nvPr/>
        </p:nvGrpSpPr>
        <p:grpSpPr>
          <a:xfrm>
            <a:off x="6414704" y="2315266"/>
            <a:ext cx="2837587" cy="2843172"/>
            <a:chOff x="7191806" y="2308636"/>
            <a:chExt cx="2837587" cy="2843172"/>
          </a:xfrm>
        </p:grpSpPr>
        <p:pic>
          <p:nvPicPr>
            <p:cNvPr id="9" name="図 8"/>
            <p:cNvPicPr>
              <a:picLocks noChangeAspect="1"/>
            </p:cNvPicPr>
            <p:nvPr/>
          </p:nvPicPr>
          <p:blipFill>
            <a:blip r:embed="rId11"/>
            <a:stretch>
              <a:fillRect/>
            </a:stretch>
          </p:blipFill>
          <p:spPr>
            <a:xfrm>
              <a:off x="7191806" y="2308636"/>
              <a:ext cx="2837587" cy="2843172"/>
            </a:xfrm>
            <a:prstGeom prst="rect">
              <a:avLst/>
            </a:prstGeom>
          </p:spPr>
        </p:pic>
        <p:sp>
          <p:nvSpPr>
            <p:cNvPr id="36" name="右矢印 35"/>
            <p:cNvSpPr/>
            <p:nvPr/>
          </p:nvSpPr>
          <p:spPr>
            <a:xfrm rot="10800000">
              <a:off x="7284448" y="4574423"/>
              <a:ext cx="369586" cy="245166"/>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grpSp>
        <p:nvGrpSpPr>
          <p:cNvPr id="17" name="グループ化 16"/>
          <p:cNvGrpSpPr/>
          <p:nvPr/>
        </p:nvGrpSpPr>
        <p:grpSpPr>
          <a:xfrm>
            <a:off x="6412097" y="2323321"/>
            <a:ext cx="2837587" cy="2837587"/>
            <a:chOff x="7806429" y="522785"/>
            <a:chExt cx="2837587" cy="2837587"/>
          </a:xfrm>
        </p:grpSpPr>
        <p:pic>
          <p:nvPicPr>
            <p:cNvPr id="11" name="図 10"/>
            <p:cNvPicPr>
              <a:picLocks noChangeAspect="1"/>
            </p:cNvPicPr>
            <p:nvPr/>
          </p:nvPicPr>
          <p:blipFill>
            <a:blip r:embed="rId12"/>
            <a:stretch>
              <a:fillRect/>
            </a:stretch>
          </p:blipFill>
          <p:spPr>
            <a:xfrm>
              <a:off x="7806429" y="522785"/>
              <a:ext cx="2837587" cy="2837587"/>
            </a:xfrm>
            <a:prstGeom prst="rect">
              <a:avLst/>
            </a:prstGeom>
          </p:spPr>
        </p:pic>
        <p:sp>
          <p:nvSpPr>
            <p:cNvPr id="46" name="右矢印 45"/>
            <p:cNvSpPr/>
            <p:nvPr/>
          </p:nvSpPr>
          <p:spPr>
            <a:xfrm rot="16200000">
              <a:off x="8043405" y="2631813"/>
              <a:ext cx="372257" cy="243407"/>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6415109" y="2320851"/>
            <a:ext cx="2837587" cy="2837587"/>
            <a:chOff x="6813774" y="448013"/>
            <a:chExt cx="2837587" cy="2837587"/>
          </a:xfrm>
        </p:grpSpPr>
        <p:pic>
          <p:nvPicPr>
            <p:cNvPr id="10" name="図 9"/>
            <p:cNvPicPr>
              <a:picLocks noChangeAspect="1"/>
            </p:cNvPicPr>
            <p:nvPr/>
          </p:nvPicPr>
          <p:blipFill>
            <a:blip r:embed="rId13"/>
            <a:stretch>
              <a:fillRect/>
            </a:stretch>
          </p:blipFill>
          <p:spPr>
            <a:xfrm>
              <a:off x="6813774" y="448013"/>
              <a:ext cx="2837587" cy="2837587"/>
            </a:xfrm>
            <a:prstGeom prst="rect">
              <a:avLst/>
            </a:prstGeom>
          </p:spPr>
        </p:pic>
        <p:sp>
          <p:nvSpPr>
            <p:cNvPr id="37" name="右矢印 36"/>
            <p:cNvSpPr/>
            <p:nvPr/>
          </p:nvSpPr>
          <p:spPr>
            <a:xfrm>
              <a:off x="7229049" y="2721368"/>
              <a:ext cx="369586" cy="245166"/>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grpSp>
        <p:nvGrpSpPr>
          <p:cNvPr id="26" name="グループ化 25"/>
          <p:cNvGrpSpPr/>
          <p:nvPr/>
        </p:nvGrpSpPr>
        <p:grpSpPr>
          <a:xfrm>
            <a:off x="6423489" y="2320522"/>
            <a:ext cx="2837587" cy="2843183"/>
            <a:chOff x="9782627" y="2344812"/>
            <a:chExt cx="2837587" cy="2843183"/>
          </a:xfrm>
        </p:grpSpPr>
        <p:pic>
          <p:nvPicPr>
            <p:cNvPr id="12" name="図 11"/>
            <p:cNvPicPr>
              <a:picLocks noChangeAspect="1"/>
            </p:cNvPicPr>
            <p:nvPr/>
          </p:nvPicPr>
          <p:blipFill>
            <a:blip r:embed="rId14"/>
            <a:stretch>
              <a:fillRect/>
            </a:stretch>
          </p:blipFill>
          <p:spPr>
            <a:xfrm>
              <a:off x="9782627" y="2344812"/>
              <a:ext cx="2837587" cy="2843183"/>
            </a:xfrm>
            <a:prstGeom prst="rect">
              <a:avLst/>
            </a:prstGeom>
          </p:spPr>
        </p:pic>
        <p:sp>
          <p:nvSpPr>
            <p:cNvPr id="45" name="右矢印 44"/>
            <p:cNvSpPr/>
            <p:nvPr/>
          </p:nvSpPr>
          <p:spPr>
            <a:xfrm rot="5400000">
              <a:off x="10044020" y="4761430"/>
              <a:ext cx="372257" cy="243407"/>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27" name="正方形/長方形 26"/>
          <p:cNvSpPr/>
          <p:nvPr/>
        </p:nvSpPr>
        <p:spPr>
          <a:xfrm>
            <a:off x="9476328" y="3428474"/>
            <a:ext cx="2324100" cy="923330"/>
          </a:xfrm>
          <a:prstGeom prst="rect">
            <a:avLst/>
          </a:prstGeom>
        </p:spPr>
        <p:txBody>
          <a:bodyPr wrap="square">
            <a:spAutoFit/>
          </a:bodyPr>
          <a:lstStyle/>
          <a:p>
            <a:pPr algn="ctr"/>
            <a:r>
              <a:rPr lang="en-US" altLang="ja-JP" dirty="0" smtClean="0"/>
              <a:t>P2</a:t>
            </a:r>
            <a:r>
              <a:rPr lang="ja-JP" altLang="en-US" dirty="0" smtClean="0"/>
              <a:t>の上下左右の</a:t>
            </a:r>
            <a:r>
              <a:rPr lang="en-US" altLang="ja-JP" dirty="0" smtClean="0"/>
              <a:t>Pursuer-cover-set</a:t>
            </a:r>
            <a:r>
              <a:rPr lang="ja-JP" altLang="en-US" dirty="0" smtClean="0"/>
              <a:t>の値が</a:t>
            </a:r>
            <a:r>
              <a:rPr lang="ja-JP" altLang="en-US" b="1" dirty="0" smtClean="0">
                <a:solidFill>
                  <a:srgbClr val="FF0000"/>
                </a:solidFill>
              </a:rPr>
              <a:t>等しい</a:t>
            </a:r>
            <a:endParaRPr lang="en-US" altLang="ja-JP" b="1" dirty="0">
              <a:solidFill>
                <a:srgbClr val="FF0000"/>
              </a:solidFill>
            </a:endParaRPr>
          </a:p>
        </p:txBody>
      </p:sp>
    </p:spTree>
    <p:extLst>
      <p:ext uri="{BB962C8B-B14F-4D97-AF65-F5344CB8AC3E}">
        <p14:creationId xmlns:p14="http://schemas.microsoft.com/office/powerpoint/2010/main" val="331159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6" grpId="0"/>
      <p:bldP spid="48"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グループ化 37"/>
          <p:cNvGrpSpPr/>
          <p:nvPr/>
        </p:nvGrpSpPr>
        <p:grpSpPr>
          <a:xfrm>
            <a:off x="6895658" y="1624235"/>
            <a:ext cx="2863044" cy="3780368"/>
            <a:chOff x="6565662" y="1578548"/>
            <a:chExt cx="2575923" cy="3780368"/>
          </a:xfrm>
        </p:grpSpPr>
        <p:sp>
          <p:nvSpPr>
            <p:cNvPr id="39" name="正方形/長方形 38"/>
            <p:cNvSpPr/>
            <p:nvPr/>
          </p:nvSpPr>
          <p:spPr>
            <a:xfrm>
              <a:off x="6565662" y="1578548"/>
              <a:ext cx="2575923" cy="378036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0" name="正方形/長方形 39"/>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Priority </a:t>
              </a:r>
              <a:r>
                <a:rPr kumimoji="1" lang="en-US" altLang="ja-JP" b="1" dirty="0" smtClean="0"/>
                <a:t>Queue </a:t>
              </a:r>
              <a:r>
                <a:rPr kumimoji="1" lang="ja-JP" altLang="en-US" b="1" dirty="0" smtClean="0"/>
                <a:t>優先</a:t>
              </a:r>
              <a:r>
                <a:rPr kumimoji="1" lang="ja-JP" altLang="en-US" b="1" dirty="0"/>
                <a:t>キュー</a:t>
              </a:r>
              <a:endParaRPr kumimoji="1" lang="ja-JP" altLang="en-US" b="1" dirty="0"/>
            </a:p>
          </p:txBody>
        </p:sp>
      </p:grpSp>
      <p:sp>
        <p:nvSpPr>
          <p:cNvPr id="67" name="正方形/長方形 66"/>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3" name="テキスト ボックス 2"/>
          <p:cNvSpPr txBox="1"/>
          <p:nvPr/>
        </p:nvSpPr>
        <p:spPr>
          <a:xfrm>
            <a:off x="895528" y="1591083"/>
            <a:ext cx="2929622" cy="369332"/>
          </a:xfrm>
          <a:prstGeom prst="rect">
            <a:avLst/>
          </a:prstGeom>
          <a:noFill/>
        </p:spPr>
        <p:txBody>
          <a:bodyPr wrap="square" rtlCol="0">
            <a:spAutoFit/>
          </a:bodyPr>
          <a:lstStyle/>
          <a:p>
            <a:r>
              <a:rPr lang="ja-JP" altLang="en-US" b="1" dirty="0"/>
              <a:t>問題点</a:t>
            </a:r>
            <a:r>
              <a:rPr lang="ja-JP" altLang="en-US" dirty="0"/>
              <a:t>：</a:t>
            </a:r>
            <a:r>
              <a:rPr lang="en-US" altLang="ja-JP" dirty="0"/>
              <a:t>1. </a:t>
            </a:r>
            <a:r>
              <a:rPr lang="ja-JP" altLang="en-US" dirty="0"/>
              <a:t>計算量が多い</a:t>
            </a:r>
            <a:endParaRPr lang="en-US" altLang="ja-JP" dirty="0"/>
          </a:p>
        </p:txBody>
      </p:sp>
      <p:grpSp>
        <p:nvGrpSpPr>
          <p:cNvPr id="35" name="グループ化 34"/>
          <p:cNvGrpSpPr/>
          <p:nvPr/>
        </p:nvGrpSpPr>
        <p:grpSpPr>
          <a:xfrm>
            <a:off x="5295839" y="1810653"/>
            <a:ext cx="2568002" cy="3679738"/>
            <a:chOff x="6565662" y="1578548"/>
            <a:chExt cx="2575923" cy="3905930"/>
          </a:xfrm>
        </p:grpSpPr>
        <p:sp>
          <p:nvSpPr>
            <p:cNvPr id="36" name="正方形/長方形 35"/>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7" name="正方形/長方形 36"/>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Pursuer Priority Queue</a:t>
              </a:r>
              <a:endParaRPr kumimoji="1" lang="ja-JP" altLang="en-US" b="1" dirty="0"/>
            </a:p>
          </p:txBody>
        </p:sp>
      </p:grpSp>
      <p:grpSp>
        <p:nvGrpSpPr>
          <p:cNvPr id="48" name="グループ化 47"/>
          <p:cNvGrpSpPr/>
          <p:nvPr/>
        </p:nvGrpSpPr>
        <p:grpSpPr>
          <a:xfrm>
            <a:off x="8623239" y="1810653"/>
            <a:ext cx="2495866" cy="3679738"/>
            <a:chOff x="6565662" y="1578548"/>
            <a:chExt cx="2575923" cy="3905930"/>
          </a:xfrm>
        </p:grpSpPr>
        <p:sp>
          <p:nvSpPr>
            <p:cNvPr id="49" name="正方形/長方形 48"/>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50" name="正方形/長方形 49"/>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Target Priority Queue</a:t>
              </a:r>
              <a:endParaRPr kumimoji="1" lang="ja-JP" altLang="en-US" b="1" dirty="0"/>
            </a:p>
          </p:txBody>
        </p:sp>
      </p:grpSp>
      <p:sp>
        <p:nvSpPr>
          <p:cNvPr id="61" name="テキスト ボックス 60"/>
          <p:cNvSpPr txBox="1"/>
          <p:nvPr/>
        </p:nvSpPr>
        <p:spPr>
          <a:xfrm>
            <a:off x="5393913" y="2846153"/>
            <a:ext cx="2436400" cy="1268424"/>
          </a:xfrm>
          <a:prstGeom prst="rect">
            <a:avLst/>
          </a:prstGeom>
          <a:noFill/>
        </p:spPr>
        <p:txBody>
          <a:bodyPr wrap="square" rtlCol="0">
            <a:spAutoFit/>
          </a:bodyPr>
          <a:lstStyle/>
          <a:p>
            <a:pPr>
              <a:lnSpc>
                <a:spcPct val="130000"/>
              </a:lnSpc>
            </a:pPr>
            <a:r>
              <a:rPr lang="en-US" altLang="ja-JP" sz="1500" dirty="0" smtClean="0"/>
              <a:t>[(2,2), </a:t>
            </a:r>
            <a:r>
              <a:rPr lang="en-US" altLang="ja-JP" sz="1500" dirty="0"/>
              <a:t>“Pursuer”, time = 1] </a:t>
            </a:r>
          </a:p>
          <a:p>
            <a:pPr>
              <a:lnSpc>
                <a:spcPct val="130000"/>
              </a:lnSpc>
            </a:pPr>
            <a:r>
              <a:rPr lang="en-US" altLang="ja-JP" sz="1500" dirty="0" smtClean="0"/>
              <a:t>[(3,1), </a:t>
            </a:r>
            <a:r>
              <a:rPr lang="en-US" altLang="ja-JP" sz="1500" dirty="0"/>
              <a:t>“Pursuer”, time = 1]</a:t>
            </a:r>
          </a:p>
          <a:p>
            <a:pPr>
              <a:lnSpc>
                <a:spcPct val="130000"/>
              </a:lnSpc>
            </a:pPr>
            <a:r>
              <a:rPr lang="en-US" altLang="ja-JP" sz="1500" dirty="0" smtClean="0"/>
              <a:t>[(4,2), </a:t>
            </a:r>
            <a:r>
              <a:rPr lang="en-US" altLang="ja-JP" sz="1500" dirty="0"/>
              <a:t>“Pursuer”, time = 1]</a:t>
            </a:r>
          </a:p>
          <a:p>
            <a:pPr>
              <a:lnSpc>
                <a:spcPct val="130000"/>
              </a:lnSpc>
            </a:pPr>
            <a:r>
              <a:rPr lang="en-US" altLang="ja-JP" sz="1500" dirty="0" smtClean="0"/>
              <a:t>[(3,3), </a:t>
            </a:r>
            <a:r>
              <a:rPr lang="en-US" altLang="ja-JP" sz="1500" dirty="0"/>
              <a:t>“Pursuer”, time = 1]</a:t>
            </a:r>
            <a:endParaRPr kumimoji="1" lang="ja-JP" altLang="en-US" sz="1500" dirty="0"/>
          </a:p>
        </p:txBody>
      </p:sp>
      <p:sp>
        <p:nvSpPr>
          <p:cNvPr id="43" name="テキスト ボックス 42"/>
          <p:cNvSpPr txBox="1"/>
          <p:nvPr/>
        </p:nvSpPr>
        <p:spPr>
          <a:xfrm>
            <a:off x="5393913" y="3979758"/>
            <a:ext cx="2436400" cy="1268424"/>
          </a:xfrm>
          <a:prstGeom prst="rect">
            <a:avLst/>
          </a:prstGeom>
          <a:noFill/>
        </p:spPr>
        <p:txBody>
          <a:bodyPr wrap="square" rtlCol="0">
            <a:spAutoFit/>
          </a:bodyPr>
          <a:lstStyle/>
          <a:p>
            <a:pPr>
              <a:lnSpc>
                <a:spcPct val="130000"/>
              </a:lnSpc>
            </a:pPr>
            <a:r>
              <a:rPr lang="en-US" altLang="ja-JP" sz="1500" dirty="0"/>
              <a:t>[(6,5), “Pursuer”, time = 1] </a:t>
            </a:r>
          </a:p>
          <a:p>
            <a:pPr>
              <a:lnSpc>
                <a:spcPct val="130000"/>
              </a:lnSpc>
            </a:pPr>
            <a:r>
              <a:rPr lang="en-US" altLang="ja-JP" sz="1500" dirty="0"/>
              <a:t>[(7,4), “Pursuer”, time = 1]</a:t>
            </a:r>
          </a:p>
          <a:p>
            <a:pPr>
              <a:lnSpc>
                <a:spcPct val="130000"/>
              </a:lnSpc>
            </a:pPr>
            <a:r>
              <a:rPr lang="en-US" altLang="ja-JP" sz="1500" dirty="0"/>
              <a:t>[(8,5), “Pursuer”, time = 1]</a:t>
            </a:r>
          </a:p>
          <a:p>
            <a:pPr>
              <a:lnSpc>
                <a:spcPct val="130000"/>
              </a:lnSpc>
            </a:pPr>
            <a:r>
              <a:rPr lang="en-US" altLang="ja-JP" sz="1500" dirty="0"/>
              <a:t>[(7,6), “Pursuer”, time = 1]</a:t>
            </a:r>
            <a:endParaRPr lang="ja-JP" altLang="en-US" sz="1500" dirty="0"/>
          </a:p>
        </p:txBody>
      </p:sp>
      <p:sp>
        <p:nvSpPr>
          <p:cNvPr id="65" name="テキスト ボックス 64"/>
          <p:cNvSpPr txBox="1"/>
          <p:nvPr/>
        </p:nvSpPr>
        <p:spPr>
          <a:xfrm>
            <a:off x="8824943" y="2645879"/>
            <a:ext cx="2436400" cy="1268424"/>
          </a:xfrm>
          <a:prstGeom prst="rect">
            <a:avLst/>
          </a:prstGeom>
          <a:noFill/>
        </p:spPr>
        <p:txBody>
          <a:bodyPr wrap="square" rtlCol="0">
            <a:spAutoFit/>
          </a:bodyPr>
          <a:lstStyle/>
          <a:p>
            <a:pPr>
              <a:lnSpc>
                <a:spcPct val="130000"/>
              </a:lnSpc>
            </a:pPr>
            <a:r>
              <a:rPr lang="en-US" altLang="ja-JP" sz="1500" dirty="0" smtClean="0"/>
              <a:t>[(7,1</a:t>
            </a:r>
            <a:r>
              <a:rPr lang="en-US" altLang="ja-JP" sz="1500" dirty="0"/>
              <a:t>), “Target”, time = 1]</a:t>
            </a:r>
          </a:p>
          <a:p>
            <a:pPr>
              <a:lnSpc>
                <a:spcPct val="130000"/>
              </a:lnSpc>
            </a:pPr>
            <a:r>
              <a:rPr lang="en-US" altLang="ja-JP" sz="1500" dirty="0" smtClean="0"/>
              <a:t>[(8,0), </a:t>
            </a:r>
            <a:r>
              <a:rPr lang="en-US" altLang="ja-JP" sz="1500" dirty="0"/>
              <a:t>“Target”, time = 1]</a:t>
            </a:r>
          </a:p>
          <a:p>
            <a:pPr>
              <a:lnSpc>
                <a:spcPct val="130000"/>
              </a:lnSpc>
            </a:pPr>
            <a:r>
              <a:rPr lang="en-US" altLang="ja-JP" sz="1500" dirty="0" smtClean="0"/>
              <a:t>[(9,1</a:t>
            </a:r>
            <a:r>
              <a:rPr lang="en-US" altLang="ja-JP" sz="1500" dirty="0"/>
              <a:t>), “Target”, time = 1]</a:t>
            </a:r>
          </a:p>
          <a:p>
            <a:pPr>
              <a:lnSpc>
                <a:spcPct val="130000"/>
              </a:lnSpc>
            </a:pPr>
            <a:r>
              <a:rPr lang="en-US" altLang="ja-JP" sz="1500" dirty="0"/>
              <a:t>[(</a:t>
            </a:r>
            <a:r>
              <a:rPr lang="en-US" altLang="ja-JP" sz="1500" dirty="0" smtClean="0"/>
              <a:t>8,2), </a:t>
            </a:r>
            <a:r>
              <a:rPr lang="en-US" altLang="ja-JP" sz="1500" dirty="0"/>
              <a:t>“Target”, time = 1] </a:t>
            </a:r>
            <a:endParaRPr kumimoji="1" lang="ja-JP" altLang="en-US" sz="1500" dirty="0"/>
          </a:p>
        </p:txBody>
      </p:sp>
      <p:sp>
        <p:nvSpPr>
          <p:cNvPr id="5" name="スライド番号プレースホルダー 4"/>
          <p:cNvSpPr>
            <a:spLocks noGrp="1"/>
          </p:cNvSpPr>
          <p:nvPr>
            <p:ph type="sldNum" sz="quarter" idx="12"/>
          </p:nvPr>
        </p:nvSpPr>
        <p:spPr/>
        <p:txBody>
          <a:bodyPr/>
          <a:lstStyle/>
          <a:p>
            <a:fld id="{F666435A-C67E-4182-841F-98B28F8E4D33}" type="slidenum">
              <a:rPr lang="en-US" smtClean="0"/>
              <a:t>11</a:t>
            </a:fld>
            <a:endParaRPr lang="en-US"/>
          </a:p>
        </p:txBody>
      </p:sp>
      <p:pic>
        <p:nvPicPr>
          <p:cNvPr id="6" name="図 5"/>
          <p:cNvPicPr>
            <a:picLocks noChangeAspect="1"/>
          </p:cNvPicPr>
          <p:nvPr/>
        </p:nvPicPr>
        <p:blipFill>
          <a:blip r:embed="rId3"/>
          <a:stretch>
            <a:fillRect/>
          </a:stretch>
        </p:blipFill>
        <p:spPr>
          <a:xfrm>
            <a:off x="959028" y="2078706"/>
            <a:ext cx="3411685" cy="3411685"/>
          </a:xfrm>
          <a:prstGeom prst="rect">
            <a:avLst/>
          </a:prstGeom>
        </p:spPr>
      </p:pic>
      <p:pic>
        <p:nvPicPr>
          <p:cNvPr id="52" name="図 51"/>
          <p:cNvPicPr>
            <a:picLocks noChangeAspect="1"/>
          </p:cNvPicPr>
          <p:nvPr/>
        </p:nvPicPr>
        <p:blipFill>
          <a:blip r:embed="rId4"/>
          <a:stretch>
            <a:fillRect/>
          </a:stretch>
        </p:blipFill>
        <p:spPr>
          <a:xfrm>
            <a:off x="1661777" y="2443338"/>
            <a:ext cx="998936" cy="998936"/>
          </a:xfrm>
          <a:prstGeom prst="rect">
            <a:avLst/>
          </a:prstGeom>
        </p:spPr>
      </p:pic>
      <p:pic>
        <p:nvPicPr>
          <p:cNvPr id="7" name="図 6"/>
          <p:cNvPicPr>
            <a:picLocks noChangeAspect="1"/>
          </p:cNvPicPr>
          <p:nvPr/>
        </p:nvPicPr>
        <p:blipFill>
          <a:blip r:embed="rId5"/>
          <a:stretch>
            <a:fillRect/>
          </a:stretch>
        </p:blipFill>
        <p:spPr>
          <a:xfrm>
            <a:off x="3343775" y="2107422"/>
            <a:ext cx="997243" cy="991882"/>
          </a:xfrm>
          <a:prstGeom prst="rect">
            <a:avLst/>
          </a:prstGeom>
        </p:spPr>
      </p:pic>
      <p:pic>
        <p:nvPicPr>
          <p:cNvPr id="66" name="図 65"/>
          <p:cNvPicPr>
            <a:picLocks noChangeAspect="1"/>
          </p:cNvPicPr>
          <p:nvPr/>
        </p:nvPicPr>
        <p:blipFill>
          <a:blip r:embed="rId4"/>
          <a:stretch>
            <a:fillRect/>
          </a:stretch>
        </p:blipFill>
        <p:spPr>
          <a:xfrm>
            <a:off x="3006721" y="3444654"/>
            <a:ext cx="998936" cy="998936"/>
          </a:xfrm>
          <a:prstGeom prst="rect">
            <a:avLst/>
          </a:prstGeom>
        </p:spPr>
      </p:pic>
      <p:grpSp>
        <p:nvGrpSpPr>
          <p:cNvPr id="22" name="グループ化 21"/>
          <p:cNvGrpSpPr/>
          <p:nvPr/>
        </p:nvGrpSpPr>
        <p:grpSpPr>
          <a:xfrm>
            <a:off x="1034119" y="5784300"/>
            <a:ext cx="6529589" cy="850505"/>
            <a:chOff x="1668550" y="24084029"/>
            <a:chExt cx="8852967" cy="1214560"/>
          </a:xfrm>
        </p:grpSpPr>
        <p:pic>
          <p:nvPicPr>
            <p:cNvPr id="23" name="図 22"/>
            <p:cNvPicPr>
              <a:picLocks noChangeAspect="1"/>
            </p:cNvPicPr>
            <p:nvPr/>
          </p:nvPicPr>
          <p:blipFill rotWithShape="1">
            <a:blip r:embed="rId6"/>
            <a:srcRect l="3009" r="12977" b="12874"/>
            <a:stretch/>
          </p:blipFill>
          <p:spPr>
            <a:xfrm>
              <a:off x="1668550" y="24098042"/>
              <a:ext cx="360000" cy="360000"/>
            </a:xfrm>
            <a:prstGeom prst="rect">
              <a:avLst/>
            </a:prstGeom>
            <a:ln>
              <a:solidFill>
                <a:schemeClr val="tx1"/>
              </a:solidFill>
            </a:ln>
          </p:spPr>
        </p:pic>
        <p:pic>
          <p:nvPicPr>
            <p:cNvPr id="24" name="図 23"/>
            <p:cNvPicPr>
              <a:picLocks noChangeAspect="1"/>
            </p:cNvPicPr>
            <p:nvPr/>
          </p:nvPicPr>
          <p:blipFill rotWithShape="1">
            <a:blip r:embed="rId7"/>
            <a:srcRect t="1728" r="17634" b="15907"/>
            <a:stretch/>
          </p:blipFill>
          <p:spPr>
            <a:xfrm>
              <a:off x="6409175" y="24097313"/>
              <a:ext cx="359999" cy="360000"/>
            </a:xfrm>
            <a:prstGeom prst="rect">
              <a:avLst/>
            </a:prstGeom>
          </p:spPr>
        </p:pic>
        <p:pic>
          <p:nvPicPr>
            <p:cNvPr id="25" name="図 24"/>
            <p:cNvPicPr>
              <a:picLocks noChangeAspect="1"/>
            </p:cNvPicPr>
            <p:nvPr/>
          </p:nvPicPr>
          <p:blipFill rotWithShape="1">
            <a:blip r:embed="rId8"/>
            <a:srcRect l="1" t="15595" r="19537" b="10939"/>
            <a:stretch/>
          </p:blipFill>
          <p:spPr>
            <a:xfrm>
              <a:off x="6409174" y="24836132"/>
              <a:ext cx="359999" cy="360000"/>
            </a:xfrm>
            <a:prstGeom prst="rect">
              <a:avLst/>
            </a:prstGeom>
          </p:spPr>
        </p:pic>
        <p:pic>
          <p:nvPicPr>
            <p:cNvPr id="26" name="図 25"/>
            <p:cNvPicPr>
              <a:picLocks noChangeAspect="1"/>
            </p:cNvPicPr>
            <p:nvPr/>
          </p:nvPicPr>
          <p:blipFill rotWithShape="1">
            <a:blip r:embed="rId9"/>
            <a:srcRect t="847" b="847"/>
            <a:stretch/>
          </p:blipFill>
          <p:spPr>
            <a:xfrm>
              <a:off x="4522022" y="24098042"/>
              <a:ext cx="353897" cy="353898"/>
            </a:xfrm>
            <a:prstGeom prst="rect">
              <a:avLst/>
            </a:prstGeom>
          </p:spPr>
        </p:pic>
        <p:pic>
          <p:nvPicPr>
            <p:cNvPr id="27" name="図 26"/>
            <p:cNvPicPr>
              <a:picLocks noChangeAspect="1"/>
            </p:cNvPicPr>
            <p:nvPr/>
          </p:nvPicPr>
          <p:blipFill rotWithShape="1">
            <a:blip r:embed="rId10"/>
            <a:srcRect t="1250" b="1250"/>
            <a:stretch/>
          </p:blipFill>
          <p:spPr>
            <a:xfrm>
              <a:off x="4506562" y="24836132"/>
              <a:ext cx="360000" cy="360000"/>
            </a:xfrm>
            <a:prstGeom prst="rect">
              <a:avLst/>
            </a:prstGeom>
          </p:spPr>
        </p:pic>
        <p:pic>
          <p:nvPicPr>
            <p:cNvPr id="28" name="図 27"/>
            <p:cNvPicPr>
              <a:picLocks noChangeAspect="1"/>
            </p:cNvPicPr>
            <p:nvPr/>
          </p:nvPicPr>
          <p:blipFill rotWithShape="1">
            <a:blip r:embed="rId11"/>
            <a:srcRect l="1351" r="1351"/>
            <a:stretch/>
          </p:blipFill>
          <p:spPr>
            <a:xfrm>
              <a:off x="1670586" y="24838551"/>
              <a:ext cx="360000" cy="360000"/>
            </a:xfrm>
            <a:prstGeom prst="rect">
              <a:avLst/>
            </a:prstGeom>
          </p:spPr>
        </p:pic>
        <p:sp>
          <p:nvSpPr>
            <p:cNvPr id="29" name="テキスト ボックス 28"/>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30" name="テキスト ボックス 29"/>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31" name="テキスト ボックス 30"/>
            <p:cNvSpPr txBox="1"/>
            <p:nvPr/>
          </p:nvSpPr>
          <p:spPr>
            <a:xfrm>
              <a:off x="4866562" y="24084029"/>
              <a:ext cx="2155746"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2" name="テキスト ボックス 31"/>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3" name="テキスト ボックス 32"/>
            <p:cNvSpPr txBox="1"/>
            <p:nvPr/>
          </p:nvSpPr>
          <p:spPr>
            <a:xfrm>
              <a:off x="4866562" y="24798789"/>
              <a:ext cx="2041053"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4" name="テキスト ボックス 33"/>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grpSp>
      <p:sp>
        <p:nvSpPr>
          <p:cNvPr id="51" name="テキスト ボックス 50"/>
          <p:cNvSpPr txBox="1"/>
          <p:nvPr/>
        </p:nvSpPr>
        <p:spPr>
          <a:xfrm>
            <a:off x="1117127" y="2710557"/>
            <a:ext cx="2436400" cy="415498"/>
          </a:xfrm>
          <a:prstGeom prst="rect">
            <a:avLst/>
          </a:prstGeom>
          <a:noFill/>
        </p:spPr>
        <p:txBody>
          <a:bodyPr wrap="square" rtlCol="0">
            <a:spAutoFit/>
          </a:bodyPr>
          <a:lstStyle/>
          <a:p>
            <a:pPr>
              <a:lnSpc>
                <a:spcPct val="150000"/>
              </a:lnSpc>
            </a:pPr>
            <a:r>
              <a:rPr lang="en-US" altLang="ja-JP" sz="1500" dirty="0" smtClean="0"/>
              <a:t>[(3,2), </a:t>
            </a:r>
            <a:r>
              <a:rPr lang="en-US" altLang="ja-JP" sz="1500" dirty="0"/>
              <a:t>“Pursuer”, time = 0] </a:t>
            </a:r>
            <a:endParaRPr kumimoji="1" lang="ja-JP" altLang="en-US" sz="1500" dirty="0"/>
          </a:p>
        </p:txBody>
      </p:sp>
      <p:sp>
        <p:nvSpPr>
          <p:cNvPr id="54" name="テキスト ボックス 53"/>
          <p:cNvSpPr txBox="1"/>
          <p:nvPr/>
        </p:nvSpPr>
        <p:spPr>
          <a:xfrm>
            <a:off x="2396876" y="3722314"/>
            <a:ext cx="2436400" cy="402803"/>
          </a:xfrm>
          <a:prstGeom prst="rect">
            <a:avLst/>
          </a:prstGeom>
          <a:noFill/>
        </p:spPr>
        <p:txBody>
          <a:bodyPr wrap="square" rtlCol="0">
            <a:spAutoFit/>
          </a:bodyPr>
          <a:lstStyle/>
          <a:p>
            <a:pPr>
              <a:lnSpc>
                <a:spcPct val="150000"/>
              </a:lnSpc>
            </a:pPr>
            <a:r>
              <a:rPr lang="en-US" altLang="ja-JP" sz="1500" dirty="0" smtClean="0"/>
              <a:t>[(7,5), </a:t>
            </a:r>
            <a:r>
              <a:rPr lang="en-US" altLang="ja-JP" sz="1500" dirty="0"/>
              <a:t>“Pursuer”, time = 0] </a:t>
            </a:r>
            <a:endParaRPr kumimoji="1" lang="ja-JP" altLang="en-US" sz="1500" dirty="0"/>
          </a:p>
        </p:txBody>
      </p:sp>
      <p:sp>
        <p:nvSpPr>
          <p:cNvPr id="55" name="テキスト ボックス 54"/>
          <p:cNvSpPr txBox="1"/>
          <p:nvPr/>
        </p:nvSpPr>
        <p:spPr>
          <a:xfrm>
            <a:off x="2797890" y="2372504"/>
            <a:ext cx="2436400" cy="402803"/>
          </a:xfrm>
          <a:prstGeom prst="rect">
            <a:avLst/>
          </a:prstGeom>
          <a:noFill/>
        </p:spPr>
        <p:txBody>
          <a:bodyPr wrap="square" rtlCol="0">
            <a:spAutoFit/>
          </a:bodyPr>
          <a:lstStyle/>
          <a:p>
            <a:pPr>
              <a:lnSpc>
                <a:spcPct val="150000"/>
              </a:lnSpc>
            </a:pPr>
            <a:r>
              <a:rPr lang="en-US" altLang="ja-JP" sz="1500" dirty="0" smtClean="0"/>
              <a:t>[(8,1), </a:t>
            </a:r>
            <a:r>
              <a:rPr lang="en-US" altLang="ja-JP" sz="1500" dirty="0"/>
              <a:t>“Target”, time = 0] </a:t>
            </a:r>
            <a:endParaRPr kumimoji="1" lang="ja-JP" altLang="en-US" sz="1500" dirty="0"/>
          </a:p>
        </p:txBody>
      </p:sp>
    </p:spTree>
    <p:extLst>
      <p:ext uri="{BB962C8B-B14F-4D97-AF65-F5344CB8AC3E}">
        <p14:creationId xmlns:p14="http://schemas.microsoft.com/office/powerpoint/2010/main" val="74371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2" nodeType="clickEffect">
                                  <p:stCondLst>
                                    <p:cond delay="0"/>
                                  </p:stCondLst>
                                  <p:childTnLst>
                                    <p:animMotion origin="layout" path="M 0.00234 0.00209 L 0.35052 -0.05625 " pathEditMode="relative" rAng="0" ptsTypes="AA">
                                      <p:cBhvr>
                                        <p:cTn id="11" dur="2000" fill="hold"/>
                                        <p:tgtEl>
                                          <p:spTgt spid="51"/>
                                        </p:tgtEl>
                                        <p:attrNameLst>
                                          <p:attrName>ppt_x</p:attrName>
                                          <p:attrName>ppt_y</p:attrName>
                                        </p:attrNameLst>
                                      </p:cBhvr>
                                      <p:rCtr x="17409" y="-2917"/>
                                    </p:animMotion>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wipe(down)">
                                      <p:cBhvr>
                                        <p:cTn id="16" dur="5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3" nodeType="clickEffect">
                                  <p:stCondLst>
                                    <p:cond delay="0"/>
                                  </p:stCondLst>
                                  <p:childTnLst>
                                    <p:animMotion origin="layout" path="M -4.375E-6 -0.00833 L 0.24558 -0.16829 " pathEditMode="relative" rAng="0" ptsTypes="AA">
                                      <p:cBhvr>
                                        <p:cTn id="20" dur="2000" fill="hold"/>
                                        <p:tgtEl>
                                          <p:spTgt spid="54"/>
                                        </p:tgtEl>
                                        <p:attrNameLst>
                                          <p:attrName>ppt_x</p:attrName>
                                          <p:attrName>ppt_y</p:attrName>
                                        </p:attrNameLst>
                                      </p:cBhvr>
                                      <p:rCtr x="12279" y="-8009"/>
                                    </p:animMotion>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wipe(down)">
                                      <p:cBhvr>
                                        <p:cTn id="25" dur="500"/>
                                        <p:tgtEl>
                                          <p:spTgt spid="55"/>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2" nodeType="clickEffect">
                                  <p:stCondLst>
                                    <p:cond delay="0"/>
                                  </p:stCondLst>
                                  <p:childTnLst>
                                    <p:animMotion origin="layout" path="M 3.125E-6 -1.11111E-6 L 0.49453 -0.00324 " pathEditMode="relative" rAng="0" ptsTypes="AA">
                                      <p:cBhvr>
                                        <p:cTn id="29" dur="2000" fill="hold"/>
                                        <p:tgtEl>
                                          <p:spTgt spid="55"/>
                                        </p:tgtEl>
                                        <p:attrNameLst>
                                          <p:attrName>ppt_x</p:attrName>
                                          <p:attrName>ppt_y</p:attrName>
                                        </p:attrNameLst>
                                      </p:cBhvr>
                                      <p:rCtr x="24727" y="-162"/>
                                    </p:animMotion>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51"/>
                                        </p:tgtEl>
                                      </p:cBhvr>
                                    </p:animEffect>
                                    <p:set>
                                      <p:cBhvr>
                                        <p:cTn id="34" dur="1" fill="hold">
                                          <p:stCondLst>
                                            <p:cond delay="499"/>
                                          </p:stCondLst>
                                        </p:cTn>
                                        <p:tgtEl>
                                          <p:spTgt spid="5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wipe(down)">
                                      <p:cBhvr>
                                        <p:cTn id="44" dur="500"/>
                                        <p:tgtEl>
                                          <p:spTgt spid="6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54"/>
                                        </p:tgtEl>
                                      </p:cBhvr>
                                    </p:animEffect>
                                    <p:set>
                                      <p:cBhvr>
                                        <p:cTn id="49" dur="1" fill="hold">
                                          <p:stCondLst>
                                            <p:cond delay="499"/>
                                          </p:stCondLst>
                                        </p:cTn>
                                        <p:tgtEl>
                                          <p:spTgt spid="5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500"/>
                                        <p:tgtEl>
                                          <p:spTgt spid="6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ipe(down)">
                                      <p:cBhvr>
                                        <p:cTn id="59" dur="500"/>
                                        <p:tgtEl>
                                          <p:spTgt spid="4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xit" presetSubtype="4" fill="hold" grpId="1" nodeType="clickEffect">
                                  <p:stCondLst>
                                    <p:cond delay="0"/>
                                  </p:stCondLst>
                                  <p:childTnLst>
                                    <p:animEffect transition="out" filter="wipe(down)">
                                      <p:cBhvr>
                                        <p:cTn id="63" dur="500"/>
                                        <p:tgtEl>
                                          <p:spTgt spid="55"/>
                                        </p:tgtEl>
                                      </p:cBhvr>
                                    </p:animEffect>
                                    <p:set>
                                      <p:cBhvr>
                                        <p:cTn id="64" dur="1" fill="hold">
                                          <p:stCondLst>
                                            <p:cond delay="499"/>
                                          </p:stCondLst>
                                        </p:cTn>
                                        <p:tgtEl>
                                          <p:spTgt spid="5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fade">
                                      <p:cBhvr>
                                        <p:cTn id="69" dur="500"/>
                                        <p:tgtEl>
                                          <p:spTgt spid="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wipe(down)">
                                      <p:cBhvr>
                                        <p:cTn id="7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43" grpId="0"/>
      <p:bldP spid="65" grpId="0"/>
      <p:bldP spid="51" grpId="0"/>
      <p:bldP spid="51" grpId="1"/>
      <p:bldP spid="51" grpId="2"/>
      <p:bldP spid="54" grpId="0"/>
      <p:bldP spid="54" grpId="1"/>
      <p:bldP spid="54" grpId="3"/>
      <p:bldP spid="55" grpId="0"/>
      <p:bldP spid="55" grpId="1"/>
      <p:bldP spid="5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図 5"/>
          <p:cNvPicPr>
            <a:picLocks noChangeAspect="1"/>
          </p:cNvPicPr>
          <p:nvPr/>
        </p:nvPicPr>
        <p:blipFill>
          <a:blip r:embed="rId3"/>
          <a:stretch>
            <a:fillRect/>
          </a:stretch>
        </p:blipFill>
        <p:spPr>
          <a:xfrm>
            <a:off x="962402" y="2078706"/>
            <a:ext cx="3411685" cy="3411685"/>
          </a:xfrm>
          <a:prstGeom prst="rect">
            <a:avLst/>
          </a:prstGeom>
        </p:spPr>
      </p:pic>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3" name="テキスト ボックス 2"/>
          <p:cNvSpPr txBox="1"/>
          <p:nvPr/>
        </p:nvSpPr>
        <p:spPr>
          <a:xfrm>
            <a:off x="895527" y="1591083"/>
            <a:ext cx="5103223" cy="369332"/>
          </a:xfrm>
          <a:prstGeom prst="rect">
            <a:avLst/>
          </a:prstGeom>
          <a:noFill/>
        </p:spPr>
        <p:txBody>
          <a:bodyPr wrap="square" rtlCol="0">
            <a:spAutoFit/>
          </a:bodyPr>
          <a:lstStyle/>
          <a:p>
            <a:r>
              <a:rPr lang="ja-JP" altLang="en-US" b="1" dirty="0"/>
              <a:t>問題点</a:t>
            </a:r>
            <a:r>
              <a:rPr lang="ja-JP" altLang="en-US" dirty="0"/>
              <a:t>：</a:t>
            </a:r>
            <a:r>
              <a:rPr lang="en-US" altLang="ja-JP" dirty="0"/>
              <a:t>1. </a:t>
            </a:r>
            <a:r>
              <a:rPr lang="ja-JP" altLang="en-US" dirty="0"/>
              <a:t>計算量が多い</a:t>
            </a:r>
            <a:endParaRPr lang="en-US" altLang="ja-JP" dirty="0"/>
          </a:p>
        </p:txBody>
      </p:sp>
      <p:grpSp>
        <p:nvGrpSpPr>
          <p:cNvPr id="35" name="グループ化 34"/>
          <p:cNvGrpSpPr/>
          <p:nvPr/>
        </p:nvGrpSpPr>
        <p:grpSpPr>
          <a:xfrm>
            <a:off x="5295839" y="1810653"/>
            <a:ext cx="2568002" cy="3679738"/>
            <a:chOff x="6565662" y="1578548"/>
            <a:chExt cx="2575923" cy="3905930"/>
          </a:xfrm>
        </p:grpSpPr>
        <p:sp>
          <p:nvSpPr>
            <p:cNvPr id="36" name="正方形/長方形 35"/>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7" name="正方形/長方形 36"/>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Pursuer Priority Queue</a:t>
              </a:r>
              <a:endParaRPr kumimoji="1" lang="ja-JP" altLang="en-US" b="1" dirty="0"/>
            </a:p>
          </p:txBody>
        </p:sp>
      </p:grpSp>
      <p:grpSp>
        <p:nvGrpSpPr>
          <p:cNvPr id="48" name="グループ化 47"/>
          <p:cNvGrpSpPr/>
          <p:nvPr/>
        </p:nvGrpSpPr>
        <p:grpSpPr>
          <a:xfrm>
            <a:off x="8623239" y="1810653"/>
            <a:ext cx="2495866" cy="3679738"/>
            <a:chOff x="6565662" y="1578548"/>
            <a:chExt cx="2575923" cy="3905930"/>
          </a:xfrm>
        </p:grpSpPr>
        <p:sp>
          <p:nvSpPr>
            <p:cNvPr id="49" name="正方形/長方形 48"/>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50" name="正方形/長方形 49"/>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Target Priority Queue</a:t>
              </a:r>
              <a:endParaRPr kumimoji="1" lang="ja-JP" altLang="en-US" b="1" dirty="0"/>
            </a:p>
          </p:txBody>
        </p:sp>
      </p:grpSp>
      <p:sp>
        <p:nvSpPr>
          <p:cNvPr id="55" name="テキスト ボックス 54"/>
          <p:cNvSpPr txBox="1"/>
          <p:nvPr/>
        </p:nvSpPr>
        <p:spPr>
          <a:xfrm>
            <a:off x="8752666" y="2346760"/>
            <a:ext cx="2294162" cy="738664"/>
          </a:xfrm>
          <a:prstGeom prst="rect">
            <a:avLst/>
          </a:prstGeom>
          <a:noFill/>
        </p:spPr>
        <p:txBody>
          <a:bodyPr wrap="square" rtlCol="0">
            <a:spAutoFit/>
          </a:bodyPr>
          <a:lstStyle/>
          <a:p>
            <a:pPr algn="ctr">
              <a:lnSpc>
                <a:spcPct val="150000"/>
              </a:lnSpc>
            </a:pPr>
            <a:r>
              <a:rPr lang="en-US" altLang="ja-JP" sz="1400" dirty="0"/>
              <a:t>…</a:t>
            </a:r>
          </a:p>
          <a:p>
            <a:pPr>
              <a:lnSpc>
                <a:spcPct val="150000"/>
              </a:lnSpc>
            </a:pPr>
            <a:r>
              <a:rPr lang="en-US" altLang="ja-JP" sz="1400" dirty="0"/>
              <a:t>[location, “Target”, time = </a:t>
            </a:r>
            <a:r>
              <a:rPr lang="en-US" altLang="zh-CN" sz="1400" dirty="0"/>
              <a:t>3</a:t>
            </a:r>
            <a:r>
              <a:rPr lang="en-US" altLang="ja-JP" sz="1400" dirty="0"/>
              <a:t>] </a:t>
            </a:r>
            <a:endParaRPr kumimoji="1" lang="ja-JP" altLang="en-US" sz="1400" dirty="0"/>
          </a:p>
        </p:txBody>
      </p:sp>
      <p:sp>
        <p:nvSpPr>
          <p:cNvPr id="61" name="テキスト ボックス 60"/>
          <p:cNvSpPr txBox="1"/>
          <p:nvPr/>
        </p:nvSpPr>
        <p:spPr>
          <a:xfrm>
            <a:off x="5428106" y="2383179"/>
            <a:ext cx="2519057" cy="1708160"/>
          </a:xfrm>
          <a:prstGeom prst="rect">
            <a:avLst/>
          </a:prstGeom>
          <a:noFill/>
        </p:spPr>
        <p:txBody>
          <a:bodyPr wrap="square" rtlCol="0">
            <a:spAutoFit/>
          </a:bodyPr>
          <a:lstStyle/>
          <a:p>
            <a:pPr>
              <a:lnSpc>
                <a:spcPct val="150000"/>
              </a:lnSpc>
            </a:pPr>
            <a:r>
              <a:rPr lang="en-US" altLang="ja-JP" sz="1400" dirty="0"/>
              <a:t>[location, “Pursuer”, time = </a:t>
            </a:r>
            <a:r>
              <a:rPr lang="en-US" altLang="zh-CN" sz="1400" dirty="0"/>
              <a:t>3</a:t>
            </a:r>
            <a:r>
              <a:rPr lang="en-US" altLang="ja-JP" sz="1400" dirty="0"/>
              <a:t>] </a:t>
            </a:r>
          </a:p>
          <a:p>
            <a:pPr>
              <a:lnSpc>
                <a:spcPct val="150000"/>
              </a:lnSpc>
            </a:pPr>
            <a:r>
              <a:rPr lang="en-US" altLang="ja-JP" sz="1400" dirty="0"/>
              <a:t>[location, “Pursuer”, time = </a:t>
            </a:r>
            <a:r>
              <a:rPr lang="en-US" altLang="zh-CN" sz="1400" dirty="0"/>
              <a:t>3</a:t>
            </a:r>
            <a:r>
              <a:rPr lang="en-US" altLang="ja-JP" sz="1400" dirty="0"/>
              <a:t>]</a:t>
            </a:r>
          </a:p>
          <a:p>
            <a:pPr>
              <a:lnSpc>
                <a:spcPct val="150000"/>
              </a:lnSpc>
            </a:pPr>
            <a:r>
              <a:rPr lang="en-US" altLang="ja-JP" sz="1400" dirty="0"/>
              <a:t>[location, “Pursuer”, time = </a:t>
            </a:r>
            <a:r>
              <a:rPr lang="en-US" altLang="zh-CN" sz="1400" dirty="0"/>
              <a:t>3</a:t>
            </a:r>
            <a:r>
              <a:rPr lang="en-US" altLang="ja-JP" sz="1400" dirty="0"/>
              <a:t>]</a:t>
            </a:r>
          </a:p>
          <a:p>
            <a:pPr>
              <a:lnSpc>
                <a:spcPct val="150000"/>
              </a:lnSpc>
            </a:pPr>
            <a:r>
              <a:rPr lang="en-US" altLang="ja-JP" sz="1400" dirty="0"/>
              <a:t>[location, “Pursuer”, time = </a:t>
            </a:r>
            <a:r>
              <a:rPr lang="en-US" altLang="zh-CN" sz="1400" dirty="0"/>
              <a:t>3</a:t>
            </a:r>
            <a:r>
              <a:rPr lang="en-US" altLang="ja-JP" sz="1400" dirty="0"/>
              <a:t>]</a:t>
            </a:r>
            <a:endParaRPr kumimoji="1" lang="en-US" altLang="ja-JP" sz="1400" dirty="0"/>
          </a:p>
          <a:p>
            <a:pPr algn="ctr">
              <a:lnSpc>
                <a:spcPct val="150000"/>
              </a:lnSpc>
            </a:pPr>
            <a:r>
              <a:rPr kumimoji="1" lang="en-US" altLang="ja-JP" sz="1400" dirty="0"/>
              <a:t>…</a:t>
            </a:r>
          </a:p>
        </p:txBody>
      </p:sp>
      <p:sp>
        <p:nvSpPr>
          <p:cNvPr id="39" name="テキスト ボックス 38"/>
          <p:cNvSpPr txBox="1"/>
          <p:nvPr/>
        </p:nvSpPr>
        <p:spPr>
          <a:xfrm>
            <a:off x="8623239" y="5579485"/>
            <a:ext cx="3073400" cy="646331"/>
          </a:xfrm>
          <a:prstGeom prst="rect">
            <a:avLst/>
          </a:prstGeom>
          <a:noFill/>
        </p:spPr>
        <p:txBody>
          <a:bodyPr wrap="square" rtlCol="0">
            <a:spAutoFit/>
          </a:bodyPr>
          <a:lstStyle/>
          <a:p>
            <a:r>
              <a:rPr lang="en-US" altLang="ja-JP" dirty="0"/>
              <a:t>Target Priority Queue</a:t>
            </a:r>
          </a:p>
          <a:p>
            <a:r>
              <a:rPr lang="ja-JP" altLang="en-US" dirty="0"/>
              <a:t>が空き状態になると</a:t>
            </a:r>
            <a:r>
              <a:rPr lang="ja-JP" altLang="en-US" dirty="0">
                <a:solidFill>
                  <a:srgbClr val="FF0000"/>
                </a:solidFill>
              </a:rPr>
              <a:t>終了</a:t>
            </a:r>
            <a:endParaRPr lang="en-US" altLang="ja-JP" dirty="0">
              <a:solidFill>
                <a:srgbClr val="FF0000"/>
              </a:solidFill>
            </a:endParaRPr>
          </a:p>
        </p:txBody>
      </p:sp>
      <p:sp>
        <p:nvSpPr>
          <p:cNvPr id="40" name="角丸四角形 66"/>
          <p:cNvSpPr/>
          <p:nvPr/>
        </p:nvSpPr>
        <p:spPr>
          <a:xfrm>
            <a:off x="2925812" y="2581187"/>
            <a:ext cx="5946569" cy="2288431"/>
          </a:xfrm>
          <a:prstGeom prst="roundRect">
            <a:avLst>
              <a:gd name="adj" fmla="val 456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p:cNvSpPr txBox="1"/>
          <p:nvPr/>
        </p:nvSpPr>
        <p:spPr>
          <a:xfrm>
            <a:off x="3191354" y="3227759"/>
            <a:ext cx="2038351" cy="1477328"/>
          </a:xfrm>
          <a:prstGeom prst="rect">
            <a:avLst/>
          </a:prstGeom>
          <a:noFill/>
        </p:spPr>
        <p:txBody>
          <a:bodyPr wrap="square" rtlCol="0">
            <a:spAutoFit/>
          </a:bodyPr>
          <a:lstStyle/>
          <a:p>
            <a:pPr algn="ctr"/>
            <a:r>
              <a:rPr lang="en-US" altLang="zh-CN" dirty="0"/>
              <a:t>Target-cover-set:</a:t>
            </a:r>
          </a:p>
          <a:p>
            <a:pPr algn="ctr"/>
            <a:r>
              <a:rPr lang="ja-JP" altLang="en-US" dirty="0"/>
              <a:t>上 </a:t>
            </a:r>
            <a:r>
              <a:rPr lang="en-US" altLang="ja-JP" dirty="0"/>
              <a:t>- </a:t>
            </a:r>
            <a:r>
              <a:rPr lang="en-US" altLang="ja-JP" b="1" dirty="0">
                <a:solidFill>
                  <a:srgbClr val="FF0000"/>
                </a:solidFill>
              </a:rPr>
              <a:t>11</a:t>
            </a:r>
          </a:p>
          <a:p>
            <a:pPr algn="ctr"/>
            <a:r>
              <a:rPr lang="ja-JP" altLang="en-US" dirty="0"/>
              <a:t>下 </a:t>
            </a:r>
            <a:r>
              <a:rPr lang="en-US" altLang="ja-JP" dirty="0"/>
              <a:t>- 12</a:t>
            </a:r>
          </a:p>
          <a:p>
            <a:pPr algn="ctr"/>
            <a:r>
              <a:rPr lang="ja-JP" altLang="en-US" dirty="0"/>
              <a:t>左 </a:t>
            </a:r>
            <a:r>
              <a:rPr lang="en-US" altLang="ja-JP" dirty="0"/>
              <a:t>- 15</a:t>
            </a:r>
          </a:p>
          <a:p>
            <a:pPr algn="ctr"/>
            <a:r>
              <a:rPr lang="ja-JP" altLang="en-US" dirty="0"/>
              <a:t>右 </a:t>
            </a:r>
            <a:r>
              <a:rPr lang="en-US" altLang="ja-JP" dirty="0"/>
              <a:t>- 15</a:t>
            </a:r>
            <a:endParaRPr lang="zh-CN" altLang="en-US" dirty="0"/>
          </a:p>
        </p:txBody>
      </p:sp>
      <p:sp>
        <p:nvSpPr>
          <p:cNvPr id="42" name="テキスト ボックス 41"/>
          <p:cNvSpPr txBox="1"/>
          <p:nvPr/>
        </p:nvSpPr>
        <p:spPr>
          <a:xfrm>
            <a:off x="6006825" y="3554319"/>
            <a:ext cx="2640272" cy="369332"/>
          </a:xfrm>
          <a:prstGeom prst="rect">
            <a:avLst/>
          </a:prstGeom>
          <a:noFill/>
        </p:spPr>
        <p:txBody>
          <a:bodyPr wrap="square" rtlCol="0">
            <a:spAutoFit/>
          </a:bodyPr>
          <a:lstStyle/>
          <a:p>
            <a:r>
              <a:rPr lang="ja-JP" altLang="en-US" b="1" dirty="0">
                <a:solidFill>
                  <a:srgbClr val="FF0000"/>
                </a:solidFill>
              </a:rPr>
              <a:t>上</a:t>
            </a:r>
            <a:r>
              <a:rPr lang="ja-JP" altLang="en-US" dirty="0"/>
              <a:t>のタイルに移動する</a:t>
            </a:r>
            <a:endParaRPr lang="zh-CN" altLang="en-US" dirty="0"/>
          </a:p>
        </p:txBody>
      </p:sp>
      <p:sp>
        <p:nvSpPr>
          <p:cNvPr id="43" name="下矢印 42"/>
          <p:cNvSpPr/>
          <p:nvPr/>
        </p:nvSpPr>
        <p:spPr>
          <a:xfrm rot="16200000">
            <a:off x="5424606" y="3722336"/>
            <a:ext cx="525805" cy="356924"/>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12</a:t>
            </a:fld>
            <a:endParaRPr lang="en-US"/>
          </a:p>
        </p:txBody>
      </p:sp>
      <p:grpSp>
        <p:nvGrpSpPr>
          <p:cNvPr id="20" name="グループ化 19"/>
          <p:cNvGrpSpPr/>
          <p:nvPr/>
        </p:nvGrpSpPr>
        <p:grpSpPr>
          <a:xfrm>
            <a:off x="1034119" y="5784300"/>
            <a:ext cx="6529589" cy="850505"/>
            <a:chOff x="1668550" y="24084029"/>
            <a:chExt cx="8852967" cy="1214560"/>
          </a:xfrm>
        </p:grpSpPr>
        <p:pic>
          <p:nvPicPr>
            <p:cNvPr id="21" name="図 20"/>
            <p:cNvPicPr>
              <a:picLocks noChangeAspect="1"/>
            </p:cNvPicPr>
            <p:nvPr/>
          </p:nvPicPr>
          <p:blipFill rotWithShape="1">
            <a:blip r:embed="rId4"/>
            <a:srcRect l="3009" r="12977" b="12874"/>
            <a:stretch/>
          </p:blipFill>
          <p:spPr>
            <a:xfrm>
              <a:off x="1668550" y="24098042"/>
              <a:ext cx="360000" cy="360000"/>
            </a:xfrm>
            <a:prstGeom prst="rect">
              <a:avLst/>
            </a:prstGeom>
            <a:ln>
              <a:solidFill>
                <a:schemeClr val="tx1"/>
              </a:solidFill>
            </a:ln>
          </p:spPr>
        </p:pic>
        <p:pic>
          <p:nvPicPr>
            <p:cNvPr id="22" name="図 21"/>
            <p:cNvPicPr>
              <a:picLocks noChangeAspect="1"/>
            </p:cNvPicPr>
            <p:nvPr/>
          </p:nvPicPr>
          <p:blipFill rotWithShape="1">
            <a:blip r:embed="rId5"/>
            <a:srcRect t="1728" r="17634" b="15907"/>
            <a:stretch/>
          </p:blipFill>
          <p:spPr>
            <a:xfrm>
              <a:off x="6409175" y="24097313"/>
              <a:ext cx="359999" cy="360000"/>
            </a:xfrm>
            <a:prstGeom prst="rect">
              <a:avLst/>
            </a:prstGeom>
          </p:spPr>
        </p:pic>
        <p:pic>
          <p:nvPicPr>
            <p:cNvPr id="23" name="図 22"/>
            <p:cNvPicPr>
              <a:picLocks noChangeAspect="1"/>
            </p:cNvPicPr>
            <p:nvPr/>
          </p:nvPicPr>
          <p:blipFill rotWithShape="1">
            <a:blip r:embed="rId6"/>
            <a:srcRect l="1" t="15595" r="19537" b="10939"/>
            <a:stretch/>
          </p:blipFill>
          <p:spPr>
            <a:xfrm>
              <a:off x="6409174" y="24836132"/>
              <a:ext cx="359999" cy="360000"/>
            </a:xfrm>
            <a:prstGeom prst="rect">
              <a:avLst/>
            </a:prstGeom>
          </p:spPr>
        </p:pic>
        <p:pic>
          <p:nvPicPr>
            <p:cNvPr id="24" name="図 23"/>
            <p:cNvPicPr>
              <a:picLocks noChangeAspect="1"/>
            </p:cNvPicPr>
            <p:nvPr/>
          </p:nvPicPr>
          <p:blipFill rotWithShape="1">
            <a:blip r:embed="rId7"/>
            <a:srcRect t="847" b="847"/>
            <a:stretch/>
          </p:blipFill>
          <p:spPr>
            <a:xfrm>
              <a:off x="4522022" y="24098042"/>
              <a:ext cx="353897" cy="353898"/>
            </a:xfrm>
            <a:prstGeom prst="rect">
              <a:avLst/>
            </a:prstGeom>
          </p:spPr>
        </p:pic>
        <p:pic>
          <p:nvPicPr>
            <p:cNvPr id="25" name="図 24"/>
            <p:cNvPicPr>
              <a:picLocks noChangeAspect="1"/>
            </p:cNvPicPr>
            <p:nvPr/>
          </p:nvPicPr>
          <p:blipFill rotWithShape="1">
            <a:blip r:embed="rId8"/>
            <a:srcRect t="1250" b="1250"/>
            <a:stretch/>
          </p:blipFill>
          <p:spPr>
            <a:xfrm>
              <a:off x="4506562" y="24836132"/>
              <a:ext cx="360000" cy="360000"/>
            </a:xfrm>
            <a:prstGeom prst="rect">
              <a:avLst/>
            </a:prstGeom>
          </p:spPr>
        </p:pic>
        <p:pic>
          <p:nvPicPr>
            <p:cNvPr id="26" name="図 25"/>
            <p:cNvPicPr>
              <a:picLocks noChangeAspect="1"/>
            </p:cNvPicPr>
            <p:nvPr/>
          </p:nvPicPr>
          <p:blipFill rotWithShape="1">
            <a:blip r:embed="rId9"/>
            <a:srcRect l="1351" r="1351"/>
            <a:stretch/>
          </p:blipFill>
          <p:spPr>
            <a:xfrm>
              <a:off x="1670586" y="24838551"/>
              <a:ext cx="360000" cy="360000"/>
            </a:xfrm>
            <a:prstGeom prst="rect">
              <a:avLst/>
            </a:prstGeom>
          </p:spPr>
        </p:pic>
        <p:sp>
          <p:nvSpPr>
            <p:cNvPr id="27" name="テキスト ボックス 26"/>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8" name="テキスト ボックス 27"/>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9" name="テキスト ボックス 28"/>
            <p:cNvSpPr txBox="1"/>
            <p:nvPr/>
          </p:nvSpPr>
          <p:spPr>
            <a:xfrm>
              <a:off x="4866562" y="24084029"/>
              <a:ext cx="2155746"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0" name="テキスト ボックス 29"/>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1" name="テキスト ボックス 30"/>
            <p:cNvSpPr txBox="1"/>
            <p:nvPr/>
          </p:nvSpPr>
          <p:spPr>
            <a:xfrm>
              <a:off x="4866562" y="24798789"/>
              <a:ext cx="2041053"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2" name="テキスト ボックス 31"/>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grpSp>
      <p:sp>
        <p:nvSpPr>
          <p:cNvPr id="34" name="テキスト ボックス 33"/>
          <p:cNvSpPr txBox="1"/>
          <p:nvPr/>
        </p:nvSpPr>
        <p:spPr>
          <a:xfrm>
            <a:off x="3269234" y="2808283"/>
            <a:ext cx="4760676" cy="369332"/>
          </a:xfrm>
          <a:prstGeom prst="rect">
            <a:avLst/>
          </a:prstGeom>
          <a:noFill/>
        </p:spPr>
        <p:txBody>
          <a:bodyPr wrap="square" rtlCol="0">
            <a:spAutoFit/>
          </a:bodyPr>
          <a:lstStyle/>
          <a:p>
            <a:r>
              <a:rPr lang="ja-JP" altLang="en-US" dirty="0" smtClean="0"/>
              <a:t>最も値の</a:t>
            </a:r>
            <a:r>
              <a:rPr lang="ja-JP" altLang="en-US" dirty="0" smtClean="0">
                <a:solidFill>
                  <a:srgbClr val="FF0000"/>
                </a:solidFill>
              </a:rPr>
              <a:t>小さい</a:t>
            </a:r>
            <a:r>
              <a:rPr lang="ja-JP" altLang="en-US" dirty="0" smtClean="0"/>
              <a:t>方向に移動</a:t>
            </a:r>
            <a:endParaRPr lang="zh-CN" altLang="en-US" dirty="0"/>
          </a:p>
        </p:txBody>
      </p:sp>
    </p:spTree>
    <p:extLst>
      <p:ext uri="{BB962C8B-B14F-4D97-AF65-F5344CB8AC3E}">
        <p14:creationId xmlns:p14="http://schemas.microsoft.com/office/powerpoint/2010/main" val="290524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55"/>
                                        </p:tgtEl>
                                      </p:cBhvr>
                                    </p:animEffect>
                                    <p:set>
                                      <p:cBhvr>
                                        <p:cTn id="18" dur="1" fill="hold">
                                          <p:stCondLst>
                                            <p:cond delay="499"/>
                                          </p:stCondLst>
                                        </p:cTn>
                                        <p:tgtEl>
                                          <p:spTgt spid="5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1000"/>
                                        <p:tgtEl>
                                          <p:spTgt spid="39"/>
                                        </p:tgtEl>
                                      </p:cBhvr>
                                    </p:animEffect>
                                    <p:anim calcmode="lin" valueType="num">
                                      <p:cBhvr>
                                        <p:cTn id="24" dur="1000" fill="hold"/>
                                        <p:tgtEl>
                                          <p:spTgt spid="39"/>
                                        </p:tgtEl>
                                        <p:attrNameLst>
                                          <p:attrName>ppt_x</p:attrName>
                                        </p:attrNameLst>
                                      </p:cBhvr>
                                      <p:tavLst>
                                        <p:tav tm="0">
                                          <p:val>
                                            <p:strVal val="#ppt_x"/>
                                          </p:val>
                                        </p:tav>
                                        <p:tav tm="100000">
                                          <p:val>
                                            <p:strVal val="#ppt_x"/>
                                          </p:val>
                                        </p:tav>
                                      </p:tavLst>
                                    </p:anim>
                                    <p:anim calcmode="lin" valueType="num">
                                      <p:cBhvr>
                                        <p:cTn id="25"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1000"/>
                                        <p:tgtEl>
                                          <p:spTgt spid="41"/>
                                        </p:tgtEl>
                                      </p:cBhvr>
                                    </p:animEffect>
                                    <p:anim calcmode="lin" valueType="num">
                                      <p:cBhvr>
                                        <p:cTn id="36" dur="1000" fill="hold"/>
                                        <p:tgtEl>
                                          <p:spTgt spid="41"/>
                                        </p:tgtEl>
                                        <p:attrNameLst>
                                          <p:attrName>ppt_x</p:attrName>
                                        </p:attrNameLst>
                                      </p:cBhvr>
                                      <p:tavLst>
                                        <p:tav tm="0">
                                          <p:val>
                                            <p:strVal val="#ppt_x"/>
                                          </p:val>
                                        </p:tav>
                                        <p:tav tm="100000">
                                          <p:val>
                                            <p:strVal val="#ppt_x"/>
                                          </p:val>
                                        </p:tav>
                                      </p:tavLst>
                                    </p:anim>
                                    <p:anim calcmode="lin" valueType="num">
                                      <p:cBhvr>
                                        <p:cTn id="37"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1000"/>
                                        <p:tgtEl>
                                          <p:spTgt spid="42"/>
                                        </p:tgtEl>
                                      </p:cBhvr>
                                    </p:animEffect>
                                    <p:anim calcmode="lin" valueType="num">
                                      <p:cBhvr>
                                        <p:cTn id="48" dur="1000" fill="hold"/>
                                        <p:tgtEl>
                                          <p:spTgt spid="42"/>
                                        </p:tgtEl>
                                        <p:attrNameLst>
                                          <p:attrName>ppt_x</p:attrName>
                                        </p:attrNameLst>
                                      </p:cBhvr>
                                      <p:tavLst>
                                        <p:tav tm="0">
                                          <p:val>
                                            <p:strVal val="#ppt_x"/>
                                          </p:val>
                                        </p:tav>
                                        <p:tav tm="100000">
                                          <p:val>
                                            <p:strVal val="#ppt_x"/>
                                          </p:val>
                                        </p:tav>
                                      </p:tavLst>
                                    </p:anim>
                                    <p:anim calcmode="lin" valueType="num">
                                      <p:cBhvr>
                                        <p:cTn id="4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1000"/>
                                        <p:tgtEl>
                                          <p:spTgt spid="34"/>
                                        </p:tgtEl>
                                      </p:cBhvr>
                                    </p:animEffect>
                                    <p:anim calcmode="lin" valueType="num">
                                      <p:cBhvr>
                                        <p:cTn id="55" dur="1000" fill="hold"/>
                                        <p:tgtEl>
                                          <p:spTgt spid="34"/>
                                        </p:tgtEl>
                                        <p:attrNameLst>
                                          <p:attrName>ppt_x</p:attrName>
                                        </p:attrNameLst>
                                      </p:cBhvr>
                                      <p:tavLst>
                                        <p:tav tm="0">
                                          <p:val>
                                            <p:strVal val="#ppt_x"/>
                                          </p:val>
                                        </p:tav>
                                        <p:tav tm="100000">
                                          <p:val>
                                            <p:strVal val="#ppt_x"/>
                                          </p:val>
                                        </p:tav>
                                      </p:tavLst>
                                    </p:anim>
                                    <p:anim calcmode="lin" valueType="num">
                                      <p:cBhvr>
                                        <p:cTn id="5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5" grpId="1"/>
      <p:bldP spid="61" grpId="0"/>
      <p:bldP spid="39" grpId="0"/>
      <p:bldP spid="40" grpId="0" animBg="1"/>
      <p:bldP spid="41" grpId="0"/>
      <p:bldP spid="42" grpId="0"/>
      <p:bldP spid="43" grpId="0" animBg="1"/>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図 7"/>
          <p:cNvPicPr>
            <a:picLocks noChangeAspect="1"/>
          </p:cNvPicPr>
          <p:nvPr/>
        </p:nvPicPr>
        <p:blipFill>
          <a:blip r:embed="rId3"/>
          <a:stretch>
            <a:fillRect/>
          </a:stretch>
        </p:blipFill>
        <p:spPr>
          <a:xfrm>
            <a:off x="1110863" y="2346830"/>
            <a:ext cx="3503072" cy="3516891"/>
          </a:xfrm>
          <a:prstGeom prst="rect">
            <a:avLst/>
          </a:prstGeom>
        </p:spPr>
      </p:pic>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48" name="テキスト ボックス 47"/>
          <p:cNvSpPr txBox="1"/>
          <p:nvPr/>
        </p:nvSpPr>
        <p:spPr>
          <a:xfrm>
            <a:off x="5313167" y="2302062"/>
            <a:ext cx="5418459" cy="923330"/>
          </a:xfrm>
          <a:prstGeom prst="rect">
            <a:avLst/>
          </a:prstGeom>
          <a:noFill/>
        </p:spPr>
        <p:txBody>
          <a:bodyPr wrap="square" rtlCol="0">
            <a:spAutoFit/>
          </a:bodyPr>
          <a:lstStyle/>
          <a:p>
            <a:r>
              <a:rPr lang="en-US" altLang="ja-JP" dirty="0"/>
              <a:t>A star algorithm</a:t>
            </a:r>
            <a:r>
              <a:rPr lang="ja-JP" altLang="en-US" dirty="0"/>
              <a:t>は一対一の最短経路探索に</a:t>
            </a:r>
            <a:r>
              <a:rPr lang="ja-JP" altLang="en-US" dirty="0" smtClean="0"/>
              <a:t>有効</a:t>
            </a:r>
            <a:endParaRPr lang="ja-JP" altLang="en-US" dirty="0"/>
          </a:p>
          <a:p>
            <a:endParaRPr lang="en-US" altLang="ja-JP" dirty="0"/>
          </a:p>
          <a:p>
            <a:r>
              <a:rPr lang="ja-JP" altLang="en-US" dirty="0"/>
              <a:t>該当パーサを</a:t>
            </a:r>
            <a:r>
              <a:rPr lang="en-US" altLang="ja-JP" dirty="0">
                <a:solidFill>
                  <a:srgbClr val="FF0000"/>
                </a:solidFill>
              </a:rPr>
              <a:t>A star algorithm</a:t>
            </a:r>
            <a:r>
              <a:rPr lang="ja-JP" altLang="en-US" dirty="0"/>
              <a:t>を</a:t>
            </a:r>
            <a:r>
              <a:rPr lang="ja-JP" altLang="en-US" dirty="0" smtClean="0"/>
              <a:t>適用</a:t>
            </a:r>
            <a:endParaRPr lang="en-US" altLang="ja-JP" dirty="0"/>
          </a:p>
        </p:txBody>
      </p:sp>
      <p:cxnSp>
        <p:nvCxnSpPr>
          <p:cNvPr id="17" name="肘形连接符 22"/>
          <p:cNvCxnSpPr/>
          <p:nvPr/>
        </p:nvCxnSpPr>
        <p:spPr>
          <a:xfrm rot="5400000" flipH="1" flipV="1">
            <a:off x="1624149" y="2881178"/>
            <a:ext cx="2476499" cy="2448197"/>
          </a:xfrm>
          <a:prstGeom prst="bentConnector3">
            <a:avLst>
              <a:gd name="adj1" fmla="val 99615"/>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895527" y="1591083"/>
            <a:ext cx="5103223" cy="369332"/>
          </a:xfrm>
          <a:prstGeom prst="rect">
            <a:avLst/>
          </a:prstGeom>
          <a:noFill/>
        </p:spPr>
        <p:txBody>
          <a:bodyPr wrap="square" rtlCol="0">
            <a:spAutoFit/>
          </a:bodyPr>
          <a:lstStyle/>
          <a:p>
            <a:r>
              <a:rPr lang="ja-JP" altLang="en-US" b="1" dirty="0"/>
              <a:t>問題点</a:t>
            </a:r>
            <a:r>
              <a:rPr lang="ja-JP" altLang="en-US" dirty="0"/>
              <a:t>：</a:t>
            </a:r>
            <a:r>
              <a:rPr lang="en-US" altLang="ja-JP" dirty="0"/>
              <a:t>2. Tie-Breaking</a:t>
            </a:r>
            <a:r>
              <a:rPr lang="ja-JP" altLang="en-US" dirty="0"/>
              <a:t>問題</a:t>
            </a:r>
            <a:endParaRPr lang="en-US" altLang="ja-JP" dirty="0"/>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13</a:t>
            </a:fld>
            <a:endParaRPr lang="en-US"/>
          </a:p>
        </p:txBody>
      </p:sp>
    </p:spTree>
    <p:extLst>
      <p:ext uri="{BB962C8B-B14F-4D97-AF65-F5344CB8AC3E}">
        <p14:creationId xmlns:p14="http://schemas.microsoft.com/office/powerpoint/2010/main" val="373405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3" name="テキスト ボックス 2"/>
          <p:cNvSpPr txBox="1"/>
          <p:nvPr/>
        </p:nvSpPr>
        <p:spPr>
          <a:xfrm>
            <a:off x="915179" y="1744300"/>
            <a:ext cx="5632106"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cs typeface="Times New Roman" panose="02020603050405020304" pitchFamily="18" charset="0"/>
              </a:rPr>
              <a:t>高速 </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Cover-heuristic</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 法 </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&amp; Tie-Breaking</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 解決</a:t>
            </a:r>
          </a:p>
        </p:txBody>
      </p:sp>
      <p:grpSp>
        <p:nvGrpSpPr>
          <p:cNvPr id="4" name="グループ化 3"/>
          <p:cNvGrpSpPr/>
          <p:nvPr/>
        </p:nvGrpSpPr>
        <p:grpSpPr>
          <a:xfrm>
            <a:off x="969416" y="2289599"/>
            <a:ext cx="6354928" cy="3509017"/>
            <a:chOff x="969416" y="2289599"/>
            <a:chExt cx="6354928" cy="3509017"/>
          </a:xfrm>
        </p:grpSpPr>
        <p:grpSp>
          <p:nvGrpSpPr>
            <p:cNvPr id="17" name="グループ化 16"/>
            <p:cNvGrpSpPr/>
            <p:nvPr/>
          </p:nvGrpSpPr>
          <p:grpSpPr>
            <a:xfrm>
              <a:off x="969416" y="2289599"/>
              <a:ext cx="6354928" cy="3509017"/>
              <a:chOff x="5752220" y="1960415"/>
              <a:chExt cx="6475816" cy="3509017"/>
            </a:xfrm>
          </p:grpSpPr>
          <p:sp>
            <p:nvSpPr>
              <p:cNvPr id="18" name="角丸四角形 66"/>
              <p:cNvSpPr/>
              <p:nvPr/>
            </p:nvSpPr>
            <p:spPr>
              <a:xfrm>
                <a:off x="5752220" y="1960415"/>
                <a:ext cx="6475816" cy="3509017"/>
              </a:xfrm>
              <a:prstGeom prst="roundRect">
                <a:avLst>
                  <a:gd name="adj" fmla="val 456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5998750" y="2854688"/>
                <a:ext cx="2567823" cy="5361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Pursuer Priority Queue</a:t>
                </a:r>
                <a:endParaRPr kumimoji="1" lang="ja-JP" altLang="en-US" b="1" dirty="0"/>
              </a:p>
            </p:txBody>
          </p:sp>
          <p:sp>
            <p:nvSpPr>
              <p:cNvPr id="20" name="正方形/長方形 19"/>
              <p:cNvSpPr/>
              <p:nvPr/>
            </p:nvSpPr>
            <p:spPr>
              <a:xfrm>
                <a:off x="5979753" y="3714923"/>
                <a:ext cx="2567823" cy="5361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Target Priority Queue</a:t>
                </a:r>
                <a:endParaRPr kumimoji="1" lang="ja-JP" altLang="en-US" b="1" dirty="0"/>
              </a:p>
            </p:txBody>
          </p:sp>
          <p:sp>
            <p:nvSpPr>
              <p:cNvPr id="21" name="テキスト ボックス 20"/>
              <p:cNvSpPr txBox="1"/>
              <p:nvPr/>
            </p:nvSpPr>
            <p:spPr>
              <a:xfrm>
                <a:off x="5887310" y="4516435"/>
                <a:ext cx="3321712" cy="646331"/>
              </a:xfrm>
              <a:prstGeom prst="rect">
                <a:avLst/>
              </a:prstGeom>
              <a:noFill/>
            </p:spPr>
            <p:txBody>
              <a:bodyPr wrap="square" rtlCol="0">
                <a:spAutoFit/>
              </a:bodyPr>
              <a:lstStyle/>
              <a:p>
                <a:r>
                  <a:rPr lang="ja-JP" altLang="en-US" dirty="0"/>
                  <a:t>二つの優先キューにより</a:t>
                </a:r>
                <a:r>
                  <a:rPr lang="en-US" altLang="ja-JP" dirty="0"/>
                  <a:t>Target-cover-set</a:t>
                </a:r>
                <a:r>
                  <a:rPr lang="ja-JP" altLang="en-US" dirty="0"/>
                  <a:t>の最小値を取る</a:t>
                </a:r>
                <a:endParaRPr lang="zh-CN" altLang="en-US" dirty="0"/>
              </a:p>
            </p:txBody>
          </p:sp>
          <p:sp>
            <p:nvSpPr>
              <p:cNvPr id="22" name="テキスト ボックス 21"/>
              <p:cNvSpPr txBox="1"/>
              <p:nvPr/>
            </p:nvSpPr>
            <p:spPr>
              <a:xfrm>
                <a:off x="5887310" y="2222885"/>
                <a:ext cx="2550187" cy="369332"/>
              </a:xfrm>
              <a:prstGeom prst="rect">
                <a:avLst/>
              </a:prstGeom>
              <a:noFill/>
            </p:spPr>
            <p:txBody>
              <a:bodyPr wrap="square" rtlCol="0">
                <a:spAutoFit/>
              </a:bodyPr>
              <a:lstStyle/>
              <a:p>
                <a:r>
                  <a:rPr lang="ja-JP" altLang="en-US" b="1" dirty="0"/>
                  <a:t>高速</a:t>
                </a:r>
                <a:r>
                  <a:rPr lang="en-US" altLang="ja-JP" b="1" dirty="0"/>
                  <a:t>Cover Heuristic</a:t>
                </a:r>
                <a:r>
                  <a:rPr lang="ja-JP" altLang="en-US" b="1" dirty="0"/>
                  <a:t>法</a:t>
                </a:r>
                <a:endParaRPr lang="zh-CN" altLang="en-US" b="1" dirty="0"/>
              </a:p>
            </p:txBody>
          </p:sp>
        </p:grpSp>
        <p:sp>
          <p:nvSpPr>
            <p:cNvPr id="23" name="テキスト ボックス 22"/>
            <p:cNvSpPr txBox="1"/>
            <p:nvPr/>
          </p:nvSpPr>
          <p:spPr>
            <a:xfrm>
              <a:off x="4537080" y="2552069"/>
              <a:ext cx="2502581" cy="369332"/>
            </a:xfrm>
            <a:prstGeom prst="rect">
              <a:avLst/>
            </a:prstGeom>
            <a:noFill/>
          </p:spPr>
          <p:txBody>
            <a:bodyPr wrap="square" rtlCol="0">
              <a:spAutoFit/>
            </a:bodyPr>
            <a:lstStyle/>
            <a:p>
              <a:r>
                <a:rPr lang="en-US" altLang="zh-CN" b="1" dirty="0" smtClean="0"/>
                <a:t>Tie-Breaking </a:t>
              </a:r>
              <a:r>
                <a:rPr lang="ja-JP" altLang="en-US" b="1" dirty="0" smtClean="0"/>
                <a:t>解決</a:t>
              </a:r>
              <a:endParaRPr lang="zh-CN" altLang="en-US" b="1" dirty="0"/>
            </a:p>
          </p:txBody>
        </p:sp>
        <p:sp>
          <p:nvSpPr>
            <p:cNvPr id="48" name="テキスト ボックス 47"/>
            <p:cNvSpPr txBox="1"/>
            <p:nvPr/>
          </p:nvSpPr>
          <p:spPr>
            <a:xfrm>
              <a:off x="4537080" y="3159679"/>
              <a:ext cx="2695824" cy="646331"/>
            </a:xfrm>
            <a:prstGeom prst="rect">
              <a:avLst/>
            </a:prstGeom>
            <a:noFill/>
          </p:spPr>
          <p:txBody>
            <a:bodyPr wrap="square" rtlCol="0">
              <a:spAutoFit/>
            </a:bodyPr>
            <a:lstStyle/>
            <a:p>
              <a:r>
                <a:rPr lang="ja-JP" altLang="en-US" dirty="0"/>
                <a:t>該当パーサを</a:t>
              </a:r>
              <a:endParaRPr lang="en-US" altLang="ja-JP" dirty="0"/>
            </a:p>
            <a:p>
              <a:r>
                <a:rPr lang="en-US" altLang="ja-JP" dirty="0">
                  <a:solidFill>
                    <a:srgbClr val="FF0000"/>
                  </a:solidFill>
                </a:rPr>
                <a:t>A star algorithm</a:t>
              </a:r>
              <a:r>
                <a:rPr lang="ja-JP" altLang="en-US" dirty="0"/>
                <a:t>を適用</a:t>
              </a:r>
            </a:p>
          </p:txBody>
        </p:sp>
      </p:grpSp>
      <p:sp>
        <p:nvSpPr>
          <p:cNvPr id="5" name="スライド番号プレースホルダー 4"/>
          <p:cNvSpPr>
            <a:spLocks noGrp="1"/>
          </p:cNvSpPr>
          <p:nvPr>
            <p:ph type="sldNum" sz="quarter" idx="12"/>
          </p:nvPr>
        </p:nvSpPr>
        <p:spPr/>
        <p:txBody>
          <a:bodyPr/>
          <a:lstStyle/>
          <a:p>
            <a:fld id="{F666435A-C67E-4182-841F-98B28F8E4D33}" type="slidenum">
              <a:rPr lang="en-US" smtClean="0"/>
              <a:t>14</a:t>
            </a:fld>
            <a:endParaRPr lang="en-US"/>
          </a:p>
        </p:txBody>
      </p:sp>
    </p:spTree>
    <p:extLst>
      <p:ext uri="{BB962C8B-B14F-4D97-AF65-F5344CB8AC3E}">
        <p14:creationId xmlns:p14="http://schemas.microsoft.com/office/powerpoint/2010/main" val="183680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評価実験</a:t>
            </a:r>
            <a:endParaRPr lang="en-US" dirty="0">
              <a:solidFill>
                <a:schemeClr val="bg1"/>
              </a:solidFill>
            </a:endParaRPr>
          </a:p>
        </p:txBody>
      </p:sp>
      <p:sp>
        <p:nvSpPr>
          <p:cNvPr id="12" name="テキスト ボックス 11"/>
          <p:cNvSpPr txBox="1"/>
          <p:nvPr/>
        </p:nvSpPr>
        <p:spPr>
          <a:xfrm>
            <a:off x="969416" y="1729806"/>
            <a:ext cx="5545684"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ベンチマーク</a:t>
            </a:r>
            <a:r>
              <a:rPr lang="ja-JP" altLang="en-US" sz="2400" dirty="0" smtClean="0">
                <a:latin typeface="メイリオ" panose="020B0604030504040204" pitchFamily="50" charset="-128"/>
                <a:ea typeface="メイリオ" panose="020B0604030504040204" pitchFamily="50" charset="-128"/>
                <a:cs typeface="Times New Roman" panose="02020603050405020304" pitchFamily="18" charset="0"/>
              </a:rPr>
              <a:t>地図</a:t>
            </a:r>
            <a:r>
              <a:rPr lang="en-US" altLang="ja-JP" dirty="0" smtClean="0"/>
              <a:t>[2]</a:t>
            </a:r>
            <a:endParaRPr lang="en-US" altLang="ja-JP" dirty="0">
              <a:latin typeface="メイリオ" panose="020B0604030504040204" pitchFamily="50" charset="-128"/>
              <a:ea typeface="メイリオ" panose="020B0604030504040204" pitchFamily="50" charset="-128"/>
              <a:cs typeface="Times New Roman" panose="02020603050405020304" pitchFamily="18" charset="0"/>
            </a:endParaRPr>
          </a:p>
        </p:txBody>
      </p:sp>
      <p:pic>
        <p:nvPicPr>
          <p:cNvPr id="3" name="図 2"/>
          <p:cNvPicPr>
            <a:picLocks noChangeAspect="1"/>
          </p:cNvPicPr>
          <p:nvPr/>
        </p:nvPicPr>
        <p:blipFill rotWithShape="1">
          <a:blip r:embed="rId3"/>
          <a:srcRect r="1577"/>
          <a:stretch/>
        </p:blipFill>
        <p:spPr>
          <a:xfrm>
            <a:off x="4535766" y="2587013"/>
            <a:ext cx="2679972" cy="2667157"/>
          </a:xfrm>
          <a:prstGeom prst="rect">
            <a:avLst/>
          </a:prstGeom>
        </p:spPr>
      </p:pic>
      <p:pic>
        <p:nvPicPr>
          <p:cNvPr id="5" name="図 4"/>
          <p:cNvPicPr>
            <a:picLocks noChangeAspect="1"/>
          </p:cNvPicPr>
          <p:nvPr/>
        </p:nvPicPr>
        <p:blipFill>
          <a:blip r:embed="rId4"/>
          <a:stretch>
            <a:fillRect/>
          </a:stretch>
        </p:blipFill>
        <p:spPr>
          <a:xfrm>
            <a:off x="8097392" y="2587013"/>
            <a:ext cx="2652088" cy="2667157"/>
          </a:xfrm>
          <a:prstGeom prst="rect">
            <a:avLst/>
          </a:prstGeom>
        </p:spPr>
      </p:pic>
      <p:pic>
        <p:nvPicPr>
          <p:cNvPr id="7" name="図 6"/>
          <p:cNvPicPr>
            <a:picLocks noChangeAspect="1"/>
          </p:cNvPicPr>
          <p:nvPr/>
        </p:nvPicPr>
        <p:blipFill rotWithShape="1">
          <a:blip r:embed="rId5" cstate="print">
            <a:extLst>
              <a:ext uri="{28A0092B-C50C-407E-A947-70E740481C1C}">
                <a14:useLocalDpi xmlns:a14="http://schemas.microsoft.com/office/drawing/2010/main" val="0"/>
              </a:ext>
            </a:extLst>
          </a:blip>
          <a:srcRect l="115" t="85" r="94961" b="96336"/>
          <a:stretch/>
        </p:blipFill>
        <p:spPr>
          <a:xfrm>
            <a:off x="1079500" y="2647950"/>
            <a:ext cx="2533650" cy="2571750"/>
          </a:xfrm>
          <a:prstGeom prst="rect">
            <a:avLst/>
          </a:prstGeom>
        </p:spPr>
      </p:pic>
      <p:sp>
        <p:nvSpPr>
          <p:cNvPr id="8" name="テキスト ボックス 7"/>
          <p:cNvSpPr txBox="1"/>
          <p:nvPr/>
        </p:nvSpPr>
        <p:spPr>
          <a:xfrm>
            <a:off x="1286395" y="5345668"/>
            <a:ext cx="2101537" cy="646331"/>
          </a:xfrm>
          <a:prstGeom prst="rect">
            <a:avLst/>
          </a:prstGeom>
          <a:noFill/>
        </p:spPr>
        <p:txBody>
          <a:bodyPr wrap="square" rtlCol="0">
            <a:spAutoFit/>
          </a:bodyPr>
          <a:lstStyle/>
          <a:p>
            <a:pPr algn="ctr"/>
            <a:r>
              <a:rPr lang="en-US" altLang="zh-CN" dirty="0"/>
              <a:t>Vacancy </a:t>
            </a:r>
            <a:r>
              <a:rPr lang="en-US" altLang="zh-CN" dirty="0" smtClean="0"/>
              <a:t>map</a:t>
            </a:r>
          </a:p>
          <a:p>
            <a:pPr algn="ctr"/>
            <a:r>
              <a:rPr lang="en-US" altLang="zh-CN" dirty="0" smtClean="0"/>
              <a:t>(</a:t>
            </a:r>
            <a:r>
              <a:rPr lang="en-US" altLang="zh-CN" dirty="0"/>
              <a:t>10x10</a:t>
            </a:r>
            <a:r>
              <a:rPr lang="en-US" altLang="zh-CN" dirty="0" smtClean="0"/>
              <a:t>)</a:t>
            </a:r>
            <a:endParaRPr lang="ja-JP" altLang="zh-CN" dirty="0">
              <a:latin typeface="ＭＳ 明朝" panose="02020609040205080304" pitchFamily="17" charset="-128"/>
              <a:ea typeface="ＭＳ 明朝" panose="02020609040205080304" pitchFamily="17" charset="-128"/>
              <a:cs typeface="Times New Roman" panose="02020603050405020304" pitchFamily="18" charset="0"/>
            </a:endParaRPr>
          </a:p>
        </p:txBody>
      </p:sp>
      <p:sp>
        <p:nvSpPr>
          <p:cNvPr id="10" name="テキスト ボックス 9"/>
          <p:cNvSpPr txBox="1"/>
          <p:nvPr/>
        </p:nvSpPr>
        <p:spPr>
          <a:xfrm>
            <a:off x="4966114" y="5358884"/>
            <a:ext cx="1819275" cy="646331"/>
          </a:xfrm>
          <a:prstGeom prst="rect">
            <a:avLst/>
          </a:prstGeom>
          <a:noFill/>
        </p:spPr>
        <p:txBody>
          <a:bodyPr wrap="square" rtlCol="0">
            <a:spAutoFit/>
          </a:bodyPr>
          <a:lstStyle/>
          <a:p>
            <a:r>
              <a:rPr lang="en-US" altLang="zh-CN" dirty="0"/>
              <a:t>Homemade </a:t>
            </a:r>
            <a:r>
              <a:rPr lang="en-US" altLang="zh-CN" dirty="0" smtClean="0"/>
              <a:t>map</a:t>
            </a:r>
          </a:p>
          <a:p>
            <a:pPr algn="ctr"/>
            <a:r>
              <a:rPr lang="en-US" altLang="zh-CN" dirty="0"/>
              <a:t>(12x10</a:t>
            </a:r>
            <a:r>
              <a:rPr lang="en-US" altLang="zh-CN" dirty="0" smtClean="0"/>
              <a:t>)</a:t>
            </a:r>
            <a:endParaRPr lang="ja-JP" altLang="zh-CN" dirty="0">
              <a:latin typeface="ＭＳ 明朝" panose="02020609040205080304" pitchFamily="17" charset="-128"/>
              <a:ea typeface="ＭＳ 明朝" panose="02020609040205080304" pitchFamily="17" charset="-128"/>
              <a:cs typeface="Times New Roman" panose="02020603050405020304" pitchFamily="18" charset="0"/>
            </a:endParaRPr>
          </a:p>
        </p:txBody>
      </p:sp>
      <p:sp>
        <p:nvSpPr>
          <p:cNvPr id="11" name="テキスト ボックス 10"/>
          <p:cNvSpPr txBox="1"/>
          <p:nvPr/>
        </p:nvSpPr>
        <p:spPr>
          <a:xfrm>
            <a:off x="8751147" y="5345668"/>
            <a:ext cx="1344577" cy="646331"/>
          </a:xfrm>
          <a:prstGeom prst="rect">
            <a:avLst/>
          </a:prstGeom>
          <a:noFill/>
        </p:spPr>
        <p:txBody>
          <a:bodyPr wrap="square" rtlCol="0">
            <a:spAutoFit/>
          </a:bodyPr>
          <a:lstStyle/>
          <a:p>
            <a:pPr algn="ctr"/>
            <a:r>
              <a:rPr lang="en-US" altLang="zh-CN" dirty="0"/>
              <a:t>Maze </a:t>
            </a:r>
            <a:r>
              <a:rPr lang="en-US" altLang="zh-CN" dirty="0" smtClean="0"/>
              <a:t>map</a:t>
            </a:r>
          </a:p>
          <a:p>
            <a:pPr algn="ctr"/>
            <a:r>
              <a:rPr lang="en-US" altLang="zh-CN" dirty="0"/>
              <a:t>(40x40</a:t>
            </a:r>
            <a:r>
              <a:rPr lang="en-US" altLang="zh-CN" dirty="0" smtClean="0"/>
              <a:t>)</a:t>
            </a:r>
            <a:endParaRPr lang="ja-JP" altLang="zh-CN" dirty="0">
              <a:latin typeface="ＭＳ 明朝" panose="02020609040205080304" pitchFamily="17" charset="-128"/>
              <a:ea typeface="ＭＳ 明朝" panose="02020609040205080304" pitchFamily="17" charset="-128"/>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15</a:t>
            </a:fld>
            <a:endParaRPr lang="en-US"/>
          </a:p>
        </p:txBody>
      </p:sp>
      <p:sp>
        <p:nvSpPr>
          <p:cNvPr id="6" name="角丸四角形 5"/>
          <p:cNvSpPr/>
          <p:nvPr/>
        </p:nvSpPr>
        <p:spPr>
          <a:xfrm>
            <a:off x="7881492" y="273627"/>
            <a:ext cx="3777108" cy="838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dirty="0"/>
              <a:t>サイズを書くこと、それぞれのマップの特性を簡単に記述</a:t>
            </a:r>
            <a:endParaRPr lang="zh-CN" altLang="en-US" dirty="0"/>
          </a:p>
        </p:txBody>
      </p:sp>
      <p:sp>
        <p:nvSpPr>
          <p:cNvPr id="14" name="文本框 7"/>
          <p:cNvSpPr txBox="1"/>
          <p:nvPr/>
        </p:nvSpPr>
        <p:spPr>
          <a:xfrm>
            <a:off x="838200" y="6444476"/>
            <a:ext cx="9572478" cy="276999"/>
          </a:xfrm>
          <a:prstGeom prst="rect">
            <a:avLst/>
          </a:prstGeom>
          <a:noFill/>
        </p:spPr>
        <p:txBody>
          <a:bodyPr wrap="square" rtlCol="0">
            <a:spAutoFit/>
          </a:bodyPr>
          <a:lstStyle/>
          <a:p>
            <a:r>
              <a:rPr lang="en-US" altLang="ja-JP" sz="1200" dirty="0" smtClean="0"/>
              <a:t>[2] </a:t>
            </a:r>
            <a:r>
              <a:rPr lang="en-US" altLang="zh-CN" sz="1200" dirty="0" smtClean="0"/>
              <a:t>Pathfinding Benchmarks: </a:t>
            </a:r>
            <a:r>
              <a:rPr lang="en-US" altLang="ja-JP" sz="1200" dirty="0"/>
              <a:t>http://www.movingai.com/benchmarks/</a:t>
            </a:r>
            <a:endParaRPr lang="en-US" sz="1200" dirty="0"/>
          </a:p>
        </p:txBody>
      </p:sp>
    </p:spTree>
    <p:extLst>
      <p:ext uri="{BB962C8B-B14F-4D97-AF65-F5344CB8AC3E}">
        <p14:creationId xmlns:p14="http://schemas.microsoft.com/office/powerpoint/2010/main" val="18030356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a:t>
            </a:r>
            <a:r>
              <a:rPr lang="ja-JP" altLang="en-US" dirty="0" smtClean="0">
                <a:solidFill>
                  <a:schemeClr val="bg1"/>
                </a:solidFill>
              </a:rPr>
              <a:t>実験 </a:t>
            </a:r>
            <a:r>
              <a:rPr lang="en-US" altLang="ja-JP" sz="2800" dirty="0" smtClean="0">
                <a:solidFill>
                  <a:schemeClr val="bg1"/>
                </a:solidFill>
              </a:rPr>
              <a:t>-</a:t>
            </a:r>
            <a:r>
              <a:rPr lang="ja-JP" altLang="en-US" dirty="0" smtClean="0">
                <a:solidFill>
                  <a:schemeClr val="bg1"/>
                </a:solidFill>
              </a:rPr>
              <a:t> </a:t>
            </a:r>
            <a:r>
              <a:rPr lang="ja-JP" altLang="en-US" sz="2800" dirty="0" smtClean="0">
                <a:solidFill>
                  <a:schemeClr val="bg1"/>
                </a:solidFill>
                <a:latin typeface="+mj-ea"/>
              </a:rPr>
              <a:t>提案</a:t>
            </a:r>
            <a:r>
              <a:rPr lang="ja-JP" altLang="en-US" sz="2800" dirty="0">
                <a:solidFill>
                  <a:schemeClr val="bg1"/>
                </a:solidFill>
                <a:latin typeface="+mj-ea"/>
              </a:rPr>
              <a:t>手法</a:t>
            </a:r>
            <a:r>
              <a:rPr lang="ja-JP" altLang="en-US" sz="2800" dirty="0" smtClean="0">
                <a:solidFill>
                  <a:schemeClr val="bg1"/>
                </a:solidFill>
                <a:latin typeface="+mj-ea"/>
              </a:rPr>
              <a:t>と従来</a:t>
            </a:r>
            <a:r>
              <a:rPr lang="ja-JP" altLang="en-US" sz="2800" dirty="0">
                <a:solidFill>
                  <a:schemeClr val="bg1"/>
                </a:solidFill>
                <a:latin typeface="+mj-ea"/>
              </a:rPr>
              <a:t>手法</a:t>
            </a:r>
            <a:r>
              <a:rPr lang="ja-JP" altLang="en-US" sz="2800" dirty="0" smtClean="0">
                <a:solidFill>
                  <a:schemeClr val="bg1"/>
                </a:solidFill>
                <a:latin typeface="+mj-ea"/>
              </a:rPr>
              <a:t>との比較実験</a:t>
            </a:r>
            <a:endParaRPr lang="en-US" sz="2800" dirty="0">
              <a:solidFill>
                <a:schemeClr val="bg1"/>
              </a:solidFill>
              <a:latin typeface="+mj-ea"/>
            </a:endParaRPr>
          </a:p>
        </p:txBody>
      </p:sp>
      <p:graphicFrame>
        <p:nvGraphicFramePr>
          <p:cNvPr id="5" name="表 4"/>
          <p:cNvGraphicFramePr>
            <a:graphicFrameLocks noGrp="1"/>
          </p:cNvGraphicFramePr>
          <p:nvPr>
            <p:extLst>
              <p:ext uri="{D42A27DB-BD31-4B8C-83A1-F6EECF244321}">
                <p14:modId xmlns:p14="http://schemas.microsoft.com/office/powerpoint/2010/main" val="894634426"/>
              </p:ext>
            </p:extLst>
          </p:nvPr>
        </p:nvGraphicFramePr>
        <p:xfrm>
          <a:off x="2077517" y="3284052"/>
          <a:ext cx="7904683" cy="2932850"/>
        </p:xfrm>
        <a:graphic>
          <a:graphicData uri="http://schemas.openxmlformats.org/drawingml/2006/table">
            <a:tbl>
              <a:tblPr firstRow="1" firstCol="1" bandRow="1">
                <a:tableStyleId>{5C22544A-7EE6-4342-B048-85BDC9FD1C3A}</a:tableStyleId>
              </a:tblPr>
              <a:tblGrid>
                <a:gridCol w="2080180">
                  <a:extLst>
                    <a:ext uri="{9D8B030D-6E8A-4147-A177-3AD203B41FA5}">
                      <a16:colId xmlns="" xmlns:a16="http://schemas.microsoft.com/office/drawing/2014/main" val="20000"/>
                    </a:ext>
                  </a:extLst>
                </a:gridCol>
                <a:gridCol w="1591663">
                  <a:extLst>
                    <a:ext uri="{9D8B030D-6E8A-4147-A177-3AD203B41FA5}">
                      <a16:colId xmlns="" xmlns:a16="http://schemas.microsoft.com/office/drawing/2014/main" val="20001"/>
                    </a:ext>
                  </a:extLst>
                </a:gridCol>
                <a:gridCol w="1856559">
                  <a:extLst>
                    <a:ext uri="{9D8B030D-6E8A-4147-A177-3AD203B41FA5}">
                      <a16:colId xmlns="" xmlns:a16="http://schemas.microsoft.com/office/drawing/2014/main" val="20002"/>
                    </a:ext>
                  </a:extLst>
                </a:gridCol>
                <a:gridCol w="2376281">
                  <a:extLst>
                    <a:ext uri="{9D8B030D-6E8A-4147-A177-3AD203B41FA5}">
                      <a16:colId xmlns="" xmlns:a16="http://schemas.microsoft.com/office/drawing/2014/main" val="20003"/>
                    </a:ext>
                  </a:extLst>
                </a:gridCol>
              </a:tblGrid>
              <a:tr h="649239">
                <a:tc>
                  <a:txBody>
                    <a:bodyPr/>
                    <a:lstStyle/>
                    <a:p>
                      <a:pPr algn="ctr">
                        <a:spcAft>
                          <a:spcPts val="0"/>
                        </a:spcAft>
                      </a:pPr>
                      <a:r>
                        <a:rPr lang="en-US" sz="2100" dirty="0">
                          <a:effectLst/>
                        </a:rPr>
                        <a:t> </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1700" dirty="0">
                          <a:effectLst/>
                        </a:rPr>
                        <a:t>CH</a:t>
                      </a:r>
                      <a:r>
                        <a:rPr lang="ja-JP" sz="1700" dirty="0">
                          <a:effectLst/>
                        </a:rPr>
                        <a:t>法</a:t>
                      </a:r>
                      <a:r>
                        <a:rPr lang="en-US" sz="1700" dirty="0">
                          <a:effectLst/>
                        </a:rPr>
                        <a:t>(</a:t>
                      </a:r>
                      <a:r>
                        <a:rPr lang="en-US" sz="1700" dirty="0" err="1">
                          <a:effectLst/>
                        </a:rPr>
                        <a:t>ms</a:t>
                      </a:r>
                      <a:r>
                        <a:rPr lang="en-US" sz="1700" dirty="0">
                          <a:effectLst/>
                        </a:rPr>
                        <a:t>)</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ja-JP" sz="1700" dirty="0">
                          <a:effectLst/>
                        </a:rPr>
                        <a:t>提案</a:t>
                      </a:r>
                      <a:r>
                        <a:rPr lang="ja-JP" altLang="en-US" sz="1700" dirty="0">
                          <a:effectLst/>
                        </a:rPr>
                        <a:t>手法</a:t>
                      </a:r>
                      <a:r>
                        <a:rPr lang="en-US" sz="1700" dirty="0">
                          <a:effectLst/>
                        </a:rPr>
                        <a:t>(</a:t>
                      </a:r>
                      <a:r>
                        <a:rPr lang="en-US" sz="1700" dirty="0" err="1">
                          <a:effectLst/>
                        </a:rPr>
                        <a:t>ms</a:t>
                      </a:r>
                      <a:r>
                        <a:rPr lang="en-US" sz="1700" dirty="0">
                          <a:effectLst/>
                        </a:rPr>
                        <a:t>)</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ja-JP" sz="1700" dirty="0">
                          <a:effectLst/>
                        </a:rPr>
                        <a:t>高速化の割合 </a:t>
                      </a:r>
                      <a:r>
                        <a:rPr lang="en-US" sz="1700" dirty="0">
                          <a:effectLst/>
                        </a:rPr>
                        <a:t>(%)</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 xmlns:a16="http://schemas.microsoft.com/office/drawing/2014/main" val="10000"/>
                  </a:ext>
                </a:extLst>
              </a:tr>
              <a:tr h="777312">
                <a:tc>
                  <a:txBody>
                    <a:bodyPr/>
                    <a:lstStyle/>
                    <a:p>
                      <a:pPr algn="ctr" fontAlgn="auto">
                        <a:spcAft>
                          <a:spcPts val="0"/>
                        </a:spcAft>
                      </a:pPr>
                      <a:r>
                        <a:rPr lang="en-US" sz="1700" dirty="0">
                          <a:effectLst/>
                        </a:rPr>
                        <a:t>Vacancy map </a:t>
                      </a:r>
                    </a:p>
                    <a:p>
                      <a:pPr algn="ctr" fontAlgn="auto">
                        <a:spcAft>
                          <a:spcPts val="0"/>
                        </a:spcAft>
                      </a:pPr>
                      <a:r>
                        <a:rPr lang="en-US" sz="1700" dirty="0">
                          <a:effectLst/>
                        </a:rPr>
                        <a:t>(10x10)</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0.513</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0.471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solidFill>
                            <a:srgbClr val="FF0000"/>
                          </a:solidFill>
                          <a:effectLst/>
                        </a:rPr>
                        <a:t>8.054%</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 xmlns:a16="http://schemas.microsoft.com/office/drawing/2014/main" val="10001"/>
                  </a:ext>
                </a:extLst>
              </a:tr>
              <a:tr h="777312">
                <a:tc>
                  <a:txBody>
                    <a:bodyPr/>
                    <a:lstStyle/>
                    <a:p>
                      <a:pPr algn="ctr" fontAlgn="auto">
                        <a:spcAft>
                          <a:spcPts val="0"/>
                        </a:spcAft>
                      </a:pPr>
                      <a:r>
                        <a:rPr lang="en-US" sz="1700" dirty="0">
                          <a:effectLst/>
                        </a:rPr>
                        <a:t>Homemade map </a:t>
                      </a:r>
                    </a:p>
                    <a:p>
                      <a:pPr algn="ctr" fontAlgn="auto">
                        <a:spcAft>
                          <a:spcPts val="0"/>
                        </a:spcAft>
                      </a:pPr>
                      <a:r>
                        <a:rPr lang="en-US" sz="1700" dirty="0">
                          <a:effectLst/>
                        </a:rPr>
                        <a:t>(12x10)</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0.331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0.324</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solidFill>
                            <a:srgbClr val="FF0000"/>
                          </a:solidFill>
                          <a:effectLst/>
                        </a:rPr>
                        <a:t>2.264%</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 xmlns:a16="http://schemas.microsoft.com/office/drawing/2014/main" val="10002"/>
                  </a:ext>
                </a:extLst>
              </a:tr>
              <a:tr h="728987">
                <a:tc>
                  <a:txBody>
                    <a:bodyPr/>
                    <a:lstStyle/>
                    <a:p>
                      <a:pPr algn="ctr" fontAlgn="auto">
                        <a:spcAft>
                          <a:spcPts val="0"/>
                        </a:spcAft>
                      </a:pPr>
                      <a:r>
                        <a:rPr lang="en-US" sz="1700" dirty="0">
                          <a:effectLst/>
                        </a:rPr>
                        <a:t>Maze map</a:t>
                      </a:r>
                      <a:endParaRPr lang="ja-JP" sz="1700" dirty="0">
                        <a:effectLst/>
                      </a:endParaRPr>
                    </a:p>
                    <a:p>
                      <a:pPr algn="ctr" fontAlgn="auto">
                        <a:spcAft>
                          <a:spcPts val="0"/>
                        </a:spcAft>
                      </a:pPr>
                      <a:r>
                        <a:rPr lang="en-US" sz="1700" dirty="0">
                          <a:effectLst/>
                        </a:rPr>
                        <a:t>(40x40)</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4.877</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4.751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solidFill>
                            <a:srgbClr val="FF0000"/>
                          </a:solidFill>
                          <a:effectLst/>
                        </a:rPr>
                        <a:t>2.586%</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 xmlns:a16="http://schemas.microsoft.com/office/drawing/2014/main" val="10003"/>
                  </a:ext>
                </a:extLst>
              </a:tr>
            </a:tbl>
          </a:graphicData>
        </a:graphic>
      </p:graphicFrame>
      <p:sp>
        <p:nvSpPr>
          <p:cNvPr id="6" name="正方形/長方形 5"/>
          <p:cNvSpPr/>
          <p:nvPr/>
        </p:nvSpPr>
        <p:spPr>
          <a:xfrm>
            <a:off x="4459538" y="2704831"/>
            <a:ext cx="3140640" cy="369332"/>
          </a:xfrm>
          <a:prstGeom prst="rect">
            <a:avLst/>
          </a:prstGeom>
        </p:spPr>
        <p:txBody>
          <a:bodyPr wrap="square">
            <a:spAutoFit/>
          </a:bodyPr>
          <a:lstStyle/>
          <a:p>
            <a:r>
              <a:rPr lang="en-US" altLang="ja-JP" dirty="0">
                <a:latin typeface="メイリオ" panose="020B0604030504040204" pitchFamily="50" charset="-128"/>
                <a:ea typeface="メイリオ" panose="020B0604030504040204" pitchFamily="50" charset="-128"/>
              </a:rPr>
              <a:t>CH</a:t>
            </a:r>
            <a:r>
              <a:rPr lang="ja-JP" altLang="ja-JP" dirty="0">
                <a:latin typeface="メイリオ" panose="020B0604030504040204" pitchFamily="50" charset="-128"/>
                <a:ea typeface="メイリオ" panose="020B0604030504040204" pitchFamily="50" charset="-128"/>
                <a:cs typeface="Times New Roman" panose="02020603050405020304" pitchFamily="18" charset="0"/>
              </a:rPr>
              <a:t>法と提案手法の比較実験</a:t>
            </a:r>
            <a:endParaRPr lang="ja-JP" altLang="en-US" dirty="0">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16</a:t>
            </a:fld>
            <a:endParaRPr lang="en-US"/>
          </a:p>
        </p:txBody>
      </p:sp>
      <p:sp>
        <p:nvSpPr>
          <p:cNvPr id="4" name="テキスト ボックス 3"/>
          <p:cNvSpPr txBox="1"/>
          <p:nvPr/>
        </p:nvSpPr>
        <p:spPr>
          <a:xfrm>
            <a:off x="838200" y="1673225"/>
            <a:ext cx="9603753" cy="830997"/>
          </a:xfrm>
          <a:prstGeom prst="rect">
            <a:avLst/>
          </a:prstGeom>
          <a:noFill/>
        </p:spPr>
        <p:txBody>
          <a:bodyPr wrap="square" rtlCol="0">
            <a:spAutoFit/>
          </a:bodyPr>
          <a:lstStyle/>
          <a:p>
            <a:pPr>
              <a:lnSpc>
                <a:spcPct val="120000"/>
              </a:lnSpc>
            </a:pPr>
            <a:r>
              <a:rPr lang="en-US" altLang="zh-CN" sz="2000" dirty="0" smtClean="0">
                <a:latin typeface="メイリオ" panose="020B0604030504040204" pitchFamily="50" charset="-128"/>
                <a:ea typeface="メイリオ" panose="020B0604030504040204" pitchFamily="50" charset="-128"/>
              </a:rPr>
              <a:t>2 Pursuers, 1Target</a:t>
            </a:r>
          </a:p>
          <a:p>
            <a:pPr>
              <a:lnSpc>
                <a:spcPct val="120000"/>
              </a:lnSpc>
            </a:pPr>
            <a:r>
              <a:rPr lang="ja-JP" altLang="en-US" sz="2000" dirty="0" smtClean="0">
                <a:latin typeface="メイリオ" panose="020B0604030504040204" pitchFamily="50" charset="-128"/>
                <a:ea typeface="メイリオ" panose="020B0604030504040204" pitchFamily="50" charset="-128"/>
              </a:rPr>
              <a:t>実験回数：　</a:t>
            </a:r>
            <a:r>
              <a:rPr lang="en-US" altLang="zh-CN" sz="2000" dirty="0" smtClean="0">
                <a:latin typeface="メイリオ" panose="020B0604030504040204" pitchFamily="50" charset="-128"/>
                <a:ea typeface="メイリオ" panose="020B0604030504040204" pitchFamily="50" charset="-128"/>
              </a:rPr>
              <a:t>- Vacancy map 20</a:t>
            </a:r>
            <a:r>
              <a:rPr lang="ja-JP" altLang="en-US" sz="2000" dirty="0" smtClean="0">
                <a:latin typeface="メイリオ" panose="020B0604030504040204" pitchFamily="50" charset="-128"/>
                <a:ea typeface="メイリオ" panose="020B0604030504040204" pitchFamily="50" charset="-128"/>
              </a:rPr>
              <a:t>回　</a:t>
            </a:r>
            <a:r>
              <a:rPr lang="en-US" altLang="zh-CN" sz="2000" dirty="0" smtClean="0">
                <a:latin typeface="メイリオ" panose="020B0604030504040204" pitchFamily="50" charset="-128"/>
                <a:ea typeface="メイリオ" panose="020B0604030504040204" pitchFamily="50" charset="-128"/>
              </a:rPr>
              <a:t>- Homemade 20</a:t>
            </a:r>
            <a:r>
              <a:rPr lang="ja-JP" altLang="en-US" sz="2000" dirty="0" smtClean="0">
                <a:latin typeface="メイリオ" panose="020B0604030504040204" pitchFamily="50" charset="-128"/>
                <a:ea typeface="メイリオ" panose="020B0604030504040204" pitchFamily="50" charset="-128"/>
              </a:rPr>
              <a:t>回　</a:t>
            </a:r>
            <a:r>
              <a:rPr lang="en-US" altLang="zh-CN" sz="2000" dirty="0" smtClean="0">
                <a:latin typeface="メイリオ" panose="020B0604030504040204" pitchFamily="50" charset="-128"/>
                <a:ea typeface="メイリオ" panose="020B0604030504040204" pitchFamily="50" charset="-128"/>
              </a:rPr>
              <a:t>- Maze map 50</a:t>
            </a:r>
            <a:r>
              <a:rPr lang="ja-JP" altLang="en-US" sz="2000" dirty="0" smtClean="0">
                <a:latin typeface="メイリオ" panose="020B0604030504040204" pitchFamily="50" charset="-128"/>
                <a:ea typeface="メイリオ" panose="020B0604030504040204" pitchFamily="50" charset="-128"/>
              </a:rPr>
              <a:t>回</a:t>
            </a:r>
            <a:endParaRPr lang="zh-CN"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14265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a:t>
            </a:r>
            <a:r>
              <a:rPr lang="ja-JP" altLang="en-US" dirty="0" smtClean="0">
                <a:solidFill>
                  <a:schemeClr val="bg1"/>
                </a:solidFill>
              </a:rPr>
              <a:t>実験 </a:t>
            </a:r>
            <a:r>
              <a:rPr lang="en-US" altLang="ja-JP" sz="2800" dirty="0" smtClean="0">
                <a:solidFill>
                  <a:schemeClr val="bg1"/>
                </a:solidFill>
              </a:rPr>
              <a:t>-</a:t>
            </a:r>
            <a:r>
              <a:rPr lang="ja-JP" altLang="en-US" dirty="0" smtClean="0">
                <a:solidFill>
                  <a:schemeClr val="bg1"/>
                </a:solidFill>
              </a:rPr>
              <a:t> </a:t>
            </a:r>
            <a:r>
              <a:rPr lang="ja-JP" altLang="en-US" sz="2800" dirty="0" smtClean="0">
                <a:solidFill>
                  <a:schemeClr val="bg1"/>
                </a:solidFill>
                <a:latin typeface="+mj-ea"/>
              </a:rPr>
              <a:t>提案</a:t>
            </a:r>
            <a:r>
              <a:rPr lang="ja-JP" altLang="en-US" sz="2800" dirty="0">
                <a:solidFill>
                  <a:schemeClr val="bg1"/>
                </a:solidFill>
                <a:latin typeface="+mj-ea"/>
              </a:rPr>
              <a:t>手法</a:t>
            </a:r>
            <a:r>
              <a:rPr lang="ja-JP" altLang="en-US" sz="2800" dirty="0" smtClean="0">
                <a:solidFill>
                  <a:schemeClr val="bg1"/>
                </a:solidFill>
                <a:latin typeface="+mj-ea"/>
              </a:rPr>
              <a:t>と実応用手法と</a:t>
            </a:r>
            <a:r>
              <a:rPr lang="ja-JP" altLang="en-US" sz="2800" dirty="0">
                <a:solidFill>
                  <a:schemeClr val="bg1"/>
                </a:solidFill>
                <a:latin typeface="+mj-ea"/>
              </a:rPr>
              <a:t>の比較実験</a:t>
            </a:r>
            <a:endParaRPr lang="en-US" dirty="0">
              <a:solidFill>
                <a:schemeClr val="bg1"/>
              </a:solidFill>
            </a:endParaRPr>
          </a:p>
        </p:txBody>
      </p:sp>
      <p:graphicFrame>
        <p:nvGraphicFramePr>
          <p:cNvPr id="9" name="グラフ 8"/>
          <p:cNvGraphicFramePr>
            <a:graphicFrameLocks/>
          </p:cNvGraphicFramePr>
          <p:nvPr>
            <p:extLst>
              <p:ext uri="{D42A27DB-BD31-4B8C-83A1-F6EECF244321}">
                <p14:modId xmlns:p14="http://schemas.microsoft.com/office/powerpoint/2010/main" val="2626165032"/>
              </p:ext>
            </p:extLst>
          </p:nvPr>
        </p:nvGraphicFramePr>
        <p:xfrm>
          <a:off x="2804562" y="2430079"/>
          <a:ext cx="6354553" cy="4291396"/>
        </p:xfrm>
        <a:graphic>
          <a:graphicData uri="http://schemas.openxmlformats.org/drawingml/2006/chart">
            <c:chart xmlns:c="http://schemas.openxmlformats.org/drawingml/2006/chart" xmlns:r="http://schemas.openxmlformats.org/officeDocument/2006/relationships" r:id="rId3"/>
          </a:graphicData>
        </a:graphic>
      </p:graphicFrame>
      <p:sp>
        <p:nvSpPr>
          <p:cNvPr id="3" name="スライド番号プレースホルダー 2"/>
          <p:cNvSpPr>
            <a:spLocks noGrp="1"/>
          </p:cNvSpPr>
          <p:nvPr>
            <p:ph type="sldNum" sz="quarter" idx="12"/>
          </p:nvPr>
        </p:nvSpPr>
        <p:spPr/>
        <p:txBody>
          <a:bodyPr/>
          <a:lstStyle/>
          <a:p>
            <a:fld id="{F666435A-C67E-4182-841F-98B28F8E4D33}" type="slidenum">
              <a:rPr lang="en-US" smtClean="0"/>
              <a:t>17</a:t>
            </a:fld>
            <a:endParaRPr lang="en-US"/>
          </a:p>
        </p:txBody>
      </p:sp>
      <p:sp>
        <p:nvSpPr>
          <p:cNvPr id="8" name="角丸四角形 7"/>
          <p:cNvSpPr/>
          <p:nvPr/>
        </p:nvSpPr>
        <p:spPr>
          <a:xfrm>
            <a:off x="8370742" y="3158"/>
            <a:ext cx="3777108" cy="838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dirty="0"/>
              <a:t>成功率の定義をイラストで説明</a:t>
            </a:r>
            <a:endParaRPr lang="zh-CN" altLang="en-US" dirty="0"/>
          </a:p>
        </p:txBody>
      </p:sp>
      <p:sp>
        <p:nvSpPr>
          <p:cNvPr id="12" name="テキスト ボックス 11"/>
          <p:cNvSpPr txBox="1"/>
          <p:nvPr/>
        </p:nvSpPr>
        <p:spPr>
          <a:xfrm>
            <a:off x="838200" y="1673225"/>
            <a:ext cx="9603753" cy="830997"/>
          </a:xfrm>
          <a:prstGeom prst="rect">
            <a:avLst/>
          </a:prstGeom>
          <a:noFill/>
        </p:spPr>
        <p:txBody>
          <a:bodyPr wrap="square" rtlCol="0">
            <a:spAutoFit/>
          </a:bodyPr>
          <a:lstStyle/>
          <a:p>
            <a:pPr>
              <a:lnSpc>
                <a:spcPct val="120000"/>
              </a:lnSpc>
            </a:pPr>
            <a:r>
              <a:rPr lang="en-US" altLang="zh-CN" sz="2000" dirty="0">
                <a:latin typeface="メイリオ" panose="020B0604030504040204" pitchFamily="50" charset="-128"/>
                <a:ea typeface="メイリオ" panose="020B0604030504040204" pitchFamily="50" charset="-128"/>
              </a:rPr>
              <a:t>2 Pursuers, 1Target</a:t>
            </a:r>
          </a:p>
          <a:p>
            <a:pPr>
              <a:lnSpc>
                <a:spcPct val="120000"/>
              </a:lnSpc>
            </a:pPr>
            <a:r>
              <a:rPr lang="ja-JP" altLang="en-US" sz="2000" dirty="0" smtClean="0">
                <a:latin typeface="メイリオ" panose="020B0604030504040204" pitchFamily="50" charset="-128"/>
                <a:ea typeface="メイリオ" panose="020B0604030504040204" pitchFamily="50" charset="-128"/>
              </a:rPr>
              <a:t>実験回数：　</a:t>
            </a:r>
            <a:r>
              <a:rPr lang="en-US" altLang="zh-CN" sz="2000" dirty="0" smtClean="0">
                <a:latin typeface="メイリオ" panose="020B0604030504040204" pitchFamily="50" charset="-128"/>
                <a:ea typeface="メイリオ" panose="020B0604030504040204" pitchFamily="50" charset="-128"/>
              </a:rPr>
              <a:t>- Homemade 20</a:t>
            </a:r>
            <a:r>
              <a:rPr lang="ja-JP" altLang="en-US" sz="2000" dirty="0" smtClean="0">
                <a:latin typeface="メイリオ" panose="020B0604030504040204" pitchFamily="50" charset="-128"/>
                <a:ea typeface="メイリオ" panose="020B0604030504040204" pitchFamily="50" charset="-128"/>
              </a:rPr>
              <a:t>回　</a:t>
            </a:r>
            <a:r>
              <a:rPr lang="en-US" altLang="zh-CN" sz="2000" dirty="0" smtClean="0">
                <a:latin typeface="メイリオ" panose="020B0604030504040204" pitchFamily="50" charset="-128"/>
                <a:ea typeface="メイリオ" panose="020B0604030504040204" pitchFamily="50" charset="-128"/>
              </a:rPr>
              <a:t>- Maze map 50</a:t>
            </a:r>
            <a:r>
              <a:rPr lang="ja-JP" altLang="en-US" sz="2000" dirty="0" smtClean="0">
                <a:latin typeface="メイリオ" panose="020B0604030504040204" pitchFamily="50" charset="-128"/>
                <a:ea typeface="メイリオ" panose="020B0604030504040204" pitchFamily="50" charset="-128"/>
              </a:rPr>
              <a:t>回</a:t>
            </a:r>
            <a:endParaRPr lang="zh-CN"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965259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smtClean="0">
                <a:solidFill>
                  <a:schemeClr val="bg1"/>
                </a:solidFill>
              </a:rPr>
              <a:t>まとめ</a:t>
            </a:r>
            <a:endParaRPr lang="en-US" dirty="0">
              <a:solidFill>
                <a:schemeClr val="bg1"/>
              </a:solidFill>
            </a:endParaRPr>
          </a:p>
        </p:txBody>
      </p:sp>
      <p:sp>
        <p:nvSpPr>
          <p:cNvPr id="3" name="内容占位符 2"/>
          <p:cNvSpPr>
            <a:spLocks noGrp="1"/>
          </p:cNvSpPr>
          <p:nvPr>
            <p:ph idx="1"/>
          </p:nvPr>
        </p:nvSpPr>
        <p:spPr>
          <a:xfrm>
            <a:off x="838200" y="1825625"/>
            <a:ext cx="10515600" cy="2879110"/>
          </a:xfrm>
        </p:spPr>
        <p:txBody>
          <a:bodyPr/>
          <a:lstStyle/>
          <a:p>
            <a:r>
              <a:rPr lang="ja-JP" altLang="en-US" sz="2400" dirty="0" smtClean="0">
                <a:latin typeface="メイリオ" panose="020B0604030504040204" pitchFamily="50" charset="-128"/>
                <a:ea typeface="メイリオ" panose="020B0604030504040204" pitchFamily="50" charset="-128"/>
              </a:rPr>
              <a:t>従来手法の</a:t>
            </a:r>
            <a:r>
              <a:rPr lang="en-US" altLang="ja-JP" sz="2400" dirty="0" smtClean="0">
                <a:latin typeface="メイリオ" panose="020B0604030504040204" pitchFamily="50" charset="-128"/>
                <a:ea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rPr>
              <a:t>計算量が多い</a:t>
            </a:r>
            <a:r>
              <a:rPr lang="en-US" altLang="ja-JP" sz="2400" dirty="0" smtClean="0">
                <a:latin typeface="メイリオ" panose="020B0604030504040204" pitchFamily="50" charset="-128"/>
                <a:ea typeface="メイリオ" panose="020B0604030504040204" pitchFamily="50" charset="-128"/>
              </a:rPr>
              <a:t>2)Tie-Breaking</a:t>
            </a:r>
            <a:r>
              <a:rPr lang="ja-JP" altLang="en-US" sz="2400" dirty="0" smtClean="0">
                <a:latin typeface="メイリオ" panose="020B0604030504040204" pitchFamily="50" charset="-128"/>
                <a:ea typeface="メイリオ" panose="020B0604030504040204" pitchFamily="50" charset="-128"/>
              </a:rPr>
              <a:t>問題の発見</a:t>
            </a:r>
            <a:endParaRPr lang="en-US" altLang="ja-JP" sz="2400" dirty="0" smtClean="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提案手法</a:t>
            </a:r>
            <a:endParaRPr lang="en-US" altLang="ja-JP" sz="2400" dirty="0" smtClean="0">
              <a:latin typeface="メイリオ" panose="020B0604030504040204" pitchFamily="50" charset="-128"/>
              <a:ea typeface="メイリオ" panose="020B0604030504040204" pitchFamily="50" charset="-128"/>
            </a:endParaRPr>
          </a:p>
          <a:p>
            <a:pPr lvl="1"/>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計算量が</a:t>
            </a:r>
            <a:r>
              <a:rPr lang="ja-JP" altLang="en-US" sz="2000" dirty="0" smtClean="0">
                <a:latin typeface="メイリオ" panose="020B0604030504040204" pitchFamily="50" charset="-128"/>
                <a:ea typeface="メイリオ" panose="020B0604030504040204" pitchFamily="50" charset="-128"/>
              </a:rPr>
              <a:t>多いに対して、二つ優先キューと</a:t>
            </a:r>
            <a:r>
              <a:rPr lang="en-US" altLang="ja-JP" sz="2000" dirty="0" smtClean="0">
                <a:latin typeface="メイリオ" panose="020B0604030504040204" pitchFamily="50" charset="-128"/>
                <a:ea typeface="メイリオ" panose="020B0604030504040204" pitchFamily="50" charset="-128"/>
              </a:rPr>
              <a:t>Target-Cover-Set</a:t>
            </a:r>
            <a:r>
              <a:rPr lang="ja-JP" altLang="en-US" sz="2000" dirty="0" smtClean="0">
                <a:latin typeface="メイリオ" panose="020B0604030504040204" pitchFamily="50" charset="-128"/>
                <a:ea typeface="メイリオ" panose="020B0604030504040204" pitchFamily="50" charset="-128"/>
              </a:rPr>
              <a:t>の最小化</a:t>
            </a:r>
            <a:endParaRPr lang="en-US" altLang="ja-JP" sz="2000" dirty="0" smtClean="0">
              <a:latin typeface="メイリオ" panose="020B0604030504040204" pitchFamily="50" charset="-128"/>
              <a:ea typeface="メイリオ" panose="020B0604030504040204" pitchFamily="50" charset="-128"/>
            </a:endParaRPr>
          </a:p>
          <a:p>
            <a:pPr lvl="1"/>
            <a:r>
              <a:rPr lang="en-US" altLang="ja-JP" sz="2000" dirty="0" smtClean="0">
                <a:latin typeface="メイリオ" panose="020B0604030504040204" pitchFamily="50" charset="-128"/>
                <a:ea typeface="メイリオ" panose="020B0604030504040204" pitchFamily="50" charset="-128"/>
              </a:rPr>
              <a:t>2)Tie-Breaking</a:t>
            </a:r>
            <a:r>
              <a:rPr lang="ja-JP" altLang="en-US" sz="2000" dirty="0" smtClean="0">
                <a:latin typeface="メイリオ" panose="020B0604030504040204" pitchFamily="50" charset="-128"/>
                <a:ea typeface="メイリオ" panose="020B0604030504040204" pitchFamily="50" charset="-128"/>
              </a:rPr>
              <a:t>にたいして、該当パーサを</a:t>
            </a:r>
            <a:r>
              <a:rPr lang="en-US" altLang="ja-JP" sz="2000" dirty="0" smtClean="0">
                <a:latin typeface="メイリオ" panose="020B0604030504040204" pitchFamily="50" charset="-128"/>
                <a:ea typeface="メイリオ" panose="020B0604030504040204" pitchFamily="50" charset="-128"/>
              </a:rPr>
              <a:t>A star Algorithm</a:t>
            </a:r>
            <a:r>
              <a:rPr lang="ja-JP" altLang="en-US" sz="2000" dirty="0" smtClean="0">
                <a:latin typeface="メイリオ" panose="020B0604030504040204" pitchFamily="50" charset="-128"/>
                <a:ea typeface="メイリオ" panose="020B0604030504040204" pitchFamily="50" charset="-128"/>
              </a:rPr>
              <a:t>を適用</a:t>
            </a:r>
            <a:endParaRPr lang="en-US" altLang="ja-JP" sz="2000" dirty="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評価実験</a:t>
            </a:r>
            <a:endParaRPr lang="en-US" altLang="ja-JP" sz="2400" dirty="0" smtClean="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提案手法と従来</a:t>
            </a:r>
            <a:r>
              <a:rPr lang="en-US" altLang="ja" sz="2000" dirty="0">
                <a:latin typeface="メイリオ" panose="020B0604030504040204" pitchFamily="50" charset="-128"/>
                <a:ea typeface="メイリオ" panose="020B0604030504040204" pitchFamily="50" charset="-128"/>
              </a:rPr>
              <a:t>CH</a:t>
            </a:r>
            <a:r>
              <a:rPr lang="zh-CN" altLang="en-US" sz="2000" dirty="0">
                <a:latin typeface="メイリオ" panose="020B0604030504040204" pitchFamily="50" charset="-128"/>
                <a:ea typeface="メイリオ" panose="020B0604030504040204" pitchFamily="50" charset="-128"/>
              </a:rPr>
              <a:t>法</a:t>
            </a:r>
            <a:r>
              <a:rPr lang="ja-JP" altLang="en-US" sz="2000" dirty="0">
                <a:latin typeface="メイリオ" panose="020B0604030504040204" pitchFamily="50" charset="-128"/>
                <a:ea typeface="メイリオ" panose="020B0604030504040204" pitchFamily="50" charset="-128"/>
              </a:rPr>
              <a:t>との</a:t>
            </a:r>
            <a:r>
              <a:rPr lang="zh-CN" altLang="en-US" sz="2000" dirty="0" smtClean="0">
                <a:latin typeface="メイリオ" panose="020B0604030504040204" pitchFamily="50" charset="-128"/>
                <a:ea typeface="メイリオ" panose="020B0604030504040204" pitchFamily="50" charset="-128"/>
              </a:rPr>
              <a:t>比較</a:t>
            </a:r>
            <a:r>
              <a:rPr lang="ja-JP" altLang="en-US" sz="2000" dirty="0" smtClean="0">
                <a:latin typeface="メイリオ" panose="020B0604030504040204" pitchFamily="50" charset="-128"/>
                <a:ea typeface="メイリオ" panose="020B0604030504040204" pitchFamily="50" charset="-128"/>
              </a:rPr>
              <a:t>実験　</a:t>
            </a:r>
            <a:r>
              <a:rPr lang="en-US" altLang="ja-JP" sz="2000" dirty="0" smtClean="0">
                <a:latin typeface="メイリオ" panose="020B0604030504040204" pitchFamily="50" charset="-128"/>
                <a:ea typeface="メイリオ" panose="020B0604030504040204" pitchFamily="50" charset="-128"/>
              </a:rPr>
              <a:t>-&gt;</a:t>
            </a:r>
            <a:r>
              <a:rPr lang="ja-JP" altLang="en-US" sz="2000" dirty="0" smtClean="0">
                <a:latin typeface="メイリオ" panose="020B0604030504040204" pitchFamily="50" charset="-128"/>
                <a:ea typeface="メイリオ" panose="020B0604030504040204" pitchFamily="50" charset="-128"/>
              </a:rPr>
              <a:t>　高速化ができた</a:t>
            </a:r>
            <a:endParaRPr lang="en-US" altLang="ja-JP" sz="2000" dirty="0" smtClean="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提案手法と実応用手法との</a:t>
            </a:r>
            <a:r>
              <a:rPr lang="ja-JP" altLang="en-US" sz="2000" dirty="0" smtClean="0">
                <a:latin typeface="メイリオ" panose="020B0604030504040204" pitchFamily="50" charset="-128"/>
                <a:ea typeface="メイリオ" panose="020B0604030504040204" pitchFamily="50" charset="-128"/>
              </a:rPr>
              <a:t>比較実験　</a:t>
            </a:r>
            <a:r>
              <a:rPr lang="en-US" altLang="ja-JP" sz="2000" dirty="0" smtClean="0">
                <a:latin typeface="メイリオ" panose="020B0604030504040204" pitchFamily="50" charset="-128"/>
                <a:ea typeface="メイリオ" panose="020B0604030504040204" pitchFamily="50" charset="-128"/>
              </a:rPr>
              <a:t>-&gt;</a:t>
            </a:r>
            <a:r>
              <a:rPr lang="ja-JP" altLang="en-US" sz="2000" dirty="0" smtClean="0">
                <a:latin typeface="メイリオ" panose="020B0604030504040204" pitchFamily="50" charset="-128"/>
                <a:ea typeface="メイリオ" panose="020B0604030504040204" pitchFamily="50" charset="-128"/>
              </a:rPr>
              <a:t>　成功率が上がった</a:t>
            </a:r>
            <a:endParaRPr lang="en-US" altLang="ja-JP" sz="20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18</a:t>
            </a:fld>
            <a:endParaRPr lang="en-US"/>
          </a:p>
        </p:txBody>
      </p:sp>
      <p:sp>
        <p:nvSpPr>
          <p:cNvPr id="6" name="角丸四角形 5"/>
          <p:cNvSpPr/>
          <p:nvPr/>
        </p:nvSpPr>
        <p:spPr>
          <a:xfrm>
            <a:off x="7995792" y="-404235"/>
            <a:ext cx="3777108" cy="205047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dirty="0"/>
              <a:t>まとめ　解決すべき問題はなんだったのか？　それに対する提案は、どんな工夫をしたのか？　評価実験で、どのような効果を示したのか？スライドのしたに今後の課題を示す</a:t>
            </a:r>
            <a:endParaRPr lang="zh-CN" altLang="en-US" dirty="0"/>
          </a:p>
        </p:txBody>
      </p:sp>
      <p:sp>
        <p:nvSpPr>
          <p:cNvPr id="9" name="内容占位符 2"/>
          <p:cNvSpPr txBox="1">
            <a:spLocks/>
          </p:cNvSpPr>
          <p:nvPr/>
        </p:nvSpPr>
        <p:spPr>
          <a:xfrm>
            <a:off x="838200" y="4839672"/>
            <a:ext cx="10515600" cy="1236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2400" dirty="0" smtClean="0">
                <a:latin typeface="メイリオ" panose="020B0604030504040204" pitchFamily="50" charset="-128"/>
                <a:ea typeface="メイリオ" panose="020B0604030504040204" pitchFamily="50" charset="-128"/>
              </a:rPr>
              <a:t>今後の展望</a:t>
            </a:r>
            <a:endParaRPr lang="en-US" altLang="ja-JP" sz="2400" dirty="0" smtClean="0">
              <a:latin typeface="メイリオ" panose="020B0604030504040204" pitchFamily="50" charset="-128"/>
              <a:ea typeface="メイリオ" panose="020B0604030504040204" pitchFamily="50" charset="-128"/>
            </a:endParaRPr>
          </a:p>
          <a:p>
            <a:pPr lvl="1"/>
            <a:r>
              <a:rPr lang="ja-JP" altLang="en-US" sz="2000" dirty="0" smtClean="0">
                <a:latin typeface="メイリオ" panose="020B0604030504040204" pitchFamily="50" charset="-128"/>
                <a:ea typeface="メイリオ" panose="020B0604030504040204" pitchFamily="50" charset="-128"/>
              </a:rPr>
              <a:t>地図の</a:t>
            </a:r>
            <a:r>
              <a:rPr lang="en-US" altLang="ja-JP" sz="2000" dirty="0" smtClean="0">
                <a:latin typeface="メイリオ" panose="020B0604030504040204" pitchFamily="50" charset="-128"/>
                <a:ea typeface="メイリオ" panose="020B0604030504040204" pitchFamily="50" charset="-128"/>
              </a:rPr>
              <a:t>Abstraction</a:t>
            </a:r>
            <a:r>
              <a:rPr lang="ja-JP" altLang="en-US" sz="2000" dirty="0" smtClean="0">
                <a:latin typeface="メイリオ" panose="020B0604030504040204" pitchFamily="50" charset="-128"/>
                <a:ea typeface="メイリオ" panose="020B0604030504040204" pitchFamily="50" charset="-128"/>
              </a:rPr>
              <a:t>（抽象化）と</a:t>
            </a:r>
            <a:r>
              <a:rPr lang="en-US" altLang="ja-JP" sz="2000" dirty="0" smtClean="0">
                <a:latin typeface="メイリオ" panose="020B0604030504040204" pitchFamily="50" charset="-128"/>
                <a:ea typeface="メイリオ" panose="020B0604030504040204" pitchFamily="50" charset="-128"/>
              </a:rPr>
              <a:t>Refinement</a:t>
            </a:r>
            <a:r>
              <a:rPr lang="ja-JP" altLang="en-US" sz="2000" dirty="0" smtClean="0">
                <a:latin typeface="メイリオ" panose="020B0604030504040204" pitchFamily="50" charset="-128"/>
                <a:ea typeface="メイリオ" panose="020B0604030504040204" pitchFamily="50" charset="-128"/>
              </a:rPr>
              <a:t>（詳細化）</a:t>
            </a:r>
            <a:endParaRPr lang="en-US" altLang="ja-JP" sz="2000" dirty="0" smtClean="0">
              <a:latin typeface="メイリオ" panose="020B0604030504040204" pitchFamily="50" charset="-128"/>
              <a:ea typeface="メイリオ" panose="020B0604030504040204" pitchFamily="50" charset="-128"/>
            </a:endParaRPr>
          </a:p>
          <a:p>
            <a:pPr lvl="1"/>
            <a:r>
              <a:rPr lang="ja-JP" altLang="en-US" sz="2000" dirty="0" smtClean="0">
                <a:latin typeface="メイリオ" panose="020B0604030504040204" pitchFamily="50" charset="-128"/>
                <a:ea typeface="メイリオ" panose="020B0604030504040204" pitchFamily="50" charset="-128"/>
              </a:rPr>
              <a:t>ベンチマーク地図の検討</a:t>
            </a:r>
            <a:endParaRPr lang="en-US" altLang="ja-JP" sz="20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964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fade">
                                      <p:cBhvr>
                                        <p:cTn id="34" dur="500"/>
                                        <p:tgtEl>
                                          <p:spTgt spid="9">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Effect transition="in" filter="fade">
                                      <p:cBhvr>
                                        <p:cTn id="37" dur="500"/>
                                        <p:tgtEl>
                                          <p:spTgt spid="9">
                                            <p:txEl>
                                              <p:pRg st="1" end="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fade">
                                      <p:cBhvr>
                                        <p:cTn id="40"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2665412"/>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タイトル 1"/>
          <p:cNvSpPr>
            <a:spLocks noGrp="1"/>
          </p:cNvSpPr>
          <p:nvPr>
            <p:ph type="title"/>
          </p:nvPr>
        </p:nvSpPr>
        <p:spPr>
          <a:xfrm>
            <a:off x="2374900" y="2714625"/>
            <a:ext cx="7175500" cy="1209675"/>
          </a:xfrm>
        </p:spPr>
        <p:txBody>
          <a:bodyPr>
            <a:normAutofit/>
          </a:bodyPr>
          <a:lstStyle/>
          <a:p>
            <a:pPr algn="ctr"/>
            <a:r>
              <a:rPr lang="ja-JP" altLang="en-US" sz="3600" dirty="0">
                <a:solidFill>
                  <a:schemeClr val="bg1"/>
                </a:solidFill>
              </a:rPr>
              <a:t>ご清聴ありがとうございました！</a:t>
            </a:r>
            <a:endParaRPr lang="zh-CN" altLang="en-US" sz="3600" dirty="0">
              <a:solidFill>
                <a:schemeClr val="bg1"/>
              </a:solidFill>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19</a:t>
            </a:fld>
            <a:endParaRPr lang="en-US"/>
          </a:p>
        </p:txBody>
      </p:sp>
    </p:spTree>
    <p:extLst>
      <p:ext uri="{BB962C8B-B14F-4D97-AF65-F5344CB8AC3E}">
        <p14:creationId xmlns:p14="http://schemas.microsoft.com/office/powerpoint/2010/main" val="3939144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タイトル 1"/>
          <p:cNvSpPr>
            <a:spLocks noGrp="1"/>
          </p:cNvSpPr>
          <p:nvPr>
            <p:ph type="title"/>
          </p:nvPr>
        </p:nvSpPr>
        <p:spPr/>
        <p:txBody>
          <a:bodyPr/>
          <a:lstStyle/>
          <a:p>
            <a:r>
              <a:rPr lang="ja-JP" altLang="en-US" dirty="0">
                <a:solidFill>
                  <a:schemeClr val="bg1"/>
                </a:solidFill>
              </a:rPr>
              <a:t>目次</a:t>
            </a:r>
            <a:endParaRPr lang="zh-CN" altLang="en-US" dirty="0">
              <a:solidFill>
                <a:schemeClr val="bg1"/>
              </a:solidFill>
            </a:endParaRPr>
          </a:p>
        </p:txBody>
      </p:sp>
      <p:sp>
        <p:nvSpPr>
          <p:cNvPr id="3" name="コンテンツ プレースホルダー 2"/>
          <p:cNvSpPr>
            <a:spLocks noGrp="1"/>
          </p:cNvSpPr>
          <p:nvPr>
            <p:ph idx="1"/>
          </p:nvPr>
        </p:nvSpPr>
        <p:spPr/>
        <p:txBody>
          <a:bodyPr/>
          <a:lstStyle/>
          <a:p>
            <a:pPr marL="514350" indent="-514350">
              <a:lnSpc>
                <a:spcPct val="120000"/>
              </a:lnSpc>
              <a:buAutoNum type="arabicPeriod"/>
            </a:pPr>
            <a:r>
              <a:rPr lang="ja-JP" altLang="en-US" dirty="0"/>
              <a:t>研究背景</a:t>
            </a:r>
            <a:endParaRPr lang="en-US" altLang="ja-JP" dirty="0"/>
          </a:p>
          <a:p>
            <a:pPr marL="514350" indent="-514350">
              <a:lnSpc>
                <a:spcPct val="120000"/>
              </a:lnSpc>
              <a:buAutoNum type="arabicPeriod"/>
            </a:pPr>
            <a:r>
              <a:rPr lang="ja-JP" altLang="en-US" dirty="0"/>
              <a:t>問題定義</a:t>
            </a:r>
            <a:endParaRPr lang="en-US" altLang="ja-JP" dirty="0"/>
          </a:p>
          <a:p>
            <a:pPr marL="514350" indent="-514350">
              <a:lnSpc>
                <a:spcPct val="120000"/>
              </a:lnSpc>
              <a:buAutoNum type="arabicPeriod"/>
            </a:pPr>
            <a:r>
              <a:rPr lang="ja-JP" altLang="en-US" dirty="0"/>
              <a:t>従来手法</a:t>
            </a:r>
            <a:endParaRPr lang="en-US" altLang="ja-JP" dirty="0"/>
          </a:p>
          <a:p>
            <a:pPr marL="514350" indent="-514350">
              <a:lnSpc>
                <a:spcPct val="120000"/>
              </a:lnSpc>
              <a:buAutoNum type="arabicPeriod"/>
            </a:pPr>
            <a:r>
              <a:rPr lang="ja-JP" altLang="en-US" dirty="0"/>
              <a:t>提案手法</a:t>
            </a:r>
            <a:endParaRPr lang="en-US" altLang="ja-JP" dirty="0"/>
          </a:p>
          <a:p>
            <a:pPr marL="514350" indent="-514350">
              <a:lnSpc>
                <a:spcPct val="120000"/>
              </a:lnSpc>
              <a:buAutoNum type="arabicPeriod"/>
            </a:pPr>
            <a:r>
              <a:rPr lang="ja-JP" altLang="en-US" dirty="0"/>
              <a:t>評価実験</a:t>
            </a:r>
            <a:endParaRPr lang="en-US" altLang="ja-JP" dirty="0"/>
          </a:p>
          <a:p>
            <a:pPr marL="514350" indent="-514350">
              <a:lnSpc>
                <a:spcPct val="120000"/>
              </a:lnSpc>
              <a:buAutoNum type="arabicPeriod"/>
            </a:pPr>
            <a:r>
              <a:rPr lang="ja-JP" altLang="en-US" dirty="0"/>
              <a:t>今後の課題</a:t>
            </a:r>
            <a:endParaRPr lang="zh-CN" altLang="en-US"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2</a:t>
            </a:fld>
            <a:endParaRPr lang="en-US"/>
          </a:p>
        </p:txBody>
      </p:sp>
      <p:sp>
        <p:nvSpPr>
          <p:cNvPr id="5" name="テキスト ボックス 4"/>
          <p:cNvSpPr txBox="1"/>
          <p:nvPr/>
        </p:nvSpPr>
        <p:spPr>
          <a:xfrm>
            <a:off x="6927925" y="1979407"/>
            <a:ext cx="2807746" cy="369332"/>
          </a:xfrm>
          <a:prstGeom prst="rect">
            <a:avLst/>
          </a:prstGeom>
          <a:noFill/>
        </p:spPr>
        <p:txBody>
          <a:bodyPr wrap="square" rtlCol="0">
            <a:spAutoFit/>
          </a:bodyPr>
          <a:lstStyle/>
          <a:p>
            <a:r>
              <a:rPr lang="en-US" altLang="zh-CN" dirty="0" smtClean="0">
                <a:solidFill>
                  <a:srgbClr val="FF0000"/>
                </a:solidFill>
              </a:rPr>
              <a:t>Background!</a:t>
            </a:r>
            <a:endParaRPr lang="zh-CN" altLang="en-US" dirty="0">
              <a:solidFill>
                <a:srgbClr val="FF0000"/>
              </a:solidFill>
            </a:endParaRPr>
          </a:p>
        </p:txBody>
      </p:sp>
    </p:spTree>
    <p:extLst>
      <p:ext uri="{BB962C8B-B14F-4D97-AF65-F5344CB8AC3E}">
        <p14:creationId xmlns:p14="http://schemas.microsoft.com/office/powerpoint/2010/main" val="3906756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研究背景</a:t>
            </a:r>
            <a:endParaRPr lang="en-US" dirty="0">
              <a:solidFill>
                <a:schemeClr val="bg1"/>
              </a:solidFill>
            </a:endParaRPr>
          </a:p>
        </p:txBody>
      </p:sp>
      <p:grpSp>
        <p:nvGrpSpPr>
          <p:cNvPr id="19" name="グループ化 18"/>
          <p:cNvGrpSpPr/>
          <p:nvPr/>
        </p:nvGrpSpPr>
        <p:grpSpPr>
          <a:xfrm>
            <a:off x="1172921" y="2450297"/>
            <a:ext cx="3627056" cy="3496502"/>
            <a:chOff x="1280649" y="1598259"/>
            <a:chExt cx="3627056" cy="3496502"/>
          </a:xfrm>
        </p:grpSpPr>
        <p:pic>
          <p:nvPicPr>
            <p:cNvPr id="5" name="Picture 2" descr="Image result for wolves surrounding pr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0649" y="1598259"/>
              <a:ext cx="3627056" cy="293071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12"/>
            <p:cNvSpPr/>
            <p:nvPr/>
          </p:nvSpPr>
          <p:spPr>
            <a:xfrm>
              <a:off x="2642926" y="4694651"/>
              <a:ext cx="1622571" cy="400110"/>
            </a:xfrm>
            <a:prstGeom prst="rect">
              <a:avLst/>
            </a:prstGeom>
          </p:spPr>
          <p:txBody>
            <a:bodyPr wrap="square">
              <a:spAutoFit/>
            </a:bodyPr>
            <a:lstStyle/>
            <a:p>
              <a:r>
                <a:rPr kumimoji="0" lang="ja-JP" altLang="en-US" sz="2000" dirty="0">
                  <a:solidFill>
                    <a:srgbClr val="222222"/>
                  </a:solidFill>
                  <a:latin typeface="メイリオ" panose="020B0604030504040204" pitchFamily="50" charset="-128"/>
                  <a:ea typeface="メイリオ" panose="020B0604030504040204" pitchFamily="50" charset="-128"/>
                  <a:cs typeface="Arial" panose="020B0604020202020204" pitchFamily="34" charset="0"/>
                </a:rPr>
                <a:t>狼と獲物</a:t>
              </a:r>
              <a:endParaRPr lang="en-US" sz="2000" dirty="0">
                <a:latin typeface="メイリオ" panose="020B0604030504040204" pitchFamily="50" charset="-128"/>
                <a:ea typeface="メイリオ" panose="020B0604030504040204" pitchFamily="50" charset="-128"/>
              </a:endParaRPr>
            </a:p>
          </p:txBody>
        </p:sp>
      </p:grpSp>
      <p:grpSp>
        <p:nvGrpSpPr>
          <p:cNvPr id="21" name="グループ化 20"/>
          <p:cNvGrpSpPr/>
          <p:nvPr/>
        </p:nvGrpSpPr>
        <p:grpSpPr>
          <a:xfrm>
            <a:off x="6481614" y="2545074"/>
            <a:ext cx="3907613" cy="3496502"/>
            <a:chOff x="6437872" y="1598259"/>
            <a:chExt cx="3907613" cy="3496502"/>
          </a:xfrm>
        </p:grpSpPr>
        <p:pic>
          <p:nvPicPr>
            <p:cNvPr id="6" name="Picture 4" descr="Image result for warcraft 3 surrou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7872" y="1598259"/>
              <a:ext cx="3907613" cy="293071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8"/>
            <p:cNvSpPr/>
            <p:nvPr/>
          </p:nvSpPr>
          <p:spPr>
            <a:xfrm>
              <a:off x="7739807" y="4694651"/>
              <a:ext cx="1458263"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Warcraft 3</a:t>
              </a:r>
            </a:p>
          </p:txBody>
        </p:sp>
      </p:grpSp>
      <p:grpSp>
        <p:nvGrpSpPr>
          <p:cNvPr id="4" name="グループ化 3"/>
          <p:cNvGrpSpPr/>
          <p:nvPr/>
        </p:nvGrpSpPr>
        <p:grpSpPr>
          <a:xfrm>
            <a:off x="3697468" y="2262084"/>
            <a:ext cx="3936710" cy="4420572"/>
            <a:chOff x="3933438" y="1433103"/>
            <a:chExt cx="3260395" cy="3661131"/>
          </a:xfrm>
        </p:grpSpPr>
        <p:pic>
          <p:nvPicPr>
            <p:cNvPr id="7" name="图片 8"/>
            <p:cNvPicPr>
              <a:picLocks noChangeAspect="1"/>
            </p:cNvPicPr>
            <p:nvPr/>
          </p:nvPicPr>
          <p:blipFill rotWithShape="1">
            <a:blip r:embed="rId5"/>
            <a:srcRect l="29560" t="14167" r="29743" b="13430"/>
            <a:stretch/>
          </p:blipFill>
          <p:spPr>
            <a:xfrm>
              <a:off x="3933438" y="1433103"/>
              <a:ext cx="3260395" cy="3261021"/>
            </a:xfrm>
            <a:prstGeom prst="rect">
              <a:avLst/>
            </a:prstGeom>
          </p:spPr>
        </p:pic>
        <p:sp>
          <p:nvSpPr>
            <p:cNvPr id="10" name="矩形 89"/>
            <p:cNvSpPr/>
            <p:nvPr/>
          </p:nvSpPr>
          <p:spPr>
            <a:xfrm>
              <a:off x="5041762" y="4694124"/>
              <a:ext cx="1043746"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Pacman</a:t>
              </a:r>
            </a:p>
          </p:txBody>
        </p:sp>
      </p:grpSp>
      <p:sp>
        <p:nvSpPr>
          <p:cNvPr id="11" name="正方形/長方形 10"/>
          <p:cNvSpPr/>
          <p:nvPr/>
        </p:nvSpPr>
        <p:spPr>
          <a:xfrm>
            <a:off x="838200" y="1723049"/>
            <a:ext cx="8965349" cy="369332"/>
          </a:xfrm>
          <a:prstGeom prst="rect">
            <a:avLst/>
          </a:prstGeom>
        </p:spPr>
        <p:txBody>
          <a:bodyPr wrap="square">
            <a:spAutoFit/>
          </a:bodyPr>
          <a:lstStyle/>
          <a:p>
            <a:pPr algn="ct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目的：マルチエージェントが協調して、単一移動対象に対する高速で有効な探索方法</a:t>
            </a:r>
            <a:endParaRPr lang="en-US" altLang="zh-CN"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3</a:t>
            </a:fld>
            <a:endParaRPr lang="en-US"/>
          </a:p>
        </p:txBody>
      </p:sp>
      <p:grpSp>
        <p:nvGrpSpPr>
          <p:cNvPr id="16" name="グループ化 15"/>
          <p:cNvGrpSpPr/>
          <p:nvPr/>
        </p:nvGrpSpPr>
        <p:grpSpPr>
          <a:xfrm>
            <a:off x="4645355" y="2383678"/>
            <a:ext cx="2679169" cy="1891115"/>
            <a:chOff x="4765639" y="1428372"/>
            <a:chExt cx="2389821" cy="1686876"/>
          </a:xfrm>
        </p:grpSpPr>
        <p:sp>
          <p:nvSpPr>
            <p:cNvPr id="12" name="円/楕円 11"/>
            <p:cNvSpPr/>
            <p:nvPr/>
          </p:nvSpPr>
          <p:spPr>
            <a:xfrm>
              <a:off x="4765639" y="2775474"/>
              <a:ext cx="339774" cy="33977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円/楕円 12"/>
            <p:cNvSpPr/>
            <p:nvPr/>
          </p:nvSpPr>
          <p:spPr>
            <a:xfrm>
              <a:off x="6287005" y="2158548"/>
              <a:ext cx="339774" cy="33977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円/楕円 13"/>
            <p:cNvSpPr/>
            <p:nvPr/>
          </p:nvSpPr>
          <p:spPr>
            <a:xfrm>
              <a:off x="6815686" y="2104881"/>
              <a:ext cx="339774" cy="33977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円/楕円 14"/>
            <p:cNvSpPr/>
            <p:nvPr/>
          </p:nvSpPr>
          <p:spPr>
            <a:xfrm>
              <a:off x="6519271" y="1428372"/>
              <a:ext cx="339774" cy="33977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8" name="直線コネクタ 17"/>
          <p:cNvCxnSpPr/>
          <p:nvPr/>
        </p:nvCxnSpPr>
        <p:spPr>
          <a:xfrm>
            <a:off x="1675392" y="2109086"/>
            <a:ext cx="203319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6997326" y="2375129"/>
            <a:ext cx="339774" cy="339774"/>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線コネクタ 21"/>
          <p:cNvCxnSpPr/>
          <p:nvPr/>
        </p:nvCxnSpPr>
        <p:spPr>
          <a:xfrm>
            <a:off x="5075148" y="2100687"/>
            <a:ext cx="150234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1163708" y="6088367"/>
            <a:ext cx="2373351" cy="473407"/>
          </a:xfrm>
          <a:prstGeom prst="roundRect">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ea typeface="メイリオ" panose="020B0604030504040204" pitchFamily="50" charset="-128"/>
                <a:cs typeface="Times New Roman" panose="02020603050405020304" pitchFamily="18" charset="0"/>
              </a:rPr>
              <a:t>Moving Target </a:t>
            </a:r>
            <a:r>
              <a:rPr lang="en-US" altLang="zh-CN" b="1" dirty="0" smtClean="0">
                <a:solidFill>
                  <a:srgbClr val="FF0000"/>
                </a:solidFill>
                <a:ea typeface="メイリオ" panose="020B0604030504040204" pitchFamily="50" charset="-128"/>
                <a:cs typeface="Times New Roman" panose="02020603050405020304" pitchFamily="18" charset="0"/>
              </a:rPr>
              <a:t>Search</a:t>
            </a:r>
            <a:endParaRPr lang="en-US" altLang="zh-CN" b="1" dirty="0">
              <a:solidFill>
                <a:srgbClr val="FF0000"/>
              </a:solidFill>
              <a:ea typeface="メイリオ" panose="020B0604030504040204" pitchFamily="50" charset="-128"/>
              <a:cs typeface="Times New Roman" panose="02020603050405020304" pitchFamily="18" charset="0"/>
            </a:endParaRPr>
          </a:p>
        </p:txBody>
      </p:sp>
    </p:spTree>
    <p:extLst>
      <p:ext uri="{BB962C8B-B14F-4D97-AF65-F5344CB8AC3E}">
        <p14:creationId xmlns:p14="http://schemas.microsoft.com/office/powerpoint/2010/main" val="272730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0"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3"/>
          <a:stretch>
            <a:fillRect/>
          </a:stretch>
        </p:blipFill>
        <p:spPr>
          <a:xfrm>
            <a:off x="7510447" y="2233612"/>
            <a:ext cx="3664688" cy="3671888"/>
          </a:xfrm>
          <a:prstGeom prst="rect">
            <a:avLst/>
          </a:prstGeom>
        </p:spPr>
      </p:pic>
      <p:sp>
        <p:nvSpPr>
          <p:cNvPr id="5" name="正方形/長方形 4"/>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問題</a:t>
            </a:r>
            <a:r>
              <a:rPr lang="ja-JP" altLang="en-US" dirty="0" smtClean="0">
                <a:solidFill>
                  <a:schemeClr val="bg1"/>
                </a:solidFill>
              </a:rPr>
              <a:t>定義</a:t>
            </a:r>
            <a:r>
              <a:rPr lang="en-US" altLang="ja-JP" sz="2400" dirty="0">
                <a:solidFill>
                  <a:schemeClr val="bg1"/>
                </a:solidFill>
              </a:rPr>
              <a:t>[1]</a:t>
            </a:r>
            <a:endParaRPr lang="en-US" sz="2400" dirty="0">
              <a:solidFill>
                <a:schemeClr val="bg1"/>
              </a:solidFill>
            </a:endParaRPr>
          </a:p>
        </p:txBody>
      </p:sp>
      <p:sp>
        <p:nvSpPr>
          <p:cNvPr id="3" name="内容占位符 2"/>
          <p:cNvSpPr>
            <a:spLocks noGrp="1"/>
          </p:cNvSpPr>
          <p:nvPr>
            <p:ph idx="1"/>
          </p:nvPr>
        </p:nvSpPr>
        <p:spPr>
          <a:xfrm>
            <a:off x="838200" y="1825625"/>
            <a:ext cx="10515600" cy="4649316"/>
          </a:xfrm>
        </p:spPr>
        <p:txBody>
          <a:bodyPr>
            <a:normAutofit fontScale="92500" lnSpcReduction="10000"/>
          </a:bodyPr>
          <a:lstStyle/>
          <a:p>
            <a:pPr marL="0" indent="0">
              <a:buNone/>
            </a:pPr>
            <a:r>
              <a:rPr lang="en-US" dirty="0" smtClean="0"/>
              <a:t>1.</a:t>
            </a:r>
            <a:r>
              <a:rPr lang="ja-JP" altLang="en-US" dirty="0" smtClean="0"/>
              <a:t> 構成要素</a:t>
            </a:r>
            <a:endParaRPr lang="en-US" altLang="ja-JP" dirty="0" smtClean="0"/>
          </a:p>
          <a:p>
            <a:pPr lvl="1"/>
            <a:r>
              <a:rPr lang="en-US" dirty="0" smtClean="0"/>
              <a:t>Grid map: </a:t>
            </a:r>
            <a:r>
              <a:rPr lang="en-US" b="1" i="1" dirty="0" smtClean="0"/>
              <a:t>M</a:t>
            </a:r>
            <a:r>
              <a:rPr lang="en-US" dirty="0" smtClean="0"/>
              <a:t> x </a:t>
            </a:r>
            <a:r>
              <a:rPr lang="en-US" b="1" i="1" dirty="0" smtClean="0"/>
              <a:t>N</a:t>
            </a:r>
          </a:p>
          <a:p>
            <a:pPr lvl="1"/>
            <a:r>
              <a:rPr lang="en-US" altLang="zh-CN" dirty="0" smtClean="0"/>
              <a:t>Agents: </a:t>
            </a:r>
            <a:r>
              <a:rPr lang="en-US" altLang="zh-CN" b="1" i="1" dirty="0" smtClean="0"/>
              <a:t>1</a:t>
            </a:r>
            <a:r>
              <a:rPr lang="en-US" altLang="zh-CN" dirty="0" smtClean="0"/>
              <a:t> Target</a:t>
            </a:r>
            <a:r>
              <a:rPr lang="ja-JP" altLang="en-US" dirty="0" smtClean="0"/>
              <a:t>　</a:t>
            </a:r>
            <a:r>
              <a:rPr lang="en-US" altLang="zh-CN" dirty="0" smtClean="0"/>
              <a:t> </a:t>
            </a:r>
            <a:r>
              <a:rPr lang="ja-JP" altLang="en-US" dirty="0"/>
              <a:t> </a:t>
            </a:r>
            <a:r>
              <a:rPr lang="ja-JP" altLang="en-US" dirty="0" smtClean="0"/>
              <a:t> </a:t>
            </a:r>
            <a:r>
              <a:rPr lang="en-US" altLang="zh-CN" b="1" i="1" dirty="0" smtClean="0"/>
              <a:t>n</a:t>
            </a:r>
            <a:r>
              <a:rPr lang="en-US" altLang="zh-CN" dirty="0" smtClean="0"/>
              <a:t> Pursuers (</a:t>
            </a:r>
            <a:r>
              <a:rPr lang="en-US" altLang="zh-CN" b="1" i="1" dirty="0" smtClean="0"/>
              <a:t>n</a:t>
            </a:r>
            <a:r>
              <a:rPr lang="en-US" altLang="zh-CN" dirty="0" smtClean="0"/>
              <a:t> = 2,3…..N)</a:t>
            </a:r>
            <a:endParaRPr lang="en-US" b="1" i="1" dirty="0" smtClean="0"/>
          </a:p>
          <a:p>
            <a:pPr lvl="1"/>
            <a:r>
              <a:rPr lang="en-US" dirty="0" smtClean="0"/>
              <a:t>Obstacles</a:t>
            </a:r>
          </a:p>
          <a:p>
            <a:pPr marL="0" indent="0">
              <a:buNone/>
            </a:pPr>
            <a:r>
              <a:rPr lang="en-US" dirty="0" smtClean="0"/>
              <a:t>2.</a:t>
            </a:r>
            <a:r>
              <a:rPr lang="ja-JP" altLang="en-US" dirty="0" smtClean="0"/>
              <a:t> リアルタイム</a:t>
            </a:r>
            <a:endParaRPr lang="en-US" altLang="ja-JP" dirty="0" smtClean="0"/>
          </a:p>
          <a:p>
            <a:pPr marL="0" indent="0">
              <a:buNone/>
            </a:pPr>
            <a:r>
              <a:rPr lang="en-US" altLang="ja-JP" dirty="0" smtClean="0"/>
              <a:t>    </a:t>
            </a:r>
            <a:r>
              <a:rPr lang="en-US" altLang="ja-JP" dirty="0"/>
              <a:t>Smooth frame rate for human eyes</a:t>
            </a:r>
          </a:p>
          <a:p>
            <a:pPr marL="0" indent="0">
              <a:buNone/>
            </a:pPr>
            <a:r>
              <a:rPr lang="ja-JP" altLang="en-US" sz="2600" dirty="0"/>
              <a:t>（今回は</a:t>
            </a:r>
            <a:r>
              <a:rPr lang="en-US" altLang="ja-JP" sz="2600" dirty="0"/>
              <a:t>0.1</a:t>
            </a:r>
            <a:r>
              <a:rPr lang="ja-JP" altLang="en-US" sz="2600" dirty="0"/>
              <a:t>秒に</a:t>
            </a:r>
            <a:r>
              <a:rPr lang="en-US" altLang="ja-JP" sz="2600" dirty="0"/>
              <a:t>1</a:t>
            </a:r>
            <a:r>
              <a:rPr lang="ja-JP" altLang="en-US" sz="2600" dirty="0"/>
              <a:t>タイルを移動する</a:t>
            </a:r>
            <a:r>
              <a:rPr lang="ja-JP" altLang="en-US" dirty="0"/>
              <a:t>）</a:t>
            </a:r>
            <a:endParaRPr lang="en-US" altLang="ja-JP" dirty="0"/>
          </a:p>
          <a:p>
            <a:pPr lvl="1"/>
            <a:r>
              <a:rPr lang="en-US" altLang="ja-JP" dirty="0"/>
              <a:t>Planning time </a:t>
            </a:r>
            <a:r>
              <a:rPr lang="ja-JP" altLang="en-US" dirty="0"/>
              <a:t>計画過程</a:t>
            </a:r>
            <a:endParaRPr lang="en-US" altLang="ja-JP" dirty="0"/>
          </a:p>
          <a:p>
            <a:pPr lvl="1"/>
            <a:r>
              <a:rPr lang="en-US" altLang="ja-JP" dirty="0"/>
              <a:t>Moving time</a:t>
            </a:r>
            <a:r>
              <a:rPr lang="ja-JP" altLang="en-US" dirty="0"/>
              <a:t> 移動過程（描画過程）</a:t>
            </a:r>
            <a:endParaRPr lang="en-US" altLang="ja-JP" dirty="0"/>
          </a:p>
          <a:p>
            <a:pPr marL="0" indent="0">
              <a:buNone/>
            </a:pPr>
            <a:r>
              <a:rPr lang="en-US" altLang="ja-JP" dirty="0"/>
              <a:t>3. </a:t>
            </a:r>
            <a:r>
              <a:rPr lang="ja-JP" altLang="en-US" dirty="0"/>
              <a:t>評価</a:t>
            </a:r>
            <a:r>
              <a:rPr lang="ja-JP" altLang="en-US" dirty="0" smtClean="0"/>
              <a:t>指標</a:t>
            </a:r>
            <a:endParaRPr lang="en-US" altLang="ja-JP" dirty="0"/>
          </a:p>
          <a:p>
            <a:pPr lvl="1"/>
            <a:r>
              <a:rPr lang="ja-JP" altLang="en-US" dirty="0" smtClean="0"/>
              <a:t>計算時間</a:t>
            </a:r>
            <a:endParaRPr lang="en-US" altLang="ja-JP" dirty="0" smtClean="0"/>
          </a:p>
          <a:p>
            <a:pPr lvl="1"/>
            <a:r>
              <a:rPr lang="ja-JP" altLang="en-US" dirty="0" smtClean="0"/>
              <a:t>捕獲成功率</a:t>
            </a:r>
            <a:endParaRPr lang="en-US" altLang="ja-JP" dirty="0" smtClean="0"/>
          </a:p>
          <a:p>
            <a:pPr lvl="1"/>
            <a:endParaRPr lang="en-US" altLang="ja-JP"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4</a:t>
            </a:fld>
            <a:endParaRPr lang="en-US"/>
          </a:p>
        </p:txBody>
      </p:sp>
      <p:pic>
        <p:nvPicPr>
          <p:cNvPr id="6" name="図 5"/>
          <p:cNvPicPr>
            <a:picLocks noChangeAspect="1"/>
          </p:cNvPicPr>
          <p:nvPr/>
        </p:nvPicPr>
        <p:blipFill rotWithShape="1">
          <a:blip r:embed="rId4"/>
          <a:srcRect l="20767" t="40741" r="20219" b="11641"/>
          <a:stretch/>
        </p:blipFill>
        <p:spPr>
          <a:xfrm>
            <a:off x="8242300" y="3700304"/>
            <a:ext cx="2174240" cy="1793716"/>
          </a:xfrm>
          <a:prstGeom prst="rect">
            <a:avLst/>
          </a:prstGeom>
        </p:spPr>
      </p:pic>
      <p:pic>
        <p:nvPicPr>
          <p:cNvPr id="7" name="図 6"/>
          <p:cNvPicPr>
            <a:picLocks noChangeAspect="1"/>
          </p:cNvPicPr>
          <p:nvPr/>
        </p:nvPicPr>
        <p:blipFill>
          <a:blip r:embed="rId5"/>
          <a:stretch>
            <a:fillRect/>
          </a:stretch>
        </p:blipFill>
        <p:spPr>
          <a:xfrm>
            <a:off x="6621751" y="2524088"/>
            <a:ext cx="356858" cy="363855"/>
          </a:xfrm>
          <a:prstGeom prst="rect">
            <a:avLst/>
          </a:prstGeom>
        </p:spPr>
      </p:pic>
      <p:pic>
        <p:nvPicPr>
          <p:cNvPr id="12" name="図 11"/>
          <p:cNvPicPr>
            <a:picLocks noChangeAspect="1"/>
          </p:cNvPicPr>
          <p:nvPr/>
        </p:nvPicPr>
        <p:blipFill>
          <a:blip r:embed="rId5"/>
          <a:stretch>
            <a:fillRect/>
          </a:stretch>
        </p:blipFill>
        <p:spPr>
          <a:xfrm>
            <a:off x="7066099" y="2524088"/>
            <a:ext cx="356858" cy="363855"/>
          </a:xfrm>
          <a:prstGeom prst="rect">
            <a:avLst/>
          </a:prstGeom>
        </p:spPr>
      </p:pic>
      <p:pic>
        <p:nvPicPr>
          <p:cNvPr id="13" name="図 12"/>
          <p:cNvPicPr>
            <a:picLocks noChangeAspect="1"/>
          </p:cNvPicPr>
          <p:nvPr/>
        </p:nvPicPr>
        <p:blipFill rotWithShape="1">
          <a:blip r:embed="rId6"/>
          <a:srcRect l="4589" t="4588" r="4059" b="4060"/>
          <a:stretch/>
        </p:blipFill>
        <p:spPr>
          <a:xfrm>
            <a:off x="3481222" y="2524088"/>
            <a:ext cx="349226" cy="344595"/>
          </a:xfrm>
          <a:prstGeom prst="rect">
            <a:avLst/>
          </a:prstGeom>
        </p:spPr>
      </p:pic>
      <p:sp>
        <p:nvSpPr>
          <p:cNvPr id="11" name="文本框 7"/>
          <p:cNvSpPr txBox="1"/>
          <p:nvPr/>
        </p:nvSpPr>
        <p:spPr>
          <a:xfrm>
            <a:off x="838200" y="6444476"/>
            <a:ext cx="9572478" cy="276999"/>
          </a:xfrm>
          <a:prstGeom prst="rect">
            <a:avLst/>
          </a:prstGeom>
          <a:noFill/>
        </p:spPr>
        <p:txBody>
          <a:bodyPr wrap="square" rtlCol="0">
            <a:spAutoFit/>
          </a:bodyPr>
          <a:lstStyle/>
          <a:p>
            <a:r>
              <a:rPr lang="en-US" altLang="ja-JP" sz="1200" dirty="0"/>
              <a:t>[1] </a:t>
            </a:r>
            <a:r>
              <a:rPr lang="en-US" altLang="zh-CN" sz="1200" dirty="0" smtClean="0"/>
              <a:t>A </a:t>
            </a:r>
            <a:r>
              <a:rPr lang="en-US" altLang="zh-CN" sz="1200" dirty="0" err="1"/>
              <a:t>Isaza</a:t>
            </a:r>
            <a:r>
              <a:rPr lang="en-US" altLang="zh-CN" sz="1200" dirty="0"/>
              <a:t>, J Lu, V </a:t>
            </a:r>
            <a:r>
              <a:rPr lang="en-US" altLang="zh-CN" sz="1200" dirty="0" err="1"/>
              <a:t>Bulitko</a:t>
            </a:r>
            <a:r>
              <a:rPr lang="en-US" altLang="zh-CN" sz="1200" dirty="0"/>
              <a:t>, R Greiner, “A Cover-Based Approach to Multi-Agent Moving Target Pursuit”, in </a:t>
            </a:r>
            <a:r>
              <a:rPr lang="en-US" altLang="zh-CN" sz="1200" i="1" dirty="0"/>
              <a:t>AIIDE</a:t>
            </a:r>
            <a:r>
              <a:rPr lang="en-US" altLang="zh-CN" sz="1200" dirty="0"/>
              <a:t>, 2008. </a:t>
            </a:r>
            <a:endParaRPr lang="en-US" sz="1200" dirty="0"/>
          </a:p>
        </p:txBody>
      </p:sp>
    </p:spTree>
    <p:extLst>
      <p:ext uri="{BB962C8B-B14F-4D97-AF65-F5344CB8AC3E}">
        <p14:creationId xmlns:p14="http://schemas.microsoft.com/office/powerpoint/2010/main" val="14346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50" presetClass="path" presetSubtype="0" accel="50000" decel="50000" fill="hold" nodeType="clickEffect">
                                  <p:stCondLst>
                                    <p:cond delay="0"/>
                                  </p:stCondLst>
                                  <p:childTnLst>
                                    <p:animMotion origin="layout" path="M 2.08333E-7 4.44444E-6 L 0.26979 4.44444E-6 C 0.39076 4.44444E-6 0.53997 0.01851 0.53997 0.03356 L 0.53997 0.06736 " pathEditMode="relative" rAng="0" ptsTypes="AAAA">
                                      <p:cBhvr>
                                        <p:cTn id="37" dur="2000" fill="hold"/>
                                        <p:tgtEl>
                                          <p:spTgt spid="13"/>
                                        </p:tgtEl>
                                        <p:attrNameLst>
                                          <p:attrName>ppt_x</p:attrName>
                                          <p:attrName>ppt_y</p:attrName>
                                        </p:attrNameLst>
                                      </p:cBhvr>
                                      <p:rCtr x="26992" y="3356"/>
                                    </p:animMotion>
                                  </p:childTnLst>
                                </p:cTn>
                              </p:par>
                              <p:par>
                                <p:cTn id="38" presetID="50" presetClass="path" presetSubtype="0" accel="50000" decel="50000" fill="hold" nodeType="withEffect">
                                  <p:stCondLst>
                                    <p:cond delay="0"/>
                                  </p:stCondLst>
                                  <p:childTnLst>
                                    <p:animMotion origin="layout" path="M -2.29167E-6 -4.44444E-6 L 0.05183 -4.44444E-6 C 0.075 -4.44444E-6 0.10365 0.11922 0.10365 0.21621 L 0.10365 0.43264 " pathEditMode="relative" rAng="0" ptsTypes="AAAA">
                                      <p:cBhvr>
                                        <p:cTn id="39" dur="2000" fill="hold"/>
                                        <p:tgtEl>
                                          <p:spTgt spid="7"/>
                                        </p:tgtEl>
                                        <p:attrNameLst>
                                          <p:attrName>ppt_x</p:attrName>
                                          <p:attrName>ppt_y</p:attrName>
                                        </p:attrNameLst>
                                      </p:cBhvr>
                                      <p:rCtr x="5182" y="21620"/>
                                    </p:animMotion>
                                  </p:childTnLst>
                                </p:cTn>
                              </p:par>
                              <p:par>
                                <p:cTn id="40" presetID="50" presetClass="path" presetSubtype="0" accel="50000" decel="50000" fill="hold" nodeType="withEffect">
                                  <p:stCondLst>
                                    <p:cond delay="0"/>
                                  </p:stCondLst>
                                  <p:childTnLst>
                                    <p:animMotion origin="layout" path="M -6.25E-7 -4.44444E-6 L 0.10755 -4.44444E-6 C 0.15573 -4.44444E-6 0.21524 0.11991 0.21524 0.2176 L 0.21524 0.43519 " pathEditMode="relative" rAng="0" ptsTypes="AAAA">
                                      <p:cBhvr>
                                        <p:cTn id="41" dur="2000" fill="hold"/>
                                        <p:tgtEl>
                                          <p:spTgt spid="12"/>
                                        </p:tgtEl>
                                        <p:attrNameLst>
                                          <p:attrName>ppt_x</p:attrName>
                                          <p:attrName>ppt_y</p:attrName>
                                        </p:attrNameLst>
                                      </p:cBhvr>
                                      <p:rCtr x="10755" y="21759"/>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4" end="4"/>
                                            </p:txEl>
                                          </p:spTgt>
                                        </p:tgtEl>
                                        <p:attrNameLst>
                                          <p:attrName>style.visibility</p:attrName>
                                        </p:attrNameLst>
                                      </p:cBhvr>
                                      <p:to>
                                        <p:strVal val="visible"/>
                                      </p:to>
                                    </p:set>
                                    <p:animEffect transition="in" filter="fade">
                                      <p:cBhvr>
                                        <p:cTn id="56" dur="500"/>
                                        <p:tgtEl>
                                          <p:spTgt spid="3">
                                            <p:txEl>
                                              <p:pRg st="4" end="4"/>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animEffect transition="in" filter="fade">
                                      <p:cBhvr>
                                        <p:cTn id="59" dur="500"/>
                                        <p:tgtEl>
                                          <p:spTgt spid="3">
                                            <p:txEl>
                                              <p:pRg st="5" end="5"/>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6" end="6"/>
                                            </p:txEl>
                                          </p:spTgt>
                                        </p:tgtEl>
                                        <p:attrNameLst>
                                          <p:attrName>style.visibility</p:attrName>
                                        </p:attrNameLst>
                                      </p:cBhvr>
                                      <p:to>
                                        <p:strVal val="visible"/>
                                      </p:to>
                                    </p:set>
                                    <p:animEffect transition="in" filter="fade">
                                      <p:cBhvr>
                                        <p:cTn id="62" dur="500"/>
                                        <p:tgtEl>
                                          <p:spTgt spid="3">
                                            <p:txEl>
                                              <p:pRg st="6" end="6"/>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Effect transition="in" filter="fade">
                                      <p:cBhvr>
                                        <p:cTn id="65" dur="500"/>
                                        <p:tgtEl>
                                          <p:spTgt spid="3">
                                            <p:txEl>
                                              <p:pRg st="7" end="7"/>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Effect transition="in" filter="fade">
                                      <p:cBhvr>
                                        <p:cTn id="68" dur="500"/>
                                        <p:tgtEl>
                                          <p:spTgt spid="3">
                                            <p:txEl>
                                              <p:pRg st="8" end="8"/>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animEffect transition="in" filter="fade">
                                      <p:cBhvr>
                                        <p:cTn id="73" dur="500"/>
                                        <p:tgtEl>
                                          <p:spTgt spid="3">
                                            <p:txEl>
                                              <p:pRg st="9" end="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3">
                                            <p:txEl>
                                              <p:pRg st="10" end="10"/>
                                            </p:txEl>
                                          </p:spTgt>
                                        </p:tgtEl>
                                        <p:attrNameLst>
                                          <p:attrName>style.visibility</p:attrName>
                                        </p:attrNameLst>
                                      </p:cBhvr>
                                      <p:to>
                                        <p:strVal val="visible"/>
                                      </p:to>
                                    </p:set>
                                    <p:animEffect transition="in" filter="fade">
                                      <p:cBhvr>
                                        <p:cTn id="76" dur="500"/>
                                        <p:tgtEl>
                                          <p:spTgt spid="3">
                                            <p:txEl>
                                              <p:pRg st="10" end="1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Effect transition="in" filter="fade">
                                      <p:cBhvr>
                                        <p:cTn id="7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smtClean="0">
                <a:solidFill>
                  <a:schemeClr val="bg1"/>
                </a:solidFill>
              </a:rPr>
              <a:t>法</a:t>
            </a:r>
            <a:r>
              <a:rPr lang="en-US" altLang="ja-JP" sz="2400" dirty="0" smtClean="0">
                <a:solidFill>
                  <a:schemeClr val="bg1"/>
                </a:solidFill>
              </a:rPr>
              <a:t>[1]</a:t>
            </a:r>
            <a:endParaRPr lang="en-US" dirty="0">
              <a:solidFill>
                <a:schemeClr val="bg1"/>
              </a:solidFill>
            </a:endParaRPr>
          </a:p>
        </p:txBody>
      </p:sp>
      <p:sp>
        <p:nvSpPr>
          <p:cNvPr id="3" name="内容占位符 2"/>
          <p:cNvSpPr>
            <a:spLocks noGrp="1"/>
          </p:cNvSpPr>
          <p:nvPr>
            <p:ph idx="1"/>
          </p:nvPr>
        </p:nvSpPr>
        <p:spPr>
          <a:xfrm>
            <a:off x="838200" y="1825625"/>
            <a:ext cx="10515600" cy="488950"/>
          </a:xfrm>
        </p:spPr>
        <p:txBody>
          <a:bodyPr/>
          <a:lstStyle/>
          <a:p>
            <a:pPr marL="0" indent="0">
              <a:buNone/>
            </a:pPr>
            <a:r>
              <a:rPr lang="ja-JP" altLang="en-US" dirty="0">
                <a:latin typeface="メイリオ" panose="020B0604030504040204" pitchFamily="50" charset="-128"/>
                <a:ea typeface="メイリオ" panose="020B0604030504040204" pitchFamily="50" charset="-128"/>
              </a:rPr>
              <a:t>目的</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　ターゲットの</a:t>
            </a:r>
            <a:r>
              <a:rPr lang="ja-JP" altLang="en-US" dirty="0" smtClean="0">
                <a:latin typeface="メイリオ" panose="020B0604030504040204" pitchFamily="50" charset="-128"/>
                <a:ea typeface="メイリオ" panose="020B0604030504040204" pitchFamily="50" charset="-128"/>
              </a:rPr>
              <a:t>移動性を抑制</a:t>
            </a:r>
            <a:endParaRPr lang="en-US" altLang="ja-JP" dirty="0">
              <a:latin typeface="メイリオ" panose="020B0604030504040204" pitchFamily="50" charset="-128"/>
              <a:ea typeface="メイリオ" panose="020B0604030504040204" pitchFamily="50" charset="-128"/>
            </a:endParaRPr>
          </a:p>
        </p:txBody>
      </p:sp>
      <p:sp>
        <p:nvSpPr>
          <p:cNvPr id="5" name="右箭头 4"/>
          <p:cNvSpPr/>
          <p:nvPr/>
        </p:nvSpPr>
        <p:spPr>
          <a:xfrm>
            <a:off x="5493656" y="3830209"/>
            <a:ext cx="661336" cy="6189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p:cNvSpPr txBox="1"/>
          <p:nvPr/>
        </p:nvSpPr>
        <p:spPr>
          <a:xfrm>
            <a:off x="838200" y="6444476"/>
            <a:ext cx="9572478" cy="276999"/>
          </a:xfrm>
          <a:prstGeom prst="rect">
            <a:avLst/>
          </a:prstGeom>
          <a:noFill/>
        </p:spPr>
        <p:txBody>
          <a:bodyPr wrap="square" rtlCol="0">
            <a:spAutoFit/>
          </a:bodyPr>
          <a:lstStyle/>
          <a:p>
            <a:r>
              <a:rPr lang="en-US" altLang="ja-JP" sz="1200" dirty="0"/>
              <a:t>[1] </a:t>
            </a:r>
            <a:r>
              <a:rPr lang="en-US" altLang="zh-CN" sz="1200" dirty="0" smtClean="0"/>
              <a:t>A </a:t>
            </a:r>
            <a:r>
              <a:rPr lang="en-US" altLang="zh-CN" sz="1200" dirty="0" err="1"/>
              <a:t>Isaza</a:t>
            </a:r>
            <a:r>
              <a:rPr lang="en-US" altLang="zh-CN" sz="1200" dirty="0"/>
              <a:t>, J Lu, V </a:t>
            </a:r>
            <a:r>
              <a:rPr lang="en-US" altLang="zh-CN" sz="1200" dirty="0" err="1"/>
              <a:t>Bulitko</a:t>
            </a:r>
            <a:r>
              <a:rPr lang="en-US" altLang="zh-CN" sz="1200" dirty="0"/>
              <a:t>, R Greiner, “A Cover-Based Approach to Multi-Agent Moving Target Pursuit”, in </a:t>
            </a:r>
            <a:r>
              <a:rPr lang="en-US" altLang="zh-CN" sz="1200" i="1" dirty="0"/>
              <a:t>AIIDE</a:t>
            </a:r>
            <a:r>
              <a:rPr lang="en-US" altLang="zh-CN" sz="1200" dirty="0"/>
              <a:t>, 2008. </a:t>
            </a:r>
            <a:endParaRPr lang="en-US" sz="1200" dirty="0"/>
          </a:p>
        </p:txBody>
      </p:sp>
      <p:sp>
        <p:nvSpPr>
          <p:cNvPr id="9" name="スライド番号プレースホルダー 8"/>
          <p:cNvSpPr>
            <a:spLocks noGrp="1"/>
          </p:cNvSpPr>
          <p:nvPr>
            <p:ph type="sldNum" sz="quarter" idx="12"/>
          </p:nvPr>
        </p:nvSpPr>
        <p:spPr/>
        <p:txBody>
          <a:bodyPr/>
          <a:lstStyle/>
          <a:p>
            <a:fld id="{F666435A-C67E-4182-841F-98B28F8E4D33}" type="slidenum">
              <a:rPr lang="en-US" smtClean="0"/>
              <a:t>5</a:t>
            </a:fld>
            <a:endParaRPr lang="en-US"/>
          </a:p>
        </p:txBody>
      </p:sp>
      <p:pic>
        <p:nvPicPr>
          <p:cNvPr id="10" name="図 9"/>
          <p:cNvPicPr>
            <a:picLocks noChangeAspect="1"/>
          </p:cNvPicPr>
          <p:nvPr/>
        </p:nvPicPr>
        <p:blipFill>
          <a:blip r:embed="rId3"/>
          <a:stretch>
            <a:fillRect/>
          </a:stretch>
        </p:blipFill>
        <p:spPr>
          <a:xfrm>
            <a:off x="1403433" y="2579479"/>
            <a:ext cx="3120441" cy="3120441"/>
          </a:xfrm>
          <a:prstGeom prst="rect">
            <a:avLst/>
          </a:prstGeom>
        </p:spPr>
      </p:pic>
      <p:pic>
        <p:nvPicPr>
          <p:cNvPr id="11" name="図 10"/>
          <p:cNvPicPr>
            <a:picLocks noChangeAspect="1"/>
          </p:cNvPicPr>
          <p:nvPr/>
        </p:nvPicPr>
        <p:blipFill>
          <a:blip r:embed="rId3"/>
          <a:stretch>
            <a:fillRect/>
          </a:stretch>
        </p:blipFill>
        <p:spPr>
          <a:xfrm>
            <a:off x="7124774" y="2579478"/>
            <a:ext cx="3120441" cy="3120441"/>
          </a:xfrm>
          <a:prstGeom prst="rect">
            <a:avLst/>
          </a:prstGeom>
        </p:spPr>
      </p:pic>
      <p:pic>
        <p:nvPicPr>
          <p:cNvPr id="12" name="図 11"/>
          <p:cNvPicPr>
            <a:picLocks noChangeAspect="1"/>
          </p:cNvPicPr>
          <p:nvPr/>
        </p:nvPicPr>
        <p:blipFill>
          <a:blip r:embed="rId4"/>
          <a:stretch>
            <a:fillRect/>
          </a:stretch>
        </p:blipFill>
        <p:spPr>
          <a:xfrm>
            <a:off x="3275548" y="5371045"/>
            <a:ext cx="300129" cy="306014"/>
          </a:xfrm>
          <a:prstGeom prst="rect">
            <a:avLst/>
          </a:prstGeom>
        </p:spPr>
      </p:pic>
      <p:pic>
        <p:nvPicPr>
          <p:cNvPr id="13" name="図 12"/>
          <p:cNvPicPr>
            <a:picLocks noChangeAspect="1"/>
          </p:cNvPicPr>
          <p:nvPr/>
        </p:nvPicPr>
        <p:blipFill>
          <a:blip r:embed="rId4"/>
          <a:stretch>
            <a:fillRect/>
          </a:stretch>
        </p:blipFill>
        <p:spPr>
          <a:xfrm>
            <a:off x="1426293" y="5372101"/>
            <a:ext cx="300129" cy="306014"/>
          </a:xfrm>
          <a:prstGeom prst="rect">
            <a:avLst/>
          </a:prstGeom>
        </p:spPr>
      </p:pic>
      <p:pic>
        <p:nvPicPr>
          <p:cNvPr id="14" name="図 13"/>
          <p:cNvPicPr>
            <a:picLocks noChangeAspect="1"/>
          </p:cNvPicPr>
          <p:nvPr/>
        </p:nvPicPr>
        <p:blipFill rotWithShape="1">
          <a:blip r:embed="rId5"/>
          <a:srcRect l="4589" t="4588" r="4059" b="4060"/>
          <a:stretch/>
        </p:blipFill>
        <p:spPr>
          <a:xfrm>
            <a:off x="3889375" y="2914650"/>
            <a:ext cx="301807" cy="290418"/>
          </a:xfrm>
          <a:prstGeom prst="rect">
            <a:avLst/>
          </a:prstGeom>
        </p:spPr>
      </p:pic>
      <p:pic>
        <p:nvPicPr>
          <p:cNvPr id="15" name="図 14"/>
          <p:cNvPicPr>
            <a:picLocks noChangeAspect="1"/>
          </p:cNvPicPr>
          <p:nvPr/>
        </p:nvPicPr>
        <p:blipFill>
          <a:blip r:embed="rId4"/>
          <a:stretch>
            <a:fillRect/>
          </a:stretch>
        </p:blipFill>
        <p:spPr>
          <a:xfrm>
            <a:off x="8999429" y="5365947"/>
            <a:ext cx="300129" cy="306014"/>
          </a:xfrm>
          <a:prstGeom prst="rect">
            <a:avLst/>
          </a:prstGeom>
        </p:spPr>
      </p:pic>
      <p:pic>
        <p:nvPicPr>
          <p:cNvPr id="16" name="図 15"/>
          <p:cNvPicPr>
            <a:picLocks noChangeAspect="1"/>
          </p:cNvPicPr>
          <p:nvPr/>
        </p:nvPicPr>
        <p:blipFill>
          <a:blip r:embed="rId4"/>
          <a:stretch>
            <a:fillRect/>
          </a:stretch>
        </p:blipFill>
        <p:spPr>
          <a:xfrm>
            <a:off x="7150174" y="5367003"/>
            <a:ext cx="300129" cy="306014"/>
          </a:xfrm>
          <a:prstGeom prst="rect">
            <a:avLst/>
          </a:prstGeom>
        </p:spPr>
      </p:pic>
      <p:pic>
        <p:nvPicPr>
          <p:cNvPr id="17" name="図 16"/>
          <p:cNvPicPr>
            <a:picLocks noChangeAspect="1"/>
          </p:cNvPicPr>
          <p:nvPr/>
        </p:nvPicPr>
        <p:blipFill rotWithShape="1">
          <a:blip r:embed="rId5"/>
          <a:srcRect l="4589" t="4588" r="4059" b="4060"/>
          <a:stretch/>
        </p:blipFill>
        <p:spPr>
          <a:xfrm>
            <a:off x="9613256" y="2909552"/>
            <a:ext cx="301807" cy="290418"/>
          </a:xfrm>
          <a:prstGeom prst="rect">
            <a:avLst/>
          </a:prstGeom>
        </p:spPr>
      </p:pic>
    </p:spTree>
    <p:extLst>
      <p:ext uri="{BB962C8B-B14F-4D97-AF65-F5344CB8AC3E}">
        <p14:creationId xmlns:p14="http://schemas.microsoft.com/office/powerpoint/2010/main" val="319361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8333E-7 -4.81481E-6 L -0.15117 0.00024 " pathEditMode="relative" rAng="0" ptsTypes="AA">
                                      <p:cBhvr>
                                        <p:cTn id="6" dur="2000" fill="hold"/>
                                        <p:tgtEl>
                                          <p:spTgt spid="14"/>
                                        </p:tgtEl>
                                        <p:attrNameLst>
                                          <p:attrName>ppt_x</p:attrName>
                                          <p:attrName>ppt_y</p:attrName>
                                        </p:attrNameLst>
                                      </p:cBhvr>
                                      <p:rCtr x="-7565" y="0"/>
                                    </p:animMotion>
                                  </p:childTnLst>
                                </p:cTn>
                              </p:par>
                              <p:par>
                                <p:cTn id="7" presetID="0" presetClass="path" presetSubtype="0" accel="50000" decel="50000" fill="hold" nodeType="withEffect">
                                  <p:stCondLst>
                                    <p:cond delay="0"/>
                                  </p:stCondLst>
                                  <p:childTnLst>
                                    <p:animMotion origin="layout" path="M -0.00104 -4.07407E-6 L 0.05039 0.00186 L 0.05039 -0.18148 " pathEditMode="relative" rAng="0" ptsTypes="AAA">
                                      <p:cBhvr>
                                        <p:cTn id="8" dur="2000" fill="hold"/>
                                        <p:tgtEl>
                                          <p:spTgt spid="12"/>
                                        </p:tgtEl>
                                        <p:attrNameLst>
                                          <p:attrName>ppt_x</p:attrName>
                                          <p:attrName>ppt_y</p:attrName>
                                        </p:attrNameLst>
                                      </p:cBhvr>
                                      <p:rCtr x="2565" y="-8981"/>
                                    </p:animMotion>
                                  </p:childTnLst>
                                </p:cTn>
                              </p:par>
                              <p:par>
                                <p:cTn id="9" presetID="42" presetClass="path" presetSubtype="0" accel="50000" decel="50000" fill="hold" nodeType="withEffect">
                                  <p:stCondLst>
                                    <p:cond delay="0"/>
                                  </p:stCondLst>
                                  <p:childTnLst>
                                    <p:animMotion origin="layout" path="M 3.125E-6 4.44444E-6 L 0.15156 -0.00023 " pathEditMode="relative" rAng="0" ptsTypes="AA">
                                      <p:cBhvr>
                                        <p:cTn id="10" dur="2000" fill="hold"/>
                                        <p:tgtEl>
                                          <p:spTgt spid="13"/>
                                        </p:tgtEl>
                                        <p:attrNameLst>
                                          <p:attrName>ppt_x</p:attrName>
                                          <p:attrName>ppt_y</p:attrName>
                                        </p:attrNameLst>
                                      </p:cBhvr>
                                      <p:rCtr x="7591" y="208"/>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2.08333E-7 -2.22222E-6 L -0.15104 0.00185 L -0.07604 0.00185 " pathEditMode="relative" ptsTypes="AAA">
                                      <p:cBhvr>
                                        <p:cTn id="14" dur="2000" fill="hold"/>
                                        <p:tgtEl>
                                          <p:spTgt spid="17"/>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0.00039 0.00093 L 0.04961 0.00093 L 0.04961 -0.31389 " pathEditMode="relative" ptsTypes="AAA">
                                      <p:cBhvr>
                                        <p:cTn id="16" dur="2000" fill="hold"/>
                                        <p:tgtEl>
                                          <p:spTgt spid="15"/>
                                        </p:tgtEl>
                                        <p:attrNameLst>
                                          <p:attrName>ppt_x</p:attrName>
                                          <p:attrName>ppt_y</p:attrName>
                                        </p:attrNameLst>
                                      </p:cBhvr>
                                    </p:animMotion>
                                  </p:childTnLst>
                                </p:cTn>
                              </p:par>
                              <p:par>
                                <p:cTn id="17" presetID="0" presetClass="path" presetSubtype="0" accel="50000" decel="50000" fill="hold" nodeType="withEffect">
                                  <p:stCondLst>
                                    <p:cond delay="0"/>
                                  </p:stCondLst>
                                  <p:childTnLst>
                                    <p:animMotion origin="layout" path="M -2.08333E-6 5.55556E-6 L -2.08333E-6 -0.31296 L 0.05 -0.31296 " pathEditMode="relative" ptsTypes="AAA">
                                      <p:cBhvr>
                                        <p:cTn id="18" dur="2000" fill="hold"/>
                                        <p:tgtEl>
                                          <p:spTgt spid="16"/>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図 4"/>
          <p:cNvPicPr>
            <a:picLocks noChangeAspect="1"/>
          </p:cNvPicPr>
          <p:nvPr/>
        </p:nvPicPr>
        <p:blipFill>
          <a:blip r:embed="rId3"/>
          <a:stretch>
            <a:fillRect/>
          </a:stretch>
        </p:blipFill>
        <p:spPr>
          <a:xfrm>
            <a:off x="1022765" y="1577748"/>
            <a:ext cx="3781652" cy="3781652"/>
          </a:xfrm>
          <a:prstGeom prst="rect">
            <a:avLst/>
          </a:prstGeom>
        </p:spPr>
      </p:pic>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grpSp>
        <p:nvGrpSpPr>
          <p:cNvPr id="18" name="グループ化 17"/>
          <p:cNvGrpSpPr/>
          <p:nvPr/>
        </p:nvGrpSpPr>
        <p:grpSpPr>
          <a:xfrm>
            <a:off x="1034119" y="5784300"/>
            <a:ext cx="6529589" cy="850505"/>
            <a:chOff x="1668550" y="24084029"/>
            <a:chExt cx="8852967" cy="1214560"/>
          </a:xfrm>
        </p:grpSpPr>
        <p:pic>
          <p:nvPicPr>
            <p:cNvPr id="19" name="図 18"/>
            <p:cNvPicPr>
              <a:picLocks noChangeAspect="1"/>
            </p:cNvPicPr>
            <p:nvPr/>
          </p:nvPicPr>
          <p:blipFill rotWithShape="1">
            <a:blip r:embed="rId4"/>
            <a:srcRect l="3009" r="12977" b="12874"/>
            <a:stretch/>
          </p:blipFill>
          <p:spPr>
            <a:xfrm>
              <a:off x="1668550" y="24098042"/>
              <a:ext cx="360000" cy="360000"/>
            </a:xfrm>
            <a:prstGeom prst="rect">
              <a:avLst/>
            </a:prstGeom>
            <a:ln>
              <a:solidFill>
                <a:schemeClr val="tx1"/>
              </a:solidFill>
            </a:ln>
          </p:spPr>
        </p:pic>
        <p:pic>
          <p:nvPicPr>
            <p:cNvPr id="20" name="図 19"/>
            <p:cNvPicPr>
              <a:picLocks noChangeAspect="1"/>
            </p:cNvPicPr>
            <p:nvPr/>
          </p:nvPicPr>
          <p:blipFill rotWithShape="1">
            <a:blip r:embed="rId5"/>
            <a:srcRect t="1728" r="17634" b="15907"/>
            <a:stretch/>
          </p:blipFill>
          <p:spPr>
            <a:xfrm>
              <a:off x="6409175" y="24097313"/>
              <a:ext cx="359999" cy="360000"/>
            </a:xfrm>
            <a:prstGeom prst="rect">
              <a:avLst/>
            </a:prstGeom>
          </p:spPr>
        </p:pic>
        <p:pic>
          <p:nvPicPr>
            <p:cNvPr id="21" name="図 20"/>
            <p:cNvPicPr>
              <a:picLocks noChangeAspect="1"/>
            </p:cNvPicPr>
            <p:nvPr/>
          </p:nvPicPr>
          <p:blipFill rotWithShape="1">
            <a:blip r:embed="rId6"/>
            <a:srcRect l="1" t="15595" r="19537" b="10939"/>
            <a:stretch/>
          </p:blipFill>
          <p:spPr>
            <a:xfrm>
              <a:off x="6409174" y="24836132"/>
              <a:ext cx="359999" cy="360000"/>
            </a:xfrm>
            <a:prstGeom prst="rect">
              <a:avLst/>
            </a:prstGeom>
          </p:spPr>
        </p:pic>
        <p:pic>
          <p:nvPicPr>
            <p:cNvPr id="22" name="図 21"/>
            <p:cNvPicPr>
              <a:picLocks noChangeAspect="1"/>
            </p:cNvPicPr>
            <p:nvPr/>
          </p:nvPicPr>
          <p:blipFill rotWithShape="1">
            <a:blip r:embed="rId7"/>
            <a:srcRect t="847" b="847"/>
            <a:stretch/>
          </p:blipFill>
          <p:spPr>
            <a:xfrm>
              <a:off x="4522022" y="24098042"/>
              <a:ext cx="353897" cy="353898"/>
            </a:xfrm>
            <a:prstGeom prst="rect">
              <a:avLst/>
            </a:prstGeom>
          </p:spPr>
        </p:pic>
        <p:pic>
          <p:nvPicPr>
            <p:cNvPr id="23" name="図 22"/>
            <p:cNvPicPr>
              <a:picLocks noChangeAspect="1"/>
            </p:cNvPicPr>
            <p:nvPr/>
          </p:nvPicPr>
          <p:blipFill rotWithShape="1">
            <a:blip r:embed="rId8"/>
            <a:srcRect t="1250" b="1250"/>
            <a:stretch/>
          </p:blipFill>
          <p:spPr>
            <a:xfrm>
              <a:off x="4506562" y="24836132"/>
              <a:ext cx="360000" cy="360000"/>
            </a:xfrm>
            <a:prstGeom prst="rect">
              <a:avLst/>
            </a:prstGeom>
          </p:spPr>
        </p:pic>
        <p:pic>
          <p:nvPicPr>
            <p:cNvPr id="24" name="図 23"/>
            <p:cNvPicPr>
              <a:picLocks noChangeAspect="1"/>
            </p:cNvPicPr>
            <p:nvPr/>
          </p:nvPicPr>
          <p:blipFill rotWithShape="1">
            <a:blip r:embed="rId9"/>
            <a:srcRect l="1351" r="1351"/>
            <a:stretch/>
          </p:blipFill>
          <p:spPr>
            <a:xfrm>
              <a:off x="1670586" y="24838551"/>
              <a:ext cx="360000" cy="360000"/>
            </a:xfrm>
            <a:prstGeom prst="rect">
              <a:avLst/>
            </a:prstGeom>
          </p:spPr>
        </p:pic>
        <p:sp>
          <p:nvSpPr>
            <p:cNvPr id="25" name="テキスト ボックス 24"/>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6" name="テキスト ボックス 25"/>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7" name="テキスト ボックス 26"/>
            <p:cNvSpPr txBox="1"/>
            <p:nvPr/>
          </p:nvSpPr>
          <p:spPr>
            <a:xfrm>
              <a:off x="4866562" y="24084029"/>
              <a:ext cx="2155746"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8" name="テキスト ボックス 27"/>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9" name="テキスト ボックス 28"/>
            <p:cNvSpPr txBox="1"/>
            <p:nvPr/>
          </p:nvSpPr>
          <p:spPr>
            <a:xfrm>
              <a:off x="4866562" y="24798789"/>
              <a:ext cx="2041053"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0" name="テキスト ボックス 29"/>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grpSp>
      <p:grpSp>
        <p:nvGrpSpPr>
          <p:cNvPr id="37" name="グループ化 36"/>
          <p:cNvGrpSpPr/>
          <p:nvPr/>
        </p:nvGrpSpPr>
        <p:grpSpPr>
          <a:xfrm>
            <a:off x="1743006" y="1554725"/>
            <a:ext cx="1184928" cy="1178713"/>
            <a:chOff x="1538506" y="2503885"/>
            <a:chExt cx="893741" cy="882677"/>
          </a:xfrm>
        </p:grpSpPr>
        <p:sp>
          <p:nvSpPr>
            <p:cNvPr id="15" name="右矢印 14"/>
            <p:cNvSpPr/>
            <p:nvPr/>
          </p:nvSpPr>
          <p:spPr>
            <a:xfrm rot="10800000">
              <a:off x="1538506" y="2847373"/>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4" name="右矢印 33"/>
            <p:cNvSpPr/>
            <p:nvPr/>
          </p:nvSpPr>
          <p:spPr>
            <a:xfrm>
              <a:off x="2153483" y="2847400"/>
              <a:ext cx="278764" cy="183592"/>
            </a:xfrm>
            <a:prstGeom prst="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35" name="右矢印 34"/>
            <p:cNvSpPr/>
            <p:nvPr/>
          </p:nvSpPr>
          <p:spPr>
            <a:xfrm rot="5400000">
              <a:off x="1857142" y="3155384"/>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6" name="右矢印 35"/>
            <p:cNvSpPr/>
            <p:nvPr/>
          </p:nvSpPr>
          <p:spPr>
            <a:xfrm rot="16200000">
              <a:off x="1857142" y="2551471"/>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3" name="テキスト ボックス 2"/>
          <p:cNvSpPr txBox="1"/>
          <p:nvPr/>
        </p:nvSpPr>
        <p:spPr>
          <a:xfrm>
            <a:off x="5277394" y="1601546"/>
            <a:ext cx="5103223" cy="286232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計算例</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　パーサ４つとターゲット１つ</a:t>
            </a:r>
            <a:endParaRPr lang="en-US" altLang="ja-JP" dirty="0">
              <a:latin typeface="メイリオ" panose="020B0604030504040204" pitchFamily="50" charset="-128"/>
              <a:ea typeface="メイリオ" panose="020B0604030504040204" pitchFamily="50" charset="-128"/>
            </a:endParaRPr>
          </a:p>
          <a:p>
            <a:endParaRPr lang="en-US" altLang="zh-CN"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パーサに対する上下左右４つ方向に移動可能</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各方向に</a:t>
            </a:r>
            <a:r>
              <a:rPr lang="en-US" altLang="ja-JP" dirty="0">
                <a:latin typeface="メイリオ" panose="020B0604030504040204" pitchFamily="50" charset="-128"/>
                <a:ea typeface="メイリオ" panose="020B0604030504040204" pitchFamily="50" charset="-128"/>
              </a:rPr>
              <a:t>Pursuer-cover-set</a:t>
            </a:r>
            <a:r>
              <a:rPr lang="ja-JP" altLang="en-US" dirty="0">
                <a:latin typeface="メイリオ" panose="020B0604030504040204" pitchFamily="50" charset="-128"/>
                <a:ea typeface="メイリオ" panose="020B0604030504040204" pitchFamily="50" charset="-128"/>
              </a:rPr>
              <a:t>を計算する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Pursuer-cover-set: Pursuer</a:t>
            </a:r>
            <a:r>
              <a:rPr lang="ja-JP" altLang="en-US" dirty="0">
                <a:latin typeface="メイリオ" panose="020B0604030504040204" pitchFamily="50" charset="-128"/>
                <a:ea typeface="メイリオ" panose="020B0604030504040204" pitchFamily="50" charset="-128"/>
              </a:rPr>
              <a:t>が</a:t>
            </a:r>
            <a:r>
              <a:rPr lang="en-US" altLang="ja-JP" dirty="0">
                <a:latin typeface="メイリオ" panose="020B0604030504040204" pitchFamily="50" charset="-128"/>
                <a:ea typeface="メイリオ" panose="020B0604030504040204" pitchFamily="50" charset="-128"/>
              </a:rPr>
              <a:t>Target</a:t>
            </a:r>
            <a:r>
              <a:rPr lang="ja-JP" altLang="en-US" dirty="0">
                <a:latin typeface="メイリオ" panose="020B0604030504040204" pitchFamily="50" charset="-128"/>
                <a:ea typeface="メイリオ" panose="020B0604030504040204" pitchFamily="50" charset="-128"/>
              </a:rPr>
              <a:t>より早く辿り着ける範囲</a:t>
            </a:r>
            <a:endParaRPr lang="en-US" altLang="ja-JP" dirty="0">
              <a:latin typeface="メイリオ" panose="020B0604030504040204" pitchFamily="50" charset="-128"/>
              <a:ea typeface="メイリオ" panose="020B0604030504040204" pitchFamily="50" charset="-128"/>
            </a:endParaRPr>
          </a:p>
          <a:p>
            <a:endParaRPr lang="en-US" altLang="zh-CN" dirty="0"/>
          </a:p>
          <a:p>
            <a:endParaRPr lang="zh-CN" altLang="en-US"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6</a:t>
            </a:fld>
            <a:endParaRPr lang="en-US"/>
          </a:p>
        </p:txBody>
      </p:sp>
    </p:spTree>
    <p:extLst>
      <p:ext uri="{BB962C8B-B14F-4D97-AF65-F5344CB8AC3E}">
        <p14:creationId xmlns:p14="http://schemas.microsoft.com/office/powerpoint/2010/main" val="424600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正方形/長方形 131"/>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図 15"/>
          <p:cNvPicPr>
            <a:picLocks noChangeAspect="1"/>
          </p:cNvPicPr>
          <p:nvPr/>
        </p:nvPicPr>
        <p:blipFill>
          <a:blip r:embed="rId3"/>
          <a:stretch>
            <a:fillRect/>
          </a:stretch>
        </p:blipFill>
        <p:spPr>
          <a:xfrm>
            <a:off x="1009308" y="1578548"/>
            <a:ext cx="3780368" cy="3780368"/>
          </a:xfrm>
          <a:prstGeom prst="rect">
            <a:avLst/>
          </a:prstGeom>
        </p:spPr>
      </p:pic>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grpSp>
        <p:nvGrpSpPr>
          <p:cNvPr id="5" name="グループ化 4"/>
          <p:cNvGrpSpPr/>
          <p:nvPr/>
        </p:nvGrpSpPr>
        <p:grpSpPr>
          <a:xfrm>
            <a:off x="6263450" y="1578548"/>
            <a:ext cx="2863044" cy="3780368"/>
            <a:chOff x="6565662" y="1578548"/>
            <a:chExt cx="2575923" cy="3780368"/>
          </a:xfrm>
        </p:grpSpPr>
        <p:sp>
          <p:nvSpPr>
            <p:cNvPr id="38" name="正方形/長方形 37"/>
            <p:cNvSpPr/>
            <p:nvPr/>
          </p:nvSpPr>
          <p:spPr>
            <a:xfrm>
              <a:off x="6565662" y="1578548"/>
              <a:ext cx="2575923" cy="378036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9" name="正方形/長方形 38"/>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Priority </a:t>
              </a:r>
              <a:r>
                <a:rPr kumimoji="1" lang="en-US" altLang="ja-JP" b="1" dirty="0" smtClean="0"/>
                <a:t>Queue </a:t>
              </a:r>
              <a:r>
                <a:rPr kumimoji="1" lang="ja-JP" altLang="en-US" b="1" dirty="0" smtClean="0"/>
                <a:t>優先</a:t>
              </a:r>
              <a:r>
                <a:rPr kumimoji="1" lang="ja-JP" altLang="en-US" b="1" dirty="0"/>
                <a:t>キュー</a:t>
              </a:r>
              <a:endParaRPr kumimoji="1" lang="ja-JP" altLang="en-US" b="1" dirty="0"/>
            </a:p>
          </p:txBody>
        </p:sp>
      </p:grpSp>
      <p:sp>
        <p:nvSpPr>
          <p:cNvPr id="87" name="テキスト ボックス 86"/>
          <p:cNvSpPr txBox="1"/>
          <p:nvPr/>
        </p:nvSpPr>
        <p:spPr>
          <a:xfrm>
            <a:off x="6690093" y="3515919"/>
            <a:ext cx="2436400" cy="1292662"/>
          </a:xfrm>
          <a:prstGeom prst="rect">
            <a:avLst/>
          </a:prstGeom>
          <a:noFill/>
        </p:spPr>
        <p:txBody>
          <a:bodyPr wrap="square" rtlCol="0">
            <a:spAutoFit/>
          </a:bodyPr>
          <a:lstStyle/>
          <a:p>
            <a:pPr>
              <a:lnSpc>
                <a:spcPct val="130000"/>
              </a:lnSpc>
            </a:pPr>
            <a:r>
              <a:rPr lang="en-US" altLang="ja-JP" sz="1500" dirty="0" smtClean="0"/>
              <a:t>[(3,1), </a:t>
            </a:r>
            <a:r>
              <a:rPr lang="en-US" altLang="ja-JP" sz="1500" dirty="0"/>
              <a:t>“Pursuer”, time = 1] </a:t>
            </a:r>
          </a:p>
          <a:p>
            <a:pPr>
              <a:lnSpc>
                <a:spcPct val="130000"/>
              </a:lnSpc>
            </a:pPr>
            <a:r>
              <a:rPr lang="en-US" altLang="ja-JP" sz="1500" dirty="0" smtClean="0"/>
              <a:t>[(4,0), </a:t>
            </a:r>
            <a:r>
              <a:rPr lang="en-US" altLang="ja-JP" sz="1500" dirty="0"/>
              <a:t>“Pursuer”, time = 1]</a:t>
            </a:r>
          </a:p>
          <a:p>
            <a:pPr>
              <a:lnSpc>
                <a:spcPct val="130000"/>
              </a:lnSpc>
            </a:pPr>
            <a:r>
              <a:rPr lang="en-US" altLang="ja-JP" sz="1500" dirty="0" smtClean="0"/>
              <a:t>[(5,1), </a:t>
            </a:r>
            <a:r>
              <a:rPr lang="en-US" altLang="ja-JP" sz="1500" dirty="0"/>
              <a:t>“Pursuer”, time = 1]</a:t>
            </a:r>
          </a:p>
          <a:p>
            <a:pPr>
              <a:lnSpc>
                <a:spcPct val="130000"/>
              </a:lnSpc>
            </a:pPr>
            <a:r>
              <a:rPr lang="en-US" altLang="ja-JP" sz="1500" dirty="0" smtClean="0"/>
              <a:t>[(4,2), </a:t>
            </a:r>
            <a:r>
              <a:rPr lang="en-US" altLang="ja-JP" sz="1500" dirty="0"/>
              <a:t>“Pursuer”, time = 1]</a:t>
            </a:r>
            <a:endParaRPr kumimoji="1" lang="ja-JP" altLang="en-US" sz="1500" dirty="0"/>
          </a:p>
        </p:txBody>
      </p:sp>
      <p:sp>
        <p:nvSpPr>
          <p:cNvPr id="93" name="テキスト ボックス 92"/>
          <p:cNvSpPr txBox="1"/>
          <p:nvPr/>
        </p:nvSpPr>
        <p:spPr>
          <a:xfrm>
            <a:off x="6690093" y="4609408"/>
            <a:ext cx="1950987" cy="369332"/>
          </a:xfrm>
          <a:prstGeom prst="rect">
            <a:avLst/>
          </a:prstGeom>
          <a:noFill/>
        </p:spPr>
        <p:txBody>
          <a:bodyPr wrap="square" rtlCol="0">
            <a:spAutoFit/>
          </a:bodyPr>
          <a:lstStyle/>
          <a:p>
            <a:pPr algn="ctr">
              <a:lnSpc>
                <a:spcPct val="150000"/>
              </a:lnSpc>
            </a:pPr>
            <a:r>
              <a:rPr kumimoji="1" lang="en-US" altLang="ja-JP" sz="1200" dirty="0"/>
              <a:t>…</a:t>
            </a:r>
            <a:endParaRPr kumimoji="1" lang="ja-JP" altLang="en-US" sz="1200" dirty="0"/>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7</a:t>
            </a:fld>
            <a:endParaRPr lang="en-US"/>
          </a:p>
        </p:txBody>
      </p:sp>
      <p:pic>
        <p:nvPicPr>
          <p:cNvPr id="128" name="図 127"/>
          <p:cNvPicPr>
            <a:picLocks noChangeAspect="1"/>
          </p:cNvPicPr>
          <p:nvPr/>
        </p:nvPicPr>
        <p:blipFill>
          <a:blip r:embed="rId4"/>
          <a:stretch>
            <a:fillRect/>
          </a:stretch>
        </p:blipFill>
        <p:spPr>
          <a:xfrm>
            <a:off x="2154222" y="1595438"/>
            <a:ext cx="1107280" cy="1107280"/>
          </a:xfrm>
          <a:prstGeom prst="rect">
            <a:avLst/>
          </a:prstGeom>
        </p:spPr>
      </p:pic>
      <p:pic>
        <p:nvPicPr>
          <p:cNvPr id="129" name="図 128"/>
          <p:cNvPicPr>
            <a:picLocks noChangeAspect="1"/>
          </p:cNvPicPr>
          <p:nvPr/>
        </p:nvPicPr>
        <p:blipFill>
          <a:blip r:embed="rId4"/>
          <a:stretch>
            <a:fillRect/>
          </a:stretch>
        </p:blipFill>
        <p:spPr>
          <a:xfrm>
            <a:off x="3645415" y="2337558"/>
            <a:ext cx="1107280" cy="1107280"/>
          </a:xfrm>
          <a:prstGeom prst="rect">
            <a:avLst/>
          </a:prstGeom>
        </p:spPr>
      </p:pic>
      <p:pic>
        <p:nvPicPr>
          <p:cNvPr id="130" name="図 129"/>
          <p:cNvPicPr>
            <a:picLocks noChangeAspect="1"/>
          </p:cNvPicPr>
          <p:nvPr/>
        </p:nvPicPr>
        <p:blipFill>
          <a:blip r:embed="rId4"/>
          <a:stretch>
            <a:fillRect/>
          </a:stretch>
        </p:blipFill>
        <p:spPr>
          <a:xfrm>
            <a:off x="3645415" y="4209589"/>
            <a:ext cx="1107280" cy="1107280"/>
          </a:xfrm>
          <a:prstGeom prst="rect">
            <a:avLst/>
          </a:prstGeom>
        </p:spPr>
      </p:pic>
      <p:pic>
        <p:nvPicPr>
          <p:cNvPr id="131" name="図 130"/>
          <p:cNvPicPr>
            <a:picLocks noChangeAspect="1"/>
          </p:cNvPicPr>
          <p:nvPr/>
        </p:nvPicPr>
        <p:blipFill>
          <a:blip r:embed="rId4"/>
          <a:stretch>
            <a:fillRect/>
          </a:stretch>
        </p:blipFill>
        <p:spPr>
          <a:xfrm>
            <a:off x="1035367" y="3460332"/>
            <a:ext cx="1107280" cy="1107280"/>
          </a:xfrm>
          <a:prstGeom prst="rect">
            <a:avLst/>
          </a:prstGeom>
        </p:spPr>
      </p:pic>
      <p:pic>
        <p:nvPicPr>
          <p:cNvPr id="133" name="図 132"/>
          <p:cNvPicPr>
            <a:picLocks noChangeAspect="1"/>
          </p:cNvPicPr>
          <p:nvPr/>
        </p:nvPicPr>
        <p:blipFill>
          <a:blip r:embed="rId5"/>
          <a:stretch>
            <a:fillRect/>
          </a:stretch>
        </p:blipFill>
        <p:spPr>
          <a:xfrm>
            <a:off x="2536086" y="3100850"/>
            <a:ext cx="1091256" cy="1085390"/>
          </a:xfrm>
          <a:prstGeom prst="rect">
            <a:avLst/>
          </a:prstGeom>
        </p:spPr>
      </p:pic>
      <p:grpSp>
        <p:nvGrpSpPr>
          <p:cNvPr id="21" name="グループ化 20"/>
          <p:cNvGrpSpPr/>
          <p:nvPr/>
        </p:nvGrpSpPr>
        <p:grpSpPr>
          <a:xfrm>
            <a:off x="1034119" y="5784300"/>
            <a:ext cx="6529589" cy="850505"/>
            <a:chOff x="1668550" y="24084029"/>
            <a:chExt cx="8852967" cy="1214560"/>
          </a:xfrm>
        </p:grpSpPr>
        <p:pic>
          <p:nvPicPr>
            <p:cNvPr id="22" name="図 21"/>
            <p:cNvPicPr>
              <a:picLocks noChangeAspect="1"/>
            </p:cNvPicPr>
            <p:nvPr/>
          </p:nvPicPr>
          <p:blipFill rotWithShape="1">
            <a:blip r:embed="rId6"/>
            <a:srcRect l="3009" r="12977" b="12874"/>
            <a:stretch/>
          </p:blipFill>
          <p:spPr>
            <a:xfrm>
              <a:off x="1668550" y="24098042"/>
              <a:ext cx="360000" cy="360000"/>
            </a:xfrm>
            <a:prstGeom prst="rect">
              <a:avLst/>
            </a:prstGeom>
            <a:ln>
              <a:solidFill>
                <a:schemeClr val="tx1"/>
              </a:solidFill>
            </a:ln>
          </p:spPr>
        </p:pic>
        <p:pic>
          <p:nvPicPr>
            <p:cNvPr id="23" name="図 22"/>
            <p:cNvPicPr>
              <a:picLocks noChangeAspect="1"/>
            </p:cNvPicPr>
            <p:nvPr/>
          </p:nvPicPr>
          <p:blipFill rotWithShape="1">
            <a:blip r:embed="rId7"/>
            <a:srcRect t="1728" r="17634" b="15907"/>
            <a:stretch/>
          </p:blipFill>
          <p:spPr>
            <a:xfrm>
              <a:off x="6409175" y="24097313"/>
              <a:ext cx="359999" cy="360000"/>
            </a:xfrm>
            <a:prstGeom prst="rect">
              <a:avLst/>
            </a:prstGeom>
          </p:spPr>
        </p:pic>
        <p:pic>
          <p:nvPicPr>
            <p:cNvPr id="24" name="図 23"/>
            <p:cNvPicPr>
              <a:picLocks noChangeAspect="1"/>
            </p:cNvPicPr>
            <p:nvPr/>
          </p:nvPicPr>
          <p:blipFill rotWithShape="1">
            <a:blip r:embed="rId8"/>
            <a:srcRect l="1" t="15595" r="19537" b="10939"/>
            <a:stretch/>
          </p:blipFill>
          <p:spPr>
            <a:xfrm>
              <a:off x="6409174" y="24836132"/>
              <a:ext cx="359999" cy="360000"/>
            </a:xfrm>
            <a:prstGeom prst="rect">
              <a:avLst/>
            </a:prstGeom>
          </p:spPr>
        </p:pic>
        <p:pic>
          <p:nvPicPr>
            <p:cNvPr id="25" name="図 24"/>
            <p:cNvPicPr>
              <a:picLocks noChangeAspect="1"/>
            </p:cNvPicPr>
            <p:nvPr/>
          </p:nvPicPr>
          <p:blipFill rotWithShape="1">
            <a:blip r:embed="rId9"/>
            <a:srcRect t="847" b="847"/>
            <a:stretch/>
          </p:blipFill>
          <p:spPr>
            <a:xfrm>
              <a:off x="4522022" y="24098042"/>
              <a:ext cx="353897" cy="353898"/>
            </a:xfrm>
            <a:prstGeom prst="rect">
              <a:avLst/>
            </a:prstGeom>
          </p:spPr>
        </p:pic>
        <p:pic>
          <p:nvPicPr>
            <p:cNvPr id="26" name="図 25"/>
            <p:cNvPicPr>
              <a:picLocks noChangeAspect="1"/>
            </p:cNvPicPr>
            <p:nvPr/>
          </p:nvPicPr>
          <p:blipFill rotWithShape="1">
            <a:blip r:embed="rId10"/>
            <a:srcRect t="1250" b="1250"/>
            <a:stretch/>
          </p:blipFill>
          <p:spPr>
            <a:xfrm>
              <a:off x="4506562" y="24836132"/>
              <a:ext cx="360000" cy="360000"/>
            </a:xfrm>
            <a:prstGeom prst="rect">
              <a:avLst/>
            </a:prstGeom>
          </p:spPr>
        </p:pic>
        <p:pic>
          <p:nvPicPr>
            <p:cNvPr id="27" name="図 26"/>
            <p:cNvPicPr>
              <a:picLocks noChangeAspect="1"/>
            </p:cNvPicPr>
            <p:nvPr/>
          </p:nvPicPr>
          <p:blipFill rotWithShape="1">
            <a:blip r:embed="rId11"/>
            <a:srcRect l="1351" r="1351"/>
            <a:stretch/>
          </p:blipFill>
          <p:spPr>
            <a:xfrm>
              <a:off x="1670586" y="24838551"/>
              <a:ext cx="360000" cy="360000"/>
            </a:xfrm>
            <a:prstGeom prst="rect">
              <a:avLst/>
            </a:prstGeom>
          </p:spPr>
        </p:pic>
        <p:sp>
          <p:nvSpPr>
            <p:cNvPr id="28" name="テキスト ボックス 27"/>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9" name="テキスト ボックス 28"/>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30" name="テキスト ボックス 29"/>
            <p:cNvSpPr txBox="1"/>
            <p:nvPr/>
          </p:nvSpPr>
          <p:spPr>
            <a:xfrm>
              <a:off x="4866562" y="24084029"/>
              <a:ext cx="2155746"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1" name="テキスト ボックス 30"/>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2" name="テキスト ボックス 31"/>
            <p:cNvSpPr txBox="1"/>
            <p:nvPr/>
          </p:nvSpPr>
          <p:spPr>
            <a:xfrm>
              <a:off x="4866562" y="24798789"/>
              <a:ext cx="2041053"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3" name="テキスト ボックス 32"/>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grpSp>
      <p:sp>
        <p:nvSpPr>
          <p:cNvPr id="40" name="テキスト ボックス 39"/>
          <p:cNvSpPr txBox="1"/>
          <p:nvPr/>
        </p:nvSpPr>
        <p:spPr>
          <a:xfrm>
            <a:off x="1596182" y="1922060"/>
            <a:ext cx="2436400" cy="415498"/>
          </a:xfrm>
          <a:prstGeom prst="rect">
            <a:avLst/>
          </a:prstGeom>
          <a:noFill/>
        </p:spPr>
        <p:txBody>
          <a:bodyPr wrap="square" rtlCol="0">
            <a:spAutoFit/>
          </a:bodyPr>
          <a:lstStyle/>
          <a:p>
            <a:pPr>
              <a:lnSpc>
                <a:spcPct val="150000"/>
              </a:lnSpc>
            </a:pPr>
            <a:r>
              <a:rPr lang="en-US" altLang="ja-JP" sz="1500" dirty="0" smtClean="0"/>
              <a:t>[(4,1), </a:t>
            </a:r>
            <a:r>
              <a:rPr lang="en-US" altLang="ja-JP" sz="1500" dirty="0"/>
              <a:t>“Pursuer”, time = 0] </a:t>
            </a:r>
            <a:endParaRPr kumimoji="1" lang="ja-JP" altLang="en-US" sz="1500" dirty="0"/>
          </a:p>
        </p:txBody>
      </p:sp>
      <p:sp>
        <p:nvSpPr>
          <p:cNvPr id="79" name="テキスト ボックス 78"/>
          <p:cNvSpPr txBox="1"/>
          <p:nvPr/>
        </p:nvSpPr>
        <p:spPr>
          <a:xfrm>
            <a:off x="3149410" y="2650326"/>
            <a:ext cx="2436400" cy="415498"/>
          </a:xfrm>
          <a:prstGeom prst="rect">
            <a:avLst/>
          </a:prstGeom>
          <a:noFill/>
        </p:spPr>
        <p:txBody>
          <a:bodyPr wrap="square" rtlCol="0">
            <a:spAutoFit/>
          </a:bodyPr>
          <a:lstStyle/>
          <a:p>
            <a:pPr>
              <a:lnSpc>
                <a:spcPct val="150000"/>
              </a:lnSpc>
            </a:pPr>
            <a:r>
              <a:rPr lang="en-US" altLang="ja-JP" sz="1500" dirty="0" smtClean="0"/>
              <a:t>[(8,3), </a:t>
            </a:r>
            <a:r>
              <a:rPr lang="en-US" altLang="ja-JP" sz="1500" dirty="0"/>
              <a:t>“Pursuer”, time = 0] </a:t>
            </a:r>
            <a:endParaRPr kumimoji="1" lang="ja-JP" altLang="en-US" sz="1500" dirty="0"/>
          </a:p>
        </p:txBody>
      </p:sp>
      <p:sp>
        <p:nvSpPr>
          <p:cNvPr id="80" name="テキスト ボックス 79"/>
          <p:cNvSpPr txBox="1"/>
          <p:nvPr/>
        </p:nvSpPr>
        <p:spPr>
          <a:xfrm>
            <a:off x="3209013" y="4558377"/>
            <a:ext cx="2436400" cy="402803"/>
          </a:xfrm>
          <a:prstGeom prst="rect">
            <a:avLst/>
          </a:prstGeom>
          <a:noFill/>
        </p:spPr>
        <p:txBody>
          <a:bodyPr wrap="square" rtlCol="0">
            <a:spAutoFit/>
          </a:bodyPr>
          <a:lstStyle/>
          <a:p>
            <a:pPr>
              <a:lnSpc>
                <a:spcPct val="150000"/>
              </a:lnSpc>
            </a:pPr>
            <a:r>
              <a:rPr lang="en-US" altLang="ja-JP" sz="1500" dirty="0" smtClean="0"/>
              <a:t>[(</a:t>
            </a:r>
            <a:r>
              <a:rPr lang="en-US" altLang="ja-JP" sz="1500" dirty="0"/>
              <a:t>8</a:t>
            </a:r>
            <a:r>
              <a:rPr lang="en-US" altLang="ja-JP" sz="1500" dirty="0" smtClean="0"/>
              <a:t>,8), </a:t>
            </a:r>
            <a:r>
              <a:rPr lang="en-US" altLang="ja-JP" sz="1500" dirty="0"/>
              <a:t>“Pursuer”, time = 0] </a:t>
            </a:r>
            <a:endParaRPr kumimoji="1" lang="ja-JP" altLang="en-US" sz="1500" dirty="0"/>
          </a:p>
        </p:txBody>
      </p:sp>
      <p:sp>
        <p:nvSpPr>
          <p:cNvPr id="81" name="テキスト ボックス 80"/>
          <p:cNvSpPr txBox="1"/>
          <p:nvPr/>
        </p:nvSpPr>
        <p:spPr>
          <a:xfrm>
            <a:off x="431064" y="3790367"/>
            <a:ext cx="2436400" cy="415498"/>
          </a:xfrm>
          <a:prstGeom prst="rect">
            <a:avLst/>
          </a:prstGeom>
          <a:noFill/>
        </p:spPr>
        <p:txBody>
          <a:bodyPr wrap="square" rtlCol="0">
            <a:spAutoFit/>
          </a:bodyPr>
          <a:lstStyle/>
          <a:p>
            <a:pPr>
              <a:lnSpc>
                <a:spcPct val="150000"/>
              </a:lnSpc>
            </a:pPr>
            <a:r>
              <a:rPr lang="en-US" altLang="ja-JP" sz="1500" dirty="0" smtClean="0"/>
              <a:t>[(1,6), </a:t>
            </a:r>
            <a:r>
              <a:rPr lang="en-US" altLang="ja-JP" sz="1500" dirty="0"/>
              <a:t>“Pursuer”, time = 0] </a:t>
            </a:r>
            <a:endParaRPr kumimoji="1" lang="ja-JP" altLang="en-US" sz="1500" dirty="0"/>
          </a:p>
        </p:txBody>
      </p:sp>
      <p:sp>
        <p:nvSpPr>
          <p:cNvPr id="82" name="テキスト ボックス 81"/>
          <p:cNvSpPr txBox="1"/>
          <p:nvPr/>
        </p:nvSpPr>
        <p:spPr>
          <a:xfrm>
            <a:off x="2121004" y="3407929"/>
            <a:ext cx="2436400" cy="415498"/>
          </a:xfrm>
          <a:prstGeom prst="rect">
            <a:avLst/>
          </a:prstGeom>
          <a:noFill/>
        </p:spPr>
        <p:txBody>
          <a:bodyPr wrap="square" rtlCol="0">
            <a:spAutoFit/>
          </a:bodyPr>
          <a:lstStyle/>
          <a:p>
            <a:pPr>
              <a:lnSpc>
                <a:spcPct val="150000"/>
              </a:lnSpc>
            </a:pPr>
            <a:r>
              <a:rPr lang="en-US" altLang="ja-JP" sz="1500" dirty="0" smtClean="0"/>
              <a:t>[(5,5), </a:t>
            </a:r>
            <a:r>
              <a:rPr lang="en-US" altLang="ja-JP" sz="1500" dirty="0"/>
              <a:t>“Target”, time = 0] </a:t>
            </a:r>
            <a:endParaRPr kumimoji="1" lang="ja-JP" altLang="en-US" sz="1500" dirty="0"/>
          </a:p>
        </p:txBody>
      </p:sp>
    </p:spTree>
    <p:extLst>
      <p:ext uri="{BB962C8B-B14F-4D97-AF65-F5344CB8AC3E}">
        <p14:creationId xmlns:p14="http://schemas.microsoft.com/office/powerpoint/2010/main" val="89404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2" nodeType="clickEffect">
                                  <p:stCondLst>
                                    <p:cond delay="0"/>
                                  </p:stCondLst>
                                  <p:childTnLst>
                                    <p:animMotion origin="layout" path="M 8.33333E-7 3.33333E-6 L 0.41588 0.02615 " pathEditMode="relative" rAng="0" ptsTypes="AA">
                                      <p:cBhvr>
                                        <p:cTn id="11" dur="2000" fill="hold"/>
                                        <p:tgtEl>
                                          <p:spTgt spid="40"/>
                                        </p:tgtEl>
                                        <p:attrNameLst>
                                          <p:attrName>ppt_x</p:attrName>
                                          <p:attrName>ppt_y</p:attrName>
                                        </p:attrNameLst>
                                      </p:cBhvr>
                                      <p:rCtr x="20794" y="1296"/>
                                    </p:animMotion>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wipe(down)">
                                      <p:cBhvr>
                                        <p:cTn id="16" dur="500"/>
                                        <p:tgtEl>
                                          <p:spTgt spid="79"/>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2" nodeType="clickEffect">
                                  <p:stCondLst>
                                    <p:cond delay="0"/>
                                  </p:stCondLst>
                                  <p:childTnLst>
                                    <p:animMotion origin="layout" path="M -3.125E-6 3.33333E-6 L 0.28841 -0.03542 " pathEditMode="relative" rAng="0" ptsTypes="AA">
                                      <p:cBhvr>
                                        <p:cTn id="20" dur="2000" fill="hold"/>
                                        <p:tgtEl>
                                          <p:spTgt spid="79"/>
                                        </p:tgtEl>
                                        <p:attrNameLst>
                                          <p:attrName>ppt_x</p:attrName>
                                          <p:attrName>ppt_y</p:attrName>
                                        </p:attrNameLst>
                                      </p:cBhvr>
                                      <p:rCtr x="14414" y="-1782"/>
                                    </p:animMotion>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wipe(down)">
                                      <p:cBhvr>
                                        <p:cTn id="25" dur="500"/>
                                        <p:tgtEl>
                                          <p:spTgt spid="80"/>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2" nodeType="clickEffect">
                                  <p:stCondLst>
                                    <p:cond delay="0"/>
                                  </p:stCondLst>
                                  <p:childTnLst>
                                    <p:animMotion origin="layout" path="M -0.00469 -0.00417 L 0.28451 -0.27176 " pathEditMode="relative" rAng="0" ptsTypes="AA">
                                      <p:cBhvr>
                                        <p:cTn id="29" dur="2000" fill="hold"/>
                                        <p:tgtEl>
                                          <p:spTgt spid="80"/>
                                        </p:tgtEl>
                                        <p:attrNameLst>
                                          <p:attrName>ppt_x</p:attrName>
                                          <p:attrName>ppt_y</p:attrName>
                                        </p:attrNameLst>
                                      </p:cBhvr>
                                      <p:rCtr x="14453" y="-13380"/>
                                    </p:animMotion>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81"/>
                                        </p:tgtEl>
                                        <p:attrNameLst>
                                          <p:attrName>style.visibility</p:attrName>
                                        </p:attrNameLst>
                                      </p:cBhvr>
                                      <p:to>
                                        <p:strVal val="visible"/>
                                      </p:to>
                                    </p:set>
                                    <p:animEffect transition="in" filter="wipe(down)">
                                      <p:cBhvr>
                                        <p:cTn id="34" dur="500"/>
                                        <p:tgtEl>
                                          <p:spTgt spid="81"/>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2" nodeType="clickEffect">
                                  <p:stCondLst>
                                    <p:cond delay="0"/>
                                  </p:stCondLst>
                                  <p:childTnLst>
                                    <p:animMotion origin="layout" path="M 0.00117 -0.00417 L 0.5125 -0.12315 " pathEditMode="relative" rAng="0" ptsTypes="AA">
                                      <p:cBhvr>
                                        <p:cTn id="38" dur="2000" fill="hold"/>
                                        <p:tgtEl>
                                          <p:spTgt spid="81"/>
                                        </p:tgtEl>
                                        <p:attrNameLst>
                                          <p:attrName>ppt_x</p:attrName>
                                          <p:attrName>ppt_y</p:attrName>
                                        </p:attrNameLst>
                                      </p:cBhvr>
                                      <p:rCtr x="25560" y="-5949"/>
                                    </p:animMotion>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82"/>
                                        </p:tgtEl>
                                        <p:attrNameLst>
                                          <p:attrName>style.visibility</p:attrName>
                                        </p:attrNameLst>
                                      </p:cBhvr>
                                      <p:to>
                                        <p:strVal val="visible"/>
                                      </p:to>
                                    </p:set>
                                    <p:animEffect transition="in" filter="wipe(down)">
                                      <p:cBhvr>
                                        <p:cTn id="43" dur="500"/>
                                        <p:tgtEl>
                                          <p:spTgt spid="82"/>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2" nodeType="clickEffect">
                                  <p:stCondLst>
                                    <p:cond delay="0"/>
                                  </p:stCondLst>
                                  <p:childTnLst>
                                    <p:animMotion origin="layout" path="M 0.00117 -0.00833 L 0.37396 -0.025 " pathEditMode="relative" rAng="0" ptsTypes="AA">
                                      <p:cBhvr>
                                        <p:cTn id="47" dur="2000" fill="hold"/>
                                        <p:tgtEl>
                                          <p:spTgt spid="82"/>
                                        </p:tgtEl>
                                        <p:attrNameLst>
                                          <p:attrName>ppt_x</p:attrName>
                                          <p:attrName>ppt_y</p:attrName>
                                        </p:attrNameLst>
                                      </p:cBhvr>
                                      <p:rCtr x="18633" y="-833"/>
                                    </p:animMotion>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grpId="1" nodeType="clickEffect">
                                  <p:stCondLst>
                                    <p:cond delay="0"/>
                                  </p:stCondLst>
                                  <p:childTnLst>
                                    <p:animEffect transition="out" filter="wipe(down)">
                                      <p:cBhvr>
                                        <p:cTn id="51" dur="500"/>
                                        <p:tgtEl>
                                          <p:spTgt spid="40"/>
                                        </p:tgtEl>
                                      </p:cBhvr>
                                    </p:animEffect>
                                    <p:set>
                                      <p:cBhvr>
                                        <p:cTn id="52" dur="1" fill="hold">
                                          <p:stCondLst>
                                            <p:cond delay="499"/>
                                          </p:stCondLst>
                                        </p:cTn>
                                        <p:tgtEl>
                                          <p:spTgt spid="4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8"/>
                                        </p:tgtEl>
                                        <p:attrNameLst>
                                          <p:attrName>style.visibility</p:attrName>
                                        </p:attrNameLst>
                                      </p:cBhvr>
                                      <p:to>
                                        <p:strVal val="visible"/>
                                      </p:to>
                                    </p:set>
                                    <p:animEffect transition="in" filter="fade">
                                      <p:cBhvr>
                                        <p:cTn id="57" dur="500"/>
                                        <p:tgtEl>
                                          <p:spTgt spid="12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87"/>
                                        </p:tgtEl>
                                        <p:attrNameLst>
                                          <p:attrName>style.visibility</p:attrName>
                                        </p:attrNameLst>
                                      </p:cBhvr>
                                      <p:to>
                                        <p:strVal val="visible"/>
                                      </p:to>
                                    </p:set>
                                    <p:animEffect transition="in" filter="wipe(down)">
                                      <p:cBhvr>
                                        <p:cTn id="62" dur="500"/>
                                        <p:tgtEl>
                                          <p:spTgt spid="8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xit" presetSubtype="4" fill="hold" grpId="1" nodeType="clickEffect">
                                  <p:stCondLst>
                                    <p:cond delay="0"/>
                                  </p:stCondLst>
                                  <p:childTnLst>
                                    <p:animEffect transition="out" filter="wipe(down)">
                                      <p:cBhvr>
                                        <p:cTn id="66" dur="500"/>
                                        <p:tgtEl>
                                          <p:spTgt spid="79"/>
                                        </p:tgtEl>
                                      </p:cBhvr>
                                    </p:animEffect>
                                    <p:set>
                                      <p:cBhvr>
                                        <p:cTn id="67" dur="1" fill="hold">
                                          <p:stCondLst>
                                            <p:cond delay="499"/>
                                          </p:stCondLst>
                                        </p:cTn>
                                        <p:tgtEl>
                                          <p:spTgt spid="79"/>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29"/>
                                        </p:tgtEl>
                                        <p:attrNameLst>
                                          <p:attrName>style.visibility</p:attrName>
                                        </p:attrNameLst>
                                      </p:cBhvr>
                                      <p:to>
                                        <p:strVal val="visible"/>
                                      </p:to>
                                    </p:set>
                                    <p:animEffect transition="in" filter="fade">
                                      <p:cBhvr>
                                        <p:cTn id="72" dur="500"/>
                                        <p:tgtEl>
                                          <p:spTgt spid="12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93"/>
                                        </p:tgtEl>
                                        <p:attrNameLst>
                                          <p:attrName>style.visibility</p:attrName>
                                        </p:attrNameLst>
                                      </p:cBhvr>
                                      <p:to>
                                        <p:strVal val="visible"/>
                                      </p:to>
                                    </p:set>
                                    <p:animEffect transition="in" filter="wipe(down)">
                                      <p:cBhvr>
                                        <p:cTn id="77" dur="500"/>
                                        <p:tgtEl>
                                          <p:spTgt spid="9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xit" presetSubtype="4" fill="hold" grpId="1" nodeType="clickEffect">
                                  <p:stCondLst>
                                    <p:cond delay="0"/>
                                  </p:stCondLst>
                                  <p:childTnLst>
                                    <p:animEffect transition="out" filter="wipe(down)">
                                      <p:cBhvr>
                                        <p:cTn id="81" dur="500"/>
                                        <p:tgtEl>
                                          <p:spTgt spid="80"/>
                                        </p:tgtEl>
                                      </p:cBhvr>
                                    </p:animEffect>
                                    <p:set>
                                      <p:cBhvr>
                                        <p:cTn id="82" dur="1" fill="hold">
                                          <p:stCondLst>
                                            <p:cond delay="499"/>
                                          </p:stCondLst>
                                        </p:cTn>
                                        <p:tgtEl>
                                          <p:spTgt spid="8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30"/>
                                        </p:tgtEl>
                                        <p:attrNameLst>
                                          <p:attrName>style.visibility</p:attrName>
                                        </p:attrNameLst>
                                      </p:cBhvr>
                                      <p:to>
                                        <p:strVal val="visible"/>
                                      </p:to>
                                    </p:set>
                                    <p:animEffect transition="in" filter="fade">
                                      <p:cBhvr>
                                        <p:cTn id="87" dur="500"/>
                                        <p:tgtEl>
                                          <p:spTgt spid="13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xit" presetSubtype="4" fill="hold" grpId="1" nodeType="clickEffect">
                                  <p:stCondLst>
                                    <p:cond delay="0"/>
                                  </p:stCondLst>
                                  <p:childTnLst>
                                    <p:animEffect transition="out" filter="wipe(down)">
                                      <p:cBhvr>
                                        <p:cTn id="91" dur="500"/>
                                        <p:tgtEl>
                                          <p:spTgt spid="81"/>
                                        </p:tgtEl>
                                      </p:cBhvr>
                                    </p:animEffect>
                                    <p:set>
                                      <p:cBhvr>
                                        <p:cTn id="92" dur="1" fill="hold">
                                          <p:stCondLst>
                                            <p:cond delay="499"/>
                                          </p:stCondLst>
                                        </p:cTn>
                                        <p:tgtEl>
                                          <p:spTgt spid="81"/>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31"/>
                                        </p:tgtEl>
                                        <p:attrNameLst>
                                          <p:attrName>style.visibility</p:attrName>
                                        </p:attrNameLst>
                                      </p:cBhvr>
                                      <p:to>
                                        <p:strVal val="visible"/>
                                      </p:to>
                                    </p:set>
                                    <p:animEffect transition="in" filter="fade">
                                      <p:cBhvr>
                                        <p:cTn id="97" dur="500"/>
                                        <p:tgtEl>
                                          <p:spTgt spid="13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xit" presetSubtype="4" fill="hold" grpId="1" nodeType="clickEffect">
                                  <p:stCondLst>
                                    <p:cond delay="0"/>
                                  </p:stCondLst>
                                  <p:childTnLst>
                                    <p:animEffect transition="out" filter="wipe(down)">
                                      <p:cBhvr>
                                        <p:cTn id="101" dur="500"/>
                                        <p:tgtEl>
                                          <p:spTgt spid="82"/>
                                        </p:tgtEl>
                                      </p:cBhvr>
                                    </p:animEffect>
                                    <p:set>
                                      <p:cBhvr>
                                        <p:cTn id="102" dur="1" fill="hold">
                                          <p:stCondLst>
                                            <p:cond delay="499"/>
                                          </p:stCondLst>
                                        </p:cTn>
                                        <p:tgtEl>
                                          <p:spTgt spid="8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33"/>
                                        </p:tgtEl>
                                        <p:attrNameLst>
                                          <p:attrName>style.visibility</p:attrName>
                                        </p:attrNameLst>
                                      </p:cBhvr>
                                      <p:to>
                                        <p:strVal val="visible"/>
                                      </p:to>
                                    </p:set>
                                    <p:animEffect transition="in" filter="fade">
                                      <p:cBhvr>
                                        <p:cTn id="107" dur="500"/>
                                        <p:tgtEl>
                                          <p:spTgt spid="133"/>
                                        </p:tgtEl>
                                      </p:cBhvr>
                                    </p:animEffect>
                                  </p:childTnLst>
                                </p:cTn>
                              </p:par>
                            </p:childTnLst>
                          </p:cTn>
                        </p:par>
                      </p:childTnLst>
                    </p:cTn>
                  </p:par>
                  <p:par>
                    <p:cTn id="108" fill="hold">
                      <p:stCondLst>
                        <p:cond delay="indefinite"/>
                      </p:stCondLst>
                      <p:childTnLst>
                        <p:par>
                          <p:cTn id="109" fill="hold">
                            <p:stCondLst>
                              <p:cond delay="0"/>
                            </p:stCondLst>
                            <p:childTnLst>
                              <p:par>
                                <p:cTn id="110" presetID="42" presetClass="path" presetSubtype="0" accel="50000" decel="50000" fill="hold" grpId="1" nodeType="clickEffect">
                                  <p:stCondLst>
                                    <p:cond delay="0"/>
                                  </p:stCondLst>
                                  <p:childTnLst>
                                    <p:animMotion origin="layout" path="M 2.29167E-6 4.44444E-6 L -0.00052 -0.19537 " pathEditMode="relative" rAng="0" ptsTypes="AA">
                                      <p:cBhvr>
                                        <p:cTn id="111" dur="2000" fill="hold"/>
                                        <p:tgtEl>
                                          <p:spTgt spid="87"/>
                                        </p:tgtEl>
                                        <p:attrNameLst>
                                          <p:attrName>ppt_x</p:attrName>
                                          <p:attrName>ppt_y</p:attrName>
                                        </p:attrNameLst>
                                      </p:cBhvr>
                                      <p:rCtr x="-26" y="-9769"/>
                                    </p:animMotion>
                                  </p:childTnLst>
                                </p:cTn>
                              </p:par>
                            </p:childTnLst>
                          </p:cTn>
                        </p:par>
                      </p:childTnLst>
                    </p:cTn>
                  </p:par>
                  <p:par>
                    <p:cTn id="112" fill="hold">
                      <p:stCondLst>
                        <p:cond delay="indefinite"/>
                      </p:stCondLst>
                      <p:childTnLst>
                        <p:par>
                          <p:cTn id="113" fill="hold">
                            <p:stCondLst>
                              <p:cond delay="0"/>
                            </p:stCondLst>
                            <p:childTnLst>
                              <p:par>
                                <p:cTn id="114" presetID="42" presetClass="path" presetSubtype="0" accel="50000" decel="50000" fill="hold" grpId="1" nodeType="clickEffect">
                                  <p:stCondLst>
                                    <p:cond delay="0"/>
                                  </p:stCondLst>
                                  <p:childTnLst>
                                    <p:animMotion origin="layout" path="M 4.16667E-6 -4.07407E-6 L -0.00131 -0.15856 " pathEditMode="relative" rAng="0" ptsTypes="AA">
                                      <p:cBhvr>
                                        <p:cTn id="115" dur="2000" fill="hold"/>
                                        <p:tgtEl>
                                          <p:spTgt spid="93"/>
                                        </p:tgtEl>
                                        <p:attrNameLst>
                                          <p:attrName>ppt_x</p:attrName>
                                          <p:attrName>ppt_y</p:attrName>
                                        </p:attrNameLst>
                                      </p:cBhvr>
                                      <p:rCtr x="-65" y="-79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7" grpId="1"/>
      <p:bldP spid="93" grpId="0"/>
      <p:bldP spid="93" grpId="1"/>
      <p:bldP spid="40" grpId="0"/>
      <p:bldP spid="40" grpId="1"/>
      <p:bldP spid="40" grpId="2"/>
      <p:bldP spid="79" grpId="0"/>
      <p:bldP spid="79" grpId="1"/>
      <p:bldP spid="79" grpId="2"/>
      <p:bldP spid="80" grpId="0"/>
      <p:bldP spid="80" grpId="1"/>
      <p:bldP spid="80" grpId="2"/>
      <p:bldP spid="81" grpId="0"/>
      <p:bldP spid="81" grpId="1"/>
      <p:bldP spid="81" grpId="2"/>
      <p:bldP spid="82" grpId="0"/>
      <p:bldP spid="82" grpId="1"/>
      <p:bldP spid="82" grpId="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stretch>
            <a:fillRect/>
          </a:stretch>
        </p:blipFill>
        <p:spPr>
          <a:xfrm>
            <a:off x="1008838" y="1572317"/>
            <a:ext cx="3794069" cy="3786600"/>
          </a:xfrm>
          <a:prstGeom prst="rect">
            <a:avLst/>
          </a:prstGeom>
        </p:spPr>
      </p:pic>
      <p:pic>
        <p:nvPicPr>
          <p:cNvPr id="4" name="図 3"/>
          <p:cNvPicPr>
            <a:picLocks noChangeAspect="1"/>
          </p:cNvPicPr>
          <p:nvPr/>
        </p:nvPicPr>
        <p:blipFill>
          <a:blip r:embed="rId4"/>
          <a:stretch>
            <a:fillRect/>
          </a:stretch>
        </p:blipFill>
        <p:spPr>
          <a:xfrm>
            <a:off x="1009080" y="1578548"/>
            <a:ext cx="3780368" cy="3780368"/>
          </a:xfrm>
          <a:prstGeom prst="rect">
            <a:avLst/>
          </a:prstGeom>
        </p:spPr>
      </p:pic>
      <p:sp>
        <p:nvSpPr>
          <p:cNvPr id="35" name="正方形/長方形 34"/>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grpSp>
        <p:nvGrpSpPr>
          <p:cNvPr id="5" name="グループ化 4"/>
          <p:cNvGrpSpPr/>
          <p:nvPr/>
        </p:nvGrpSpPr>
        <p:grpSpPr>
          <a:xfrm>
            <a:off x="6235700" y="1578548"/>
            <a:ext cx="2933700" cy="3780368"/>
            <a:chOff x="6565662" y="1578548"/>
            <a:chExt cx="2575923" cy="3780368"/>
          </a:xfrm>
        </p:grpSpPr>
        <p:sp>
          <p:nvSpPr>
            <p:cNvPr id="38" name="正方形/長方形 37"/>
            <p:cNvSpPr/>
            <p:nvPr/>
          </p:nvSpPr>
          <p:spPr>
            <a:xfrm>
              <a:off x="6565662" y="1578548"/>
              <a:ext cx="2575923" cy="378036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9" name="正方形/長方形 38"/>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Priority </a:t>
              </a:r>
              <a:r>
                <a:rPr kumimoji="1" lang="en-US" altLang="ja-JP" b="1" dirty="0" smtClean="0"/>
                <a:t>Queue </a:t>
              </a:r>
              <a:r>
                <a:rPr kumimoji="1" lang="ja-JP" altLang="en-US" b="1" dirty="0" smtClean="0"/>
                <a:t>優先キュー</a:t>
              </a:r>
              <a:endParaRPr kumimoji="1" lang="ja-JP" altLang="en-US" b="1" dirty="0"/>
            </a:p>
          </p:txBody>
        </p:sp>
      </p:grpSp>
      <p:grpSp>
        <p:nvGrpSpPr>
          <p:cNvPr id="6" name="グループ化 5"/>
          <p:cNvGrpSpPr/>
          <p:nvPr/>
        </p:nvGrpSpPr>
        <p:grpSpPr>
          <a:xfrm>
            <a:off x="6560550" y="2126789"/>
            <a:ext cx="2436400" cy="2677656"/>
            <a:chOff x="6675000" y="2123882"/>
            <a:chExt cx="2436400" cy="2677656"/>
          </a:xfrm>
        </p:grpSpPr>
        <p:sp>
          <p:nvSpPr>
            <p:cNvPr id="40" name="テキスト ボックス 39"/>
            <p:cNvSpPr txBox="1"/>
            <p:nvPr/>
          </p:nvSpPr>
          <p:spPr>
            <a:xfrm>
              <a:off x="6675000" y="2123882"/>
              <a:ext cx="2436400" cy="2677656"/>
            </a:xfrm>
            <a:prstGeom prst="rect">
              <a:avLst/>
            </a:prstGeom>
            <a:noFill/>
          </p:spPr>
          <p:txBody>
            <a:bodyPr wrap="square" rtlCol="0">
              <a:spAutoFit/>
            </a:bodyPr>
            <a:lstStyle/>
            <a:p>
              <a:pPr>
                <a:lnSpc>
                  <a:spcPct val="150000"/>
                </a:lnSpc>
              </a:pPr>
              <a:r>
                <a:rPr lang="en-US" altLang="ja-JP" sz="1400" dirty="0"/>
                <a:t>[location, “Pursuer”, time = 3] </a:t>
              </a:r>
              <a:endParaRPr kumimoji="1" lang="ja-JP" altLang="en-US" sz="1400" dirty="0"/>
            </a:p>
            <a:p>
              <a:pPr>
                <a:lnSpc>
                  <a:spcPct val="150000"/>
                </a:lnSpc>
              </a:pPr>
              <a:r>
                <a:rPr lang="en-US" altLang="ja-JP" sz="1400" dirty="0"/>
                <a:t>[location, “Pursuer”, time = 3] </a:t>
              </a:r>
              <a:endParaRPr kumimoji="1" lang="ja-JP" altLang="en-US" sz="1400" dirty="0"/>
            </a:p>
            <a:p>
              <a:pPr>
                <a:lnSpc>
                  <a:spcPct val="150000"/>
                </a:lnSpc>
              </a:pPr>
              <a:r>
                <a:rPr lang="en-US" altLang="ja-JP" sz="1400" dirty="0"/>
                <a:t>[location, “Pursuer”, time = 3] </a:t>
              </a:r>
              <a:endParaRPr kumimoji="1" lang="ja-JP" altLang="en-US" sz="1400" dirty="0"/>
            </a:p>
            <a:p>
              <a:pPr>
                <a:lnSpc>
                  <a:spcPct val="150000"/>
                </a:lnSpc>
              </a:pPr>
              <a:r>
                <a:rPr lang="en-US" altLang="ja-JP" sz="1400" dirty="0"/>
                <a:t>[location, “Pursuer”, time = 3</a:t>
              </a:r>
              <a:r>
                <a:rPr lang="en-US" altLang="ja-JP" sz="1400" dirty="0" smtClean="0"/>
                <a:t>]</a:t>
              </a:r>
            </a:p>
            <a:p>
              <a:pPr algn="ctr">
                <a:lnSpc>
                  <a:spcPct val="150000"/>
                </a:lnSpc>
              </a:pPr>
              <a:r>
                <a:rPr lang="en-US" altLang="ja-JP" sz="1400" dirty="0" smtClean="0"/>
                <a:t>…</a:t>
              </a:r>
            </a:p>
            <a:p>
              <a:pPr>
                <a:lnSpc>
                  <a:spcPct val="150000"/>
                </a:lnSpc>
              </a:pPr>
              <a:r>
                <a:rPr lang="en-US" altLang="ja-JP" sz="1400" dirty="0" smtClean="0"/>
                <a:t>[</a:t>
              </a:r>
              <a:r>
                <a:rPr lang="en-US" altLang="ja-JP" sz="1400" dirty="0"/>
                <a:t>location, “Target”, time = 3] </a:t>
              </a:r>
              <a:endParaRPr kumimoji="1" lang="ja-JP" altLang="en-US" sz="1400" dirty="0"/>
            </a:p>
            <a:p>
              <a:pPr>
                <a:lnSpc>
                  <a:spcPct val="150000"/>
                </a:lnSpc>
              </a:pPr>
              <a:r>
                <a:rPr lang="en-US" altLang="ja-JP" sz="1400" dirty="0" smtClean="0"/>
                <a:t> </a:t>
              </a:r>
              <a:endParaRPr kumimoji="1" lang="ja-JP" altLang="en-US" sz="1400" dirty="0"/>
            </a:p>
            <a:p>
              <a:pPr>
                <a:lnSpc>
                  <a:spcPct val="150000"/>
                </a:lnSpc>
              </a:pPr>
              <a:endParaRPr kumimoji="1" lang="ja-JP" altLang="en-US" sz="1400" dirty="0"/>
            </a:p>
          </p:txBody>
        </p:sp>
        <p:sp>
          <p:nvSpPr>
            <p:cNvPr id="82" name="テキスト ボックス 81"/>
            <p:cNvSpPr txBox="1"/>
            <p:nvPr/>
          </p:nvSpPr>
          <p:spPr>
            <a:xfrm>
              <a:off x="6675000" y="3461020"/>
              <a:ext cx="2436400" cy="382092"/>
            </a:xfrm>
            <a:prstGeom prst="rect">
              <a:avLst/>
            </a:prstGeom>
            <a:noFill/>
          </p:spPr>
          <p:txBody>
            <a:bodyPr wrap="square" rtlCol="0">
              <a:spAutoFit/>
            </a:bodyPr>
            <a:lstStyle/>
            <a:p>
              <a:pPr>
                <a:lnSpc>
                  <a:spcPct val="150000"/>
                </a:lnSpc>
              </a:pPr>
              <a:endParaRPr kumimoji="1" lang="ja-JP" altLang="en-US" sz="1400" dirty="0"/>
            </a:p>
          </p:txBody>
        </p:sp>
      </p:grpSp>
      <p:sp>
        <p:nvSpPr>
          <p:cNvPr id="7" name="テキスト ボックス 6"/>
          <p:cNvSpPr txBox="1"/>
          <p:nvPr/>
        </p:nvSpPr>
        <p:spPr>
          <a:xfrm>
            <a:off x="9169400" y="3322520"/>
            <a:ext cx="3022599" cy="923330"/>
          </a:xfrm>
          <a:prstGeom prst="rect">
            <a:avLst/>
          </a:prstGeom>
          <a:noFill/>
        </p:spPr>
        <p:txBody>
          <a:bodyPr wrap="square" rtlCol="0">
            <a:spAutoFit/>
          </a:bodyPr>
          <a:lstStyle/>
          <a:p>
            <a:pPr algn="ctr"/>
            <a:r>
              <a:rPr lang="en-US" altLang="zh-CN" dirty="0" smtClean="0"/>
              <a:t>Pursuer-cover-set</a:t>
            </a:r>
          </a:p>
          <a:p>
            <a:pPr algn="ctr"/>
            <a:r>
              <a:rPr lang="ja-JP" altLang="en-US" dirty="0" smtClean="0"/>
              <a:t>（</a:t>
            </a:r>
            <a:r>
              <a:rPr lang="en-US" altLang="ja-JP" dirty="0" smtClean="0"/>
              <a:t>Pursuer</a:t>
            </a:r>
            <a:r>
              <a:rPr lang="ja-JP" altLang="en-US" dirty="0" smtClean="0"/>
              <a:t>の到達可能領域）</a:t>
            </a:r>
            <a:endParaRPr lang="en-US" altLang="zh-CN" dirty="0"/>
          </a:p>
          <a:p>
            <a:pPr algn="ctr"/>
            <a:r>
              <a:rPr lang="en-US" altLang="zh-CN" dirty="0"/>
              <a:t>85</a:t>
            </a:r>
            <a:endParaRPr lang="zh-CN" altLang="en-US" dirty="0"/>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8</a:t>
            </a:fld>
            <a:endParaRPr lang="en-US"/>
          </a:p>
        </p:txBody>
      </p:sp>
      <p:sp>
        <p:nvSpPr>
          <p:cNvPr id="33" name="テキスト ボックス 32"/>
          <p:cNvSpPr txBox="1"/>
          <p:nvPr/>
        </p:nvSpPr>
        <p:spPr>
          <a:xfrm>
            <a:off x="9516681" y="2576854"/>
            <a:ext cx="2305572" cy="646331"/>
          </a:xfrm>
          <a:prstGeom prst="rect">
            <a:avLst/>
          </a:prstGeom>
          <a:noFill/>
        </p:spPr>
        <p:txBody>
          <a:bodyPr wrap="square" rtlCol="0">
            <a:spAutoFit/>
          </a:bodyPr>
          <a:lstStyle/>
          <a:p>
            <a:pPr algn="ctr"/>
            <a:r>
              <a:rPr lang="en-US" altLang="zh-CN" dirty="0" smtClean="0"/>
              <a:t>Priority Queue</a:t>
            </a:r>
          </a:p>
          <a:p>
            <a:pPr algn="ctr"/>
            <a:r>
              <a:rPr lang="ja-JP" altLang="en-US" dirty="0" smtClean="0"/>
              <a:t>が空きになると終了</a:t>
            </a:r>
            <a:endParaRPr lang="zh-CN" altLang="en-US" dirty="0"/>
          </a:p>
        </p:txBody>
      </p:sp>
      <p:grpSp>
        <p:nvGrpSpPr>
          <p:cNvPr id="19" name="グループ化 18"/>
          <p:cNvGrpSpPr/>
          <p:nvPr/>
        </p:nvGrpSpPr>
        <p:grpSpPr>
          <a:xfrm>
            <a:off x="1034119" y="5784300"/>
            <a:ext cx="6529589" cy="850505"/>
            <a:chOff x="1668550" y="24084029"/>
            <a:chExt cx="8852967" cy="1214560"/>
          </a:xfrm>
        </p:grpSpPr>
        <p:pic>
          <p:nvPicPr>
            <p:cNvPr id="20" name="図 19"/>
            <p:cNvPicPr>
              <a:picLocks noChangeAspect="1"/>
            </p:cNvPicPr>
            <p:nvPr/>
          </p:nvPicPr>
          <p:blipFill rotWithShape="1">
            <a:blip r:embed="rId5"/>
            <a:srcRect l="3009" r="12977" b="12874"/>
            <a:stretch/>
          </p:blipFill>
          <p:spPr>
            <a:xfrm>
              <a:off x="1668550" y="24098042"/>
              <a:ext cx="360000" cy="360000"/>
            </a:xfrm>
            <a:prstGeom prst="rect">
              <a:avLst/>
            </a:prstGeom>
            <a:ln>
              <a:solidFill>
                <a:schemeClr val="tx1"/>
              </a:solidFill>
            </a:ln>
          </p:spPr>
        </p:pic>
        <p:pic>
          <p:nvPicPr>
            <p:cNvPr id="21" name="図 20"/>
            <p:cNvPicPr>
              <a:picLocks noChangeAspect="1"/>
            </p:cNvPicPr>
            <p:nvPr/>
          </p:nvPicPr>
          <p:blipFill rotWithShape="1">
            <a:blip r:embed="rId6"/>
            <a:srcRect t="1728" r="17634" b="15907"/>
            <a:stretch/>
          </p:blipFill>
          <p:spPr>
            <a:xfrm>
              <a:off x="6409175" y="24097313"/>
              <a:ext cx="359999" cy="360000"/>
            </a:xfrm>
            <a:prstGeom prst="rect">
              <a:avLst/>
            </a:prstGeom>
          </p:spPr>
        </p:pic>
        <p:pic>
          <p:nvPicPr>
            <p:cNvPr id="22" name="図 21"/>
            <p:cNvPicPr>
              <a:picLocks noChangeAspect="1"/>
            </p:cNvPicPr>
            <p:nvPr/>
          </p:nvPicPr>
          <p:blipFill rotWithShape="1">
            <a:blip r:embed="rId7"/>
            <a:srcRect l="1" t="15595" r="19537" b="10939"/>
            <a:stretch/>
          </p:blipFill>
          <p:spPr>
            <a:xfrm>
              <a:off x="6409174" y="24836132"/>
              <a:ext cx="359999" cy="360000"/>
            </a:xfrm>
            <a:prstGeom prst="rect">
              <a:avLst/>
            </a:prstGeom>
          </p:spPr>
        </p:pic>
        <p:pic>
          <p:nvPicPr>
            <p:cNvPr id="23" name="図 22"/>
            <p:cNvPicPr>
              <a:picLocks noChangeAspect="1"/>
            </p:cNvPicPr>
            <p:nvPr/>
          </p:nvPicPr>
          <p:blipFill rotWithShape="1">
            <a:blip r:embed="rId8"/>
            <a:srcRect t="847" b="847"/>
            <a:stretch/>
          </p:blipFill>
          <p:spPr>
            <a:xfrm>
              <a:off x="4522022" y="24098042"/>
              <a:ext cx="353897" cy="353898"/>
            </a:xfrm>
            <a:prstGeom prst="rect">
              <a:avLst/>
            </a:prstGeom>
          </p:spPr>
        </p:pic>
        <p:pic>
          <p:nvPicPr>
            <p:cNvPr id="24" name="図 23"/>
            <p:cNvPicPr>
              <a:picLocks noChangeAspect="1"/>
            </p:cNvPicPr>
            <p:nvPr/>
          </p:nvPicPr>
          <p:blipFill rotWithShape="1">
            <a:blip r:embed="rId9"/>
            <a:srcRect t="1250" b="1250"/>
            <a:stretch/>
          </p:blipFill>
          <p:spPr>
            <a:xfrm>
              <a:off x="4506562" y="24836132"/>
              <a:ext cx="360000" cy="360000"/>
            </a:xfrm>
            <a:prstGeom prst="rect">
              <a:avLst/>
            </a:prstGeom>
          </p:spPr>
        </p:pic>
        <p:pic>
          <p:nvPicPr>
            <p:cNvPr id="25" name="図 24"/>
            <p:cNvPicPr>
              <a:picLocks noChangeAspect="1"/>
            </p:cNvPicPr>
            <p:nvPr/>
          </p:nvPicPr>
          <p:blipFill rotWithShape="1">
            <a:blip r:embed="rId10"/>
            <a:srcRect l="1351" r="1351"/>
            <a:stretch/>
          </p:blipFill>
          <p:spPr>
            <a:xfrm>
              <a:off x="1670586" y="24838551"/>
              <a:ext cx="360000" cy="360000"/>
            </a:xfrm>
            <a:prstGeom prst="rect">
              <a:avLst/>
            </a:prstGeom>
          </p:spPr>
        </p:pic>
        <p:sp>
          <p:nvSpPr>
            <p:cNvPr id="26" name="テキスト ボックス 25"/>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7" name="テキスト ボックス 26"/>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8" name="テキスト ボックス 27"/>
            <p:cNvSpPr txBox="1"/>
            <p:nvPr/>
          </p:nvSpPr>
          <p:spPr>
            <a:xfrm>
              <a:off x="4866562" y="24084029"/>
              <a:ext cx="2155746"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9" name="テキスト ボックス 28"/>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0" name="テキスト ボックス 29"/>
            <p:cNvSpPr txBox="1"/>
            <p:nvPr/>
          </p:nvSpPr>
          <p:spPr>
            <a:xfrm>
              <a:off x="4866562" y="24798789"/>
              <a:ext cx="2041053"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1" name="テキスト ボックス 30"/>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grpSp>
    </p:spTree>
    <p:extLst>
      <p:ext uri="{BB962C8B-B14F-4D97-AF65-F5344CB8AC3E}">
        <p14:creationId xmlns:p14="http://schemas.microsoft.com/office/powerpoint/2010/main" val="416158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ppt_x</p:attrName>
                                        </p:attrNameLst>
                                      </p:cBhvr>
                                      <p:tavLst>
                                        <p:tav tm="0">
                                          <p:val>
                                            <p:strVal val="#ppt_x"/>
                                          </p:val>
                                        </p:tav>
                                        <p:tav tm="100000">
                                          <p:val>
                                            <p:strVal val="#ppt_x"/>
                                          </p:val>
                                        </p:tav>
                                      </p:tavLst>
                                    </p:anim>
                                    <p:anim calcmode="lin" valueType="num">
                                      <p:cBhvr>
                                        <p:cTn id="2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正方形/長方形 39"/>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図 31"/>
          <p:cNvPicPr>
            <a:picLocks noChangeAspect="1"/>
          </p:cNvPicPr>
          <p:nvPr/>
        </p:nvPicPr>
        <p:blipFill>
          <a:blip r:embed="rId3"/>
          <a:stretch>
            <a:fillRect/>
          </a:stretch>
        </p:blipFill>
        <p:spPr>
          <a:xfrm>
            <a:off x="1029115" y="1568223"/>
            <a:ext cx="3781652" cy="3781652"/>
          </a:xfrm>
          <a:prstGeom prst="rect">
            <a:avLst/>
          </a:prstGeom>
        </p:spPr>
      </p:pic>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sp>
        <p:nvSpPr>
          <p:cNvPr id="3" name="テキスト ボックス 2"/>
          <p:cNvSpPr txBox="1"/>
          <p:nvPr/>
        </p:nvSpPr>
        <p:spPr>
          <a:xfrm>
            <a:off x="5277394" y="1601546"/>
            <a:ext cx="5103223" cy="1477328"/>
          </a:xfrm>
          <a:prstGeom prst="rect">
            <a:avLst/>
          </a:prstGeom>
          <a:noFill/>
        </p:spPr>
        <p:txBody>
          <a:bodyPr wrap="square" rtlCol="0">
            <a:spAutoFit/>
          </a:bodyPr>
          <a:lstStyle/>
          <a:p>
            <a:r>
              <a:rPr lang="ja-JP" altLang="en-US" dirty="0"/>
              <a:t>計算例</a:t>
            </a:r>
            <a:r>
              <a:rPr lang="en-US" altLang="ja-JP" dirty="0"/>
              <a:t>:</a:t>
            </a:r>
            <a:r>
              <a:rPr lang="ja-JP" altLang="en-US" dirty="0"/>
              <a:t>　パーサ４つとターゲット１つ</a:t>
            </a:r>
            <a:endParaRPr lang="en-US" altLang="ja-JP" dirty="0"/>
          </a:p>
          <a:p>
            <a:endParaRPr lang="en-US" altLang="zh-CN" dirty="0"/>
          </a:p>
          <a:p>
            <a:r>
              <a:rPr lang="ja-JP" altLang="en-US" dirty="0"/>
              <a:t>パーサに対する上下左右４つ方向に移動可能</a:t>
            </a:r>
            <a:endParaRPr lang="en-US" altLang="ja-JP" dirty="0"/>
          </a:p>
          <a:p>
            <a:endParaRPr lang="en-US" altLang="ja-JP" dirty="0"/>
          </a:p>
          <a:p>
            <a:r>
              <a:rPr lang="ja-JP" altLang="en-US" dirty="0"/>
              <a:t>各方向に</a:t>
            </a:r>
            <a:r>
              <a:rPr lang="en-US" altLang="ja-JP" dirty="0"/>
              <a:t>Pursuer-cover-set</a:t>
            </a:r>
            <a:r>
              <a:rPr lang="ja-JP" altLang="en-US" dirty="0"/>
              <a:t>を計算する</a:t>
            </a:r>
            <a:endParaRPr lang="en-US" altLang="ja-JP" dirty="0"/>
          </a:p>
        </p:txBody>
      </p:sp>
      <p:sp>
        <p:nvSpPr>
          <p:cNvPr id="6" name="スライド番号プレースホルダー 5"/>
          <p:cNvSpPr>
            <a:spLocks noGrp="1"/>
          </p:cNvSpPr>
          <p:nvPr>
            <p:ph type="sldNum" sz="quarter" idx="12"/>
          </p:nvPr>
        </p:nvSpPr>
        <p:spPr/>
        <p:txBody>
          <a:bodyPr/>
          <a:lstStyle/>
          <a:p>
            <a:fld id="{F666435A-C67E-4182-841F-98B28F8E4D33}" type="slidenum">
              <a:rPr lang="en-US" smtClean="0"/>
              <a:t>9</a:t>
            </a:fld>
            <a:endParaRPr lang="en-US"/>
          </a:p>
        </p:txBody>
      </p:sp>
      <p:sp>
        <p:nvSpPr>
          <p:cNvPr id="33" name="角丸四角形 66"/>
          <p:cNvSpPr/>
          <p:nvPr/>
        </p:nvSpPr>
        <p:spPr>
          <a:xfrm>
            <a:off x="2870507" y="3171077"/>
            <a:ext cx="5946569" cy="2288431"/>
          </a:xfrm>
          <a:prstGeom prst="roundRect">
            <a:avLst>
              <a:gd name="adj" fmla="val 456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EECB9"/>
              </a:solidFill>
            </a:endParaRPr>
          </a:p>
        </p:txBody>
      </p:sp>
      <p:sp>
        <p:nvSpPr>
          <p:cNvPr id="4" name="テキスト ボックス 3"/>
          <p:cNvSpPr txBox="1"/>
          <p:nvPr/>
        </p:nvSpPr>
        <p:spPr>
          <a:xfrm>
            <a:off x="3138724" y="3820385"/>
            <a:ext cx="1925875" cy="1477328"/>
          </a:xfrm>
          <a:prstGeom prst="rect">
            <a:avLst/>
          </a:prstGeom>
          <a:noFill/>
        </p:spPr>
        <p:txBody>
          <a:bodyPr wrap="square" rtlCol="0">
            <a:spAutoFit/>
          </a:bodyPr>
          <a:lstStyle/>
          <a:p>
            <a:pPr algn="ctr"/>
            <a:r>
              <a:rPr lang="en-US" altLang="zh-CN" dirty="0"/>
              <a:t>Pursuer-cover-set:</a:t>
            </a:r>
          </a:p>
          <a:p>
            <a:pPr algn="ctr"/>
            <a:r>
              <a:rPr lang="ja-JP" altLang="en-US" dirty="0"/>
              <a:t>上 </a:t>
            </a:r>
            <a:r>
              <a:rPr lang="en-US" altLang="ja-JP" dirty="0"/>
              <a:t>- 83</a:t>
            </a:r>
          </a:p>
          <a:p>
            <a:pPr algn="ctr"/>
            <a:r>
              <a:rPr lang="ja-JP" altLang="en-US" dirty="0"/>
              <a:t>下 </a:t>
            </a:r>
            <a:r>
              <a:rPr lang="en-US" altLang="ja-JP" dirty="0"/>
              <a:t>- </a:t>
            </a:r>
            <a:r>
              <a:rPr lang="en-US" altLang="ja-JP" b="1" dirty="0">
                <a:solidFill>
                  <a:srgbClr val="FF0000"/>
                </a:solidFill>
              </a:rPr>
              <a:t>86</a:t>
            </a:r>
          </a:p>
          <a:p>
            <a:pPr algn="ctr"/>
            <a:r>
              <a:rPr lang="ja-JP" altLang="en-US" dirty="0"/>
              <a:t>左 </a:t>
            </a:r>
            <a:r>
              <a:rPr lang="en-US" altLang="ja-JP" dirty="0"/>
              <a:t>- 83</a:t>
            </a:r>
          </a:p>
          <a:p>
            <a:pPr algn="ctr"/>
            <a:r>
              <a:rPr lang="ja-JP" altLang="en-US" dirty="0"/>
              <a:t>右 </a:t>
            </a:r>
            <a:r>
              <a:rPr lang="en-US" altLang="ja-JP" dirty="0"/>
              <a:t>- 85</a:t>
            </a:r>
            <a:endParaRPr lang="zh-CN" altLang="en-US" dirty="0"/>
          </a:p>
        </p:txBody>
      </p:sp>
      <p:sp>
        <p:nvSpPr>
          <p:cNvPr id="38" name="テキスト ボックス 37"/>
          <p:cNvSpPr txBox="1"/>
          <p:nvPr/>
        </p:nvSpPr>
        <p:spPr>
          <a:xfrm>
            <a:off x="6238864" y="4091055"/>
            <a:ext cx="2640272" cy="369332"/>
          </a:xfrm>
          <a:prstGeom prst="rect">
            <a:avLst/>
          </a:prstGeom>
          <a:noFill/>
        </p:spPr>
        <p:txBody>
          <a:bodyPr wrap="square" rtlCol="0">
            <a:spAutoFit/>
          </a:bodyPr>
          <a:lstStyle/>
          <a:p>
            <a:r>
              <a:rPr lang="ja-JP" altLang="en-US" b="1" dirty="0" smtClean="0">
                <a:solidFill>
                  <a:srgbClr val="FF0000"/>
                </a:solidFill>
              </a:rPr>
              <a:t>下</a:t>
            </a:r>
            <a:r>
              <a:rPr lang="ja-JP" altLang="en-US" dirty="0" smtClean="0"/>
              <a:t>の</a:t>
            </a:r>
            <a:r>
              <a:rPr lang="ja-JP" altLang="en-US" dirty="0"/>
              <a:t>タイルに移動する</a:t>
            </a:r>
            <a:endParaRPr lang="zh-CN" altLang="en-US" dirty="0"/>
          </a:p>
        </p:txBody>
      </p:sp>
      <p:sp>
        <p:nvSpPr>
          <p:cNvPr id="39" name="下矢印 38"/>
          <p:cNvSpPr/>
          <p:nvPr/>
        </p:nvSpPr>
        <p:spPr>
          <a:xfrm rot="16200000">
            <a:off x="5439207" y="4276246"/>
            <a:ext cx="525805" cy="356924"/>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nvGrpSpPr>
          <p:cNvPr id="16" name="グループ化 15"/>
          <p:cNvGrpSpPr/>
          <p:nvPr/>
        </p:nvGrpSpPr>
        <p:grpSpPr>
          <a:xfrm>
            <a:off x="1034119" y="5784300"/>
            <a:ext cx="6529589" cy="850505"/>
            <a:chOff x="1668550" y="24084029"/>
            <a:chExt cx="8852967" cy="1214560"/>
          </a:xfrm>
        </p:grpSpPr>
        <p:pic>
          <p:nvPicPr>
            <p:cNvPr id="17" name="図 16"/>
            <p:cNvPicPr>
              <a:picLocks noChangeAspect="1"/>
            </p:cNvPicPr>
            <p:nvPr/>
          </p:nvPicPr>
          <p:blipFill rotWithShape="1">
            <a:blip r:embed="rId4"/>
            <a:srcRect l="3009" r="12977" b="12874"/>
            <a:stretch/>
          </p:blipFill>
          <p:spPr>
            <a:xfrm>
              <a:off x="1668550" y="24098042"/>
              <a:ext cx="360000" cy="360000"/>
            </a:xfrm>
            <a:prstGeom prst="rect">
              <a:avLst/>
            </a:prstGeom>
            <a:ln>
              <a:solidFill>
                <a:schemeClr val="tx1"/>
              </a:solidFill>
            </a:ln>
          </p:spPr>
        </p:pic>
        <p:pic>
          <p:nvPicPr>
            <p:cNvPr id="18" name="図 17"/>
            <p:cNvPicPr>
              <a:picLocks noChangeAspect="1"/>
            </p:cNvPicPr>
            <p:nvPr/>
          </p:nvPicPr>
          <p:blipFill rotWithShape="1">
            <a:blip r:embed="rId5"/>
            <a:srcRect t="1728" r="17634" b="15907"/>
            <a:stretch/>
          </p:blipFill>
          <p:spPr>
            <a:xfrm>
              <a:off x="6409175" y="24097313"/>
              <a:ext cx="359999" cy="360000"/>
            </a:xfrm>
            <a:prstGeom prst="rect">
              <a:avLst/>
            </a:prstGeom>
          </p:spPr>
        </p:pic>
        <p:pic>
          <p:nvPicPr>
            <p:cNvPr id="19" name="図 18"/>
            <p:cNvPicPr>
              <a:picLocks noChangeAspect="1"/>
            </p:cNvPicPr>
            <p:nvPr/>
          </p:nvPicPr>
          <p:blipFill rotWithShape="1">
            <a:blip r:embed="rId6"/>
            <a:srcRect l="1" t="15595" r="19537" b="10939"/>
            <a:stretch/>
          </p:blipFill>
          <p:spPr>
            <a:xfrm>
              <a:off x="6409174" y="24836132"/>
              <a:ext cx="359999" cy="360000"/>
            </a:xfrm>
            <a:prstGeom prst="rect">
              <a:avLst/>
            </a:prstGeom>
          </p:spPr>
        </p:pic>
        <p:pic>
          <p:nvPicPr>
            <p:cNvPr id="20" name="図 19"/>
            <p:cNvPicPr>
              <a:picLocks noChangeAspect="1"/>
            </p:cNvPicPr>
            <p:nvPr/>
          </p:nvPicPr>
          <p:blipFill rotWithShape="1">
            <a:blip r:embed="rId7"/>
            <a:srcRect t="847" b="847"/>
            <a:stretch/>
          </p:blipFill>
          <p:spPr>
            <a:xfrm>
              <a:off x="4522022" y="24098042"/>
              <a:ext cx="353897" cy="353898"/>
            </a:xfrm>
            <a:prstGeom prst="rect">
              <a:avLst/>
            </a:prstGeom>
          </p:spPr>
        </p:pic>
        <p:pic>
          <p:nvPicPr>
            <p:cNvPr id="21" name="図 20"/>
            <p:cNvPicPr>
              <a:picLocks noChangeAspect="1"/>
            </p:cNvPicPr>
            <p:nvPr/>
          </p:nvPicPr>
          <p:blipFill rotWithShape="1">
            <a:blip r:embed="rId8"/>
            <a:srcRect t="1250" b="1250"/>
            <a:stretch/>
          </p:blipFill>
          <p:spPr>
            <a:xfrm>
              <a:off x="4506562" y="24836132"/>
              <a:ext cx="360000" cy="360000"/>
            </a:xfrm>
            <a:prstGeom prst="rect">
              <a:avLst/>
            </a:prstGeom>
          </p:spPr>
        </p:pic>
        <p:pic>
          <p:nvPicPr>
            <p:cNvPr id="22" name="図 21"/>
            <p:cNvPicPr>
              <a:picLocks noChangeAspect="1"/>
            </p:cNvPicPr>
            <p:nvPr/>
          </p:nvPicPr>
          <p:blipFill rotWithShape="1">
            <a:blip r:embed="rId9"/>
            <a:srcRect l="1351" r="1351"/>
            <a:stretch/>
          </p:blipFill>
          <p:spPr>
            <a:xfrm>
              <a:off x="1670586" y="24838551"/>
              <a:ext cx="360000" cy="360000"/>
            </a:xfrm>
            <a:prstGeom prst="rect">
              <a:avLst/>
            </a:prstGeom>
          </p:spPr>
        </p:pic>
        <p:sp>
          <p:nvSpPr>
            <p:cNvPr id="23" name="テキスト ボックス 22"/>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4" name="テキスト ボックス 23"/>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5" name="テキスト ボックス 24"/>
            <p:cNvSpPr txBox="1"/>
            <p:nvPr/>
          </p:nvSpPr>
          <p:spPr>
            <a:xfrm>
              <a:off x="4866562" y="24084029"/>
              <a:ext cx="2155746"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6" name="テキスト ボックス 25"/>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7" name="テキスト ボックス 26"/>
            <p:cNvSpPr txBox="1"/>
            <p:nvPr/>
          </p:nvSpPr>
          <p:spPr>
            <a:xfrm>
              <a:off x="4866562" y="24798789"/>
              <a:ext cx="2041053"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8" name="テキスト ボックス 27"/>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grpSp>
      <p:grpSp>
        <p:nvGrpSpPr>
          <p:cNvPr id="29" name="グループ化 28"/>
          <p:cNvGrpSpPr/>
          <p:nvPr/>
        </p:nvGrpSpPr>
        <p:grpSpPr>
          <a:xfrm>
            <a:off x="1743006" y="1554725"/>
            <a:ext cx="1184928" cy="1178713"/>
            <a:chOff x="1538506" y="2503885"/>
            <a:chExt cx="893741" cy="882677"/>
          </a:xfrm>
        </p:grpSpPr>
        <p:sp>
          <p:nvSpPr>
            <p:cNvPr id="30" name="右矢印 29"/>
            <p:cNvSpPr/>
            <p:nvPr/>
          </p:nvSpPr>
          <p:spPr>
            <a:xfrm rot="10800000">
              <a:off x="1538506" y="2847373"/>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1" name="右矢印 30"/>
            <p:cNvSpPr/>
            <p:nvPr/>
          </p:nvSpPr>
          <p:spPr>
            <a:xfrm>
              <a:off x="2153483"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41" name="右矢印 40"/>
            <p:cNvSpPr/>
            <p:nvPr/>
          </p:nvSpPr>
          <p:spPr>
            <a:xfrm rot="5400000">
              <a:off x="1857142" y="3155384"/>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42" name="右矢印 41"/>
            <p:cNvSpPr/>
            <p:nvPr/>
          </p:nvSpPr>
          <p:spPr>
            <a:xfrm rot="16200000">
              <a:off x="1857142" y="2551471"/>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34" name="テキスト ボックス 33"/>
          <p:cNvSpPr txBox="1"/>
          <p:nvPr/>
        </p:nvSpPr>
        <p:spPr>
          <a:xfrm>
            <a:off x="3143309" y="3417304"/>
            <a:ext cx="4760676" cy="369332"/>
          </a:xfrm>
          <a:prstGeom prst="rect">
            <a:avLst/>
          </a:prstGeom>
          <a:noFill/>
        </p:spPr>
        <p:txBody>
          <a:bodyPr wrap="square" rtlCol="0">
            <a:spAutoFit/>
          </a:bodyPr>
          <a:lstStyle/>
          <a:p>
            <a:r>
              <a:rPr lang="ja-JP" altLang="en-US" dirty="0" smtClean="0"/>
              <a:t>最も値の</a:t>
            </a:r>
            <a:r>
              <a:rPr lang="ja-JP" altLang="en-US" dirty="0" smtClean="0">
                <a:solidFill>
                  <a:srgbClr val="FF0000"/>
                </a:solidFill>
              </a:rPr>
              <a:t>大きい</a:t>
            </a:r>
            <a:r>
              <a:rPr lang="ja-JP" altLang="en-US" dirty="0" smtClean="0"/>
              <a:t>方向に移動</a:t>
            </a:r>
            <a:endParaRPr lang="zh-CN" altLang="en-US" dirty="0"/>
          </a:p>
        </p:txBody>
      </p:sp>
    </p:spTree>
    <p:extLst>
      <p:ext uri="{BB962C8B-B14F-4D97-AF65-F5344CB8AC3E}">
        <p14:creationId xmlns:p14="http://schemas.microsoft.com/office/powerpoint/2010/main" val="347859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1000"/>
                                        <p:tgtEl>
                                          <p:spTgt spid="38"/>
                                        </p:tgtEl>
                                      </p:cBhvr>
                                    </p:animEffect>
                                    <p:anim calcmode="lin" valueType="num">
                                      <p:cBhvr>
                                        <p:cTn id="30" dur="1000" fill="hold"/>
                                        <p:tgtEl>
                                          <p:spTgt spid="38"/>
                                        </p:tgtEl>
                                        <p:attrNameLst>
                                          <p:attrName>ppt_x</p:attrName>
                                        </p:attrNameLst>
                                      </p:cBhvr>
                                      <p:tavLst>
                                        <p:tav tm="0">
                                          <p:val>
                                            <p:strVal val="#ppt_x"/>
                                          </p:val>
                                        </p:tav>
                                        <p:tav tm="100000">
                                          <p:val>
                                            <p:strVal val="#ppt_x"/>
                                          </p:val>
                                        </p:tav>
                                      </p:tavLst>
                                    </p:anim>
                                    <p:anim calcmode="lin" valueType="num">
                                      <p:cBhvr>
                                        <p:cTn id="3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1000"/>
                                        <p:tgtEl>
                                          <p:spTgt spid="34"/>
                                        </p:tgtEl>
                                      </p:cBhvr>
                                    </p:animEffect>
                                    <p:anim calcmode="lin" valueType="num">
                                      <p:cBhvr>
                                        <p:cTn id="37" dur="1000" fill="hold"/>
                                        <p:tgtEl>
                                          <p:spTgt spid="34"/>
                                        </p:tgtEl>
                                        <p:attrNameLst>
                                          <p:attrName>ppt_x</p:attrName>
                                        </p:attrNameLst>
                                      </p:cBhvr>
                                      <p:tavLst>
                                        <p:tav tm="0">
                                          <p:val>
                                            <p:strVal val="#ppt_x"/>
                                          </p:val>
                                        </p:tav>
                                        <p:tav tm="100000">
                                          <p:val>
                                            <p:strVal val="#ppt_x"/>
                                          </p:val>
                                        </p:tav>
                                      </p:tavLst>
                                    </p:anim>
                                    <p:anim calcmode="lin" valueType="num">
                                      <p:cBhvr>
                                        <p:cTn id="3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 grpId="0"/>
      <p:bldP spid="38" grpId="0"/>
      <p:bldP spid="39" grpId="0" animBg="1"/>
      <p:bldP spid="3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Tsukuba</Template>
  <TotalTime>2006</TotalTime>
  <Words>2445</Words>
  <Application>Microsoft Office PowerPoint</Application>
  <PresentationFormat>ワイド画面</PresentationFormat>
  <Paragraphs>355</Paragraphs>
  <Slides>19</Slides>
  <Notes>19</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19</vt:i4>
      </vt:variant>
    </vt:vector>
  </HeadingPairs>
  <TitlesOfParts>
    <vt:vector size="31" baseType="lpstr">
      <vt:lpstr>等线</vt:lpstr>
      <vt:lpstr>等线 Light</vt:lpstr>
      <vt:lpstr>ＭＳ 明朝</vt:lpstr>
      <vt:lpstr>メイリオ</vt:lpstr>
      <vt:lpstr>游ゴシック</vt:lpstr>
      <vt:lpstr>游ゴシック Light</vt:lpstr>
      <vt:lpstr>Arial</vt:lpstr>
      <vt:lpstr>Calibri</vt:lpstr>
      <vt:lpstr>Calibri Light</vt:lpstr>
      <vt:lpstr>Cambria Math</vt:lpstr>
      <vt:lpstr>Times New Roman</vt:lpstr>
      <vt:lpstr>Office 主题​​</vt:lpstr>
      <vt:lpstr>リアルタイムグリッド環境における マルチエージェントの単一移動対象捕獲の探索法</vt:lpstr>
      <vt:lpstr>目次</vt:lpstr>
      <vt:lpstr>研究背景</vt:lpstr>
      <vt:lpstr>問題定義[1]</vt:lpstr>
      <vt:lpstr>従来手法 – Cover Heuristic 法[1]</vt:lpstr>
      <vt:lpstr>従来手法 – Cover Heuristic 法</vt:lpstr>
      <vt:lpstr>従来手法 – Cover Heuristic 法</vt:lpstr>
      <vt:lpstr>従来手法 – Cover Heuristic 法</vt:lpstr>
      <vt:lpstr>従来手法 – Cover Heuristic 法</vt:lpstr>
      <vt:lpstr>従来手法 – Cover Heuristic 法</vt:lpstr>
      <vt:lpstr>提案手法</vt:lpstr>
      <vt:lpstr>提案手法</vt:lpstr>
      <vt:lpstr>提案手法</vt:lpstr>
      <vt:lpstr>提案手法</vt:lpstr>
      <vt:lpstr>評価実験</vt:lpstr>
      <vt:lpstr>評価実験 - 提案手法と従来手法との比較実験</vt:lpstr>
      <vt:lpstr>評価実験 - 提案手法と実応用手法との比較実験</vt:lpstr>
      <vt:lpstr>まとめ</vt:lpstr>
      <vt:lpstr>ご清聴ありがとうございました！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リアルタイムグリッド環境におけるマルチエージェントの単一移動対象捕獲の探索法</dc:title>
  <dc:creator>唐霄</dc:creator>
  <cp:lastModifiedBy>tangxiao</cp:lastModifiedBy>
  <cp:revision>155</cp:revision>
  <dcterms:created xsi:type="dcterms:W3CDTF">2016-12-04T13:44:00Z</dcterms:created>
  <dcterms:modified xsi:type="dcterms:W3CDTF">2017-03-10T10:50:52Z</dcterms:modified>
</cp:coreProperties>
</file>