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9975" cy="42808525"/>
  <p:notesSz cx="9144000" cy="6858000"/>
  <p:defaultTextStyle>
    <a:defPPr>
      <a:defRPr lang="ja-JP"/>
    </a:defPPr>
    <a:lvl1pPr marL="0" algn="l" defTabSz="3460547" rtl="0" eaLnBrk="1" latinLnBrk="0" hangingPunct="1">
      <a:defRPr kumimoji="1" sz="6800" kern="1200">
        <a:solidFill>
          <a:schemeClr val="tx1"/>
        </a:solidFill>
        <a:latin typeface="+mn-lt"/>
        <a:ea typeface="+mn-ea"/>
        <a:cs typeface="+mn-cs"/>
      </a:defRPr>
    </a:lvl1pPr>
    <a:lvl2pPr marL="1730273" algn="l" defTabSz="3460547" rtl="0" eaLnBrk="1" latinLnBrk="0" hangingPunct="1">
      <a:defRPr kumimoji="1" sz="6800" kern="1200">
        <a:solidFill>
          <a:schemeClr val="tx1"/>
        </a:solidFill>
        <a:latin typeface="+mn-lt"/>
        <a:ea typeface="+mn-ea"/>
        <a:cs typeface="+mn-cs"/>
      </a:defRPr>
    </a:lvl2pPr>
    <a:lvl3pPr marL="3460547" algn="l" defTabSz="3460547" rtl="0" eaLnBrk="1" latinLnBrk="0" hangingPunct="1">
      <a:defRPr kumimoji="1" sz="6800" kern="1200">
        <a:solidFill>
          <a:schemeClr val="tx1"/>
        </a:solidFill>
        <a:latin typeface="+mn-lt"/>
        <a:ea typeface="+mn-ea"/>
        <a:cs typeface="+mn-cs"/>
      </a:defRPr>
    </a:lvl3pPr>
    <a:lvl4pPr marL="5190820" algn="l" defTabSz="3460547" rtl="0" eaLnBrk="1" latinLnBrk="0" hangingPunct="1">
      <a:defRPr kumimoji="1" sz="6800" kern="1200">
        <a:solidFill>
          <a:schemeClr val="tx1"/>
        </a:solidFill>
        <a:latin typeface="+mn-lt"/>
        <a:ea typeface="+mn-ea"/>
        <a:cs typeface="+mn-cs"/>
      </a:defRPr>
    </a:lvl4pPr>
    <a:lvl5pPr marL="6921094" algn="l" defTabSz="3460547" rtl="0" eaLnBrk="1" latinLnBrk="0" hangingPunct="1">
      <a:defRPr kumimoji="1" sz="6800" kern="1200">
        <a:solidFill>
          <a:schemeClr val="tx1"/>
        </a:solidFill>
        <a:latin typeface="+mn-lt"/>
        <a:ea typeface="+mn-ea"/>
        <a:cs typeface="+mn-cs"/>
      </a:defRPr>
    </a:lvl5pPr>
    <a:lvl6pPr marL="8651367" algn="l" defTabSz="3460547" rtl="0" eaLnBrk="1" latinLnBrk="0" hangingPunct="1">
      <a:defRPr kumimoji="1" sz="6800" kern="1200">
        <a:solidFill>
          <a:schemeClr val="tx1"/>
        </a:solidFill>
        <a:latin typeface="+mn-lt"/>
        <a:ea typeface="+mn-ea"/>
        <a:cs typeface="+mn-cs"/>
      </a:defRPr>
    </a:lvl6pPr>
    <a:lvl7pPr marL="10381640" algn="l" defTabSz="3460547" rtl="0" eaLnBrk="1" latinLnBrk="0" hangingPunct="1">
      <a:defRPr kumimoji="1" sz="6800" kern="1200">
        <a:solidFill>
          <a:schemeClr val="tx1"/>
        </a:solidFill>
        <a:latin typeface="+mn-lt"/>
        <a:ea typeface="+mn-ea"/>
        <a:cs typeface="+mn-cs"/>
      </a:defRPr>
    </a:lvl7pPr>
    <a:lvl8pPr marL="12111914" algn="l" defTabSz="3460547" rtl="0" eaLnBrk="1" latinLnBrk="0" hangingPunct="1">
      <a:defRPr kumimoji="1" sz="6800" kern="1200">
        <a:solidFill>
          <a:schemeClr val="tx1"/>
        </a:solidFill>
        <a:latin typeface="+mn-lt"/>
        <a:ea typeface="+mn-ea"/>
        <a:cs typeface="+mn-cs"/>
      </a:defRPr>
    </a:lvl8pPr>
    <a:lvl9pPr marL="13842187" algn="l" defTabSz="3460547" rtl="0" eaLnBrk="1" latinLnBrk="0" hangingPunct="1">
      <a:defRPr kumimoji="1" sz="6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 userDrawn="1">
          <p15:clr>
            <a:srgbClr val="A4A3A4"/>
          </p15:clr>
        </p15:guide>
        <p15:guide id="2" pos="95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3E0"/>
    <a:srgbClr val="FCFAF2"/>
    <a:srgbClr val="FEECB9"/>
    <a:srgbClr val="B19693"/>
    <a:srgbClr val="FF6565"/>
    <a:srgbClr val="FEF6DE"/>
    <a:srgbClr val="FDDC7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0382" autoAdjust="0"/>
  </p:normalViewPr>
  <p:slideViewPr>
    <p:cSldViewPr>
      <p:cViewPr>
        <p:scale>
          <a:sx n="25" d="100"/>
          <a:sy n="25" d="100"/>
        </p:scale>
        <p:origin x="1374" y="-420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405AF-720C-4B79-8C74-6C6B900453ED}" type="datetimeFigureOut">
              <a:rPr kumimoji="1" lang="ja-JP" altLang="en-US" smtClean="0"/>
              <a:pPr/>
              <a:t>2017/2/10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662363" y="514350"/>
            <a:ext cx="18192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5466C-F4B6-4B95-A2F7-A508DD4568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61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662363" y="514350"/>
            <a:ext cx="1819275" cy="257175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5466C-F4B6-4B95-A2F7-A508DD4568A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75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70999" y="13298394"/>
            <a:ext cx="25737979" cy="9176087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41996" y="24258163"/>
            <a:ext cx="21195983" cy="109399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2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47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71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95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19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42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6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90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2246-277B-466E-8589-483003FFAC07}" type="datetimeFigureOut">
              <a:rPr kumimoji="1" lang="ja-JP" altLang="en-US" smtClean="0"/>
              <a:pPr/>
              <a:t>2017/2/10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B70-26AB-47D6-B2BE-7CAFFB3348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2246-277B-466E-8589-483003FFAC07}" type="datetimeFigureOut">
              <a:rPr kumimoji="1" lang="ja-JP" altLang="en-US" smtClean="0"/>
              <a:pPr/>
              <a:t>2017/2/10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B70-26AB-47D6-B2BE-7CAFFB3348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2698227" y="7570770"/>
            <a:ext cx="22557528" cy="16127517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015124" y="7570770"/>
            <a:ext cx="67178439" cy="16127517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2246-277B-466E-8589-483003FFAC07}" type="datetimeFigureOut">
              <a:rPr kumimoji="1" lang="ja-JP" altLang="en-US" smtClean="0"/>
              <a:pPr/>
              <a:t>2017/2/10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B70-26AB-47D6-B2BE-7CAFFB3348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2246-277B-466E-8589-483003FFAC07}" type="datetimeFigureOut">
              <a:rPr kumimoji="1" lang="ja-JP" altLang="en-US" smtClean="0"/>
              <a:pPr/>
              <a:t>2017/2/10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B70-26AB-47D6-B2BE-7CAFFB3348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910" y="27508447"/>
            <a:ext cx="25737979" cy="8502248"/>
          </a:xfrm>
        </p:spPr>
        <p:txBody>
          <a:bodyPr anchor="t"/>
          <a:lstStyle>
            <a:lvl1pPr algn="l">
              <a:defRPr sz="1068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391910" y="18144083"/>
            <a:ext cx="25737979" cy="9364361"/>
          </a:xfrm>
        </p:spPr>
        <p:txBody>
          <a:bodyPr anchor="b"/>
          <a:lstStyle>
            <a:lvl1pPr marL="0" indent="0">
              <a:buNone/>
              <a:defRPr sz="5375">
                <a:solidFill>
                  <a:schemeClr val="tx1">
                    <a:tint val="75000"/>
                  </a:schemeClr>
                </a:solidFill>
              </a:defRPr>
            </a:lvl1pPr>
            <a:lvl2pPr marL="1223822" indent="0">
              <a:buNone/>
              <a:defRPr sz="4810">
                <a:solidFill>
                  <a:schemeClr val="tx1">
                    <a:tint val="75000"/>
                  </a:schemeClr>
                </a:solidFill>
              </a:defRPr>
            </a:lvl2pPr>
            <a:lvl3pPr marL="2447645" indent="0">
              <a:buNone/>
              <a:defRPr sz="4315">
                <a:solidFill>
                  <a:schemeClr val="tx1">
                    <a:tint val="75000"/>
                  </a:schemeClr>
                </a:solidFill>
              </a:defRPr>
            </a:lvl3pPr>
            <a:lvl4pPr marL="3671467" indent="0">
              <a:buNone/>
              <a:defRPr sz="3749">
                <a:solidFill>
                  <a:schemeClr val="tx1">
                    <a:tint val="75000"/>
                  </a:schemeClr>
                </a:solidFill>
              </a:defRPr>
            </a:lvl4pPr>
            <a:lvl5pPr marL="4895290" indent="0">
              <a:buNone/>
              <a:defRPr sz="3749">
                <a:solidFill>
                  <a:schemeClr val="tx1">
                    <a:tint val="75000"/>
                  </a:schemeClr>
                </a:solidFill>
              </a:defRPr>
            </a:lvl5pPr>
            <a:lvl6pPr marL="6119112" indent="0">
              <a:buNone/>
              <a:defRPr sz="3749">
                <a:solidFill>
                  <a:schemeClr val="tx1">
                    <a:tint val="75000"/>
                  </a:schemeClr>
                </a:solidFill>
              </a:defRPr>
            </a:lvl6pPr>
            <a:lvl7pPr marL="7342934" indent="0">
              <a:buNone/>
              <a:defRPr sz="3749">
                <a:solidFill>
                  <a:schemeClr val="tx1">
                    <a:tint val="75000"/>
                  </a:schemeClr>
                </a:solidFill>
              </a:defRPr>
            </a:lvl7pPr>
            <a:lvl8pPr marL="8566757" indent="0">
              <a:buNone/>
              <a:defRPr sz="3749">
                <a:solidFill>
                  <a:schemeClr val="tx1">
                    <a:tint val="75000"/>
                  </a:schemeClr>
                </a:solidFill>
              </a:defRPr>
            </a:lvl8pPr>
            <a:lvl9pPr marL="9790579" indent="0">
              <a:buNone/>
              <a:defRPr sz="37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2246-277B-466E-8589-483003FFAC07}" type="datetimeFigureOut">
              <a:rPr kumimoji="1" lang="ja-JP" altLang="en-US" smtClean="0"/>
              <a:pPr/>
              <a:t>2017/2/10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B70-26AB-47D6-B2BE-7CAFFB3348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015124" y="44106658"/>
            <a:ext cx="44867985" cy="124739286"/>
          </a:xfrm>
        </p:spPr>
        <p:txBody>
          <a:bodyPr/>
          <a:lstStyle>
            <a:lvl1pPr>
              <a:defRPr sz="7497"/>
            </a:lvl1pPr>
            <a:lvl2pPr>
              <a:defRPr sz="6436"/>
            </a:lvl2pPr>
            <a:lvl3pPr>
              <a:defRPr sz="5375"/>
            </a:lvl3pPr>
            <a:lvl4pPr>
              <a:defRPr sz="4810"/>
            </a:lvl4pPr>
            <a:lvl5pPr>
              <a:defRPr sz="4810"/>
            </a:lvl5pPr>
            <a:lvl6pPr>
              <a:defRPr sz="4810"/>
            </a:lvl6pPr>
            <a:lvl7pPr>
              <a:defRPr sz="4810"/>
            </a:lvl7pPr>
            <a:lvl8pPr>
              <a:defRPr sz="4810"/>
            </a:lvl8pPr>
            <a:lvl9pPr>
              <a:defRPr sz="481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387773" y="44106658"/>
            <a:ext cx="44867982" cy="124739286"/>
          </a:xfrm>
        </p:spPr>
        <p:txBody>
          <a:bodyPr/>
          <a:lstStyle>
            <a:lvl1pPr>
              <a:defRPr sz="7497"/>
            </a:lvl1pPr>
            <a:lvl2pPr>
              <a:defRPr sz="6436"/>
            </a:lvl2pPr>
            <a:lvl3pPr>
              <a:defRPr sz="5375"/>
            </a:lvl3pPr>
            <a:lvl4pPr>
              <a:defRPr sz="4810"/>
            </a:lvl4pPr>
            <a:lvl5pPr>
              <a:defRPr sz="4810"/>
            </a:lvl5pPr>
            <a:lvl6pPr>
              <a:defRPr sz="4810"/>
            </a:lvl6pPr>
            <a:lvl7pPr>
              <a:defRPr sz="4810"/>
            </a:lvl7pPr>
            <a:lvl8pPr>
              <a:defRPr sz="4810"/>
            </a:lvl8pPr>
            <a:lvl9pPr>
              <a:defRPr sz="481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2246-277B-466E-8589-483003FFAC07}" type="datetimeFigureOut">
              <a:rPr kumimoji="1" lang="ja-JP" altLang="en-US" smtClean="0"/>
              <a:pPr/>
              <a:t>2017/2/10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B70-26AB-47D6-B2BE-7CAFFB3348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4000" y="1714328"/>
            <a:ext cx="27251978" cy="713475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513999" y="9582376"/>
            <a:ext cx="13378914" cy="3993477"/>
          </a:xfrm>
        </p:spPr>
        <p:txBody>
          <a:bodyPr anchor="b"/>
          <a:lstStyle>
            <a:lvl1pPr marL="0" indent="0">
              <a:buNone/>
              <a:defRPr sz="6436" b="1"/>
            </a:lvl1pPr>
            <a:lvl2pPr marL="1223822" indent="0">
              <a:buNone/>
              <a:defRPr sz="5375" b="1"/>
            </a:lvl2pPr>
            <a:lvl3pPr marL="2447645" indent="0">
              <a:buNone/>
              <a:defRPr sz="4810" b="1"/>
            </a:lvl3pPr>
            <a:lvl4pPr marL="3671467" indent="0">
              <a:buNone/>
              <a:defRPr sz="4315" b="1"/>
            </a:lvl4pPr>
            <a:lvl5pPr marL="4895290" indent="0">
              <a:buNone/>
              <a:defRPr sz="4315" b="1"/>
            </a:lvl5pPr>
            <a:lvl6pPr marL="6119112" indent="0">
              <a:buNone/>
              <a:defRPr sz="4315" b="1"/>
            </a:lvl6pPr>
            <a:lvl7pPr marL="7342934" indent="0">
              <a:buNone/>
              <a:defRPr sz="4315" b="1"/>
            </a:lvl7pPr>
            <a:lvl8pPr marL="8566757" indent="0">
              <a:buNone/>
              <a:defRPr sz="4315" b="1"/>
            </a:lvl8pPr>
            <a:lvl9pPr marL="9790579" indent="0">
              <a:buNone/>
              <a:defRPr sz="4315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513999" y="13575851"/>
            <a:ext cx="13378914" cy="24664452"/>
          </a:xfrm>
        </p:spPr>
        <p:txBody>
          <a:bodyPr/>
          <a:lstStyle>
            <a:lvl1pPr>
              <a:defRPr sz="6436"/>
            </a:lvl1pPr>
            <a:lvl2pPr>
              <a:defRPr sz="5375"/>
            </a:lvl2pPr>
            <a:lvl3pPr>
              <a:defRPr sz="4810"/>
            </a:lvl3pPr>
            <a:lvl4pPr>
              <a:defRPr sz="4315"/>
            </a:lvl4pPr>
            <a:lvl5pPr>
              <a:defRPr sz="4315"/>
            </a:lvl5pPr>
            <a:lvl6pPr>
              <a:defRPr sz="4315"/>
            </a:lvl6pPr>
            <a:lvl7pPr>
              <a:defRPr sz="4315"/>
            </a:lvl7pPr>
            <a:lvl8pPr>
              <a:defRPr sz="4315"/>
            </a:lvl8pPr>
            <a:lvl9pPr>
              <a:defRPr sz="4315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5381808" y="9582376"/>
            <a:ext cx="13384170" cy="3993477"/>
          </a:xfrm>
        </p:spPr>
        <p:txBody>
          <a:bodyPr anchor="b"/>
          <a:lstStyle>
            <a:lvl1pPr marL="0" indent="0">
              <a:buNone/>
              <a:defRPr sz="6436" b="1"/>
            </a:lvl1pPr>
            <a:lvl2pPr marL="1223822" indent="0">
              <a:buNone/>
              <a:defRPr sz="5375" b="1"/>
            </a:lvl2pPr>
            <a:lvl3pPr marL="2447645" indent="0">
              <a:buNone/>
              <a:defRPr sz="4810" b="1"/>
            </a:lvl3pPr>
            <a:lvl4pPr marL="3671467" indent="0">
              <a:buNone/>
              <a:defRPr sz="4315" b="1"/>
            </a:lvl4pPr>
            <a:lvl5pPr marL="4895290" indent="0">
              <a:buNone/>
              <a:defRPr sz="4315" b="1"/>
            </a:lvl5pPr>
            <a:lvl6pPr marL="6119112" indent="0">
              <a:buNone/>
              <a:defRPr sz="4315" b="1"/>
            </a:lvl6pPr>
            <a:lvl7pPr marL="7342934" indent="0">
              <a:buNone/>
              <a:defRPr sz="4315" b="1"/>
            </a:lvl7pPr>
            <a:lvl8pPr marL="8566757" indent="0">
              <a:buNone/>
              <a:defRPr sz="4315" b="1"/>
            </a:lvl8pPr>
            <a:lvl9pPr marL="9790579" indent="0">
              <a:buNone/>
              <a:defRPr sz="4315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15381808" y="13575851"/>
            <a:ext cx="13384170" cy="24664452"/>
          </a:xfrm>
        </p:spPr>
        <p:txBody>
          <a:bodyPr/>
          <a:lstStyle>
            <a:lvl1pPr>
              <a:defRPr sz="6436"/>
            </a:lvl1pPr>
            <a:lvl2pPr>
              <a:defRPr sz="5375"/>
            </a:lvl2pPr>
            <a:lvl3pPr>
              <a:defRPr sz="4810"/>
            </a:lvl3pPr>
            <a:lvl4pPr>
              <a:defRPr sz="4315"/>
            </a:lvl4pPr>
            <a:lvl5pPr>
              <a:defRPr sz="4315"/>
            </a:lvl5pPr>
            <a:lvl6pPr>
              <a:defRPr sz="4315"/>
            </a:lvl6pPr>
            <a:lvl7pPr>
              <a:defRPr sz="4315"/>
            </a:lvl7pPr>
            <a:lvl8pPr>
              <a:defRPr sz="4315"/>
            </a:lvl8pPr>
            <a:lvl9pPr>
              <a:defRPr sz="4315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2246-277B-466E-8589-483003FFAC07}" type="datetimeFigureOut">
              <a:rPr kumimoji="1" lang="ja-JP" altLang="en-US" smtClean="0"/>
              <a:pPr/>
              <a:t>2017/2/10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B70-26AB-47D6-B2BE-7CAFFB3348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2246-277B-466E-8589-483003FFAC07}" type="datetimeFigureOut">
              <a:rPr kumimoji="1" lang="ja-JP" altLang="en-US" smtClean="0"/>
              <a:pPr/>
              <a:t>2017/2/10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B70-26AB-47D6-B2BE-7CAFFB3348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2246-277B-466E-8589-483003FFAC07}" type="datetimeFigureOut">
              <a:rPr kumimoji="1" lang="ja-JP" altLang="en-US" smtClean="0"/>
              <a:pPr/>
              <a:t>2017/2/10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B70-26AB-47D6-B2BE-7CAFFB3348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4001" y="1704413"/>
            <a:ext cx="9961903" cy="7253667"/>
          </a:xfrm>
        </p:spPr>
        <p:txBody>
          <a:bodyPr anchor="b"/>
          <a:lstStyle>
            <a:lvl1pPr algn="l">
              <a:defRPr sz="5375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838630" y="1704417"/>
            <a:ext cx="16927347" cy="36535890"/>
          </a:xfrm>
        </p:spPr>
        <p:txBody>
          <a:bodyPr/>
          <a:lstStyle>
            <a:lvl1pPr>
              <a:defRPr sz="8558"/>
            </a:lvl1pPr>
            <a:lvl2pPr>
              <a:defRPr sz="7497"/>
            </a:lvl2pPr>
            <a:lvl3pPr>
              <a:defRPr sz="6436"/>
            </a:lvl3pPr>
            <a:lvl4pPr>
              <a:defRPr sz="5375"/>
            </a:lvl4pPr>
            <a:lvl5pPr>
              <a:defRPr sz="5375"/>
            </a:lvl5pPr>
            <a:lvl6pPr>
              <a:defRPr sz="5375"/>
            </a:lvl6pPr>
            <a:lvl7pPr>
              <a:defRPr sz="5375"/>
            </a:lvl7pPr>
            <a:lvl8pPr>
              <a:defRPr sz="5375"/>
            </a:lvl8pPr>
            <a:lvl9pPr>
              <a:defRPr sz="5375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514001" y="8958083"/>
            <a:ext cx="9961903" cy="29282223"/>
          </a:xfrm>
        </p:spPr>
        <p:txBody>
          <a:bodyPr/>
          <a:lstStyle>
            <a:lvl1pPr marL="0" indent="0">
              <a:buNone/>
              <a:defRPr sz="3749"/>
            </a:lvl1pPr>
            <a:lvl2pPr marL="1223822" indent="0">
              <a:buNone/>
              <a:defRPr sz="3183"/>
            </a:lvl2pPr>
            <a:lvl3pPr marL="2447645" indent="0">
              <a:buNone/>
              <a:defRPr sz="2688"/>
            </a:lvl3pPr>
            <a:lvl4pPr marL="3671467" indent="0">
              <a:buNone/>
              <a:defRPr sz="2405"/>
            </a:lvl4pPr>
            <a:lvl5pPr marL="4895290" indent="0">
              <a:buNone/>
              <a:defRPr sz="2405"/>
            </a:lvl5pPr>
            <a:lvl6pPr marL="6119112" indent="0">
              <a:buNone/>
              <a:defRPr sz="2405"/>
            </a:lvl6pPr>
            <a:lvl7pPr marL="7342934" indent="0">
              <a:buNone/>
              <a:defRPr sz="2405"/>
            </a:lvl7pPr>
            <a:lvl8pPr marL="8566757" indent="0">
              <a:buNone/>
              <a:defRPr sz="2405"/>
            </a:lvl8pPr>
            <a:lvl9pPr marL="9790579" indent="0">
              <a:buNone/>
              <a:defRPr sz="2405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2246-277B-466E-8589-483003FFAC07}" type="datetimeFigureOut">
              <a:rPr kumimoji="1" lang="ja-JP" altLang="en-US" smtClean="0"/>
              <a:pPr/>
              <a:t>2017/2/10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B70-26AB-47D6-B2BE-7CAFFB3348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35088" y="29965967"/>
            <a:ext cx="18167985" cy="3537652"/>
          </a:xfrm>
        </p:spPr>
        <p:txBody>
          <a:bodyPr anchor="b"/>
          <a:lstStyle>
            <a:lvl1pPr algn="l">
              <a:defRPr sz="5375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5935088" y="3825023"/>
            <a:ext cx="18167985" cy="25685115"/>
          </a:xfrm>
        </p:spPr>
        <p:txBody>
          <a:bodyPr/>
          <a:lstStyle>
            <a:lvl1pPr marL="0" indent="0">
              <a:buNone/>
              <a:defRPr sz="8558"/>
            </a:lvl1pPr>
            <a:lvl2pPr marL="1223822" indent="0">
              <a:buNone/>
              <a:defRPr sz="7497"/>
            </a:lvl2pPr>
            <a:lvl3pPr marL="2447645" indent="0">
              <a:buNone/>
              <a:defRPr sz="6436"/>
            </a:lvl3pPr>
            <a:lvl4pPr marL="3671467" indent="0">
              <a:buNone/>
              <a:defRPr sz="5375"/>
            </a:lvl4pPr>
            <a:lvl5pPr marL="4895290" indent="0">
              <a:buNone/>
              <a:defRPr sz="5375"/>
            </a:lvl5pPr>
            <a:lvl6pPr marL="6119112" indent="0">
              <a:buNone/>
              <a:defRPr sz="5375"/>
            </a:lvl6pPr>
            <a:lvl7pPr marL="7342934" indent="0">
              <a:buNone/>
              <a:defRPr sz="5375"/>
            </a:lvl7pPr>
            <a:lvl8pPr marL="8566757" indent="0">
              <a:buNone/>
              <a:defRPr sz="5375"/>
            </a:lvl8pPr>
            <a:lvl9pPr marL="9790579" indent="0">
              <a:buNone/>
              <a:defRPr sz="537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935088" y="33503621"/>
            <a:ext cx="18167985" cy="5024053"/>
          </a:xfrm>
        </p:spPr>
        <p:txBody>
          <a:bodyPr/>
          <a:lstStyle>
            <a:lvl1pPr marL="0" indent="0">
              <a:buNone/>
              <a:defRPr sz="3749"/>
            </a:lvl1pPr>
            <a:lvl2pPr marL="1223822" indent="0">
              <a:buNone/>
              <a:defRPr sz="3183"/>
            </a:lvl2pPr>
            <a:lvl3pPr marL="2447645" indent="0">
              <a:buNone/>
              <a:defRPr sz="2688"/>
            </a:lvl3pPr>
            <a:lvl4pPr marL="3671467" indent="0">
              <a:buNone/>
              <a:defRPr sz="2405"/>
            </a:lvl4pPr>
            <a:lvl5pPr marL="4895290" indent="0">
              <a:buNone/>
              <a:defRPr sz="2405"/>
            </a:lvl5pPr>
            <a:lvl6pPr marL="6119112" indent="0">
              <a:buNone/>
              <a:defRPr sz="2405"/>
            </a:lvl6pPr>
            <a:lvl7pPr marL="7342934" indent="0">
              <a:buNone/>
              <a:defRPr sz="2405"/>
            </a:lvl7pPr>
            <a:lvl8pPr marL="8566757" indent="0">
              <a:buNone/>
              <a:defRPr sz="2405"/>
            </a:lvl8pPr>
            <a:lvl9pPr marL="9790579" indent="0">
              <a:buNone/>
              <a:defRPr sz="2405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2246-277B-466E-8589-483003FFAC07}" type="datetimeFigureOut">
              <a:rPr kumimoji="1" lang="ja-JP" altLang="en-US" smtClean="0"/>
              <a:pPr/>
              <a:t>2017/2/10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B70-26AB-47D6-B2BE-7CAFFB3348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1514000" y="1714328"/>
            <a:ext cx="27251978" cy="7134755"/>
          </a:xfrm>
          <a:prstGeom prst="rect">
            <a:avLst/>
          </a:prstGeom>
        </p:spPr>
        <p:txBody>
          <a:bodyPr vert="horz" lIns="346055" tIns="173027" rIns="346055" bIns="173027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514000" y="9988659"/>
            <a:ext cx="27251978" cy="28251648"/>
          </a:xfrm>
          <a:prstGeom prst="rect">
            <a:avLst/>
          </a:prstGeom>
        </p:spPr>
        <p:txBody>
          <a:bodyPr vert="horz" lIns="346055" tIns="173027" rIns="346055" bIns="173027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513999" y="39677164"/>
            <a:ext cx="7065328" cy="2279157"/>
          </a:xfrm>
          <a:prstGeom prst="rect">
            <a:avLst/>
          </a:prstGeom>
        </p:spPr>
        <p:txBody>
          <a:bodyPr vert="horz" lIns="346055" tIns="173027" rIns="346055" bIns="173027" rtlCol="0" anchor="ctr"/>
          <a:lstStyle>
            <a:lvl1pPr algn="l">
              <a:defRPr sz="31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72246-277B-466E-8589-483003FFAC07}" type="datetimeFigureOut">
              <a:rPr kumimoji="1" lang="ja-JP" altLang="en-US" smtClean="0"/>
              <a:pPr/>
              <a:t>2017/2/10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0345659" y="39677164"/>
            <a:ext cx="9588659" cy="2279157"/>
          </a:xfrm>
          <a:prstGeom prst="rect">
            <a:avLst/>
          </a:prstGeom>
        </p:spPr>
        <p:txBody>
          <a:bodyPr vert="horz" lIns="346055" tIns="173027" rIns="346055" bIns="173027" rtlCol="0" anchor="ctr"/>
          <a:lstStyle>
            <a:lvl1pPr algn="ctr">
              <a:defRPr sz="31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7"/>
          </a:xfrm>
          <a:prstGeom prst="rect">
            <a:avLst/>
          </a:prstGeom>
        </p:spPr>
        <p:txBody>
          <a:bodyPr vert="horz" lIns="346055" tIns="173027" rIns="346055" bIns="173027" rtlCol="0" anchor="ctr"/>
          <a:lstStyle>
            <a:lvl1pPr algn="r">
              <a:defRPr sz="31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5B70-26AB-47D6-B2BE-7CAFFB3348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47645" rtl="0" eaLnBrk="1" latinLnBrk="0" hangingPunct="1">
        <a:spcBef>
          <a:spcPct val="0"/>
        </a:spcBef>
        <a:buNone/>
        <a:defRPr kumimoji="1" sz="118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7867" indent="-917867" algn="l" defTabSz="2447645" rtl="0" eaLnBrk="1" latinLnBrk="0" hangingPunct="1">
        <a:spcBef>
          <a:spcPct val="20000"/>
        </a:spcBef>
        <a:buFont typeface="Arial" pitchFamily="34" charset="0"/>
        <a:buChar char="•"/>
        <a:defRPr kumimoji="1" sz="8558" kern="1200">
          <a:solidFill>
            <a:schemeClr val="tx1"/>
          </a:solidFill>
          <a:latin typeface="+mn-lt"/>
          <a:ea typeface="+mn-ea"/>
          <a:cs typeface="+mn-cs"/>
        </a:defRPr>
      </a:lvl1pPr>
      <a:lvl2pPr marL="1988711" indent="-764889" algn="l" defTabSz="2447645" rtl="0" eaLnBrk="1" latinLnBrk="0" hangingPunct="1">
        <a:spcBef>
          <a:spcPct val="20000"/>
        </a:spcBef>
        <a:buFont typeface="Arial" pitchFamily="34" charset="0"/>
        <a:buChar char="–"/>
        <a:defRPr kumimoji="1" sz="7497" kern="1200">
          <a:solidFill>
            <a:schemeClr val="tx1"/>
          </a:solidFill>
          <a:latin typeface="+mn-lt"/>
          <a:ea typeface="+mn-ea"/>
          <a:cs typeface="+mn-cs"/>
        </a:defRPr>
      </a:lvl2pPr>
      <a:lvl3pPr marL="3059556" indent="-611911" algn="l" defTabSz="2447645" rtl="0" eaLnBrk="1" latinLnBrk="0" hangingPunct="1">
        <a:spcBef>
          <a:spcPct val="20000"/>
        </a:spcBef>
        <a:buFont typeface="Arial" pitchFamily="34" charset="0"/>
        <a:buChar char="•"/>
        <a:defRPr kumimoji="1" sz="6436" kern="1200">
          <a:solidFill>
            <a:schemeClr val="tx1"/>
          </a:solidFill>
          <a:latin typeface="+mn-lt"/>
          <a:ea typeface="+mn-ea"/>
          <a:cs typeface="+mn-cs"/>
        </a:defRPr>
      </a:lvl3pPr>
      <a:lvl4pPr marL="4283378" indent="-611911" algn="l" defTabSz="2447645" rtl="0" eaLnBrk="1" latinLnBrk="0" hangingPunct="1">
        <a:spcBef>
          <a:spcPct val="20000"/>
        </a:spcBef>
        <a:buFont typeface="Arial" pitchFamily="34" charset="0"/>
        <a:buChar char="–"/>
        <a:defRPr kumimoji="1" sz="5375" kern="1200">
          <a:solidFill>
            <a:schemeClr val="tx1"/>
          </a:solidFill>
          <a:latin typeface="+mn-lt"/>
          <a:ea typeface="+mn-ea"/>
          <a:cs typeface="+mn-cs"/>
        </a:defRPr>
      </a:lvl4pPr>
      <a:lvl5pPr marL="5507200" indent="-611911" algn="l" defTabSz="2447645" rtl="0" eaLnBrk="1" latinLnBrk="0" hangingPunct="1">
        <a:spcBef>
          <a:spcPct val="20000"/>
        </a:spcBef>
        <a:buFont typeface="Arial" pitchFamily="34" charset="0"/>
        <a:buChar char="»"/>
        <a:defRPr kumimoji="1" sz="5375" kern="1200">
          <a:solidFill>
            <a:schemeClr val="tx1"/>
          </a:solidFill>
          <a:latin typeface="+mn-lt"/>
          <a:ea typeface="+mn-ea"/>
          <a:cs typeface="+mn-cs"/>
        </a:defRPr>
      </a:lvl5pPr>
      <a:lvl6pPr marL="6731023" indent="-611911" algn="l" defTabSz="2447645" rtl="0" eaLnBrk="1" latinLnBrk="0" hangingPunct="1">
        <a:spcBef>
          <a:spcPct val="20000"/>
        </a:spcBef>
        <a:buFont typeface="Arial" pitchFamily="34" charset="0"/>
        <a:buChar char="•"/>
        <a:defRPr kumimoji="1" sz="5375" kern="1200">
          <a:solidFill>
            <a:schemeClr val="tx1"/>
          </a:solidFill>
          <a:latin typeface="+mn-lt"/>
          <a:ea typeface="+mn-ea"/>
          <a:cs typeface="+mn-cs"/>
        </a:defRPr>
      </a:lvl6pPr>
      <a:lvl7pPr marL="7954845" indent="-611911" algn="l" defTabSz="2447645" rtl="0" eaLnBrk="1" latinLnBrk="0" hangingPunct="1">
        <a:spcBef>
          <a:spcPct val="20000"/>
        </a:spcBef>
        <a:buFont typeface="Arial" pitchFamily="34" charset="0"/>
        <a:buChar char="•"/>
        <a:defRPr kumimoji="1" sz="5375" kern="1200">
          <a:solidFill>
            <a:schemeClr val="tx1"/>
          </a:solidFill>
          <a:latin typeface="+mn-lt"/>
          <a:ea typeface="+mn-ea"/>
          <a:cs typeface="+mn-cs"/>
        </a:defRPr>
      </a:lvl7pPr>
      <a:lvl8pPr marL="9178668" indent="-611911" algn="l" defTabSz="2447645" rtl="0" eaLnBrk="1" latinLnBrk="0" hangingPunct="1">
        <a:spcBef>
          <a:spcPct val="20000"/>
        </a:spcBef>
        <a:buFont typeface="Arial" pitchFamily="34" charset="0"/>
        <a:buChar char="•"/>
        <a:defRPr kumimoji="1" sz="5375" kern="1200">
          <a:solidFill>
            <a:schemeClr val="tx1"/>
          </a:solidFill>
          <a:latin typeface="+mn-lt"/>
          <a:ea typeface="+mn-ea"/>
          <a:cs typeface="+mn-cs"/>
        </a:defRPr>
      </a:lvl8pPr>
      <a:lvl9pPr marL="10402490" indent="-611911" algn="l" defTabSz="2447645" rtl="0" eaLnBrk="1" latinLnBrk="0" hangingPunct="1">
        <a:spcBef>
          <a:spcPct val="20000"/>
        </a:spcBef>
        <a:buFont typeface="Arial" pitchFamily="34" charset="0"/>
        <a:buChar char="•"/>
        <a:defRPr kumimoji="1" sz="53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447645" rtl="0" eaLnBrk="1" latinLnBrk="0" hangingPunct="1">
        <a:defRPr kumimoji="1" sz="4810" kern="1200">
          <a:solidFill>
            <a:schemeClr val="tx1"/>
          </a:solidFill>
          <a:latin typeface="+mn-lt"/>
          <a:ea typeface="+mn-ea"/>
          <a:cs typeface="+mn-cs"/>
        </a:defRPr>
      </a:lvl1pPr>
      <a:lvl2pPr marL="1223822" algn="l" defTabSz="2447645" rtl="0" eaLnBrk="1" latinLnBrk="0" hangingPunct="1">
        <a:defRPr kumimoji="1" sz="4810" kern="1200">
          <a:solidFill>
            <a:schemeClr val="tx1"/>
          </a:solidFill>
          <a:latin typeface="+mn-lt"/>
          <a:ea typeface="+mn-ea"/>
          <a:cs typeface="+mn-cs"/>
        </a:defRPr>
      </a:lvl2pPr>
      <a:lvl3pPr marL="2447645" algn="l" defTabSz="2447645" rtl="0" eaLnBrk="1" latinLnBrk="0" hangingPunct="1">
        <a:defRPr kumimoji="1" sz="4810" kern="1200">
          <a:solidFill>
            <a:schemeClr val="tx1"/>
          </a:solidFill>
          <a:latin typeface="+mn-lt"/>
          <a:ea typeface="+mn-ea"/>
          <a:cs typeface="+mn-cs"/>
        </a:defRPr>
      </a:lvl3pPr>
      <a:lvl4pPr marL="3671467" algn="l" defTabSz="2447645" rtl="0" eaLnBrk="1" latinLnBrk="0" hangingPunct="1">
        <a:defRPr kumimoji="1" sz="4810" kern="1200">
          <a:solidFill>
            <a:schemeClr val="tx1"/>
          </a:solidFill>
          <a:latin typeface="+mn-lt"/>
          <a:ea typeface="+mn-ea"/>
          <a:cs typeface="+mn-cs"/>
        </a:defRPr>
      </a:lvl4pPr>
      <a:lvl5pPr marL="4895290" algn="l" defTabSz="2447645" rtl="0" eaLnBrk="1" latinLnBrk="0" hangingPunct="1">
        <a:defRPr kumimoji="1" sz="4810" kern="1200">
          <a:solidFill>
            <a:schemeClr val="tx1"/>
          </a:solidFill>
          <a:latin typeface="+mn-lt"/>
          <a:ea typeface="+mn-ea"/>
          <a:cs typeface="+mn-cs"/>
        </a:defRPr>
      </a:lvl5pPr>
      <a:lvl6pPr marL="6119112" algn="l" defTabSz="2447645" rtl="0" eaLnBrk="1" latinLnBrk="0" hangingPunct="1">
        <a:defRPr kumimoji="1" sz="4810" kern="1200">
          <a:solidFill>
            <a:schemeClr val="tx1"/>
          </a:solidFill>
          <a:latin typeface="+mn-lt"/>
          <a:ea typeface="+mn-ea"/>
          <a:cs typeface="+mn-cs"/>
        </a:defRPr>
      </a:lvl6pPr>
      <a:lvl7pPr marL="7342934" algn="l" defTabSz="2447645" rtl="0" eaLnBrk="1" latinLnBrk="0" hangingPunct="1">
        <a:defRPr kumimoji="1" sz="4810" kern="1200">
          <a:solidFill>
            <a:schemeClr val="tx1"/>
          </a:solidFill>
          <a:latin typeface="+mn-lt"/>
          <a:ea typeface="+mn-ea"/>
          <a:cs typeface="+mn-cs"/>
        </a:defRPr>
      </a:lvl7pPr>
      <a:lvl8pPr marL="8566757" algn="l" defTabSz="2447645" rtl="0" eaLnBrk="1" latinLnBrk="0" hangingPunct="1">
        <a:defRPr kumimoji="1" sz="4810" kern="1200">
          <a:solidFill>
            <a:schemeClr val="tx1"/>
          </a:solidFill>
          <a:latin typeface="+mn-lt"/>
          <a:ea typeface="+mn-ea"/>
          <a:cs typeface="+mn-cs"/>
        </a:defRPr>
      </a:lvl8pPr>
      <a:lvl9pPr marL="9790579" algn="l" defTabSz="2447645" rtl="0" eaLnBrk="1" latinLnBrk="0" hangingPunct="1">
        <a:defRPr kumimoji="1" sz="4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gif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gif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gif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594371" y="9579308"/>
            <a:ext cx="29037952" cy="11679571"/>
            <a:chOff x="594371" y="9579308"/>
            <a:chExt cx="29037952" cy="11679571"/>
          </a:xfrm>
        </p:grpSpPr>
        <p:grpSp>
          <p:nvGrpSpPr>
            <p:cNvPr id="81" name="グループ化 51"/>
            <p:cNvGrpSpPr/>
            <p:nvPr/>
          </p:nvGrpSpPr>
          <p:grpSpPr>
            <a:xfrm>
              <a:off x="594371" y="9579308"/>
              <a:ext cx="29013762" cy="10050009"/>
              <a:chOff x="348671" y="3937942"/>
              <a:chExt cx="29013762" cy="10050009"/>
            </a:xfrm>
          </p:grpSpPr>
          <p:sp>
            <p:nvSpPr>
              <p:cNvPr id="82" name="角丸四角形 66"/>
              <p:cNvSpPr/>
              <p:nvPr/>
            </p:nvSpPr>
            <p:spPr>
              <a:xfrm>
                <a:off x="348671" y="5017016"/>
                <a:ext cx="29013762" cy="8970935"/>
              </a:xfrm>
              <a:prstGeom prst="roundRect">
                <a:avLst>
                  <a:gd name="adj" fmla="val 64"/>
                </a:avLst>
              </a:prstGeom>
              <a:solidFill>
                <a:srgbClr val="FEEC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83" name="グループ化 67"/>
              <p:cNvGrpSpPr/>
              <p:nvPr/>
            </p:nvGrpSpPr>
            <p:grpSpPr>
              <a:xfrm>
                <a:off x="372861" y="3937942"/>
                <a:ext cx="3974960" cy="962964"/>
                <a:chOff x="-149336" y="4155526"/>
                <a:chExt cx="3974960" cy="962964"/>
              </a:xfrm>
            </p:grpSpPr>
            <p:sp>
              <p:nvSpPr>
                <p:cNvPr id="84" name="Text Box 382"/>
                <p:cNvSpPr txBox="1">
                  <a:spLocks noChangeArrowheads="1"/>
                </p:cNvSpPr>
                <p:nvPr/>
              </p:nvSpPr>
              <p:spPr bwMode="auto">
                <a:xfrm>
                  <a:off x="870858" y="4195104"/>
                  <a:ext cx="2954766" cy="9233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1495" tIns="45748" rIns="91495" bIns="45748">
                  <a:spAutoFit/>
                </a:bodyPr>
                <a:lstStyle/>
                <a:p>
                  <a:pPr defTabSz="2587020"/>
                  <a:r>
                    <a:rPr lang="ja-JP" altLang="en-US" sz="5400" b="1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Arial" panose="020B0604020202020204" pitchFamily="34" charset="0"/>
                    </a:rPr>
                    <a:t>研究背景</a:t>
                  </a:r>
                  <a:endParaRPr lang="en-US" altLang="ja-JP" sz="54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85" name="グループ化 70"/>
                <p:cNvGrpSpPr/>
                <p:nvPr/>
              </p:nvGrpSpPr>
              <p:grpSpPr>
                <a:xfrm>
                  <a:off x="-149336" y="4155526"/>
                  <a:ext cx="720000" cy="718655"/>
                  <a:chOff x="-185758" y="2822691"/>
                  <a:chExt cx="720000" cy="718655"/>
                </a:xfrm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</p:grpSpPr>
              <p:sp>
                <p:nvSpPr>
                  <p:cNvPr id="86" name="フローチャート: 結合子 71"/>
                  <p:cNvSpPr/>
                  <p:nvPr/>
                </p:nvSpPr>
                <p:spPr>
                  <a:xfrm>
                    <a:off x="-185758" y="2822691"/>
                    <a:ext cx="720000" cy="718655"/>
                  </a:xfrm>
                  <a:prstGeom prst="flowChartConnector">
                    <a:avLst/>
                  </a:prstGeom>
                  <a:ln w="3175">
                    <a:noFill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7" name="フローチャート: 結合子 72"/>
                  <p:cNvSpPr>
                    <a:spLocks noChangeAspect="1"/>
                  </p:cNvSpPr>
                  <p:nvPr/>
                </p:nvSpPr>
                <p:spPr>
                  <a:xfrm>
                    <a:off x="-4783" y="3051292"/>
                    <a:ext cx="471904" cy="471022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sp>
          <p:nvSpPr>
            <p:cNvPr id="126" name="角丸四角形 66"/>
            <p:cNvSpPr/>
            <p:nvPr/>
          </p:nvSpPr>
          <p:spPr>
            <a:xfrm>
              <a:off x="618561" y="20007910"/>
              <a:ext cx="29013762" cy="1250969"/>
            </a:xfrm>
            <a:prstGeom prst="roundRect">
              <a:avLst>
                <a:gd name="adj" fmla="val 4518"/>
              </a:avLst>
            </a:prstGeom>
            <a:solidFill>
              <a:srgbClr val="FEE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36" name="グループ化 51"/>
          <p:cNvGrpSpPr/>
          <p:nvPr/>
        </p:nvGrpSpPr>
        <p:grpSpPr>
          <a:xfrm>
            <a:off x="15631535" y="21812262"/>
            <a:ext cx="13976598" cy="13777738"/>
            <a:chOff x="348671" y="3937942"/>
            <a:chExt cx="13976598" cy="13777738"/>
          </a:xfrm>
        </p:grpSpPr>
        <p:sp>
          <p:nvSpPr>
            <p:cNvPr id="137" name="角丸四角形 66"/>
            <p:cNvSpPr/>
            <p:nvPr/>
          </p:nvSpPr>
          <p:spPr>
            <a:xfrm>
              <a:off x="348671" y="5017016"/>
              <a:ext cx="13976598" cy="12698664"/>
            </a:xfrm>
            <a:prstGeom prst="roundRect">
              <a:avLst>
                <a:gd name="adj" fmla="val 0"/>
              </a:avLst>
            </a:prstGeom>
            <a:solidFill>
              <a:srgbClr val="FEE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38" name="グループ化 67"/>
            <p:cNvGrpSpPr/>
            <p:nvPr/>
          </p:nvGrpSpPr>
          <p:grpSpPr>
            <a:xfrm>
              <a:off x="372861" y="3937942"/>
              <a:ext cx="4004755" cy="925805"/>
              <a:chOff x="-149336" y="4155526"/>
              <a:chExt cx="4004755" cy="925805"/>
            </a:xfrm>
          </p:grpSpPr>
          <p:sp>
            <p:nvSpPr>
              <p:cNvPr id="139" name="Text Box 382"/>
              <p:cNvSpPr txBox="1">
                <a:spLocks noChangeArrowheads="1"/>
              </p:cNvSpPr>
              <p:nvPr/>
            </p:nvSpPr>
            <p:spPr bwMode="auto">
              <a:xfrm>
                <a:off x="900653" y="4157945"/>
                <a:ext cx="2954766" cy="923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95" tIns="45748" rIns="91495" bIns="45748">
                <a:spAutoFit/>
              </a:bodyPr>
              <a:lstStyle/>
              <a:p>
                <a:pPr defTabSz="2587020"/>
                <a:r>
                  <a:rPr lang="ja-JP" altLang="en-US" sz="54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Arial" panose="020B0604020202020204" pitchFamily="34" charset="0"/>
                  </a:rPr>
                  <a:t>評価実験</a:t>
                </a:r>
                <a:endParaRPr lang="en-US" altLang="ja-JP" sz="54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140" name="グループ化 70"/>
              <p:cNvGrpSpPr/>
              <p:nvPr/>
            </p:nvGrpSpPr>
            <p:grpSpPr>
              <a:xfrm>
                <a:off x="-149336" y="4155526"/>
                <a:ext cx="720000" cy="718655"/>
                <a:chOff x="-185758" y="2822691"/>
                <a:chExt cx="720000" cy="718655"/>
              </a:xfrm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</p:grpSpPr>
            <p:sp>
              <p:nvSpPr>
                <p:cNvPr id="141" name="フローチャート: 結合子 71"/>
                <p:cNvSpPr/>
                <p:nvPr/>
              </p:nvSpPr>
              <p:spPr>
                <a:xfrm>
                  <a:off x="-185758" y="2822691"/>
                  <a:ext cx="720000" cy="718655"/>
                </a:xfrm>
                <a:prstGeom prst="flowChartConnector">
                  <a:avLst/>
                </a:prstGeom>
                <a:ln w="3175"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2" name="フローチャート: 結合子 72"/>
                <p:cNvSpPr>
                  <a:spLocks noChangeAspect="1"/>
                </p:cNvSpPr>
                <p:nvPr/>
              </p:nvSpPr>
              <p:spPr>
                <a:xfrm>
                  <a:off x="-4783" y="3051292"/>
                  <a:ext cx="471904" cy="471022"/>
                </a:xfrm>
                <a:prstGeom prst="flowChartConnector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98" name="グループ化 51"/>
          <p:cNvGrpSpPr/>
          <p:nvPr/>
        </p:nvGrpSpPr>
        <p:grpSpPr>
          <a:xfrm>
            <a:off x="498172" y="21770834"/>
            <a:ext cx="13976598" cy="20182674"/>
            <a:chOff x="348671" y="3937942"/>
            <a:chExt cx="13976598" cy="20182674"/>
          </a:xfrm>
        </p:grpSpPr>
        <p:sp>
          <p:nvSpPr>
            <p:cNvPr id="99" name="角丸四角形 66"/>
            <p:cNvSpPr/>
            <p:nvPr/>
          </p:nvSpPr>
          <p:spPr>
            <a:xfrm>
              <a:off x="348671" y="5017015"/>
              <a:ext cx="13976598" cy="19103601"/>
            </a:xfrm>
            <a:prstGeom prst="roundRect">
              <a:avLst>
                <a:gd name="adj" fmla="val 0"/>
              </a:avLst>
            </a:prstGeom>
            <a:solidFill>
              <a:srgbClr val="FEE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0" name="グループ化 67"/>
            <p:cNvGrpSpPr/>
            <p:nvPr/>
          </p:nvGrpSpPr>
          <p:grpSpPr>
            <a:xfrm>
              <a:off x="372861" y="3937942"/>
              <a:ext cx="4004755" cy="925805"/>
              <a:chOff x="-149336" y="4155526"/>
              <a:chExt cx="4004755" cy="925805"/>
            </a:xfrm>
          </p:grpSpPr>
          <p:sp>
            <p:nvSpPr>
              <p:cNvPr id="101" name="Text Box 382"/>
              <p:cNvSpPr txBox="1">
                <a:spLocks noChangeArrowheads="1"/>
              </p:cNvSpPr>
              <p:nvPr/>
            </p:nvSpPr>
            <p:spPr bwMode="auto">
              <a:xfrm>
                <a:off x="900653" y="4157945"/>
                <a:ext cx="2954766" cy="923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95" tIns="45748" rIns="91495" bIns="45748">
                <a:spAutoFit/>
              </a:bodyPr>
              <a:lstStyle/>
              <a:p>
                <a:pPr defTabSz="2587020"/>
                <a:r>
                  <a:rPr lang="ja-JP" altLang="en-US" sz="54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Arial" panose="020B0604020202020204" pitchFamily="34" charset="0"/>
                  </a:rPr>
                  <a:t>提案手法</a:t>
                </a:r>
                <a:endParaRPr lang="en-US" altLang="ja-JP" sz="54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102" name="グループ化 70"/>
              <p:cNvGrpSpPr/>
              <p:nvPr/>
            </p:nvGrpSpPr>
            <p:grpSpPr>
              <a:xfrm>
                <a:off x="-149336" y="4155526"/>
                <a:ext cx="720000" cy="718655"/>
                <a:chOff x="-185758" y="2822691"/>
                <a:chExt cx="720000" cy="718655"/>
              </a:xfrm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</p:grpSpPr>
            <p:sp>
              <p:nvSpPr>
                <p:cNvPr id="103" name="フローチャート: 結合子 71"/>
                <p:cNvSpPr/>
                <p:nvPr/>
              </p:nvSpPr>
              <p:spPr>
                <a:xfrm>
                  <a:off x="-185758" y="2822691"/>
                  <a:ext cx="720000" cy="718655"/>
                </a:xfrm>
                <a:prstGeom prst="flowChartConnector">
                  <a:avLst/>
                </a:prstGeom>
                <a:ln w="3175"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4" name="フローチャート: 結合子 72"/>
                <p:cNvSpPr>
                  <a:spLocks noChangeAspect="1"/>
                </p:cNvSpPr>
                <p:nvPr/>
              </p:nvSpPr>
              <p:spPr>
                <a:xfrm>
                  <a:off x="-4783" y="3051292"/>
                  <a:ext cx="471904" cy="471022"/>
                </a:xfrm>
                <a:prstGeom prst="flowChartConnector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43" name="グループ化 51"/>
          <p:cNvGrpSpPr/>
          <p:nvPr/>
        </p:nvGrpSpPr>
        <p:grpSpPr>
          <a:xfrm>
            <a:off x="15632415" y="35947422"/>
            <a:ext cx="13976598" cy="6047514"/>
            <a:chOff x="348671" y="3937942"/>
            <a:chExt cx="13976598" cy="6047514"/>
          </a:xfrm>
        </p:grpSpPr>
        <p:sp>
          <p:nvSpPr>
            <p:cNvPr id="144" name="角丸四角形 66"/>
            <p:cNvSpPr/>
            <p:nvPr/>
          </p:nvSpPr>
          <p:spPr>
            <a:xfrm>
              <a:off x="348671" y="5017016"/>
              <a:ext cx="13976598" cy="4968440"/>
            </a:xfrm>
            <a:prstGeom prst="roundRect">
              <a:avLst>
                <a:gd name="adj" fmla="val 399"/>
              </a:avLst>
            </a:prstGeom>
            <a:solidFill>
              <a:srgbClr val="FEE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5" name="グループ化 67"/>
            <p:cNvGrpSpPr/>
            <p:nvPr/>
          </p:nvGrpSpPr>
          <p:grpSpPr>
            <a:xfrm>
              <a:off x="372861" y="3937942"/>
              <a:ext cx="4697252" cy="925805"/>
              <a:chOff x="-149336" y="4155526"/>
              <a:chExt cx="4697252" cy="925805"/>
            </a:xfrm>
          </p:grpSpPr>
          <p:sp>
            <p:nvSpPr>
              <p:cNvPr id="146" name="Text Box 382"/>
              <p:cNvSpPr txBox="1">
                <a:spLocks noChangeArrowheads="1"/>
              </p:cNvSpPr>
              <p:nvPr/>
            </p:nvSpPr>
            <p:spPr bwMode="auto">
              <a:xfrm>
                <a:off x="900653" y="4157945"/>
                <a:ext cx="3647263" cy="923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95" tIns="45748" rIns="91495" bIns="45748">
                <a:spAutoFit/>
              </a:bodyPr>
              <a:lstStyle/>
              <a:p>
                <a:pPr defTabSz="2587020"/>
                <a:r>
                  <a:rPr lang="ja-JP" altLang="en-US" sz="54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Arial" panose="020B0604020202020204" pitchFamily="34" charset="0"/>
                  </a:rPr>
                  <a:t>今後の課題</a:t>
                </a:r>
                <a:endParaRPr lang="en-US" altLang="ja-JP" sz="54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147" name="グループ化 70"/>
              <p:cNvGrpSpPr/>
              <p:nvPr/>
            </p:nvGrpSpPr>
            <p:grpSpPr>
              <a:xfrm>
                <a:off x="-149336" y="4155526"/>
                <a:ext cx="720000" cy="718655"/>
                <a:chOff x="-185758" y="2822691"/>
                <a:chExt cx="720000" cy="718655"/>
              </a:xfrm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</p:grpSpPr>
            <p:sp>
              <p:nvSpPr>
                <p:cNvPr id="148" name="フローチャート: 結合子 71"/>
                <p:cNvSpPr/>
                <p:nvPr/>
              </p:nvSpPr>
              <p:spPr>
                <a:xfrm>
                  <a:off x="-185758" y="2822691"/>
                  <a:ext cx="720000" cy="718655"/>
                </a:xfrm>
                <a:prstGeom prst="flowChartConnector">
                  <a:avLst/>
                </a:prstGeom>
                <a:ln w="3175"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9" name="フローチャート: 結合子 72"/>
                <p:cNvSpPr>
                  <a:spLocks noChangeAspect="1"/>
                </p:cNvSpPr>
                <p:nvPr/>
              </p:nvSpPr>
              <p:spPr>
                <a:xfrm>
                  <a:off x="-4783" y="3051292"/>
                  <a:ext cx="471904" cy="471022"/>
                </a:xfrm>
                <a:prstGeom prst="flowChartConnector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52" name="グループ化 51"/>
          <p:cNvGrpSpPr/>
          <p:nvPr/>
        </p:nvGrpSpPr>
        <p:grpSpPr>
          <a:xfrm>
            <a:off x="594371" y="5587458"/>
            <a:ext cx="29013762" cy="3483223"/>
            <a:chOff x="348671" y="3937942"/>
            <a:chExt cx="29013762" cy="3483223"/>
          </a:xfrm>
        </p:grpSpPr>
        <p:sp>
          <p:nvSpPr>
            <p:cNvPr id="67" name="角丸四角形 66"/>
            <p:cNvSpPr/>
            <p:nvPr/>
          </p:nvSpPr>
          <p:spPr>
            <a:xfrm>
              <a:off x="348671" y="5017017"/>
              <a:ext cx="29013762" cy="2404148"/>
            </a:xfrm>
            <a:prstGeom prst="roundRect">
              <a:avLst>
                <a:gd name="adj" fmla="val 159"/>
              </a:avLst>
            </a:prstGeom>
            <a:solidFill>
              <a:srgbClr val="FEE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8" name="グループ化 67"/>
            <p:cNvGrpSpPr/>
            <p:nvPr/>
          </p:nvGrpSpPr>
          <p:grpSpPr>
            <a:xfrm>
              <a:off x="372861" y="3937942"/>
              <a:ext cx="4261531" cy="964867"/>
              <a:chOff x="-149336" y="4155526"/>
              <a:chExt cx="4261531" cy="964867"/>
            </a:xfrm>
          </p:grpSpPr>
          <p:sp>
            <p:nvSpPr>
              <p:cNvPr id="70" name="Text Box 382"/>
              <p:cNvSpPr txBox="1">
                <a:spLocks noChangeArrowheads="1"/>
              </p:cNvSpPr>
              <p:nvPr/>
            </p:nvSpPr>
            <p:spPr bwMode="auto">
              <a:xfrm>
                <a:off x="857539" y="4197007"/>
                <a:ext cx="3254656" cy="923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95" tIns="45748" rIns="91495" bIns="45748">
                <a:spAutoFit/>
              </a:bodyPr>
              <a:lstStyle/>
              <a:p>
                <a:pPr defTabSz="2587020"/>
                <a:r>
                  <a:rPr lang="en-US" altLang="ja-JP" sz="54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Arial" panose="020B0604020202020204" pitchFamily="34" charset="0"/>
                  </a:rPr>
                  <a:t>Abstract</a:t>
                </a:r>
              </a:p>
            </p:txBody>
          </p:sp>
          <p:grpSp>
            <p:nvGrpSpPr>
              <p:cNvPr id="71" name="グループ化 70"/>
              <p:cNvGrpSpPr/>
              <p:nvPr/>
            </p:nvGrpSpPr>
            <p:grpSpPr>
              <a:xfrm>
                <a:off x="-149336" y="4155526"/>
                <a:ext cx="720000" cy="718655"/>
                <a:chOff x="-185758" y="2822691"/>
                <a:chExt cx="720000" cy="718655"/>
              </a:xfrm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</p:grpSpPr>
            <p:sp>
              <p:nvSpPr>
                <p:cNvPr id="72" name="フローチャート: 結合子 71"/>
                <p:cNvSpPr/>
                <p:nvPr/>
              </p:nvSpPr>
              <p:spPr>
                <a:xfrm>
                  <a:off x="-185758" y="2822691"/>
                  <a:ext cx="720000" cy="718655"/>
                </a:xfrm>
                <a:prstGeom prst="flowChartConnector">
                  <a:avLst/>
                </a:prstGeom>
                <a:ln w="3175"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3" name="フローチャート: 結合子 72"/>
                <p:cNvSpPr>
                  <a:spLocks noChangeAspect="1"/>
                </p:cNvSpPr>
                <p:nvPr/>
              </p:nvSpPr>
              <p:spPr>
                <a:xfrm>
                  <a:off x="-4783" y="3051292"/>
                  <a:ext cx="471904" cy="471022"/>
                </a:xfrm>
                <a:prstGeom prst="flowChartConnector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pic>
        <p:nvPicPr>
          <p:cNvPr id="11268" name="Picture 4" descr="大学名書体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4375" y="1385719"/>
            <a:ext cx="4132332" cy="1512487"/>
          </a:xfrm>
          <a:prstGeom prst="rect">
            <a:avLst/>
          </a:prstGeom>
          <a:noFill/>
        </p:spPr>
      </p:pic>
      <p:sp>
        <p:nvSpPr>
          <p:cNvPr id="6" name="Text Box 227"/>
          <p:cNvSpPr txBox="1">
            <a:spLocks noChangeArrowheads="1"/>
          </p:cNvSpPr>
          <p:nvPr/>
        </p:nvSpPr>
        <p:spPr bwMode="auto">
          <a:xfrm>
            <a:off x="7332739" y="411705"/>
            <a:ext cx="22917391" cy="292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DDDDDD">
                <a:alpha val="50000"/>
              </a:srgbClr>
            </a:outerShdw>
          </a:effectLst>
        </p:spPr>
        <p:txBody>
          <a:bodyPr wrap="square" lIns="64677" tIns="32337" rIns="64677" bIns="32337">
            <a:spAutoFit/>
          </a:bodyPr>
          <a:lstStyle/>
          <a:p>
            <a:pPr algn="ctr"/>
            <a:r>
              <a:rPr lang="ja-JP" altLang="ja-JP" sz="6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リアルタイムグリッド環境における</a:t>
            </a:r>
            <a:endParaRPr lang="en-US" altLang="ja-JP" sz="6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ja-JP" sz="6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マルチエージェントの単一移動対象捕獲の探索法</a:t>
            </a:r>
          </a:p>
          <a:p>
            <a:pPr algn="ctr" defTabSz="2587451">
              <a:defRPr/>
            </a:pPr>
            <a:r>
              <a:rPr lang="en-US" altLang="ja-JP" sz="5400" b="1" dirty="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50" charset="-128"/>
                <a:cs typeface="Times New Roman" panose="02020603050405020304" pitchFamily="18" charset="0"/>
              </a:rPr>
              <a:t>Real-time grid-based Multi-Agent pursuit a moving target method</a:t>
            </a:r>
          </a:p>
        </p:txBody>
      </p:sp>
      <p:sp>
        <p:nvSpPr>
          <p:cNvPr id="7" name="Rectangle 231"/>
          <p:cNvSpPr>
            <a:spLocks noChangeArrowheads="1"/>
          </p:cNvSpPr>
          <p:nvPr/>
        </p:nvSpPr>
        <p:spPr bwMode="auto">
          <a:xfrm>
            <a:off x="7509599" y="3532757"/>
            <a:ext cx="22563669" cy="742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677" tIns="32337" rIns="64677" bIns="32337">
            <a:spAutoFit/>
          </a:bodyPr>
          <a:lstStyle/>
          <a:p>
            <a:pPr algn="ctr" defTabSz="2587020"/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唐霄 博士前期課程</a:t>
            </a:r>
            <a:r>
              <a:rPr lang="en-US" altLang="ja-JP" sz="4400" b="1" dirty="0">
                <a:solidFill>
                  <a:srgbClr val="000000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rPr>
              <a:t>1</a:t>
            </a:r>
            <a:r>
              <a:rPr lang="ja-JP" altLang="en-US" sz="4400" b="1" dirty="0">
                <a:solidFill>
                  <a:srgbClr val="000000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rPr>
              <a:t>年 </a:t>
            </a:r>
            <a:r>
              <a:rPr lang="en-US" altLang="ja-JP" sz="4400" b="1" dirty="0">
                <a:solidFill>
                  <a:srgbClr val="000000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rPr>
              <a:t>201620848</a:t>
            </a: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指導教員：延原 肇</a:t>
            </a: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中内</a:t>
            </a: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靖, </a:t>
            </a:r>
            <a:r>
              <a:rPr lang="ja-JP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星野 准一</a:t>
            </a: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en-US" altLang="ja-JP" sz="4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Line 433"/>
          <p:cNvSpPr>
            <a:spLocks noChangeShapeType="1"/>
          </p:cNvSpPr>
          <p:nvPr/>
        </p:nvSpPr>
        <p:spPr bwMode="auto">
          <a:xfrm>
            <a:off x="369187" y="4698406"/>
            <a:ext cx="29538316" cy="0"/>
          </a:xfrm>
          <a:prstGeom prst="line">
            <a:avLst/>
          </a:prstGeom>
          <a:noFill/>
          <a:ln w="228600">
            <a:solidFill>
              <a:srgbClr val="6600CC"/>
            </a:solidFill>
            <a:round/>
            <a:headEnd/>
            <a:tailEnd/>
          </a:ln>
        </p:spPr>
        <p:txBody>
          <a:bodyPr lIns="91495" tIns="45748" rIns="91495" bIns="45748"/>
          <a:lstStyle/>
          <a:p>
            <a:endParaRPr lang="ja-JP" altLang="en-US" sz="4810"/>
          </a:p>
        </p:txBody>
      </p:sp>
      <p:pic>
        <p:nvPicPr>
          <p:cNvPr id="1090" name="Picture 66" descr="筑波大学 大学院 知能機能システム専攻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878" y="2826198"/>
            <a:ext cx="5004484" cy="83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 descr="https://manaba.tsukuba.ac.jp/public/57/d5/08/00.gif?refresh=14815324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5965" y="41994936"/>
            <a:ext cx="791137" cy="79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2" y="961427"/>
            <a:ext cx="2754592" cy="2753843"/>
          </a:xfrm>
          <a:prstGeom prst="rect">
            <a:avLst/>
          </a:prstGeom>
        </p:spPr>
      </p:pic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1057476" y="6935878"/>
            <a:ext cx="2829072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ja-JP" altLang="en-US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Arial" panose="020B0604020202020204" pitchFamily="34" charset="0"/>
              </a:rPr>
              <a:t>　</a:t>
            </a:r>
            <a:r>
              <a:rPr kumimoji="0" lang="ja-JP" altLang="ja-JP" sz="4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Arial" panose="020B0604020202020204" pitchFamily="34" charset="0"/>
              </a:rPr>
              <a:t>マルチエージェント</a:t>
            </a:r>
            <a:r>
              <a:rPr kumimoji="0" lang="ja-JP" altLang="en-US" sz="4000" dirty="0">
                <a:solidFill>
                  <a:srgbClr val="222222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rial" panose="020B0604020202020204" pitchFamily="34" charset="0"/>
              </a:rPr>
              <a:t>における</a:t>
            </a:r>
            <a:r>
              <a:rPr kumimoji="0" lang="en-US" altLang="ja-JP" sz="4000" dirty="0">
                <a:solidFill>
                  <a:srgbClr val="222222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Moving Target Search</a:t>
            </a:r>
            <a:r>
              <a:rPr kumimoji="0" lang="ja-JP" altLang="en-US" sz="4000" dirty="0">
                <a:solidFill>
                  <a:srgbClr val="222222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rial" panose="020B0604020202020204" pitchFamily="34" charset="0"/>
              </a:rPr>
              <a:t>問題（複数の追っ手による単一ターゲット捕獲）に対する</a:t>
            </a:r>
            <a:r>
              <a:rPr kumimoji="0" lang="en-US" altLang="ja-JP" sz="4000" dirty="0">
                <a:solidFill>
                  <a:srgbClr val="222222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Cover-heuristic</a:t>
            </a:r>
            <a:r>
              <a:rPr kumimoji="0" lang="ja-JP" altLang="en-US" sz="4000" dirty="0">
                <a:solidFill>
                  <a:srgbClr val="222222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rial" panose="020B0604020202020204" pitchFamily="34" charset="0"/>
              </a:rPr>
              <a:t>法の、</a:t>
            </a:r>
            <a:r>
              <a:rPr kumimoji="0" lang="en-US" altLang="ja-JP" sz="4000" dirty="0">
                <a:solidFill>
                  <a:srgbClr val="222222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rial" panose="020B0604020202020204" pitchFamily="34" charset="0"/>
              </a:rPr>
              <a:t>1) </a:t>
            </a:r>
            <a:r>
              <a:rPr kumimoji="0" lang="ja-JP" altLang="en-US" sz="4000" dirty="0" smtClean="0">
                <a:solidFill>
                  <a:srgbClr val="222222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rial" panose="020B0604020202020204" pitchFamily="34" charset="0"/>
              </a:rPr>
              <a:t>計算量が多い点</a:t>
            </a:r>
            <a:r>
              <a:rPr kumimoji="0" lang="ja-JP" altLang="en-US" sz="4000" dirty="0">
                <a:solidFill>
                  <a:srgbClr val="222222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rial" panose="020B0604020202020204" pitchFamily="34" charset="0"/>
              </a:rPr>
              <a:t>、</a:t>
            </a:r>
            <a:r>
              <a:rPr kumimoji="0" lang="en-US" altLang="ja-JP" sz="4000" dirty="0" smtClean="0">
                <a:solidFill>
                  <a:srgbClr val="222222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rial" panose="020B0604020202020204" pitchFamily="34" charset="0"/>
              </a:rPr>
              <a:t>2)</a:t>
            </a:r>
            <a:r>
              <a:rPr kumimoji="0" lang="en-US" altLang="ja-JP" sz="4000" dirty="0" smtClean="0">
                <a:solidFill>
                  <a:srgbClr val="222222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Tie-Breaking</a:t>
            </a:r>
            <a:r>
              <a:rPr kumimoji="0" lang="ja-JP" altLang="en-US" sz="4000" dirty="0" smtClean="0">
                <a:solidFill>
                  <a:srgbClr val="222222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問題</a:t>
            </a:r>
            <a:r>
              <a:rPr kumimoji="0" lang="ja-JP" altLang="en-US" sz="4000" dirty="0" smtClean="0">
                <a:solidFill>
                  <a:srgbClr val="222222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rial" panose="020B0604020202020204" pitchFamily="34" charset="0"/>
              </a:rPr>
              <a:t>発生</a:t>
            </a:r>
            <a:r>
              <a:rPr kumimoji="0" lang="ja-JP" altLang="en-US" sz="4000" dirty="0">
                <a:solidFill>
                  <a:srgbClr val="222222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rial" panose="020B0604020202020204" pitchFamily="34" charset="0"/>
              </a:rPr>
              <a:t>の点</a:t>
            </a:r>
            <a:r>
              <a:rPr kumimoji="0" lang="ja-JP" altLang="en-US" sz="4000" dirty="0" smtClean="0">
                <a:solidFill>
                  <a:srgbClr val="222222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rial" panose="020B0604020202020204" pitchFamily="34" charset="0"/>
              </a:rPr>
              <a:t>を解決する提案手法を挙げ、</a:t>
            </a:r>
            <a:r>
              <a:rPr kumimoji="0" lang="ja-JP" altLang="en-US" sz="4000" dirty="0">
                <a:solidFill>
                  <a:srgbClr val="222222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rial" panose="020B0604020202020204" pitchFamily="34" charset="0"/>
              </a:rPr>
              <a:t>その有効性をリアルタイム環境において示す。</a:t>
            </a:r>
          </a:p>
        </p:txBody>
      </p:sp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277890"/>
              </p:ext>
            </p:extLst>
          </p:nvPr>
        </p:nvGraphicFramePr>
        <p:xfrm>
          <a:off x="17191723" y="25774573"/>
          <a:ext cx="10981712" cy="392526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8899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112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792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012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8689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</a:rPr>
                        <a:t> </a:t>
                      </a:r>
                      <a:endParaRPr lang="ja-JP" sz="28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138890" marR="13889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CH</a:t>
                      </a:r>
                      <a:r>
                        <a:rPr lang="ja-JP" sz="2400" b="0" dirty="0">
                          <a:effectLst/>
                        </a:rPr>
                        <a:t>法</a:t>
                      </a:r>
                      <a:r>
                        <a:rPr lang="en-US" sz="2400" b="0" dirty="0">
                          <a:effectLst/>
                        </a:rPr>
                        <a:t>(s)</a:t>
                      </a:r>
                      <a:endParaRPr lang="ja-JP" sz="24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138890" marR="13889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ja-JP" sz="2400" b="0" dirty="0">
                          <a:effectLst/>
                        </a:rPr>
                        <a:t>提案</a:t>
                      </a:r>
                      <a:r>
                        <a:rPr lang="ja-JP" altLang="en-US" sz="2400" b="0" dirty="0">
                          <a:effectLst/>
                        </a:rPr>
                        <a:t>手法</a:t>
                      </a:r>
                      <a:r>
                        <a:rPr lang="en-US" sz="2400" b="0" dirty="0">
                          <a:effectLst/>
                        </a:rPr>
                        <a:t>(s)</a:t>
                      </a:r>
                      <a:endParaRPr lang="ja-JP" sz="24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138890" marR="13889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ja-JP" sz="2400" b="0" dirty="0">
                          <a:effectLst/>
                        </a:rPr>
                        <a:t>高速化の割合 </a:t>
                      </a:r>
                      <a:r>
                        <a:rPr lang="en-US" sz="2400" b="0" dirty="0">
                          <a:effectLst/>
                        </a:rPr>
                        <a:t>(%)</a:t>
                      </a:r>
                      <a:endParaRPr lang="ja-JP" sz="24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138890" marR="13889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40338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Vacancy map </a:t>
                      </a:r>
                    </a:p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(10x10)</a:t>
                      </a:r>
                      <a:endParaRPr lang="ja-JP" sz="24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138890" marR="13889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</a:rPr>
                        <a:t>0.000513</a:t>
                      </a:r>
                      <a:endParaRPr lang="ja-JP" sz="28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138890" marR="13889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</a:rPr>
                        <a:t>0.000471</a:t>
                      </a:r>
                      <a:endParaRPr lang="ja-JP" sz="28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138890" marR="13889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</a:rPr>
                        <a:t>8.054%</a:t>
                      </a:r>
                      <a:endParaRPr lang="ja-JP" sz="2800" b="0" dirty="0">
                        <a:solidFill>
                          <a:srgbClr val="FF0000"/>
                        </a:solidFill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138890" marR="13889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40338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Homemade map </a:t>
                      </a:r>
                    </a:p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(12x10)</a:t>
                      </a:r>
                      <a:endParaRPr lang="ja-JP" sz="24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138890" marR="13889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</a:rPr>
                        <a:t>0.000331</a:t>
                      </a:r>
                      <a:endParaRPr lang="ja-JP" sz="28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138890" marR="13889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</a:rPr>
                        <a:t>0.000324</a:t>
                      </a:r>
                      <a:endParaRPr lang="ja-JP" sz="28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138890" marR="13889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</a:rPr>
                        <a:t>2.264%</a:t>
                      </a:r>
                      <a:endParaRPr lang="ja-JP" sz="2800" b="0" dirty="0">
                        <a:solidFill>
                          <a:srgbClr val="FF0000"/>
                        </a:solidFill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138890" marR="13889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75662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Maze map</a:t>
                      </a:r>
                      <a:endParaRPr lang="ja-JP" sz="2400" b="0" dirty="0">
                        <a:effectLst/>
                      </a:endParaRPr>
                    </a:p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(40x40)</a:t>
                      </a:r>
                      <a:endParaRPr lang="ja-JP" sz="24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138890" marR="13889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</a:rPr>
                        <a:t>0.004877</a:t>
                      </a:r>
                      <a:endParaRPr lang="ja-JP" sz="28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138890" marR="13889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</a:rPr>
                        <a:t>0.004751</a:t>
                      </a:r>
                      <a:endParaRPr lang="ja-JP" sz="28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138890" marR="13889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</a:rPr>
                        <a:t>2.586%</a:t>
                      </a:r>
                      <a:endParaRPr lang="ja-JP" sz="2800" b="0" dirty="0">
                        <a:solidFill>
                          <a:srgbClr val="FF0000"/>
                        </a:solidFill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138890" marR="13889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4" name="図 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92691" y="29837389"/>
            <a:ext cx="8454286" cy="5615062"/>
          </a:xfrm>
          <a:prstGeom prst="rect">
            <a:avLst/>
          </a:prstGeom>
        </p:spPr>
      </p:pic>
      <p:sp>
        <p:nvSpPr>
          <p:cNvPr id="55" name="正方形/長方形 54"/>
          <p:cNvSpPr/>
          <p:nvPr/>
        </p:nvSpPr>
        <p:spPr>
          <a:xfrm>
            <a:off x="20567838" y="25191069"/>
            <a:ext cx="42294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</a:t>
            </a:r>
            <a:r>
              <a:rPr lang="ja-JP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法と提案手法の比較実験</a:t>
            </a:r>
            <a:endParaRPr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正方形/長方形 133"/>
          <p:cNvSpPr/>
          <p:nvPr/>
        </p:nvSpPr>
        <p:spPr>
          <a:xfrm>
            <a:off x="16353594" y="23152415"/>
            <a:ext cx="1244763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sz="40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CH</a:t>
            </a:r>
            <a:r>
              <a:rPr lang="ja-JP" altLang="en-US" sz="40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と提案手法の比較実験・提案手法と</a:t>
            </a:r>
            <a:r>
              <a:rPr lang="en-US" altLang="ja-JP" sz="40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 star</a:t>
            </a:r>
            <a:r>
              <a:rPr lang="ja-JP" altLang="en-US" sz="40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の比較</a:t>
            </a:r>
            <a:endParaRPr lang="en-US" altLang="ja-JP" sz="40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40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実験環境：</a:t>
            </a:r>
            <a:r>
              <a:rPr lang="en-US" altLang="ja-JP" sz="40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Ubuntu 16.04 Inter Core i7-4790 Python 2.7</a:t>
            </a:r>
            <a:endParaRPr lang="ja-JP" altLang="en-US" sz="4000" dirty="0"/>
          </a:p>
        </p:txBody>
      </p:sp>
      <p:sp>
        <p:nvSpPr>
          <p:cNvPr id="79" name="正方形/長方形 133"/>
          <p:cNvSpPr/>
          <p:nvPr/>
        </p:nvSpPr>
        <p:spPr>
          <a:xfrm>
            <a:off x="16072652" y="37433224"/>
            <a:ext cx="11008142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より高速の手法</a:t>
            </a:r>
            <a:endParaRPr lang="en-US" altLang="ja-JP" sz="44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sz="4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100x100</a:t>
            </a:r>
            <a:r>
              <a:rPr lang="ja-JP" altLang="en-US" sz="4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以上のベンチマーク地図</a:t>
            </a:r>
            <a:endParaRPr lang="en-US" altLang="ja-JP" sz="44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sz="4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Target</a:t>
            </a:r>
            <a:r>
              <a:rPr lang="ja-JP" altLang="en-US" sz="4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の逃げ方の検討</a:t>
            </a:r>
            <a:endParaRPr lang="en-US" altLang="ja-JP" sz="44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抽象化 </a:t>
            </a:r>
            <a:r>
              <a:rPr lang="en-US" altLang="ja-JP" sz="4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(Abstraction)</a:t>
            </a:r>
            <a:r>
              <a:rPr lang="ja-JP" altLang="en-US" sz="4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と詳細化 </a:t>
            </a:r>
            <a:r>
              <a:rPr lang="en-US" altLang="ja-JP" sz="4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(Refinement)</a:t>
            </a:r>
          </a:p>
        </p:txBody>
      </p:sp>
      <p:pic>
        <p:nvPicPr>
          <p:cNvPr id="1026" name="Picture 2" descr="Image result for wolves surrounding pre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459" y="11179126"/>
            <a:ext cx="8761185" cy="70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arcraft 3 surroun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451" y="11168980"/>
            <a:ext cx="9444499" cy="708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0"/>
          <a:srcRect l="29560" t="14167" r="29743" b="13430"/>
          <a:stretch/>
        </p:blipFill>
        <p:spPr>
          <a:xfrm>
            <a:off x="21481438" y="11182200"/>
            <a:ext cx="7077796" cy="707915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474681" y="18437237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ja-JP" altLang="en-US" sz="4800" dirty="0" smtClean="0">
                <a:solidFill>
                  <a:srgbClr val="222222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rial" panose="020B0604020202020204" pitchFamily="34" charset="0"/>
              </a:rPr>
              <a:t>狼</a:t>
            </a:r>
            <a:r>
              <a:rPr kumimoji="0" lang="ja-JP" altLang="en-US" sz="4800" dirty="0">
                <a:solidFill>
                  <a:srgbClr val="222222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rial" panose="020B0604020202020204" pitchFamily="34" charset="0"/>
              </a:rPr>
              <a:t>と獲物</a:t>
            </a:r>
            <a:endParaRPr lang="en-US" sz="4800" dirty="0"/>
          </a:p>
        </p:txBody>
      </p:sp>
      <p:sp>
        <p:nvSpPr>
          <p:cNvPr id="89" name="矩形 88"/>
          <p:cNvSpPr/>
          <p:nvPr/>
        </p:nvSpPr>
        <p:spPr>
          <a:xfrm>
            <a:off x="14379863" y="18437237"/>
            <a:ext cx="28118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Warcraft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0" name="矩形 89"/>
          <p:cNvSpPr/>
          <p:nvPr/>
        </p:nvSpPr>
        <p:spPr>
          <a:xfrm>
            <a:off x="23954178" y="18437237"/>
            <a:ext cx="21323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Pacman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81463" y="20252027"/>
            <a:ext cx="233192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4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研究</a:t>
            </a:r>
            <a:r>
              <a:rPr lang="ja-JP" altLang="en-US" sz="4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目的：　マルチエージェントが協調して、単一移動</a:t>
            </a:r>
            <a:r>
              <a:rPr lang="ja-JP" altLang="en-US" sz="4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対象に対する高速で有効な探索方法</a:t>
            </a:r>
            <a:endParaRPr lang="en-US" sz="44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1057476" y="23392043"/>
            <a:ext cx="91880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従来手法</a:t>
            </a:r>
            <a:r>
              <a:rPr lang="en-US" altLang="ja-JP" sz="40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 </a:t>
            </a:r>
            <a:r>
              <a: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Cover-heuristic</a:t>
            </a:r>
            <a:r>
              <a:rPr lang="ja-JP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40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法</a:t>
            </a:r>
            <a:r>
              <a:rPr lang="ja-JP" altLang="en-US" sz="40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（</a:t>
            </a:r>
            <a:r>
              <a:rPr lang="en-US" altLang="ja-JP" sz="40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CH</a:t>
            </a:r>
            <a:r>
              <a:rPr lang="ja-JP" altLang="en-US" sz="40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法）</a:t>
            </a:r>
            <a:endParaRPr lang="ja-JP" altLang="en-US" sz="40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11"/>
          <a:srcRect l="1310" t="1947" r="1179" b="971"/>
          <a:stretch/>
        </p:blipFill>
        <p:spPr>
          <a:xfrm>
            <a:off x="1674491" y="36093894"/>
            <a:ext cx="2880000" cy="28800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12"/>
          <a:srcRect l="2690" t="978" r="2301" b="1731"/>
          <a:stretch/>
        </p:blipFill>
        <p:spPr>
          <a:xfrm>
            <a:off x="5994972" y="36093894"/>
            <a:ext cx="2806154" cy="288000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13"/>
          <a:srcRect l="2642" t="1028" r="2560" b="1461"/>
          <a:stretch/>
        </p:blipFill>
        <p:spPr>
          <a:xfrm>
            <a:off x="10243443" y="36093894"/>
            <a:ext cx="2806154" cy="2880000"/>
          </a:xfrm>
          <a:prstGeom prst="rect">
            <a:avLst/>
          </a:prstGeom>
        </p:spPr>
      </p:pic>
      <p:cxnSp>
        <p:nvCxnSpPr>
          <p:cNvPr id="23" name="肘形连接符 22"/>
          <p:cNvCxnSpPr/>
          <p:nvPr/>
        </p:nvCxnSpPr>
        <p:spPr>
          <a:xfrm flipV="1">
            <a:off x="10592254" y="36568383"/>
            <a:ext cx="1811430" cy="1673041"/>
          </a:xfrm>
          <a:prstGeom prst="bentConnector3">
            <a:avLst>
              <a:gd name="adj1" fmla="val 1925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グループ化 25"/>
          <p:cNvGrpSpPr/>
          <p:nvPr/>
        </p:nvGrpSpPr>
        <p:grpSpPr>
          <a:xfrm>
            <a:off x="8742968" y="31169980"/>
            <a:ext cx="4728737" cy="2520880"/>
            <a:chOff x="5418907" y="33726828"/>
            <a:chExt cx="4728737" cy="2520880"/>
          </a:xfrm>
        </p:grpSpPr>
        <p:sp>
          <p:nvSpPr>
            <p:cNvPr id="32" name="角丸四角形 31"/>
            <p:cNvSpPr/>
            <p:nvPr/>
          </p:nvSpPr>
          <p:spPr>
            <a:xfrm>
              <a:off x="5418907" y="33726828"/>
              <a:ext cx="4728737" cy="2520880"/>
            </a:xfrm>
            <a:prstGeom prst="roundRect">
              <a:avLst>
                <a:gd name="adj" fmla="val 0"/>
              </a:avLst>
            </a:prstGeom>
            <a:solidFill>
              <a:srgbClr val="F8F3E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5875048" y="33965926"/>
              <a:ext cx="3914854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sz="4000" b="1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① 計算量</a:t>
              </a:r>
              <a:r>
                <a:rPr lang="ja-JP" altLang="en-US" sz="4000" b="1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が</a:t>
              </a:r>
              <a:r>
                <a:rPr lang="ja-JP" altLang="en-US" sz="4000" b="1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多い</a:t>
              </a:r>
              <a:endParaRPr lang="en-US" altLang="ja-JP" sz="4000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ja-JP" altLang="en-US" sz="4000" b="1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② </a:t>
              </a:r>
              <a:r>
                <a:rPr lang="en-US" altLang="ja-JP" sz="4000" b="1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Tie-Breaking</a:t>
              </a:r>
              <a:endParaRPr lang="ja-JP" altLang="en-US" sz="4000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106" name="正方形/長方形 105"/>
          <p:cNvSpPr/>
          <p:nvPr/>
        </p:nvSpPr>
        <p:spPr>
          <a:xfrm>
            <a:off x="1057476" y="34809944"/>
            <a:ext cx="102572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ja-JP" altLang="en-US" sz="40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高速 </a:t>
            </a:r>
            <a:r>
              <a:rPr lang="en-US" altLang="ja-JP" sz="40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Cover-heuristic</a:t>
            </a:r>
            <a:r>
              <a:rPr lang="ja-JP" altLang="en-US" sz="40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法 </a:t>
            </a:r>
            <a:r>
              <a:rPr lang="en-US" altLang="ja-JP" sz="40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&amp; Tie-Breaking</a:t>
            </a:r>
            <a:r>
              <a:rPr lang="ja-JP" altLang="en-US" sz="40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ja-JP" altLang="en-US" sz="40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解決</a:t>
            </a:r>
            <a:endParaRPr lang="ja-JP" altLang="en-US" sz="40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1625436" y="40353027"/>
            <a:ext cx="12117807" cy="1235181"/>
            <a:chOff x="1668550" y="24029620"/>
            <a:chExt cx="12117807" cy="1235181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14"/>
            <a:srcRect l="3009" r="12977" b="12874"/>
            <a:stretch/>
          </p:blipFill>
          <p:spPr>
            <a:xfrm>
              <a:off x="1668550" y="24098042"/>
              <a:ext cx="360000" cy="360000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15"/>
            <a:srcRect t="1728" r="17634" b="15907"/>
            <a:stretch/>
          </p:blipFill>
          <p:spPr>
            <a:xfrm>
              <a:off x="5274891" y="24121911"/>
              <a:ext cx="360000" cy="360000"/>
            </a:xfrm>
            <a:prstGeom prst="rect">
              <a:avLst/>
            </a:prstGeom>
          </p:spPr>
        </p:pic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16"/>
            <a:srcRect l="1" t="15595" r="19537" b="10939"/>
            <a:stretch/>
          </p:blipFill>
          <p:spPr>
            <a:xfrm>
              <a:off x="5274891" y="24834193"/>
              <a:ext cx="360000" cy="360000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 rotWithShape="1">
            <a:blip r:embed="rId17"/>
            <a:srcRect t="847" b="847"/>
            <a:stretch/>
          </p:blipFill>
          <p:spPr>
            <a:xfrm>
              <a:off x="8544210" y="24139781"/>
              <a:ext cx="353898" cy="353898"/>
            </a:xfrm>
            <a:prstGeom prst="rect">
              <a:avLst/>
            </a:prstGeom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 rotWithShape="1">
            <a:blip r:embed="rId18"/>
            <a:srcRect t="1250" b="1250"/>
            <a:stretch/>
          </p:blipFill>
          <p:spPr>
            <a:xfrm>
              <a:off x="8538108" y="24818483"/>
              <a:ext cx="360000" cy="360000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 rotWithShape="1">
            <a:blip r:embed="rId19"/>
            <a:srcRect l="1351" r="1351"/>
            <a:stretch/>
          </p:blipFill>
          <p:spPr>
            <a:xfrm>
              <a:off x="1670586" y="24838551"/>
              <a:ext cx="360000" cy="360000"/>
            </a:xfrm>
            <a:prstGeom prst="rect">
              <a:avLst/>
            </a:prstGeom>
          </p:spPr>
        </p:pic>
        <p:sp>
          <p:nvSpPr>
            <p:cNvPr id="19" name="テキスト ボックス 18"/>
            <p:cNvSpPr txBox="1"/>
            <p:nvPr/>
          </p:nvSpPr>
          <p:spPr>
            <a:xfrm>
              <a:off x="2055469" y="24034205"/>
              <a:ext cx="3258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空き状態のタイル</a:t>
              </a:r>
              <a:endParaRPr lang="ja-JP" altLang="en-US" sz="28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2055469" y="24737322"/>
              <a:ext cx="28246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障害物</a:t>
              </a:r>
              <a:r>
                <a:rPr lang="ja-JP" altLang="en-US" sz="28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  <a:endParaRPr lang="ja-JP" altLang="en-US" sz="28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93" name="テキスト ボックス 92"/>
            <p:cNvSpPr txBox="1"/>
            <p:nvPr/>
          </p:nvSpPr>
          <p:spPr>
            <a:xfrm>
              <a:off x="5628790" y="24033893"/>
              <a:ext cx="29046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Pursuer</a:t>
              </a:r>
              <a:r>
                <a:rPr lang="ja-JP" altLang="en-US" sz="28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  <a:endParaRPr lang="ja-JP" altLang="en-US" sz="28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8898108" y="24029620"/>
              <a:ext cx="48710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Pursuer</a:t>
              </a:r>
              <a:r>
                <a:rPr lang="ja-JP" altLang="en-US" sz="28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到達可能領域のタイル</a:t>
              </a:r>
              <a:endParaRPr lang="ja-JP" altLang="en-US" sz="28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97" name="テキスト ボックス 96"/>
            <p:cNvSpPr txBox="1"/>
            <p:nvPr/>
          </p:nvSpPr>
          <p:spPr>
            <a:xfrm>
              <a:off x="5632391" y="24732430"/>
              <a:ext cx="26679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Target</a:t>
              </a:r>
              <a:r>
                <a:rPr lang="ja-JP" altLang="en-US" sz="28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  <a:endParaRPr lang="ja-JP" altLang="en-US" sz="28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8915295" y="24741581"/>
              <a:ext cx="48710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Target</a:t>
              </a:r>
              <a:r>
                <a:rPr lang="ja-JP" altLang="en-US" sz="28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到達</a:t>
              </a:r>
              <a:r>
                <a:rPr lang="ja-JP" altLang="en-US" sz="28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可能領域のタイル</a:t>
              </a:r>
              <a:endParaRPr lang="ja-JP" altLang="en-US" sz="28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1708318" y="27377523"/>
            <a:ext cx="11748703" cy="2160001"/>
            <a:chOff x="1566753" y="24862385"/>
            <a:chExt cx="11748703" cy="2160001"/>
          </a:xfrm>
        </p:grpSpPr>
        <p:grpSp>
          <p:nvGrpSpPr>
            <p:cNvPr id="21" name="グループ化 20"/>
            <p:cNvGrpSpPr/>
            <p:nvPr/>
          </p:nvGrpSpPr>
          <p:grpSpPr>
            <a:xfrm>
              <a:off x="1566753" y="24862385"/>
              <a:ext cx="11748703" cy="2160001"/>
              <a:chOff x="3114651" y="26012775"/>
              <a:chExt cx="11748703" cy="2160001"/>
            </a:xfrm>
          </p:grpSpPr>
          <p:pic>
            <p:nvPicPr>
              <p:cNvPr id="5" name="図 1"/>
              <p:cNvPicPr>
                <a:picLocks noChangeAspect="1" noChangeArrowheads="1"/>
              </p:cNvPicPr>
              <p:nvPr/>
            </p:nvPicPr>
            <p:blipFill rotWithShape="1"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3" t="1826" r="1956" b="2254"/>
              <a:stretch/>
            </p:blipFill>
            <p:spPr bwMode="auto">
              <a:xfrm>
                <a:off x="3114651" y="26012776"/>
                <a:ext cx="2160000" cy="21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図 9"/>
              <p:cNvPicPr>
                <a:picLocks noChangeAspect="1"/>
              </p:cNvPicPr>
              <p:nvPr/>
            </p:nvPicPr>
            <p:blipFill rotWithShape="1">
              <a:blip r:embed="rId21"/>
              <a:srcRect l="1948" t="1942" r="2699" b="2892"/>
              <a:stretch/>
            </p:blipFill>
            <p:spPr>
              <a:xfrm>
                <a:off x="9570971" y="26012775"/>
                <a:ext cx="2160000" cy="2160000"/>
              </a:xfrm>
              <a:prstGeom prst="rect">
                <a:avLst/>
              </a:prstGeom>
            </p:spPr>
          </p:pic>
          <p:pic>
            <p:nvPicPr>
              <p:cNvPr id="1027" name="図 1"/>
              <p:cNvPicPr>
                <a:picLocks noChangeAspect="1" noChangeArrowheads="1"/>
              </p:cNvPicPr>
              <p:nvPr/>
            </p:nvPicPr>
            <p:blipFill rotWithShape="1"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19" t="1939" r="2126" b="3060"/>
              <a:stretch/>
            </p:blipFill>
            <p:spPr bwMode="auto">
              <a:xfrm>
                <a:off x="12703353" y="26012775"/>
                <a:ext cx="2160001" cy="21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図 16"/>
              <p:cNvPicPr>
                <a:picLocks noChangeAspect="1"/>
              </p:cNvPicPr>
              <p:nvPr/>
            </p:nvPicPr>
            <p:blipFill rotWithShape="1">
              <a:blip r:embed="rId23"/>
              <a:srcRect l="2205" t="1826" r="2441" b="2254"/>
              <a:stretch/>
            </p:blipFill>
            <p:spPr>
              <a:xfrm>
                <a:off x="6342811" y="26012775"/>
                <a:ext cx="2160000" cy="2160000"/>
              </a:xfrm>
              <a:prstGeom prst="rect">
                <a:avLst/>
              </a:prstGeom>
            </p:spPr>
          </p:pic>
          <p:sp>
            <p:nvSpPr>
              <p:cNvPr id="91" name="下矢印 90"/>
              <p:cNvSpPr/>
              <p:nvPr/>
            </p:nvSpPr>
            <p:spPr>
              <a:xfrm rot="16200000">
                <a:off x="5389228" y="26842946"/>
                <a:ext cx="891932" cy="499659"/>
              </a:xfrm>
              <a:prstGeom prst="downArrow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7" name="下矢印 106"/>
            <p:cNvSpPr/>
            <p:nvPr/>
          </p:nvSpPr>
          <p:spPr>
            <a:xfrm rot="16200000">
              <a:off x="7063633" y="25696822"/>
              <a:ext cx="891932" cy="4996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下矢印 107"/>
            <p:cNvSpPr/>
            <p:nvPr/>
          </p:nvSpPr>
          <p:spPr>
            <a:xfrm rot="16200000">
              <a:off x="10254551" y="25705041"/>
              <a:ext cx="891932" cy="4996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テキスト ボックス 29"/>
          <p:cNvSpPr txBox="1"/>
          <p:nvPr/>
        </p:nvSpPr>
        <p:spPr>
          <a:xfrm>
            <a:off x="1579853" y="24707936"/>
            <a:ext cx="9549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Step 1</a:t>
            </a:r>
            <a:r>
              <a:rPr lang="en-US" altLang="ja-JP" sz="36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</a:t>
            </a:r>
            <a:r>
              <a:rPr lang="ja-JP" altLang="en-US" sz="36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ある</a:t>
            </a:r>
            <a:r>
              <a:rPr lang="en-US" altLang="ja-JP" sz="36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Pursuer</a:t>
            </a:r>
            <a:r>
              <a:rPr lang="ja-JP" altLang="en-US" sz="36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に四つ方向移動可能</a:t>
            </a:r>
            <a:r>
              <a:rPr lang="en-US" altLang="ja-JP" sz="36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endParaRPr lang="ja-JP" altLang="en-US" sz="36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579852" y="25982531"/>
            <a:ext cx="9549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Step </a:t>
            </a:r>
            <a:r>
              <a:rPr lang="en-US" altLang="ja-JP" sz="3600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</a:t>
            </a:r>
            <a:r>
              <a:rPr lang="en-US" altLang="ja-JP" sz="36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</a:t>
            </a:r>
            <a:r>
              <a:rPr lang="ja-JP" altLang="en-US" sz="36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各方向の</a:t>
            </a:r>
            <a:r>
              <a:rPr lang="en-US" altLang="ja-JP" sz="36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Pursuer-cover-set(PCS)</a:t>
            </a:r>
            <a:r>
              <a:rPr lang="ja-JP" altLang="en-US" sz="36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を計算</a:t>
            </a:r>
            <a:endParaRPr lang="ja-JP" altLang="en-US" sz="36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1579852" y="29953332"/>
            <a:ext cx="1003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Step </a:t>
            </a:r>
            <a:r>
              <a:rPr lang="en-US" altLang="ja-JP" sz="3600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</a:t>
            </a:r>
            <a:r>
              <a:rPr lang="en-US" altLang="ja-JP" sz="36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</a:t>
            </a:r>
            <a:r>
              <a:rPr lang="ja-JP" altLang="en-US" sz="36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最大の</a:t>
            </a:r>
            <a:r>
              <a:rPr lang="en-US" altLang="ja-JP" sz="36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PCS</a:t>
            </a:r>
            <a:r>
              <a:rPr lang="ja-JP" altLang="en-US" sz="36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を持つ方向に移動</a:t>
            </a:r>
            <a:endParaRPr lang="ja-JP" altLang="en-US" sz="36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11290525" y="24782222"/>
            <a:ext cx="2160000" cy="2160000"/>
            <a:chOff x="11290525" y="24782222"/>
            <a:chExt cx="2160000" cy="2160000"/>
          </a:xfrm>
        </p:grpSpPr>
        <p:pic>
          <p:nvPicPr>
            <p:cNvPr id="31" name="図 30"/>
            <p:cNvPicPr>
              <a:picLocks noChangeAspect="1"/>
            </p:cNvPicPr>
            <p:nvPr/>
          </p:nvPicPr>
          <p:blipFill rotWithShape="1">
            <a:blip r:embed="rId24"/>
            <a:srcRect l="100" r="100"/>
            <a:stretch/>
          </p:blipFill>
          <p:spPr>
            <a:xfrm>
              <a:off x="11290525" y="24782222"/>
              <a:ext cx="2160000" cy="2160000"/>
            </a:xfrm>
            <a:prstGeom prst="rect">
              <a:avLst/>
            </a:prstGeom>
          </p:spPr>
        </p:pic>
        <p:sp>
          <p:nvSpPr>
            <p:cNvPr id="33" name="右矢印 32"/>
            <p:cNvSpPr/>
            <p:nvPr/>
          </p:nvSpPr>
          <p:spPr>
            <a:xfrm>
              <a:off x="12184694" y="25042460"/>
              <a:ext cx="218989" cy="1175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右矢印 110"/>
            <p:cNvSpPr/>
            <p:nvPr/>
          </p:nvSpPr>
          <p:spPr>
            <a:xfrm rot="10800000">
              <a:off x="11699112" y="25031100"/>
              <a:ext cx="213028" cy="1402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右矢印 111"/>
            <p:cNvSpPr/>
            <p:nvPr/>
          </p:nvSpPr>
          <p:spPr>
            <a:xfrm rot="5400000">
              <a:off x="11943097" y="25281189"/>
              <a:ext cx="185117" cy="1175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右矢印 112"/>
            <p:cNvSpPr/>
            <p:nvPr/>
          </p:nvSpPr>
          <p:spPr>
            <a:xfrm rot="16200000">
              <a:off x="11943892" y="24815197"/>
              <a:ext cx="183528" cy="1175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15" name="図 114"/>
          <p:cNvPicPr>
            <a:picLocks noChangeAspect="1"/>
          </p:cNvPicPr>
          <p:nvPr/>
        </p:nvPicPr>
        <p:blipFill rotWithShape="1">
          <a:blip r:embed="rId13"/>
          <a:srcRect l="112" r="112"/>
          <a:stretch/>
        </p:blipFill>
        <p:spPr>
          <a:xfrm>
            <a:off x="1708318" y="32439537"/>
            <a:ext cx="2160000" cy="2160000"/>
          </a:xfrm>
          <a:prstGeom prst="rect">
            <a:avLst/>
          </a:prstGeom>
        </p:spPr>
      </p:pic>
      <p:grpSp>
        <p:nvGrpSpPr>
          <p:cNvPr id="41" name="グループ化 40"/>
          <p:cNvGrpSpPr/>
          <p:nvPr/>
        </p:nvGrpSpPr>
        <p:grpSpPr>
          <a:xfrm>
            <a:off x="4160223" y="32997551"/>
            <a:ext cx="3726591" cy="1221748"/>
            <a:chOff x="4160223" y="32997551"/>
            <a:chExt cx="3726591" cy="1221748"/>
          </a:xfrm>
        </p:grpSpPr>
        <p:sp>
          <p:nvSpPr>
            <p:cNvPr id="120" name="角丸四角形 119"/>
            <p:cNvSpPr/>
            <p:nvPr/>
          </p:nvSpPr>
          <p:spPr>
            <a:xfrm>
              <a:off x="4160223" y="32997551"/>
              <a:ext cx="3679038" cy="1221748"/>
            </a:xfrm>
            <a:prstGeom prst="roundRect">
              <a:avLst>
                <a:gd name="adj" fmla="val 0"/>
              </a:avLst>
            </a:prstGeom>
            <a:solidFill>
              <a:srgbClr val="F8F3E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4322135" y="33155137"/>
              <a:ext cx="356467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P2</a:t>
              </a:r>
              <a:r>
                <a:rPr lang="ja-JP" altLang="en-US" sz="28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に</a:t>
              </a:r>
              <a:r>
                <a:rPr lang="ja-JP" altLang="en-US" sz="28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対する四つ</a:t>
              </a:r>
              <a:r>
                <a:rPr lang="ja-JP" altLang="en-US" sz="28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方向</a:t>
              </a:r>
              <a:r>
                <a:rPr lang="ja-JP" altLang="en-US" sz="28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</a:t>
              </a:r>
              <a:r>
                <a:rPr lang="en-US" altLang="ja-JP" sz="2800" b="1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PCS </a:t>
              </a:r>
              <a:r>
                <a:rPr lang="ja-JP" altLang="en-US" sz="2800" b="1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が</a:t>
              </a:r>
              <a:r>
                <a:rPr lang="ja-JP" altLang="en-US" sz="2800" b="1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等しい</a:t>
              </a:r>
              <a:endParaRPr lang="ja-JP" altLang="en-US" sz="2800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1620059" y="30951944"/>
            <a:ext cx="6321141" cy="1135311"/>
            <a:chOff x="1625436" y="30002386"/>
            <a:chExt cx="6321141" cy="1135311"/>
          </a:xfrm>
        </p:grpSpPr>
        <p:sp>
          <p:nvSpPr>
            <p:cNvPr id="119" name="角丸四角形 118"/>
            <p:cNvSpPr/>
            <p:nvPr/>
          </p:nvSpPr>
          <p:spPr>
            <a:xfrm>
              <a:off x="1625436" y="30002386"/>
              <a:ext cx="6321141" cy="1135311"/>
            </a:xfrm>
            <a:prstGeom prst="roundRect">
              <a:avLst>
                <a:gd name="adj" fmla="val 236"/>
              </a:avLst>
            </a:prstGeom>
            <a:solidFill>
              <a:srgbClr val="F8F3E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テキスト ボックス 117"/>
                <p:cNvSpPr txBox="1"/>
                <p:nvPr/>
              </p:nvSpPr>
              <p:spPr>
                <a:xfrm>
                  <a:off x="1916216" y="30116975"/>
                  <a:ext cx="6030361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800" b="1" dirty="0" smtClean="0">
                      <a:latin typeface="Times New Roman" panose="02020603050405020304" pitchFamily="18" charset="0"/>
                      <a:ea typeface="ＭＳ 明朝" panose="02020609040205080304" pitchFamily="17" charset="-128"/>
                      <a:cs typeface="Times New Roman" panose="02020603050405020304" pitchFamily="18" charset="0"/>
                    </a:rPr>
                    <a:t>時間計算量</a:t>
                  </a:r>
                  <a14:m>
                    <m:oMath xmlns:m="http://schemas.openxmlformats.org/officeDocument/2006/math">
                      <m:r>
                        <a:rPr lang="ja-JP" altLang="en-US" sz="2800" b="1" i="1" dirty="0" smtClean="0"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2800" i="1" dirty="0" smtClean="0"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altLang="ja-JP" sz="2800" i="1" dirty="0" smtClean="0"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ja-JP" sz="2800" i="1" dirty="0" smtClean="0"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altLang="ja-JP" sz="2800" i="1" dirty="0" smtClean="0"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ja-JP" altLang="en-US" sz="2800" dirty="0" smtClean="0">
                      <a:latin typeface="Times New Roman" panose="02020603050405020304" pitchFamily="18" charset="0"/>
                      <a:ea typeface="ＭＳ 明朝" panose="02020609040205080304" pitchFamily="17" charset="-128"/>
                      <a:cs typeface="Times New Roman" panose="02020603050405020304" pitchFamily="18" charset="0"/>
                    </a:rPr>
                    <a:t>　</a:t>
                  </a:r>
                  <a:r>
                    <a:rPr lang="en-US" altLang="ja-JP" sz="2800" dirty="0" smtClean="0">
                      <a:latin typeface="Times New Roman" panose="02020603050405020304" pitchFamily="18" charset="0"/>
                      <a:ea typeface="ＭＳ 明朝" panose="02020609040205080304" pitchFamily="17" charset="-128"/>
                      <a:cs typeface="Times New Roman" panose="02020603050405020304" pitchFamily="18" charset="0"/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𝑁</m:t>
                      </m:r>
                    </m:oMath>
                  </a14:m>
                  <a:r>
                    <a:rPr lang="ja-JP" altLang="en-US" sz="2800" dirty="0" smtClean="0">
                      <a:latin typeface="Times New Roman" panose="02020603050405020304" pitchFamily="18" charset="0"/>
                      <a:ea typeface="ＭＳ 明朝" panose="02020609040205080304" pitchFamily="17" charset="-128"/>
                      <a:cs typeface="Times New Roman" panose="02020603050405020304" pitchFamily="18" charset="0"/>
                    </a:rPr>
                    <a:t>は地図</a:t>
                  </a:r>
                  <a:r>
                    <a:rPr lang="ja-JP" altLang="en-US" sz="2800" dirty="0">
                      <a:latin typeface="Times New Roman" panose="02020603050405020304" pitchFamily="18" charset="0"/>
                      <a:ea typeface="ＭＳ 明朝" panose="02020609040205080304" pitchFamily="17" charset="-128"/>
                      <a:cs typeface="Times New Roman" panose="02020603050405020304" pitchFamily="18" charset="0"/>
                    </a:rPr>
                    <a:t>上</a:t>
                  </a:r>
                  <a:r>
                    <a:rPr lang="ja-JP" altLang="en-US" sz="2800" dirty="0" smtClean="0">
                      <a:latin typeface="Times New Roman" panose="02020603050405020304" pitchFamily="18" charset="0"/>
                      <a:ea typeface="ＭＳ 明朝" panose="02020609040205080304" pitchFamily="17" charset="-128"/>
                      <a:cs typeface="Times New Roman" panose="02020603050405020304" pitchFamily="18" charset="0"/>
                    </a:rPr>
                    <a:t>の移動可能タイル数</a:t>
                  </a:r>
                  <a:endParaRPr lang="ja-JP" altLang="en-US" sz="2800" dirty="0">
                    <a:latin typeface="Times New Roman" panose="020206030504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18" name="テキスト ボックス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216" y="30116975"/>
                  <a:ext cx="6030361" cy="95410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2020" t="-8280" b="-146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グループ化 48"/>
          <p:cNvGrpSpPr/>
          <p:nvPr/>
        </p:nvGrpSpPr>
        <p:grpSpPr>
          <a:xfrm>
            <a:off x="1530475" y="39217248"/>
            <a:ext cx="7367865" cy="655293"/>
            <a:chOff x="1386459" y="39319314"/>
            <a:chExt cx="7367865" cy="655293"/>
          </a:xfrm>
        </p:grpSpPr>
        <p:sp>
          <p:nvSpPr>
            <p:cNvPr id="121" name="角丸四角形 120"/>
            <p:cNvSpPr/>
            <p:nvPr/>
          </p:nvSpPr>
          <p:spPr>
            <a:xfrm>
              <a:off x="1386459" y="39319314"/>
              <a:ext cx="7367865" cy="655293"/>
            </a:xfrm>
            <a:prstGeom prst="roundRect">
              <a:avLst>
                <a:gd name="adj" fmla="val 0"/>
              </a:avLst>
            </a:prstGeom>
            <a:solidFill>
              <a:srgbClr val="F8F3E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1401280" y="39376695"/>
              <a:ext cx="72787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Target-cover-set</a:t>
              </a:r>
              <a:r>
                <a:rPr lang="ja-JP" altLang="en-US" sz="28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を</a:t>
              </a:r>
              <a:r>
                <a:rPr lang="ja-JP" altLang="en-US" sz="28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最小化に</a:t>
              </a:r>
              <a:r>
                <a:rPr lang="ja-JP" altLang="en-US" sz="28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よる計算量の削減</a:t>
              </a:r>
              <a:endParaRPr lang="ja-JP" altLang="en-US" sz="28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9316476" y="39218028"/>
            <a:ext cx="4789157" cy="655293"/>
            <a:chOff x="1350580" y="39319314"/>
            <a:chExt cx="7775237" cy="655293"/>
          </a:xfrm>
        </p:grpSpPr>
        <p:sp>
          <p:nvSpPr>
            <p:cNvPr id="128" name="角丸四角形 127"/>
            <p:cNvSpPr/>
            <p:nvPr/>
          </p:nvSpPr>
          <p:spPr>
            <a:xfrm>
              <a:off x="1386461" y="39319314"/>
              <a:ext cx="7739356" cy="655293"/>
            </a:xfrm>
            <a:prstGeom prst="roundRect">
              <a:avLst>
                <a:gd name="adj" fmla="val 0"/>
              </a:avLst>
            </a:prstGeom>
            <a:solidFill>
              <a:srgbClr val="F8F3E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1350580" y="39375915"/>
              <a:ext cx="76502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該当</a:t>
              </a:r>
              <a:r>
                <a:rPr lang="en-US" altLang="ja-JP" sz="28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Pursuer</a:t>
              </a:r>
              <a:r>
                <a:rPr lang="ja-JP" altLang="en-US" sz="28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に</a:t>
              </a:r>
              <a:r>
                <a:rPr lang="en-US" altLang="ja-JP" sz="2800" dirty="0" smtClean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A star algorithm</a:t>
              </a:r>
              <a:endParaRPr lang="ja-JP" altLang="en-US" sz="28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</TotalTime>
  <Words>249</Words>
  <Application>Microsoft Office PowerPoint</Application>
  <PresentationFormat>ユーザー設定</PresentationFormat>
  <Paragraphs>59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ＭＳ Ｐゴシック</vt:lpstr>
      <vt:lpstr>ＭＳ 明朝</vt:lpstr>
      <vt:lpstr>メイリオ</vt:lpstr>
      <vt:lpstr>Arial</vt:lpstr>
      <vt:lpstr>Calibri</vt:lpstr>
      <vt:lpstr>Cambria Math</vt:lpstr>
      <vt:lpstr>Times New Roman</vt:lpstr>
      <vt:lpstr>Wingdings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GUCCI</dc:creator>
  <cp:lastModifiedBy>tangxiao</cp:lastModifiedBy>
  <cp:revision>71</cp:revision>
  <dcterms:created xsi:type="dcterms:W3CDTF">2016-06-08T03:00:23Z</dcterms:created>
  <dcterms:modified xsi:type="dcterms:W3CDTF">2017-02-10T06:54:23Z</dcterms:modified>
</cp:coreProperties>
</file>