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85" r:id="rId17"/>
    <p:sldId id="286" r:id="rId18"/>
    <p:sldId id="287" r:id="rId19"/>
    <p:sldId id="266"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6" autoAdjust="0"/>
    <p:restoredTop sz="87127" autoAdjust="0"/>
  </p:normalViewPr>
  <p:slideViewPr>
    <p:cSldViewPr snapToGrid="0">
      <p:cViewPr>
        <p:scale>
          <a:sx n="66" d="100"/>
          <a:sy n="66" d="100"/>
        </p:scale>
        <p:origin x="2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768539600"/>
        <c:axId val="-1768551024"/>
      </c:barChart>
      <c:catAx>
        <c:axId val="-1768539600"/>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crossAx val="-1768551024"/>
        <c:crosses val="autoZero"/>
        <c:auto val="1"/>
        <c:lblAlgn val="ctr"/>
        <c:lblOffset val="100"/>
        <c:noMultiLvlLbl val="0"/>
      </c:catAx>
      <c:valAx>
        <c:axId val="-17685510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crossAx val="-1768539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3/12/2017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筑波大学システム情報工学研究科知能機能システム専攻の唐霄が</a:t>
            </a:r>
            <a:r>
              <a:rPr lang="ja-JP" altLang="en-US" sz="1200" dirty="0"/>
              <a:t>リアルタイムグリッド環境におけるマルチエージェントの単一移動対象捕獲の探索法について発表させていただきます。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err="1"/>
              <a:t>のを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endParaRPr lang="en-US" altLang="ja-JP" dirty="0"/>
          </a:p>
          <a:p>
            <a:r>
              <a:rPr lang="ja-JP" altLang="en-US" dirty="0"/>
              <a:t>現実世界に、オオカミが成長し、</a:t>
            </a:r>
            <a:r>
              <a:rPr lang="zh-CN" altLang="en-US" sz="1200" b="0" i="0" kern="1200" dirty="0">
                <a:solidFill>
                  <a:schemeClr val="tx1"/>
                </a:solidFill>
                <a:effectLst/>
                <a:latin typeface="+mn-lt"/>
                <a:ea typeface="+mn-ea"/>
                <a:cs typeface="+mn-cs"/>
              </a:rPr>
              <a:t>群</a:t>
            </a:r>
            <a:r>
              <a:rPr lang="ja-JP" altLang="en-US" sz="1200" b="0" i="0" kern="1200" dirty="0">
                <a:solidFill>
                  <a:schemeClr val="tx1"/>
                </a:solidFill>
                <a:effectLst/>
                <a:latin typeface="+mn-lt"/>
                <a:ea typeface="+mn-ea"/>
                <a:cs typeface="+mn-cs"/>
              </a:rPr>
              <a:t>れ</a:t>
            </a:r>
            <a:r>
              <a:rPr lang="ja-JP" altLang="en-US" dirty="0"/>
              <a:t>活動により獲物を捕獲することができます。ゲームの中にも複数のプレーヤが協力し敵を捕獲することがあります。</a:t>
            </a:r>
            <a:endParaRPr lang="en-US" altLang="ja-JP" dirty="0"/>
          </a:p>
          <a:p>
            <a:r>
              <a:rPr lang="ja-JP" altLang="en-US" dirty="0"/>
              <a:t>こちら、複数のパーサが単一移動対象をサーチすることが</a:t>
            </a:r>
            <a:r>
              <a:rPr lang="en-US" altLang="ja-JP" dirty="0"/>
              <a:t>Moving Target Search</a:t>
            </a:r>
            <a:r>
              <a:rPr lang="ja-JP" altLang="en-US" dirty="0"/>
              <a:t>と定義されています。</a:t>
            </a:r>
            <a:endParaRPr lang="en-US" altLang="ja-JP" dirty="0"/>
          </a:p>
          <a:p>
            <a:r>
              <a:rPr lang="en-US" altLang="ja-JP" dirty="0"/>
              <a:t>Pacman</a:t>
            </a:r>
            <a:r>
              <a:rPr lang="ja-JP" altLang="en-US" dirty="0"/>
              <a:t>ゲームをご覧ください。人が操作する</a:t>
            </a:r>
            <a:r>
              <a:rPr lang="en-US" altLang="ja-JP" dirty="0" err="1"/>
              <a:t>pacman</a:t>
            </a:r>
            <a:r>
              <a:rPr lang="ja-JP" altLang="en-US" dirty="0"/>
              <a:t>がクリッド地図上で四つのゴーストを逃げながら高ければ高いほどポイントをゲットするゲームです。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endParaRPr lang="en-US" altLang="ja-JP" dirty="0"/>
          </a:p>
          <a:p>
            <a:r>
              <a:rPr lang="ja-JP" altLang="en-US" dirty="0"/>
              <a:t>現実世界に、オオカミが成長し、</a:t>
            </a:r>
            <a:r>
              <a:rPr lang="zh-CN" altLang="en-US" sz="1200" b="0" i="0" kern="1200" dirty="0">
                <a:solidFill>
                  <a:schemeClr val="tx1"/>
                </a:solidFill>
                <a:effectLst/>
                <a:latin typeface="+mn-lt"/>
                <a:ea typeface="+mn-ea"/>
                <a:cs typeface="+mn-cs"/>
              </a:rPr>
              <a:t>群</a:t>
            </a:r>
            <a:r>
              <a:rPr lang="ja-JP" altLang="en-US" sz="1200" b="0" i="0" kern="1200" dirty="0">
                <a:solidFill>
                  <a:schemeClr val="tx1"/>
                </a:solidFill>
                <a:effectLst/>
                <a:latin typeface="+mn-lt"/>
                <a:ea typeface="+mn-ea"/>
                <a:cs typeface="+mn-cs"/>
              </a:rPr>
              <a:t>れ</a:t>
            </a:r>
            <a:r>
              <a:rPr lang="ja-JP" altLang="en-US" dirty="0"/>
              <a:t>活動により獲物を捕獲することができます。ゲームの中にも複数のプレーヤが協力し敵を捕獲することがあります。</a:t>
            </a:r>
            <a:endParaRPr lang="en-US" altLang="ja-JP" dirty="0"/>
          </a:p>
          <a:p>
            <a:r>
              <a:rPr lang="ja-JP" altLang="en-US" dirty="0"/>
              <a:t>こちら、複数のパーサが単一移動対象をサーチすることが</a:t>
            </a:r>
            <a:r>
              <a:rPr lang="en-US" altLang="ja-JP" dirty="0"/>
              <a:t>Moving Target Search</a:t>
            </a:r>
            <a:r>
              <a:rPr lang="ja-JP" altLang="en-US" dirty="0"/>
              <a:t>と定義されています。</a:t>
            </a:r>
            <a:endParaRPr lang="en-US" altLang="ja-JP" dirty="0"/>
          </a:p>
          <a:p>
            <a:r>
              <a:rPr lang="en-US" altLang="ja-JP" dirty="0"/>
              <a:t>Pacman</a:t>
            </a:r>
            <a:r>
              <a:rPr lang="ja-JP" altLang="en-US" dirty="0"/>
              <a:t>ゲームをご覧ください。人が操作する</a:t>
            </a:r>
            <a:r>
              <a:rPr lang="en-US" altLang="ja-JP" dirty="0" err="1"/>
              <a:t>pacman</a:t>
            </a:r>
            <a:r>
              <a:rPr lang="ja-JP" altLang="en-US" dirty="0"/>
              <a:t>がクリッド地図上で四つのゴーストを逃げながら高ければ高いほどポイントをゲットするゲームです。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a:t>ですので、計画過程をできるだけ</a:t>
            </a:r>
            <a:r>
              <a:rPr lang="en-US" altLang="ja-JP" dirty="0"/>
              <a:t>0.1</a:t>
            </a:r>
            <a:r>
              <a:rPr lang="ja-JP" altLang="en-US" dirty="0"/>
              <a:t>秒に抑えます。</a:t>
            </a:r>
            <a:endParaRPr lang="en-US" altLang="ja-JP" dirty="0"/>
          </a:p>
          <a:p>
            <a:r>
              <a:rPr lang="ja-JP" altLang="en-US" dirty="0"/>
              <a:t>三番目は評価指標です。計算時間と捕獲成功率。</a:t>
            </a:r>
            <a:endParaRPr lang="en-US" altLang="ja-JP" dirty="0"/>
          </a:p>
          <a:p>
            <a:r>
              <a:rPr lang="ja-JP" altLang="en-US" dirty="0"/>
              <a:t>計算時間は</a:t>
            </a:r>
            <a:endParaRPr lang="en-US" altLang="ja-JP" dirty="0"/>
          </a:p>
          <a:p>
            <a:r>
              <a:rPr lang="ja-JP" altLang="en-US" dirty="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err="1"/>
              <a:t>ごちらの</a:t>
            </a:r>
            <a:r>
              <a:rPr lang="ja-JP" altLang="en-US" dirty="0"/>
              <a:t>図のをご覧ください。</a:t>
            </a:r>
            <a:endParaRPr lang="en-US" altLang="ja-JP" dirty="0"/>
          </a:p>
          <a:p>
            <a:r>
              <a:rPr lang="ja-JP" altLang="en-US" dirty="0"/>
              <a:t>緑の</a:t>
            </a:r>
            <a:r>
              <a:rPr lang="ja-JP" altLang="en-US" dirty="0" err="1"/>
              <a:t>は</a:t>
            </a:r>
            <a:r>
              <a:rPr lang="ja-JP" altLang="en-US" dirty="0"/>
              <a:t>ターゲット、赤いのはパーサ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795C8E5-27A4-4334-A1C6-A437AB953422}"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E4D2D9F-0114-4A8F-928D-2A341CE3D532}"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4E78C70-CCB1-433B-84A8-C39A6B7056FE}"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DB6D4B-B42D-4CCB-B55B-D53D35DBD218}"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504E0A-7451-45E1-A150-DAAF9C649E9E}"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2E9413C-E72F-4D43-9B06-A84ED277EFB8}"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5D998D3-8700-4D28-9412-B2CFBDBA6F39}" type="datetime1">
              <a:rPr lang="en-US" altLang="zh-CN" smtClean="0"/>
              <a:t>3/12/2017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B3AE495A-9F94-43D2-9EFB-DE683533F145}" type="datetime1">
              <a:rPr lang="en-US" altLang="zh-CN" smtClean="0"/>
              <a:t>3/12/2017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9203-1994-441A-95FB-D81D8D59EE40}" type="datetime1">
              <a:rPr lang="en-US" altLang="zh-CN" smtClean="0"/>
              <a:t>3/12/2017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115097-5899-401D-901E-AC5B1342EB34}"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5037D6-DDF3-427F-B456-3EE346776323}"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82B2-3BF9-4734-A81A-EFB9FC44C707}" type="datetime1">
              <a:rPr lang="en-US" altLang="zh-CN" smtClean="0"/>
              <a:t>3/12/2017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7.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a:t>
            </a:fld>
            <a:endParaRPr lang="en-US"/>
          </a:p>
        </p:txBody>
      </p:sp>
    </p:spTree>
    <p:extLst>
      <p:ext uri="{BB962C8B-B14F-4D97-AF65-F5344CB8AC3E}">
        <p14:creationId xmlns:p14="http://schemas.microsoft.com/office/powerpoint/2010/main" val="337967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3131505"/>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EECB9"/>
              </a:solidFill>
            </a:endParaRPr>
          </a:p>
        </p:txBody>
      </p:sp>
      <p:sp>
        <p:nvSpPr>
          <p:cNvPr id="38" name="テキスト ボックス 37"/>
          <p:cNvSpPr txBox="1"/>
          <p:nvPr/>
        </p:nvSpPr>
        <p:spPr>
          <a:xfrm>
            <a:off x="6155143" y="4270042"/>
            <a:ext cx="2640272" cy="369332"/>
          </a:xfrm>
          <a:prstGeom prst="rect">
            <a:avLst/>
          </a:prstGeom>
          <a:noFill/>
        </p:spPr>
        <p:txBody>
          <a:bodyPr wrap="square" rtlCol="0">
            <a:spAutoFit/>
          </a:bodyPr>
          <a:lstStyle/>
          <a:p>
            <a:r>
              <a:rPr lang="ja-JP" altLang="en-US" b="1" dirty="0">
                <a:solidFill>
                  <a:srgbClr val="FF0000"/>
                </a:solidFill>
              </a:rPr>
              <a:t>下</a:t>
            </a:r>
            <a:r>
              <a:rPr lang="ja-JP" altLang="en-US" dirty="0"/>
              <a:t>のタイルに移動する</a:t>
            </a:r>
            <a:endParaRPr lang="zh-CN" altLang="en-US" dirty="0"/>
          </a:p>
        </p:txBody>
      </p:sp>
      <p:sp>
        <p:nvSpPr>
          <p:cNvPr id="39" name="下矢印 38"/>
          <p:cNvSpPr/>
          <p:nvPr/>
        </p:nvSpPr>
        <p:spPr>
          <a:xfrm rot="16200000">
            <a:off x="5439207" y="4276246"/>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3143309" y="341730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3224900" y="3786636"/>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1000"/>
                                        <p:tgtEl>
                                          <p:spTgt spid="34"/>
                                        </p:tgtEl>
                                      </p:cBhvr>
                                    </p:animEffect>
                                    <p:anim calcmode="lin" valueType="num">
                                      <p:cBhvr>
                                        <p:cTn id="37" dur="1000" fill="hold"/>
                                        <p:tgtEl>
                                          <p:spTgt spid="34"/>
                                        </p:tgtEl>
                                        <p:attrNameLst>
                                          <p:attrName>ppt_x</p:attrName>
                                        </p:attrNameLst>
                                      </p:cBhvr>
                                      <p:tavLst>
                                        <p:tav tm="0">
                                          <p:val>
                                            <p:strVal val="#ppt_x"/>
                                          </p:val>
                                        </p:tav>
                                        <p:tav tm="100000">
                                          <p:val>
                                            <p:strVal val="#ppt_x"/>
                                          </p:val>
                                        </p:tav>
                                      </p:tavLst>
                                    </p:anim>
                                    <p:anim calcmode="lin" valueType="num">
                                      <p:cBhvr>
                                        <p:cTn id="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599267" y="2568602"/>
            <a:ext cx="2460816" cy="2371105"/>
            <a:chOff x="6599267" y="2568602"/>
            <a:chExt cx="2460816" cy="2371105"/>
          </a:xfrm>
        </p:grpSpPr>
        <p:sp>
          <p:nvSpPr>
            <p:cNvPr id="38" name="文本框 37"/>
            <p:cNvSpPr txBox="1"/>
            <p:nvPr/>
          </p:nvSpPr>
          <p:spPr>
            <a:xfrm>
              <a:off x="6599267" y="37013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30786" y="45703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89597" y="45201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down)">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2" nodeType="clickEffect">
                                  <p:stCondLst>
                                    <p:cond delay="0"/>
                                  </p:stCondLst>
                                  <p:childTnLst>
                                    <p:animMotion origin="layout" path="M 0.00234 0.00209 L 0.35052 -0.05625 " pathEditMode="relative" rAng="0" ptsTypes="AA">
                                      <p:cBhvr>
                                        <p:cTn id="32" dur="2000" fill="hold"/>
                                        <p:tgtEl>
                                          <p:spTgt spid="51"/>
                                        </p:tgtEl>
                                        <p:attrNameLst>
                                          <p:attrName>ppt_x</p:attrName>
                                          <p:attrName>ppt_y</p:attrName>
                                        </p:attrNameLst>
                                      </p:cBhvr>
                                      <p:rCtr x="17409" y="-2917"/>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3" nodeType="clickEffect">
                                  <p:stCondLst>
                                    <p:cond delay="0"/>
                                  </p:stCondLst>
                                  <p:childTnLst>
                                    <p:animMotion origin="layout" path="M -4.375E-6 -0.00833 L 0.24558 -0.16829 " pathEditMode="relative" rAng="0" ptsTypes="AA">
                                      <p:cBhvr>
                                        <p:cTn id="41" dur="2000" fill="hold"/>
                                        <p:tgtEl>
                                          <p:spTgt spid="54"/>
                                        </p:tgtEl>
                                        <p:attrNameLst>
                                          <p:attrName>ppt_x</p:attrName>
                                          <p:attrName>ppt_y</p:attrName>
                                        </p:attrNameLst>
                                      </p:cBhvr>
                                      <p:rCtr x="12279" y="-8009"/>
                                    </p:animMotion>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down)">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3.125E-6 -1.11111E-6 L 0.49453 -0.00324 " pathEditMode="relative" rAng="0" ptsTypes="AA">
                                      <p:cBhvr>
                                        <p:cTn id="50" dur="2000" fill="hold"/>
                                        <p:tgtEl>
                                          <p:spTgt spid="55"/>
                                        </p:tgtEl>
                                        <p:attrNameLst>
                                          <p:attrName>ppt_x</p:attrName>
                                          <p:attrName>ppt_y</p:attrName>
                                        </p:attrNameLst>
                                      </p:cBhvr>
                                      <p:rCtr x="24727" y="-162"/>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3" nodeType="clickEffect">
                                  <p:stCondLst>
                                    <p:cond delay="0"/>
                                  </p:stCondLst>
                                  <p:childTnLst>
                                    <p:animMotion origin="layout" path="M 0.35052 -0.05625 L -4.58333E-6 3.33333E-6 " pathEditMode="relative" rAng="0" ptsTypes="AA">
                                      <p:cBhvr>
                                        <p:cTn id="54" dur="2000" fill="hold"/>
                                        <p:tgtEl>
                                          <p:spTgt spid="51"/>
                                        </p:tgtEl>
                                        <p:attrNameLst>
                                          <p:attrName>ppt_x</p:attrName>
                                          <p:attrName>ppt_y</p:attrName>
                                        </p:attrNameLst>
                                      </p:cBhvr>
                                      <p:rCtr x="-17279" y="2986"/>
                                    </p:animMotion>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51"/>
                                        </p:tgtEl>
                                      </p:cBhvr>
                                    </p:animEffect>
                                    <p:set>
                                      <p:cBhvr>
                                        <p:cTn id="59" dur="1" fill="hold">
                                          <p:stCondLst>
                                            <p:cond delay="499"/>
                                          </p:stCondLst>
                                        </p:cTn>
                                        <p:tgtEl>
                                          <p:spTgt spid="5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down)">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4" nodeType="clickEffect">
                                  <p:stCondLst>
                                    <p:cond delay="0"/>
                                  </p:stCondLst>
                                  <p:childTnLst>
                                    <p:animMotion origin="layout" path="M 0.24558 -0.16944 L -6.25E-7 2.59259E-6 " pathEditMode="relative" rAng="0" ptsTypes="AA">
                                      <p:cBhvr>
                                        <p:cTn id="73" dur="2000" fill="hold"/>
                                        <p:tgtEl>
                                          <p:spTgt spid="54"/>
                                        </p:tgtEl>
                                        <p:attrNameLst>
                                          <p:attrName>ppt_x</p:attrName>
                                          <p:attrName>ppt_y</p:attrName>
                                        </p:attrNameLst>
                                      </p:cBhvr>
                                      <p:rCtr x="-12396" y="8356"/>
                                    </p:animMotion>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54"/>
                                        </p:tgtEl>
                                      </p:cBhvr>
                                    </p:animEffect>
                                    <p:set>
                                      <p:cBhvr>
                                        <p:cTn id="78" dur="1" fill="hold">
                                          <p:stCondLst>
                                            <p:cond delay="499"/>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down)">
                                      <p:cBhvr>
                                        <p:cTn id="88" dur="500"/>
                                        <p:tgtEl>
                                          <p:spTgt spid="43"/>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3" nodeType="clickEffect">
                                  <p:stCondLst>
                                    <p:cond delay="0"/>
                                  </p:stCondLst>
                                  <p:childTnLst>
                                    <p:animMotion origin="layout" path="M 0.49453 -0.00324 L 4.375E-6 -2.22222E-6 " pathEditMode="relative" rAng="0" ptsTypes="AA">
                                      <p:cBhvr>
                                        <p:cTn id="92" dur="2000" fill="hold"/>
                                        <p:tgtEl>
                                          <p:spTgt spid="55"/>
                                        </p:tgtEl>
                                        <p:attrNameLst>
                                          <p:attrName>ppt_x</p:attrName>
                                          <p:attrName>ppt_y</p:attrName>
                                        </p:attrNameLst>
                                      </p:cBhvr>
                                      <p:rCtr x="-24766" y="0"/>
                                    </p:animMotion>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fade">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down)">
                                      <p:cBhvr>
                                        <p:cTn id="10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623239" y="5579485"/>
            <a:ext cx="3073400" cy="646331"/>
          </a:xfrm>
          <a:prstGeom prst="rect">
            <a:avLst/>
          </a:prstGeom>
          <a:noFill/>
        </p:spPr>
        <p:txBody>
          <a:bodyPr wrap="square" rtlCol="0">
            <a:spAutoFit/>
          </a:bodyPr>
          <a:lstStyle/>
          <a:p>
            <a:r>
              <a:rPr lang="en-US" altLang="ja-JP" dirty="0"/>
              <a:t>Target Priority Queue</a:t>
            </a:r>
          </a:p>
          <a:p>
            <a:r>
              <a:rPr lang="ja-JP" altLang="en-US" dirty="0"/>
              <a:t>が空き状態になると</a:t>
            </a:r>
            <a:r>
              <a:rPr lang="ja-JP" altLang="en-US" dirty="0">
                <a:solidFill>
                  <a:srgbClr val="FF0000"/>
                </a:solidFill>
              </a:rPr>
              <a:t>終了</a:t>
            </a:r>
            <a:endParaRPr lang="en-US" altLang="ja-JP" dirty="0">
              <a:solidFill>
                <a:srgbClr val="FF0000"/>
              </a:solidFill>
            </a:endParaRPr>
          </a:p>
        </p:txBody>
      </p:sp>
      <p:sp>
        <p:nvSpPr>
          <p:cNvPr id="40" name="角丸四角形 66"/>
          <p:cNvSpPr/>
          <p:nvPr/>
        </p:nvSpPr>
        <p:spPr>
          <a:xfrm>
            <a:off x="2806097" y="2559281"/>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191354" y="3227759"/>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5998750" y="3743414"/>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397810" y="3746343"/>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4" name="テキスト ボックス 33"/>
          <p:cNvSpPr txBox="1"/>
          <p:nvPr/>
        </p:nvSpPr>
        <p:spPr>
          <a:xfrm>
            <a:off x="3269234" y="2808283"/>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a:t>領域は探索しないので、計算の削減ができた！</a:t>
            </a:r>
            <a:endParaRPr lang="en-US" altLang="ja-JP"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anim calcmode="lin" valueType="num">
                                      <p:cBhvr>
                                        <p:cTn id="41" dur="1000" fill="hold"/>
                                        <p:tgtEl>
                                          <p:spTgt spid="34"/>
                                        </p:tgtEl>
                                        <p:attrNameLst>
                                          <p:attrName>ppt_x</p:attrName>
                                        </p:attrNameLst>
                                      </p:cBhvr>
                                      <p:tavLst>
                                        <p:tav tm="0">
                                          <p:val>
                                            <p:strVal val="#ppt_x"/>
                                          </p:val>
                                        </p:tav>
                                        <p:tav tm="100000">
                                          <p:val>
                                            <p:strVal val="#ppt_x"/>
                                          </p:val>
                                        </p:tav>
                                      </p:tavLst>
                                    </p:anim>
                                    <p:anim calcmode="lin" valueType="num">
                                      <p:cBhvr>
                                        <p:cTn id="4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1477328"/>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a:p>
            <a:r>
              <a:rPr lang="ja-JP" altLang="en-US" dirty="0"/>
              <a:t>該当パーサ（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099456"/>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1891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a:t>Tie-Breaking </a:t>
              </a:r>
              <a:r>
                <a:rPr lang="ja-JP" altLang="en-US" b="1" dirty="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該当パーサを</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val="20000"/>
                    </a:ext>
                  </a:extLst>
                </a:gridCol>
                <a:gridCol w="1591663">
                  <a:extLst>
                    <a:ext uri="{9D8B030D-6E8A-4147-A177-3AD203B41FA5}">
                      <a16:colId xmlns:a16="http://schemas.microsoft.com/office/drawing/2014/main" val="20001"/>
                    </a:ext>
                  </a:extLst>
                </a:gridCol>
                <a:gridCol w="1856559">
                  <a:extLst>
                    <a:ext uri="{9D8B030D-6E8A-4147-A177-3AD203B41FA5}">
                      <a16:colId xmlns:a16="http://schemas.microsoft.com/office/drawing/2014/main" val="20002"/>
                    </a:ext>
                  </a:extLst>
                </a:gridCol>
                <a:gridCol w="2376281">
                  <a:extLst>
                    <a:ext uri="{9D8B030D-6E8A-4147-A177-3AD203B41FA5}">
                      <a16:colId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17</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2)Tie-Breaking</a:t>
            </a:r>
            <a:r>
              <a:rPr lang="ja-JP" altLang="en-US" sz="2000" dirty="0">
                <a:latin typeface="メイリオ" panose="020B0604030504040204" pitchFamily="50" charset="-128"/>
                <a:ea typeface="メイリオ" panose="020B0604030504040204" pitchFamily="50" charset="-128"/>
              </a:rPr>
              <a:t>にたいして、該当パーサを</a:t>
            </a:r>
            <a:r>
              <a:rPr lang="en-US" altLang="ja-JP" sz="2000" dirty="0">
                <a:latin typeface="メイリオ" panose="020B0604030504040204" pitchFamily="50" charset="-128"/>
                <a:ea typeface="メイリオ" panose="020B0604030504040204" pitchFamily="50" charset="-128"/>
              </a:rPr>
              <a:t>A 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高速化ができた</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成功率が上がった</a:t>
            </a:r>
            <a:endParaRPr lang="en-US" altLang="ja-JP"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19</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514350" indent="-514350">
              <a:lnSpc>
                <a:spcPct val="120000"/>
              </a:lnSpc>
              <a:buAutoNum type="arabicPeriod"/>
            </a:pPr>
            <a:r>
              <a:rPr lang="ja-JP" altLang="en-US" dirty="0"/>
              <a:t>提案手法</a:t>
            </a:r>
            <a:endParaRPr lang="en-US" altLang="ja-JP" dirty="0"/>
          </a:p>
          <a:p>
            <a:pPr marL="514350" indent="-514350">
              <a:lnSpc>
                <a:spcPct val="120000"/>
              </a:lnSpc>
              <a:buAutoNum type="arabicPeriod"/>
            </a:pPr>
            <a:r>
              <a:rPr lang="ja-JP" altLang="en-US" dirty="0"/>
              <a:t>評価実験</a:t>
            </a:r>
            <a:endParaRPr lang="en-US" altLang="ja-JP" dirty="0"/>
          </a:p>
          <a:p>
            <a:pPr marL="514350" indent="-514350">
              <a:lnSpc>
                <a:spcPct val="120000"/>
              </a:lnSpc>
              <a:buAutoNum type="arabicPeriod"/>
            </a:pPr>
            <a:r>
              <a:rPr lang="ja-JP" altLang="en-US" dirty="0"/>
              <a:t>今後の課題</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
        <p:nvSpPr>
          <p:cNvPr id="5" name="テキスト ボックス 4"/>
          <p:cNvSpPr txBox="1"/>
          <p:nvPr/>
        </p:nvSpPr>
        <p:spPr>
          <a:xfrm>
            <a:off x="6927925" y="1979407"/>
            <a:ext cx="2807746" cy="369332"/>
          </a:xfrm>
          <a:prstGeom prst="rect">
            <a:avLst/>
          </a:prstGeom>
          <a:noFill/>
        </p:spPr>
        <p:txBody>
          <a:bodyPr wrap="square" rtlCol="0">
            <a:spAutoFit/>
          </a:bodyPr>
          <a:lstStyle/>
          <a:p>
            <a:r>
              <a:rPr lang="ja-JP" altLang="en-US" dirty="0">
                <a:solidFill>
                  <a:srgbClr val="FF0000"/>
                </a:solidFill>
              </a:rPr>
              <a:t>捕獲の</a:t>
            </a:r>
            <a:r>
              <a:rPr lang="en-US" altLang="ja-JP" dirty="0">
                <a:solidFill>
                  <a:srgbClr val="FF0000"/>
                </a:solidFill>
              </a:rPr>
              <a:t>GIF</a:t>
            </a:r>
            <a:endParaRPr lang="zh-CN" altLang="en-US" dirty="0">
              <a:solidFill>
                <a:srgbClr val="FF0000"/>
              </a:solidFill>
            </a:endParaRPr>
          </a:p>
        </p:txBody>
      </p:sp>
    </p:spTree>
    <p:extLst>
      <p:ext uri="{BB962C8B-B14F-4D97-AF65-F5344CB8AC3E}">
        <p14:creationId xmlns:p14="http://schemas.microsoft.com/office/powerpoint/2010/main" val="390675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20</a:t>
            </a:fld>
            <a:endParaRPr lang="en-US"/>
          </a:p>
        </p:txBody>
      </p:sp>
    </p:spTree>
    <p:extLst>
      <p:ext uri="{BB962C8B-B14F-4D97-AF65-F5344CB8AC3E}">
        <p14:creationId xmlns:p14="http://schemas.microsoft.com/office/powerpoint/2010/main" val="393914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688624"/>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Tree>
    <p:extLst>
      <p:ext uri="{BB962C8B-B14F-4D97-AF65-F5344CB8AC3E}">
        <p14:creationId xmlns:p14="http://schemas.microsoft.com/office/powerpoint/2010/main" val="272730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408510" y="2587600"/>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838200" y="1723049"/>
            <a:ext cx="8965349" cy="369332"/>
          </a:xfrm>
          <a:prstGeom prst="rect">
            <a:avLst/>
          </a:prstGeom>
        </p:spPr>
        <p:txBody>
          <a:bodyPr wrap="square">
            <a:spAutoFit/>
          </a:bodyPr>
          <a:lstStyle/>
          <a:p>
            <a:pPr algn="ct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675392" y="2109086"/>
            <a:ext cx="20331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075148" y="2100687"/>
            <a:ext cx="150234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201809" y="3035186"/>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492041" y="4576256"/>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Target</a:t>
            </a:r>
            <a:r>
              <a:rPr lang="ja-JP" altLang="en-US" dirty="0"/>
              <a:t>　</a:t>
            </a:r>
            <a:r>
              <a:rPr lang="en-US" altLang="zh-CN" dirty="0"/>
              <a:t> </a:t>
            </a:r>
            <a:r>
              <a:rPr lang="ja-JP" altLang="en-US" dirty="0"/>
              <a:t>  </a:t>
            </a:r>
            <a:r>
              <a:rPr lang="en-US" altLang="zh-CN" b="1" i="1" dirty="0"/>
              <a:t>n</a:t>
            </a:r>
            <a:r>
              <a:rPr lang="en-US" altLang="zh-CN" dirty="0"/>
              <a:t> Pursuers (</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lstStyle/>
          <a:p>
            <a:pPr marL="0" indent="0">
              <a:buNone/>
            </a:pPr>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ターゲットの移動性を抑制</a:t>
            </a:r>
            <a:endParaRPr lang="en-US" altLang="ja-JP"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286232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a:t>
            </a:r>
            <a:endParaRPr lang="en-US" altLang="ja-JP" dirty="0">
              <a:latin typeface="メイリオ" panose="020B0604030504040204" pitchFamily="50" charset="-128"/>
              <a:ea typeface="メイリオ" panose="020B0604030504040204" pitchFamily="50" charset="-128"/>
            </a:endParaRPr>
          </a:p>
          <a:p>
            <a:endParaRPr lang="en-US" altLang="zh-CN" dirty="0"/>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63450" y="1578548"/>
            <a:ext cx="2863044"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41588 0.02615 L 3.75E-6 -7.40741E-7 " pathEditMode="relative" rAng="0" ptsTypes="AA">
                                      <p:cBhvr>
                                        <p:cTn id="51" dur="2000" fill="hold"/>
                                        <p:tgtEl>
                                          <p:spTgt spid="40"/>
                                        </p:tgtEl>
                                        <p:attrNameLst>
                                          <p:attrName>ppt_x</p:attrName>
                                          <p:attrName>ppt_y</p:attrName>
                                        </p:attrNameLst>
                                      </p:cBhvr>
                                      <p:rCtr x="-20573" y="-1366"/>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down)">
                                      <p:cBhvr>
                                        <p:cTn id="66" dur="500"/>
                                        <p:tgtEl>
                                          <p:spTgt spid="8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3" nodeType="clickEffect">
                                  <p:stCondLst>
                                    <p:cond delay="0"/>
                                  </p:stCondLst>
                                  <p:childTnLst>
                                    <p:animMotion origin="layout" path="M 0.28841 -0.04144 L 1.45833E-6 -2.22222E-6 " pathEditMode="relative" rAng="0" ptsTypes="AA">
                                      <p:cBhvr>
                                        <p:cTn id="70" dur="2000" fill="hold"/>
                                        <p:tgtEl>
                                          <p:spTgt spid="79"/>
                                        </p:tgtEl>
                                        <p:attrNameLst>
                                          <p:attrName>ppt_x</p:attrName>
                                          <p:attrName>ppt_y</p:attrName>
                                        </p:attrNameLst>
                                      </p:cBhvr>
                                      <p:rCtr x="-14883" y="2037"/>
                                    </p:animMotion>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1" nodeType="clickEffect">
                                  <p:stCondLst>
                                    <p:cond delay="0"/>
                                  </p:stCondLst>
                                  <p:childTnLst>
                                    <p:animEffect transition="out" filter="wipe(down)">
                                      <p:cBhvr>
                                        <p:cTn id="74" dur="500"/>
                                        <p:tgtEl>
                                          <p:spTgt spid="79"/>
                                        </p:tgtEl>
                                      </p:cBhvr>
                                    </p:animEffect>
                                    <p:set>
                                      <p:cBhvr>
                                        <p:cTn id="75" dur="1" fill="hold">
                                          <p:stCondLst>
                                            <p:cond delay="499"/>
                                          </p:stCondLst>
                                        </p:cTn>
                                        <p:tgtEl>
                                          <p:spTgt spid="7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down)">
                                      <p:cBhvr>
                                        <p:cTn id="85" dur="500"/>
                                        <p:tgtEl>
                                          <p:spTgt spid="9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0.28359 -0.27847 L -8.33333E-7 -1.48148E-6 " pathEditMode="relative" rAng="0" ptsTypes="AA">
                                      <p:cBhvr>
                                        <p:cTn id="89" dur="2000" fill="hold"/>
                                        <p:tgtEl>
                                          <p:spTgt spid="80"/>
                                        </p:tgtEl>
                                        <p:attrNameLst>
                                          <p:attrName>ppt_x</p:attrName>
                                          <p:attrName>ppt_y</p:attrName>
                                        </p:attrNameLst>
                                      </p:cBhvr>
                                      <p:rCtr x="-14180" y="13912"/>
                                    </p:animMotion>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grpId="1" nodeType="clickEffect">
                                  <p:stCondLst>
                                    <p:cond delay="0"/>
                                  </p:stCondLst>
                                  <p:childTnLst>
                                    <p:animEffect transition="out" filter="wipe(down)">
                                      <p:cBhvr>
                                        <p:cTn id="93" dur="500"/>
                                        <p:tgtEl>
                                          <p:spTgt spid="80"/>
                                        </p:tgtEl>
                                      </p:cBhvr>
                                    </p:animEffect>
                                    <p:set>
                                      <p:cBhvr>
                                        <p:cTn id="94" dur="1" fill="hold">
                                          <p:stCondLst>
                                            <p:cond delay="499"/>
                                          </p:stCondLst>
                                        </p:cTn>
                                        <p:tgtEl>
                                          <p:spTgt spid="8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fade">
                                      <p:cBhvr>
                                        <p:cTn id="99" dur="500"/>
                                        <p:tgtEl>
                                          <p:spTgt spid="130"/>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3" nodeType="clickEffect">
                                  <p:stCondLst>
                                    <p:cond delay="0"/>
                                  </p:stCondLst>
                                  <p:childTnLst>
                                    <p:animMotion origin="layout" path="M 0.51263 -0.12338 L 6.25E-7 1.11111E-6 " pathEditMode="relative" rAng="0" ptsTypes="AA">
                                      <p:cBhvr>
                                        <p:cTn id="103" dur="2000" fill="hold"/>
                                        <p:tgtEl>
                                          <p:spTgt spid="81"/>
                                        </p:tgtEl>
                                        <p:attrNameLst>
                                          <p:attrName>ppt_x</p:attrName>
                                          <p:attrName>ppt_y</p:attrName>
                                        </p:attrNameLst>
                                      </p:cBhvr>
                                      <p:rCtr x="-25859" y="6157"/>
                                    </p:animMotion>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1" nodeType="clickEffect">
                                  <p:stCondLst>
                                    <p:cond delay="0"/>
                                  </p:stCondLst>
                                  <p:childTnLst>
                                    <p:animEffect transition="out" filter="wipe(down)">
                                      <p:cBhvr>
                                        <p:cTn id="107" dur="500"/>
                                        <p:tgtEl>
                                          <p:spTgt spid="81"/>
                                        </p:tgtEl>
                                      </p:cBhvr>
                                    </p:animEffect>
                                    <p:set>
                                      <p:cBhvr>
                                        <p:cTn id="108" dur="1" fill="hold">
                                          <p:stCondLst>
                                            <p:cond delay="499"/>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31"/>
                                        </p:tgtEl>
                                        <p:attrNameLst>
                                          <p:attrName>style.visibility</p:attrName>
                                        </p:attrNameLst>
                                      </p:cBhvr>
                                      <p:to>
                                        <p:strVal val="visible"/>
                                      </p:to>
                                    </p:set>
                                    <p:animEffect transition="in" filter="fade">
                                      <p:cBhvr>
                                        <p:cTn id="113" dur="500"/>
                                        <p:tgtEl>
                                          <p:spTgt spid="131"/>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3" nodeType="clickEffect">
                                  <p:stCondLst>
                                    <p:cond delay="0"/>
                                  </p:stCondLst>
                                  <p:childTnLst>
                                    <p:animMotion origin="layout" path="M 0.37396 -0.02963 L 6.25E-7 -4.07407E-6 " pathEditMode="relative" rAng="0" ptsTypes="AA">
                                      <p:cBhvr>
                                        <p:cTn id="117" dur="2000" fill="hold"/>
                                        <p:tgtEl>
                                          <p:spTgt spid="82"/>
                                        </p:tgtEl>
                                        <p:attrNameLst>
                                          <p:attrName>ppt_x</p:attrName>
                                          <p:attrName>ppt_y</p:attrName>
                                        </p:attrNameLst>
                                      </p:cBhvr>
                                      <p:rCtr x="-18659" y="1644"/>
                                    </p:animMotion>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82"/>
                                        </p:tgtEl>
                                      </p:cBhvr>
                                    </p:animEffect>
                                    <p:set>
                                      <p:cBhvr>
                                        <p:cTn id="122" dur="1" fill="hold">
                                          <p:stCondLst>
                                            <p:cond delay="499"/>
                                          </p:stCondLst>
                                        </p:cTn>
                                        <p:tgtEl>
                                          <p:spTgt spid="8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33"/>
                                        </p:tgtEl>
                                        <p:attrNameLst>
                                          <p:attrName>style.visibility</p:attrName>
                                        </p:attrNameLst>
                                      </p:cBhvr>
                                      <p:to>
                                        <p:strVal val="visible"/>
                                      </p:to>
                                    </p:set>
                                    <p:animEffect transition="in" filter="fade">
                                      <p:cBhvr>
                                        <p:cTn id="127" dur="500"/>
                                        <p:tgtEl>
                                          <p:spTgt spid="133"/>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grpId="1" nodeType="clickEffect">
                                  <p:stCondLst>
                                    <p:cond delay="0"/>
                                  </p:stCondLst>
                                  <p:childTnLst>
                                    <p:animMotion origin="layout" path="M 2.29167E-6 4.44444E-6 L -0.00052 -0.19537 " pathEditMode="relative" rAng="0" ptsTypes="AA">
                                      <p:cBhvr>
                                        <p:cTn id="131" dur="2000" fill="hold"/>
                                        <p:tgtEl>
                                          <p:spTgt spid="87"/>
                                        </p:tgtEl>
                                        <p:attrNameLst>
                                          <p:attrName>ppt_x</p:attrName>
                                          <p:attrName>ppt_y</p:attrName>
                                        </p:attrNameLst>
                                      </p:cBhvr>
                                      <p:rCtr x="-26" y="-9769"/>
                                    </p:animMotion>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1" nodeType="clickEffect">
                                  <p:stCondLst>
                                    <p:cond delay="0"/>
                                  </p:stCondLst>
                                  <p:childTnLst>
                                    <p:animMotion origin="layout" path="M 4.16667E-6 -4.07407E-6 L -0.00131 -0.15856 " pathEditMode="relative" rAng="0" ptsTypes="AA">
                                      <p:cBhvr>
                                        <p:cTn id="13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p>
            <a:p>
              <a:pPr algn="ctr">
                <a:lnSpc>
                  <a:spcPct val="150000"/>
                </a:lnSpc>
              </a:pPr>
              <a:r>
                <a:rPr lang="en-US" altLang="ja-JP" sz="1400" dirty="0"/>
                <a:t>…</a:t>
              </a:r>
            </a:p>
            <a:p>
              <a:pPr>
                <a:lnSpc>
                  <a:spcPct val="150000"/>
                </a:lnSpc>
              </a:pPr>
              <a:r>
                <a:rPr lang="en-US" altLang="ja-JP" sz="1400" dirty="0"/>
                <a:t>[location, “Target”, time = 3]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3322520"/>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dirty="0"/>
              <a:t>85</a:t>
            </a:r>
            <a:endParaRPr lang="zh-CN" altLang="en-US"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a:t>Priority Queue</a:t>
            </a:r>
          </a:p>
          <a:p>
            <a:pPr algn="ctr"/>
            <a:r>
              <a:rPr lang="ja-JP" altLang="en-US" dirty="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2301</TotalTime>
  <Words>3077</Words>
  <Application>Microsoft Office PowerPoint</Application>
  <PresentationFormat>宽屏</PresentationFormat>
  <Paragraphs>401</Paragraphs>
  <Slides>20</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等线</vt:lpstr>
      <vt:lpstr>等线 Light</vt:lpstr>
      <vt:lpstr>ＭＳ 明朝</vt:lpstr>
      <vt:lpstr>Meiryo</vt:lpstr>
      <vt:lpstr>Meiryo</vt:lpstr>
      <vt:lpstr>游ゴシック</vt:lpstr>
      <vt:lpstr>游ゴシック Light</vt:lpstr>
      <vt:lpstr>Arial</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唐霄</cp:lastModifiedBy>
  <cp:revision>165</cp:revision>
  <dcterms:created xsi:type="dcterms:W3CDTF">2016-12-04T13:44:00Z</dcterms:created>
  <dcterms:modified xsi:type="dcterms:W3CDTF">2017-03-12T06:39:44Z</dcterms:modified>
</cp:coreProperties>
</file>