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88" r:id="rId3"/>
    <p:sldId id="257" r:id="rId4"/>
    <p:sldId id="291" r:id="rId5"/>
    <p:sldId id="267" r:id="rId6"/>
    <p:sldId id="259" r:id="rId7"/>
    <p:sldId id="260" r:id="rId8"/>
    <p:sldId id="272" r:id="rId9"/>
    <p:sldId id="273" r:id="rId10"/>
    <p:sldId id="275" r:id="rId11"/>
    <p:sldId id="276" r:id="rId12"/>
    <p:sldId id="278" r:id="rId13"/>
    <p:sldId id="279" r:id="rId14"/>
    <p:sldId id="280" r:id="rId15"/>
    <p:sldId id="283" r:id="rId16"/>
    <p:sldId id="292" r:id="rId17"/>
    <p:sldId id="285" r:id="rId18"/>
    <p:sldId id="286" r:id="rId19"/>
    <p:sldId id="287" r:id="rId20"/>
    <p:sldId id="266" r:id="rId21"/>
    <p:sldId id="289" r:id="rId2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6" autoAdjust="0"/>
    <p:restoredTop sz="75465" autoAdjust="0"/>
  </p:normalViewPr>
  <p:slideViewPr>
    <p:cSldViewPr snapToGrid="0">
      <p:cViewPr>
        <p:scale>
          <a:sx n="50" d="100"/>
          <a:sy n="50" d="100"/>
        </p:scale>
        <p:origin x="1890"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xmlns:c16r2="http://schemas.microsoft.com/office/drawing/2015/06/char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xmlns:c16r2="http://schemas.microsoft.com/office/drawing/2015/06/char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93681376"/>
        <c:axId val="-93679200"/>
      </c:barChart>
      <c:catAx>
        <c:axId val="-93681376"/>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General" sourceLinked="1"/>
        <c:majorTickMark val="none"/>
        <c:minorTickMark val="none"/>
        <c:tickLblPos val="nextTo"/>
        <c:crossAx val="-93679200"/>
        <c:crosses val="autoZero"/>
        <c:auto val="1"/>
        <c:lblAlgn val="ctr"/>
        <c:lblOffset val="100"/>
        <c:noMultiLvlLbl val="0"/>
      </c:catAx>
      <c:valAx>
        <c:axId val="-9367920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crossAx val="-93681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付プレースホルダー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EFA1AD3-F180-4605-93C0-93DB7B54015F}" type="datetimeFigureOut">
              <a:rPr lang="zh-CN" altLang="en-US" smtClean="0"/>
              <a:t>2017/3/15</a:t>
            </a:fld>
            <a:endParaRPr lang="zh-CN" altLang="en-US"/>
          </a:p>
        </p:txBody>
      </p:sp>
      <p:sp>
        <p:nvSpPr>
          <p:cNvPr id="4" name="フッター プレースホルダー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5" name="スライド番号プレースホルダー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F7653B4-C91C-4220-AA0E-6E76E768E15E}" type="slidenum">
              <a:rPr lang="zh-CN" altLang="en-US" smtClean="0"/>
              <a:t>‹#›</a:t>
            </a:fld>
            <a:endParaRPr lang="zh-CN" altLang="en-US"/>
          </a:p>
        </p:txBody>
      </p:sp>
    </p:spTree>
    <p:extLst>
      <p:ext uri="{BB962C8B-B14F-4D97-AF65-F5344CB8AC3E}">
        <p14:creationId xmlns:p14="http://schemas.microsoft.com/office/powerpoint/2010/main" val="881797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9E6A174-C216-4117-8692-1929BBE85188}" type="datetimeFigureOut">
              <a:rPr lang="en-US" smtClean="0"/>
              <a:t>3/15/2017</a:t>
            </a:fld>
            <a:endParaRPr 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こんにちは。</a:t>
            </a:r>
            <a:endParaRPr lang="en-US" altLang="ja-JP" dirty="0"/>
          </a:p>
          <a:p>
            <a:r>
              <a:rPr lang="ja-JP" altLang="en-US" dirty="0"/>
              <a:t>筑波大学システム情報工学研究科知能機能システム専攻の唐霄</a:t>
            </a:r>
            <a:r>
              <a:rPr lang="ja-JP" altLang="en-US" dirty="0" smtClean="0"/>
              <a:t>が</a:t>
            </a:r>
            <a:r>
              <a:rPr lang="ja-JP" altLang="en-US" sz="1200" dirty="0" smtClean="0"/>
              <a:t/>
            </a:r>
            <a:br>
              <a:rPr lang="ja-JP" altLang="en-US" sz="1200" dirty="0" smtClean="0"/>
            </a:br>
            <a:r>
              <a:rPr lang="ja-JP" altLang="en-US" sz="1200" dirty="0" smtClean="0"/>
              <a:t>リアルタイムグリッド環境におけるマルチエージェントの単一移動対象捕獲の探索法</a:t>
            </a:r>
            <a:endParaRPr lang="en-US" altLang="ja-JP" sz="1200" dirty="0" smtClean="0"/>
          </a:p>
          <a:p>
            <a:r>
              <a:rPr lang="ja-JP" altLang="en-US" sz="1200" dirty="0" smtClean="0"/>
              <a:t>について</a:t>
            </a:r>
            <a:r>
              <a:rPr lang="ja-JP" altLang="en-US" sz="1200" dirty="0"/>
              <a:t>発表させていただきます。</a:t>
            </a:r>
            <a:endParaRPr lang="en-US" altLang="ja-JP" sz="120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先ほど右の</a:t>
            </a:r>
            <a:r>
              <a:rPr lang="en-US" altLang="ja-JP" dirty="0"/>
              <a:t>PCS</a:t>
            </a:r>
            <a:r>
              <a:rPr lang="ja-JP" altLang="en-US" dirty="0"/>
              <a:t>を計算して、</a:t>
            </a:r>
            <a:r>
              <a:rPr lang="en-US" altLang="ja-JP" dirty="0"/>
              <a:t>85</a:t>
            </a:r>
            <a:r>
              <a:rPr lang="ja-JP" altLang="en-US" dirty="0"/>
              <a:t>の値が得られました。</a:t>
            </a:r>
            <a:endParaRPr lang="en-US" altLang="ja-JP" dirty="0"/>
          </a:p>
          <a:p>
            <a:r>
              <a:rPr lang="ja-JP" altLang="en-US" dirty="0"/>
              <a:t>同じようなやり方で上、左、右も計算します。</a:t>
            </a:r>
            <a:endParaRPr lang="en-US" altLang="ja-JP" dirty="0"/>
          </a:p>
          <a:p>
            <a:r>
              <a:rPr lang="ja-JP" altLang="en-US" dirty="0"/>
              <a:t>上下左右は</a:t>
            </a:r>
            <a:r>
              <a:rPr lang="en-US" altLang="ja-JP" dirty="0"/>
              <a:t>83, 86, 83, 85</a:t>
            </a:r>
            <a:r>
              <a:rPr lang="ja-JP" altLang="en-US" dirty="0"/>
              <a:t>となって、一番大きい値の方向を選びます。</a:t>
            </a:r>
            <a:endParaRPr lang="en-US" altLang="ja-JP" dirty="0"/>
          </a:p>
          <a:p>
            <a:r>
              <a:rPr lang="ja-JP" altLang="en-US" dirty="0"/>
              <a:t>つまり、下のタイルに移動します。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48223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従来手法の問題点について説明いたします。</a:t>
            </a:r>
            <a:endParaRPr lang="en-US" altLang="ja-JP" dirty="0"/>
          </a:p>
          <a:p>
            <a:r>
              <a:rPr lang="ja-JP" altLang="en-US" dirty="0"/>
              <a:t>問題１は計算量が多いことです。</a:t>
            </a:r>
            <a:endParaRPr lang="en-US" altLang="ja-JP" dirty="0"/>
          </a:p>
          <a:p>
            <a:r>
              <a:rPr lang="ja-JP" altLang="en-US" dirty="0"/>
              <a:t>どんな地図でも、</a:t>
            </a:r>
            <a:r>
              <a:rPr lang="en-US" altLang="ja-JP" dirty="0"/>
              <a:t>PCS</a:t>
            </a:r>
            <a:r>
              <a:rPr lang="ja-JP" altLang="en-US" dirty="0"/>
              <a:t>を計算するため、地図全探索しなければなりません。</a:t>
            </a:r>
            <a:endParaRPr lang="en-US" altLang="ja-JP" dirty="0"/>
          </a:p>
          <a:p>
            <a:r>
              <a:rPr lang="ja-JP" altLang="en-US" dirty="0"/>
              <a:t>即ち、計算量は</a:t>
            </a:r>
            <a:r>
              <a:rPr lang="en-US" altLang="ja-JP" dirty="0"/>
              <a:t>O(N), N</a:t>
            </a:r>
            <a:r>
              <a:rPr lang="ja-JP" altLang="en-US" dirty="0"/>
              <a:t>は地図上の移動可能タイルの数、計算時間と地図の大きさ</a:t>
            </a:r>
            <a:endParaRPr lang="en-US" altLang="ja-JP" dirty="0"/>
          </a:p>
          <a:p>
            <a:r>
              <a:rPr lang="ja-JP" altLang="en-US" dirty="0"/>
              <a:t>と線形的な関係トなります。</a:t>
            </a:r>
            <a:endParaRPr lang="en-US" altLang="ja-JP" dirty="0"/>
          </a:p>
          <a:p>
            <a:r>
              <a:rPr lang="ja-JP" altLang="en-US" dirty="0"/>
              <a:t>二番目の問題について、</a:t>
            </a:r>
            <a:endParaRPr lang="en-US" altLang="ja-JP" dirty="0"/>
          </a:p>
          <a:p>
            <a:r>
              <a:rPr lang="ja-JP" altLang="en-US" dirty="0"/>
              <a:t>こちら示した例で、パーサ対する四つ方向移動可能ですが、各方向の計算結果がこのようになっております。</a:t>
            </a:r>
            <a:endParaRPr lang="en-US" altLang="ja-JP" dirty="0"/>
          </a:p>
          <a:p>
            <a:r>
              <a:rPr lang="en-US" altLang="ja-JP" dirty="0"/>
              <a:t>Pursuer</a:t>
            </a:r>
            <a:r>
              <a:rPr lang="ja-JP" altLang="en-US" dirty="0"/>
              <a:t>到達範囲がすべて同じ、</a:t>
            </a:r>
            <a:r>
              <a:rPr lang="en-US" altLang="ja-JP" dirty="0"/>
              <a:t>PCS</a:t>
            </a:r>
            <a:r>
              <a:rPr lang="ja-JP" altLang="en-US" dirty="0"/>
              <a:t>の値が</a:t>
            </a:r>
            <a:r>
              <a:rPr lang="en-US" altLang="ja-JP" dirty="0"/>
              <a:t>45</a:t>
            </a:r>
            <a:r>
              <a:rPr lang="ja-JP" altLang="en-US" dirty="0"/>
              <a:t>です。つまり、引き分け状態になります。</a:t>
            </a:r>
            <a:endParaRPr lang="en-US" altLang="ja-JP" dirty="0"/>
          </a:p>
          <a:p>
            <a:r>
              <a:rPr lang="ja-JP" altLang="en-US" dirty="0"/>
              <a:t>こちら二つの問題を解決するため、本研究の提案手法が挙げられました。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提案手法を説明いたします。</a:t>
            </a:r>
            <a:endParaRPr lang="en-US" altLang="ja-JP" dirty="0"/>
          </a:p>
          <a:p>
            <a:r>
              <a:rPr lang="ja-JP" altLang="en-US" dirty="0"/>
              <a:t>問題</a:t>
            </a:r>
            <a:r>
              <a:rPr lang="en-US" altLang="ja-JP" dirty="0"/>
              <a:t>1</a:t>
            </a:r>
            <a:r>
              <a:rPr lang="ja-JP" altLang="en-US" dirty="0"/>
              <a:t>の計算量多い点において、</a:t>
            </a:r>
            <a:endParaRPr lang="en-US" altLang="ja-JP" dirty="0"/>
          </a:p>
          <a:p>
            <a:r>
              <a:rPr lang="ja-JP" altLang="en-US" dirty="0"/>
              <a:t>優先キューを二つ定義して、解決します。</a:t>
            </a:r>
            <a:endParaRPr lang="en-US" altLang="ja-JP" dirty="0"/>
          </a:p>
          <a:p>
            <a:r>
              <a:rPr lang="en-US" altLang="zh-CN" dirty="0"/>
              <a:t>Pursuer</a:t>
            </a:r>
            <a:r>
              <a:rPr lang="ja-JP" altLang="en-US" dirty="0"/>
              <a:t>と</a:t>
            </a:r>
            <a:r>
              <a:rPr lang="en-US" altLang="ja-JP" dirty="0"/>
              <a:t>Target</a:t>
            </a:r>
            <a:r>
              <a:rPr lang="ja-JP" altLang="en-US" dirty="0"/>
              <a:t>それぞれ専用の優先キューを定義します。</a:t>
            </a:r>
            <a:endParaRPr lang="en-US" altLang="ja-JP" dirty="0"/>
          </a:p>
          <a:p>
            <a:r>
              <a:rPr lang="en-US" altLang="zh-CN" dirty="0"/>
              <a:t>Pursuer</a:t>
            </a:r>
            <a:r>
              <a:rPr lang="ja-JP" altLang="en-US" dirty="0"/>
              <a:t>の初期位置を</a:t>
            </a:r>
            <a:r>
              <a:rPr lang="en-US" altLang="ja-JP" dirty="0"/>
              <a:t>Pursuer</a:t>
            </a:r>
            <a:r>
              <a:rPr lang="ja-JP" altLang="en-US" dirty="0" err="1"/>
              <a:t>の優</a:t>
            </a:r>
            <a:r>
              <a:rPr lang="ja-JP" altLang="en-US" dirty="0"/>
              <a:t>先キューに</a:t>
            </a:r>
            <a:r>
              <a:rPr lang="en-US" altLang="ja-JP" dirty="0"/>
              <a:t>Push, Target</a:t>
            </a:r>
            <a:r>
              <a:rPr lang="ja-JP" altLang="en-US" dirty="0"/>
              <a:t>の情報を</a:t>
            </a:r>
            <a:r>
              <a:rPr lang="en-US" altLang="ja-JP" dirty="0"/>
              <a:t>Target</a:t>
            </a:r>
            <a:r>
              <a:rPr lang="ja-JP" altLang="en-US" dirty="0" err="1"/>
              <a:t>の優</a:t>
            </a:r>
            <a:r>
              <a:rPr lang="ja-JP" altLang="en-US" dirty="0"/>
              <a:t>先キューに</a:t>
            </a:r>
            <a:r>
              <a:rPr lang="en-US" altLang="ja-JP" dirty="0"/>
              <a:t>Push</a:t>
            </a:r>
          </a:p>
          <a:p>
            <a:r>
              <a:rPr lang="ja-JP" altLang="en-US" dirty="0"/>
              <a:t>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ja-JP" altLang="en-US" dirty="0"/>
              <a:t>今回は、</a:t>
            </a:r>
            <a:r>
              <a:rPr lang="en-US" altLang="ja-JP" dirty="0"/>
              <a:t>Target</a:t>
            </a:r>
            <a:r>
              <a:rPr lang="ja-JP" altLang="en-US" dirty="0"/>
              <a:t>優先キューが空き状態になると終了。</a:t>
            </a:r>
            <a:endParaRPr lang="en-US" altLang="ja-JP" dirty="0"/>
          </a:p>
          <a:p>
            <a:r>
              <a:rPr lang="ja-JP" altLang="en-US" dirty="0"/>
              <a:t>この時点に</a:t>
            </a:r>
            <a:r>
              <a:rPr lang="en-US" altLang="ja-JP" dirty="0"/>
              <a:t>PCS</a:t>
            </a:r>
            <a:r>
              <a:rPr lang="ja-JP" altLang="en-US" dirty="0"/>
              <a:t>ではなく、緑の</a:t>
            </a:r>
            <a:r>
              <a:rPr lang="en-US" altLang="ja-JP" dirty="0"/>
              <a:t>target</a:t>
            </a:r>
            <a:r>
              <a:rPr lang="ja-JP" altLang="en-US" dirty="0"/>
              <a:t>到達範囲</a:t>
            </a:r>
            <a:r>
              <a:rPr lang="en-US" altLang="ja-JP" dirty="0"/>
              <a:t>TCS</a:t>
            </a:r>
            <a:r>
              <a:rPr lang="ja-JP" altLang="en-US" dirty="0"/>
              <a:t>のタイルを数えます。</a:t>
            </a:r>
            <a:endParaRPr lang="en-US" altLang="ja-JP" dirty="0"/>
          </a:p>
          <a:p>
            <a:r>
              <a:rPr lang="ja-JP" altLang="en-US" dirty="0"/>
              <a:t>実際この時点に、</a:t>
            </a:r>
            <a:r>
              <a:rPr lang="en-US" altLang="ja-JP" dirty="0"/>
              <a:t>Purser</a:t>
            </a:r>
            <a:r>
              <a:rPr lang="ja-JP" altLang="en-US" dirty="0"/>
              <a:t>優先キューはまだ空きではなく、地図上のまだ探索されていないタイルがありますが、</a:t>
            </a:r>
            <a:endParaRPr lang="en-US" altLang="ja-JP" dirty="0"/>
          </a:p>
          <a:p>
            <a:r>
              <a:rPr lang="en-US" altLang="ja-JP" dirty="0"/>
              <a:t>Target</a:t>
            </a:r>
            <a:r>
              <a:rPr lang="ja-JP" altLang="en-US" dirty="0"/>
              <a:t>に対して、到達可能領域はもう増加できない。</a:t>
            </a:r>
            <a:endParaRPr lang="en-US" altLang="ja-JP" dirty="0"/>
          </a:p>
          <a:p>
            <a:r>
              <a:rPr lang="ja-JP" altLang="en-US" dirty="0"/>
              <a:t>従来手法の地図全探に代わって、</a:t>
            </a:r>
            <a:r>
              <a:rPr lang="en-US" altLang="ja-JP" dirty="0"/>
              <a:t>Target</a:t>
            </a:r>
            <a:r>
              <a:rPr lang="ja-JP" altLang="en-US" dirty="0"/>
              <a:t>優先キューが空き状態になると終了とします。</a:t>
            </a:r>
            <a:endParaRPr lang="en-US" altLang="ja-JP" dirty="0"/>
          </a:p>
          <a:p>
            <a:r>
              <a:rPr lang="ja-JP" altLang="en-US" dirty="0"/>
              <a:t>この方法で、上下左右の</a:t>
            </a:r>
            <a:r>
              <a:rPr lang="en-US" altLang="ja-JP" dirty="0"/>
              <a:t>TCS</a:t>
            </a:r>
            <a:r>
              <a:rPr lang="ja-JP" altLang="en-US" dirty="0"/>
              <a:t>を計算します。</a:t>
            </a:r>
            <a:r>
              <a:rPr lang="en-US" altLang="ja-JP" dirty="0"/>
              <a:t>11,12,15,15</a:t>
            </a:r>
            <a:r>
              <a:rPr lang="ja-JP" altLang="en-US" dirty="0"/>
              <a:t>が得られました。</a:t>
            </a:r>
            <a:endParaRPr lang="en-US" altLang="ja-JP" dirty="0"/>
          </a:p>
          <a:p>
            <a:r>
              <a:rPr lang="ja-JP" altLang="en-US" dirty="0"/>
              <a:t>一番小さい</a:t>
            </a:r>
            <a:r>
              <a:rPr lang="en-US" altLang="ja-JP" dirty="0"/>
              <a:t>TCS</a:t>
            </a:r>
            <a:r>
              <a:rPr lang="ja-JP" altLang="en-US" dirty="0"/>
              <a:t>を持つ方向に移動します。即ち、</a:t>
            </a:r>
            <a:r>
              <a:rPr lang="en-US" altLang="ja-JP" dirty="0"/>
              <a:t>Target</a:t>
            </a:r>
            <a:r>
              <a:rPr lang="ja-JP" altLang="en-US" dirty="0"/>
              <a:t>の移動範囲の最小化方向に移動します。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a:t>
            </a:r>
            <a:r>
              <a:rPr lang="en-US" altLang="ja-JP" dirty="0"/>
              <a:t>2</a:t>
            </a:r>
            <a:r>
              <a:rPr lang="ja-JP" altLang="en-US" dirty="0"/>
              <a:t>において、</a:t>
            </a:r>
            <a:r>
              <a:rPr lang="en-US" altLang="ja-JP" dirty="0"/>
              <a:t>Tie-Breaking</a:t>
            </a:r>
            <a:r>
              <a:rPr lang="ja-JP" altLang="en-US" dirty="0"/>
              <a:t>のパーサに</a:t>
            </a:r>
            <a:r>
              <a:rPr lang="en-US" altLang="ja-JP" dirty="0">
                <a:solidFill>
                  <a:srgbClr val="FF0000"/>
                </a:solidFill>
              </a:rPr>
              <a:t>A star algorithm</a:t>
            </a:r>
            <a:r>
              <a:rPr lang="ja-JP" altLang="en-US" dirty="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提案手法のまとめです。</a:t>
            </a:r>
            <a:endParaRPr lang="en-US" altLang="ja-JP" dirty="0"/>
          </a:p>
          <a:p>
            <a:r>
              <a:rPr lang="ja-JP" altLang="en-US" dirty="0"/>
              <a:t>二つ優先キューを定義して、</a:t>
            </a:r>
            <a:r>
              <a:rPr lang="en-US" altLang="ja-JP" dirty="0"/>
              <a:t>Target-cover-set</a:t>
            </a:r>
            <a:r>
              <a:rPr lang="ja-JP" altLang="en-US" dirty="0"/>
              <a:t>の最小化により計算量多いことを解決しました。</a:t>
            </a:r>
            <a:endParaRPr lang="en-US" altLang="ja-JP" dirty="0"/>
          </a:p>
          <a:p>
            <a:r>
              <a:rPr lang="en-US" altLang="zh-CN" dirty="0"/>
              <a:t>Tie-Breaking</a:t>
            </a:r>
            <a:r>
              <a:rPr lang="ja-JP" altLang="en-US" dirty="0"/>
              <a:t>問題に</a:t>
            </a:r>
            <a:r>
              <a:rPr lang="en-US" altLang="ja-JP" dirty="0"/>
              <a:t>A star</a:t>
            </a:r>
            <a:r>
              <a:rPr lang="en-US" altLang="ja-JP" baseline="0" dirty="0"/>
              <a:t> algorithm</a:t>
            </a:r>
            <a:r>
              <a:rPr lang="ja-JP" altLang="en-US" baseline="0" dirty="0"/>
              <a:t>適用するによって解決します。</a:t>
            </a:r>
            <a:endParaRPr lang="en-US" altLang="ja-JP" baseline="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a:t>
            </a:r>
            <a:r>
              <a:rPr lang="ja-JP" altLang="en-US" dirty="0" smtClean="0"/>
              <a:t>、</a:t>
            </a:r>
            <a:r>
              <a:rPr lang="en-US" altLang="ja-JP" dirty="0" smtClean="0"/>
              <a:t>Python</a:t>
            </a:r>
            <a:r>
              <a:rPr lang="ja-JP" altLang="en-US" dirty="0" smtClean="0"/>
              <a:t>を用いて</a:t>
            </a:r>
            <a:r>
              <a:rPr lang="en-US" altLang="ja-JP" dirty="0" smtClean="0"/>
              <a:t>GUI</a:t>
            </a:r>
            <a:r>
              <a:rPr lang="ja-JP" altLang="en-US" dirty="0" smtClean="0"/>
              <a:t>を開発しました。</a:t>
            </a:r>
            <a:endParaRPr lang="en-US" altLang="ja-JP" dirty="0" smtClean="0"/>
          </a:p>
          <a:p>
            <a:r>
              <a:rPr lang="ja-JP" altLang="en-US" dirty="0" smtClean="0"/>
              <a:t>こちら示した動画は</a:t>
            </a:r>
            <a:r>
              <a:rPr lang="en-US" altLang="ja-JP" dirty="0" smtClean="0"/>
              <a:t>A</a:t>
            </a:r>
            <a:r>
              <a:rPr lang="en-US" altLang="ja-JP" baseline="0" dirty="0" smtClean="0"/>
              <a:t> star</a:t>
            </a:r>
            <a:r>
              <a:rPr lang="ja-JP" altLang="en-US" baseline="0" dirty="0" smtClean="0"/>
              <a:t>を適用したマルチエージェントの動く様子です、右の動画は提案手法の動きです。</a:t>
            </a:r>
            <a:endParaRPr lang="en-US" altLang="ja-JP" baseline="0" dirty="0" smtClean="0"/>
          </a:p>
          <a:p>
            <a:r>
              <a:rPr lang="ja-JP" altLang="en-US" dirty="0" smtClean="0"/>
              <a:t>パーサ三つとターゲット一つに提案手法を適用したマルチエージェントが大きな地図での動きです。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2036406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本研究の評価実験では、先行研究で使われた地図とベンチマーク地図を用いました。</a:t>
            </a:r>
            <a:endParaRPr lang="en-US" altLang="ja-JP" dirty="0"/>
          </a:p>
          <a:p>
            <a:r>
              <a:rPr lang="ja-JP" altLang="en-US" dirty="0"/>
              <a:t>大きさは</a:t>
            </a:r>
            <a:r>
              <a:rPr lang="en-US" altLang="ja-JP" dirty="0"/>
              <a:t>10</a:t>
            </a:r>
            <a:r>
              <a:rPr lang="ja-JP" altLang="en-US" dirty="0"/>
              <a:t>タイル</a:t>
            </a:r>
            <a:r>
              <a:rPr lang="en-US" altLang="ja-JP" dirty="0"/>
              <a:t>*10</a:t>
            </a:r>
            <a:r>
              <a:rPr lang="ja-JP" altLang="en-US" dirty="0"/>
              <a:t>タイル、</a:t>
            </a:r>
            <a:r>
              <a:rPr lang="en-US" altLang="ja-JP" dirty="0"/>
              <a:t>12</a:t>
            </a:r>
            <a:r>
              <a:rPr lang="ja-JP" altLang="en-US" dirty="0"/>
              <a:t>タイル</a:t>
            </a:r>
            <a:r>
              <a:rPr lang="en-US" altLang="ja-JP" dirty="0"/>
              <a:t>*10</a:t>
            </a:r>
            <a:r>
              <a:rPr lang="ja-JP" altLang="en-US" dirty="0"/>
              <a:t>タイル、</a:t>
            </a:r>
            <a:r>
              <a:rPr lang="en-US" altLang="ja-JP" dirty="0"/>
              <a:t>40</a:t>
            </a:r>
            <a:r>
              <a:rPr lang="ja-JP" altLang="en-US" dirty="0"/>
              <a:t>タイル</a:t>
            </a:r>
            <a:r>
              <a:rPr lang="en-US" altLang="ja-JP" dirty="0"/>
              <a:t>*40</a:t>
            </a:r>
            <a:r>
              <a:rPr lang="ja-JP" altLang="en-US" dirty="0"/>
              <a:t>タイルです。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1</a:t>
            </a:r>
            <a:r>
              <a:rPr lang="ja-JP" altLang="en-US" dirty="0"/>
              <a:t>は従来手法より提案手法の高速化の割合となります。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こちらのテーブルの結果のように、高速化ができたことがわかりました。</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2</a:t>
            </a:r>
            <a:r>
              <a:rPr lang="ja-JP" altLang="en-US" dirty="0"/>
              <a:t>は従来手法より実応用手法</a:t>
            </a:r>
            <a:r>
              <a:rPr lang="en-US" altLang="ja-JP" dirty="0"/>
              <a:t>A star algorithm</a:t>
            </a:r>
            <a:r>
              <a:rPr lang="ja-JP" altLang="en-US" dirty="0"/>
              <a:t>の比較実験となります。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こちらのテーブルの結果のように、成功率が大部上がったことがわかりました。</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20</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21</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まず、研究背景を紹介いたします。</a:t>
            </a:r>
            <a:endParaRPr lang="en-US" altLang="ja-JP" dirty="0"/>
          </a:p>
          <a:p>
            <a:r>
              <a:rPr lang="ja-JP" altLang="en-US" dirty="0"/>
              <a:t>スマートフォン、タブレット、</a:t>
            </a:r>
            <a:r>
              <a:rPr lang="en-US" altLang="ja-JP" dirty="0"/>
              <a:t>PC</a:t>
            </a:r>
            <a:r>
              <a:rPr lang="ja-JP" altLang="en-US" dirty="0"/>
              <a:t>などから構成されたグローバルゲーム市場の成長はこのようになっております。</a:t>
            </a:r>
            <a:endParaRPr lang="en-US" altLang="ja-JP" dirty="0"/>
          </a:p>
          <a:p>
            <a:r>
              <a:rPr lang="ja-JP" altLang="en-US" dirty="0"/>
              <a:t>年平均</a:t>
            </a:r>
            <a:r>
              <a:rPr lang="en-US" altLang="ja-JP" dirty="0"/>
              <a:t>6.6%</a:t>
            </a:r>
            <a:r>
              <a:rPr lang="ja-JP" altLang="en-US" dirty="0"/>
              <a:t>の伸び率で成長し、</a:t>
            </a:r>
            <a:r>
              <a:rPr lang="en-US" altLang="ja-JP" dirty="0"/>
              <a:t>2019</a:t>
            </a:r>
            <a:r>
              <a:rPr lang="ja-JP" altLang="en-US" dirty="0"/>
              <a:t>年の市場は</a:t>
            </a:r>
            <a:r>
              <a:rPr lang="en-US" altLang="ja-JP" dirty="0"/>
              <a:t>1186</a:t>
            </a:r>
            <a:r>
              <a:rPr lang="ja-JP" altLang="en-US" dirty="0"/>
              <a:t>億ドル</a:t>
            </a:r>
            <a:r>
              <a:rPr lang="ja-JP" altLang="en-US" dirty="0" smtClean="0"/>
              <a:t>（約</a:t>
            </a:r>
            <a:r>
              <a:rPr lang="en-US" altLang="ja-JP" dirty="0" smtClean="0"/>
              <a:t>12</a:t>
            </a:r>
            <a:r>
              <a:rPr lang="ja-JP" altLang="en-US" dirty="0" smtClean="0"/>
              <a:t>兆円）</a:t>
            </a:r>
            <a:r>
              <a:rPr lang="ja-JP" altLang="en-US" dirty="0"/>
              <a:t>と予測されています。</a:t>
            </a:r>
            <a:endParaRPr lang="en-US" altLang="ja-JP" dirty="0"/>
          </a:p>
          <a:p>
            <a:r>
              <a:rPr lang="ja-JP" altLang="en-US" dirty="0"/>
              <a:t>ゲーム市場が非常に速いスピードで発展していることがわかっています。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こちらの図に示したのは、ゲーム業界に大きなインパクトを与えた</a:t>
            </a:r>
            <a:r>
              <a:rPr lang="en-US" altLang="ja-JP" dirty="0"/>
              <a:t>Pacman</a:t>
            </a:r>
            <a:r>
              <a:rPr lang="ja-JP" altLang="en-US" dirty="0"/>
              <a:t>のゲームです。</a:t>
            </a:r>
            <a:endParaRPr lang="en-US" altLang="ja-JP" dirty="0"/>
          </a:p>
          <a:p>
            <a:r>
              <a:rPr lang="ja-JP" altLang="en-US" dirty="0"/>
              <a:t>プレーヤが操作する</a:t>
            </a:r>
            <a:r>
              <a:rPr lang="en-US" altLang="ja-JP" dirty="0"/>
              <a:t>Pacman</a:t>
            </a:r>
            <a:r>
              <a:rPr lang="ja-JP" altLang="en-US" dirty="0"/>
              <a:t>がグリッド環境の地図上で複数のゴーストから逃げられますゲームです。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このようなマルチエージェントがターゲットをサーチする問題は</a:t>
            </a:r>
            <a:r>
              <a:rPr lang="en-US" altLang="ja-JP" dirty="0"/>
              <a:t>Moving Target Search</a:t>
            </a:r>
            <a:r>
              <a:rPr lang="ja-JP" altLang="en-US" dirty="0"/>
              <a:t>と定義されています。</a:t>
            </a:r>
            <a:endParaRPr lang="en-US" altLang="ja-JP" dirty="0"/>
          </a:p>
          <a:p>
            <a:r>
              <a:rPr lang="ja-JP" altLang="en-US" dirty="0"/>
              <a:t>これもゲームにおいて代表的な課題となります。</a:t>
            </a:r>
            <a:endParaRPr lang="en-US" altLang="ja-JP" dirty="0"/>
          </a:p>
          <a:p>
            <a:r>
              <a:rPr lang="ja-JP" altLang="en-US" dirty="0"/>
              <a:t>本研究の目的は</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マルチエージェントが協調して、単一移動対象に対する高速で有効な探索方法を研究することで、</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a:p>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の例で、ゴーストがマルチエージェント、</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が単一移動対象。</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117908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問題定義を説明いたします。</a:t>
            </a:r>
            <a:endParaRPr lang="en-US" altLang="ja-JP" dirty="0"/>
          </a:p>
          <a:p>
            <a:r>
              <a:rPr lang="ja-JP" altLang="en-US" dirty="0"/>
              <a:t>まずは構成要素です、グリッド地図があって、</a:t>
            </a:r>
            <a:endParaRPr lang="en-US" altLang="ja-JP" dirty="0"/>
          </a:p>
          <a:p>
            <a:r>
              <a:rPr lang="ja-JP" altLang="en-US" dirty="0"/>
              <a:t>エージェントがターゲット一つとパーサ</a:t>
            </a:r>
            <a:r>
              <a:rPr lang="en-US" altLang="ja-JP" dirty="0"/>
              <a:t>n</a:t>
            </a:r>
            <a:r>
              <a:rPr lang="ja-JP" altLang="en-US" dirty="0"/>
              <a:t>個から構成され、</a:t>
            </a:r>
            <a:endParaRPr lang="en-US" altLang="ja-JP" dirty="0"/>
          </a:p>
          <a:p>
            <a:r>
              <a:rPr lang="ja-JP" altLang="en-US" dirty="0"/>
              <a:t>そして障害物もあります。黒い部分です。</a:t>
            </a:r>
            <a:endParaRPr lang="en-US" altLang="ja-JP" dirty="0"/>
          </a:p>
          <a:p>
            <a:r>
              <a:rPr lang="ja-JP" altLang="en-US" dirty="0"/>
              <a:t>二番目はリアルタイム。リアルタイム制限は人の目が</a:t>
            </a:r>
            <a:r>
              <a:rPr lang="en-US" altLang="ja-JP" dirty="0"/>
              <a:t>smooth</a:t>
            </a:r>
            <a:r>
              <a:rPr lang="ja-JP" altLang="en-US" dirty="0"/>
              <a:t>に見えるようなフレームレートです。</a:t>
            </a:r>
            <a:endParaRPr lang="en-US" altLang="ja-JP" dirty="0"/>
          </a:p>
          <a:p>
            <a:r>
              <a:rPr lang="ja-JP" altLang="en-US" dirty="0"/>
              <a:t>一ターンに計画過程と移動過程があります。今回は</a:t>
            </a:r>
            <a:r>
              <a:rPr lang="en-US" altLang="ja-JP" dirty="0"/>
              <a:t>Pacman</a:t>
            </a:r>
            <a:r>
              <a:rPr lang="ja-JP" altLang="en-US" dirty="0"/>
              <a:t>の動きフレームレートを参照し、</a:t>
            </a:r>
            <a:r>
              <a:rPr lang="en-US" altLang="ja-JP" dirty="0"/>
              <a:t>0.1</a:t>
            </a:r>
            <a:r>
              <a:rPr lang="ja-JP" altLang="en-US" dirty="0"/>
              <a:t>秒に一タイルを動きます。</a:t>
            </a:r>
            <a:endParaRPr lang="en-US" altLang="ja-JP" dirty="0"/>
          </a:p>
          <a:p>
            <a:r>
              <a:rPr lang="ja-JP" altLang="en-US" dirty="0"/>
              <a:t>三番目は評価指標です。計算時間と捕獲成功率。</a:t>
            </a:r>
            <a:endParaRPr lang="en-US" altLang="ja-JP" dirty="0"/>
          </a:p>
          <a:p>
            <a:r>
              <a:rPr lang="ja-JP" altLang="en-US" dirty="0"/>
              <a:t>捕獲成功率はランダム初期位置の複数回実験の中に成功的に捕獲ができた回数の割合です。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a:t>
            </a:r>
            <a:r>
              <a:rPr lang="ja-JP" altLang="en-US" baseline="0" dirty="0"/>
              <a:t> </a:t>
            </a:r>
            <a:r>
              <a:rPr lang="en-US" altLang="ja-JP" baseline="0" dirty="0"/>
              <a:t>Cover Heuristic</a:t>
            </a:r>
            <a:r>
              <a:rPr lang="ja-JP" altLang="en-US" baseline="0" dirty="0"/>
              <a:t>法を紹介いたします。</a:t>
            </a:r>
            <a:endParaRPr lang="en-US" altLang="ja-JP" baseline="0" dirty="0"/>
          </a:p>
          <a:p>
            <a:r>
              <a:rPr lang="ja-JP" altLang="en-US" dirty="0"/>
              <a:t>こちらの図をご覧ください。</a:t>
            </a:r>
            <a:endParaRPr lang="en-US" altLang="ja-JP" dirty="0"/>
          </a:p>
          <a:p>
            <a:r>
              <a:rPr lang="ja-JP" altLang="en-US" dirty="0"/>
              <a:t>緑のエージェントターゲット、赤いのはパーサ</a:t>
            </a:r>
            <a:endParaRPr lang="en-US" altLang="ja-JP" dirty="0"/>
          </a:p>
          <a:p>
            <a:r>
              <a:rPr lang="ja-JP" altLang="en-US" dirty="0"/>
              <a:t>左は一対一経路探索方法を持いた時に、逆時計回りに移動して、ターゲットが逃げられます。</a:t>
            </a:r>
            <a:endParaRPr lang="en-US" altLang="ja-JP" dirty="0"/>
          </a:p>
          <a:p>
            <a:r>
              <a:rPr lang="ja-JP" altLang="en-US" dirty="0"/>
              <a:t>右に示すよう、パーサが周りから囲まれて、ターゲットの移動範囲が縮小します。</a:t>
            </a:r>
            <a:endParaRPr lang="en-US" altLang="ja-JP" dirty="0"/>
          </a:p>
          <a:p>
            <a:r>
              <a:rPr lang="en-US" altLang="zh-CN" dirty="0"/>
              <a:t>Cover</a:t>
            </a:r>
            <a:r>
              <a:rPr lang="ja-JP" altLang="en-US" baseline="0" dirty="0"/>
              <a:t> </a:t>
            </a:r>
            <a:r>
              <a:rPr lang="en-US" altLang="zh-CN" dirty="0"/>
              <a:t>Heuristic</a:t>
            </a:r>
            <a:r>
              <a:rPr lang="ja-JP" altLang="en-US" dirty="0"/>
              <a:t>法の目的はターゲットの移動性を抑制することです。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続きまして、計算例を用いて</a:t>
            </a:r>
            <a:r>
              <a:rPr lang="en-US" altLang="ja-JP" dirty="0"/>
              <a:t>Cover Heuristic</a:t>
            </a:r>
            <a:r>
              <a:rPr lang="ja-JP" altLang="en-US" dirty="0"/>
              <a:t>法のアルゴリズムを紹介いたします。</a:t>
            </a:r>
            <a:endParaRPr lang="en-US" altLang="ja-JP" dirty="0"/>
          </a:p>
          <a:p>
            <a:r>
              <a:rPr lang="ja-JP" altLang="en-US" dirty="0"/>
              <a:t>パーサ四つとターゲット一つ。</a:t>
            </a:r>
            <a:endParaRPr lang="en-US" altLang="ja-JP" dirty="0"/>
          </a:p>
          <a:p>
            <a:r>
              <a:rPr lang="ja-JP" altLang="en-US" dirty="0"/>
              <a:t>パーサに対する上下左右四つ方向に移動可能です。</a:t>
            </a:r>
            <a:endParaRPr lang="en-US" altLang="ja-JP" dirty="0"/>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r>
              <a:rPr lang="en-US" altLang="ja-JP" dirty="0">
                <a:latin typeface="メイリオ" panose="020B0604030504040204" pitchFamily="50" charset="-128"/>
                <a:ea typeface="メイリオ" panose="020B0604030504040204" pitchFamily="50" charset="-128"/>
              </a:rPr>
              <a:t>Pursuer-cover-set: </a:t>
            </a:r>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より早く辿り着ける範囲のタイルの数です。</a:t>
            </a:r>
            <a:endParaRPr lang="en-US" altLang="ja-JP" dirty="0">
              <a:latin typeface="メイリオ" panose="020B0604030504040204" pitchFamily="50" charset="-128"/>
              <a:ea typeface="メイリオ" panose="020B0604030504040204" pitchFamily="50" charset="-128"/>
            </a:endParaRPr>
          </a:p>
          <a:p>
            <a:r>
              <a:rPr lang="ja-JP" altLang="en-US" dirty="0"/>
              <a:t>右の</a:t>
            </a:r>
            <a:r>
              <a:rPr lang="en-US" altLang="ja-JP" dirty="0"/>
              <a:t>PCS</a:t>
            </a:r>
            <a:r>
              <a:rPr lang="ja-JP" altLang="en-US" dirty="0"/>
              <a:t>を計算方法を説明いたします。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まず優先キューを定義します。</a:t>
            </a:r>
            <a:endParaRPr lang="en-US" altLang="ja-JP" dirty="0"/>
          </a:p>
          <a:p>
            <a:r>
              <a:rPr lang="ja-JP" altLang="en-US" dirty="0"/>
              <a:t>優先キューを初期化するため、各エージェントの位置と情報と</a:t>
            </a:r>
            <a:r>
              <a:rPr lang="en-US" altLang="ja-JP" dirty="0"/>
              <a:t>Time</a:t>
            </a:r>
            <a:r>
              <a:rPr lang="ja-JP" altLang="en-US" dirty="0"/>
              <a:t>の</a:t>
            </a:r>
            <a:r>
              <a:rPr lang="en-US" altLang="ja-JP" dirty="0"/>
              <a:t>Set</a:t>
            </a:r>
            <a:r>
              <a:rPr lang="ja-JP" altLang="en-US" dirty="0" err="1"/>
              <a:t>を優</a:t>
            </a:r>
            <a:r>
              <a:rPr lang="ja-JP" altLang="en-US" dirty="0"/>
              <a:t>先キューに</a:t>
            </a:r>
            <a:r>
              <a:rPr lang="en-US" altLang="ja-JP" dirty="0"/>
              <a:t>Push</a:t>
            </a:r>
            <a:r>
              <a:rPr lang="ja-JP" altLang="en-US" dirty="0"/>
              <a:t>します。</a:t>
            </a:r>
            <a:endParaRPr lang="en-US" altLang="ja-JP" dirty="0"/>
          </a:p>
          <a:p>
            <a:r>
              <a:rPr lang="ja-JP" altLang="en-US" dirty="0"/>
              <a:t>続きまして、優先キューから一番小さい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en-US" altLang="zh-CN" dirty="0"/>
              <a:t>Priority Queue</a:t>
            </a:r>
            <a:r>
              <a:rPr lang="ja-JP" altLang="en-US" dirty="0"/>
              <a:t>の中身を全部</a:t>
            </a:r>
            <a:r>
              <a:rPr lang="en-US" altLang="ja-JP" dirty="0"/>
              <a:t>POP</a:t>
            </a:r>
            <a:r>
              <a:rPr lang="ja-JP" altLang="en-US" dirty="0"/>
              <a:t>して、また</a:t>
            </a:r>
            <a:r>
              <a:rPr lang="en-US" altLang="ja-JP" dirty="0"/>
              <a:t>POP</a:t>
            </a:r>
            <a:r>
              <a:rPr lang="ja-JP" altLang="en-US" dirty="0"/>
              <a:t>した位置の隣はすべて探索されたとき、</a:t>
            </a:r>
            <a:endParaRPr lang="en-US" altLang="ja-JP" dirty="0"/>
          </a:p>
          <a:p>
            <a:r>
              <a:rPr lang="ja-JP" altLang="en-US" dirty="0"/>
              <a:t>地図の探索が終了とします。</a:t>
            </a:r>
            <a:endParaRPr lang="en-US" altLang="ja-JP" dirty="0"/>
          </a:p>
          <a:p>
            <a:r>
              <a:rPr lang="ja-JP" altLang="en-US" dirty="0"/>
              <a:t>この時点に</a:t>
            </a:r>
            <a:r>
              <a:rPr lang="en-US" altLang="ja-JP" dirty="0"/>
              <a:t>PCS</a:t>
            </a:r>
            <a:r>
              <a:rPr lang="ja-JP" altLang="en-US" dirty="0"/>
              <a:t>を数えます。即ち、地図上の</a:t>
            </a:r>
            <a:r>
              <a:rPr lang="en-US" altLang="ja-JP" dirty="0"/>
              <a:t>Pursuer</a:t>
            </a:r>
            <a:r>
              <a:rPr lang="ja-JP" altLang="en-US" dirty="0"/>
              <a:t>到達可能領域を数えます。</a:t>
            </a:r>
            <a:endParaRPr lang="en-US" altLang="ja-JP" dirty="0"/>
          </a:p>
          <a:p>
            <a:r>
              <a:rPr lang="ja-JP" altLang="en-US" dirty="0"/>
              <a:t>この例の場合は、</a:t>
            </a:r>
            <a:r>
              <a:rPr lang="en-US" altLang="ja-JP" dirty="0"/>
              <a:t>85</a:t>
            </a:r>
            <a:r>
              <a:rPr lang="ja-JP" altLang="en-US" dirty="0"/>
              <a:t>となります。</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839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8B0157BF-85EB-47DA-8888-DC859B55AE79}" type="datetime1">
              <a:rPr lang="en-US" altLang="zh-CN" smtClean="0"/>
              <a:t>3/15/2017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17F1332-7BFC-495E-BB9F-7305EFC785A7}" type="datetime1">
              <a:rPr lang="en-US" altLang="zh-CN" smtClean="0"/>
              <a:t>3/15/2017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DE422566-25DA-4D0C-A229-BD143767B404}" type="datetime1">
              <a:rPr lang="en-US" altLang="zh-CN" smtClean="0"/>
              <a:t>3/15/2017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9FCDD59B-AF9E-454F-BB6B-7234123C86C5}" type="datetime1">
              <a:rPr lang="en-US" altLang="zh-CN" smtClean="0"/>
              <a:t>3/15/2017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C0A1975-D413-4061-BAE0-6216BA5A8F72}" type="datetime1">
              <a:rPr lang="en-US" altLang="zh-CN" smtClean="0"/>
              <a:t>3/15/2017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10EC8538-6012-479B-BF2F-87AD64C0D37E}" type="datetime1">
              <a:rPr lang="en-US" altLang="zh-CN" smtClean="0"/>
              <a:t>3/15/2017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040CEF4C-6ADD-491B-A8D8-471C36A4BF02}" type="datetime1">
              <a:rPr lang="en-US" altLang="zh-CN" smtClean="0"/>
              <a:t>3/15/2017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D8F87D-2FDF-4F3A-AC0D-F6C54A24BFDE}" type="datetime1">
              <a:rPr lang="en-US" altLang="zh-CN" smtClean="0"/>
              <a:t>3/15/2017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110B23-F424-4B85-A33F-F04E3BE8C061}" type="datetime1">
              <a:rPr lang="en-US" altLang="zh-CN" smtClean="0"/>
              <a:t>3/15/2017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F74399-9783-43C6-8EC5-07F5D8B62813}" type="datetime1">
              <a:rPr lang="en-US" altLang="zh-CN" smtClean="0"/>
              <a:t>3/15/2017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476FD58-2418-43AE-94F5-6592D750A950}" type="datetime1">
              <a:rPr lang="en-US" altLang="zh-CN" smtClean="0"/>
              <a:t>3/15/2017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783E2-7E1A-4A79-BD39-B509BAA05FCE}" type="datetime1">
              <a:rPr lang="en-US" altLang="zh-CN" smtClean="0"/>
              <a:t>3/15/2017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2.png"/><Relationship Id="rId10" Type="http://schemas.openxmlformats.org/officeDocument/2006/relationships/image" Target="../media/image21.png"/><Relationship Id="rId9" Type="http://schemas.openxmlformats.org/officeDocument/2006/relationships/image" Target="../media/image16.png"/><Relationship Id="rId1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gif"/></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37000" b="-37000"/>
          </a:stretch>
        </a:blipFill>
        <a:effectLst/>
      </p:bgPr>
    </p:bg>
    <p:spTree>
      <p:nvGrpSpPr>
        <p:cNvPr id="1" name=""/>
        <p:cNvGrpSpPr/>
        <p:nvPr/>
      </p:nvGrpSpPr>
      <p:grpSpPr>
        <a:xfrm>
          <a:off x="0" y="0"/>
          <a:ext cx="0" cy="0"/>
          <a:chOff x="0" y="0"/>
          <a:chExt cx="0" cy="0"/>
        </a:xfrm>
      </p:grpSpPr>
      <p:sp>
        <p:nvSpPr>
          <p:cNvPr id="5" name="正方形/長方形 4"/>
          <p:cNvSpPr/>
          <p:nvPr/>
        </p:nvSpPr>
        <p:spPr>
          <a:xfrm>
            <a:off x="0" y="3542250"/>
            <a:ext cx="12192000" cy="331575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筑波大学</a:t>
            </a:r>
            <a:endParaRPr lang="en-US" altLang="ja-JP" dirty="0">
              <a:solidFill>
                <a:schemeClr val="bg1"/>
              </a:solidFill>
            </a:endParaRPr>
          </a:p>
          <a:p>
            <a:r>
              <a:rPr lang="ja-JP" altLang="en-US" dirty="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知能機能システム専攻　</a:t>
            </a:r>
            <a:endParaRPr lang="en-US" altLang="ja-JP" dirty="0">
              <a:solidFill>
                <a:schemeClr val="bg1"/>
              </a:solidFill>
            </a:endParaRPr>
          </a:p>
          <a:p>
            <a:r>
              <a:rPr lang="ja-JP" altLang="en-US" dirty="0">
                <a:solidFill>
                  <a:schemeClr val="bg1"/>
                </a:solidFill>
              </a:rPr>
              <a:t>◯ 唐 霄　延原 肇</a:t>
            </a:r>
            <a:endParaRPr lang="en-US" dirty="0">
              <a:solidFill>
                <a:schemeClr val="bg1"/>
              </a:solidFill>
            </a:endParaRPr>
          </a:p>
        </p:txBody>
      </p:sp>
      <p:sp>
        <p:nvSpPr>
          <p:cNvPr id="2" name="标题 1"/>
          <p:cNvSpPr>
            <a:spLocks noGrp="1"/>
          </p:cNvSpPr>
          <p:nvPr>
            <p:ph type="ctrTitle"/>
          </p:nvPr>
        </p:nvSpPr>
        <p:spPr>
          <a:xfrm>
            <a:off x="0" y="1901371"/>
            <a:ext cx="12191997" cy="1485180"/>
          </a:xfrm>
        </p:spPr>
        <p:txBody>
          <a:bodyPr>
            <a:noAutofit/>
          </a:bodyPr>
          <a:lstStyle/>
          <a:p>
            <a:r>
              <a:rPr lang="ja-JP" altLang="en-US" sz="3600" dirty="0"/>
              <a:t/>
            </a:r>
            <a:br>
              <a:rPr lang="ja-JP" altLang="en-US" sz="3600" dirty="0"/>
            </a:br>
            <a:r>
              <a:rPr lang="ja-JP" altLang="en-US" sz="3600" dirty="0"/>
              <a:t>リアルタイムグリッド環境における</a:t>
            </a:r>
            <a:br>
              <a:rPr lang="ja-JP" altLang="en-US" sz="3600" dirty="0"/>
            </a:br>
            <a:r>
              <a:rPr lang="ja-JP" altLang="en-US" sz="3600" dirty="0"/>
              <a:t>マルチエージェントの単一移動対象捕獲の探索法</a:t>
            </a:r>
            <a:endParaRPr lang="en-US" sz="3600" dirty="0"/>
          </a:p>
        </p:txBody>
      </p:sp>
    </p:spTree>
    <p:extLst>
      <p:ext uri="{BB962C8B-B14F-4D97-AF65-F5344CB8AC3E}">
        <p14:creationId xmlns:p14="http://schemas.microsoft.com/office/powerpoint/2010/main" val="337967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44" name="文本框 43"/>
          <p:cNvSpPr txBox="1"/>
          <p:nvPr/>
        </p:nvSpPr>
        <p:spPr>
          <a:xfrm>
            <a:off x="2851396" y="3439041"/>
            <a:ext cx="480447" cy="369332"/>
          </a:xfrm>
          <a:prstGeom prst="rect">
            <a:avLst/>
          </a:prstGeom>
          <a:noFill/>
        </p:spPr>
        <p:txBody>
          <a:bodyPr wrap="square" rtlCol="0">
            <a:spAutoFit/>
          </a:bodyPr>
          <a:lstStyle/>
          <a:p>
            <a:pPr algn="ctr"/>
            <a:r>
              <a:rPr lang="en-US" b="1" i="1" dirty="0"/>
              <a:t>T</a:t>
            </a:r>
          </a:p>
        </p:txBody>
      </p:sp>
      <p:sp>
        <p:nvSpPr>
          <p:cNvPr id="43" name="文本框 42"/>
          <p:cNvSpPr txBox="1"/>
          <p:nvPr/>
        </p:nvSpPr>
        <p:spPr>
          <a:xfrm>
            <a:off x="3980945" y="4580641"/>
            <a:ext cx="480447" cy="369332"/>
          </a:xfrm>
          <a:prstGeom prst="rect">
            <a:avLst/>
          </a:prstGeom>
          <a:noFill/>
        </p:spPr>
        <p:txBody>
          <a:bodyPr wrap="square" rtlCol="0">
            <a:spAutoFit/>
          </a:bodyPr>
          <a:lstStyle/>
          <a:p>
            <a:pPr algn="ctr"/>
            <a:r>
              <a:rPr lang="en-US" b="1" i="1" dirty="0"/>
              <a:t>P3</a:t>
            </a:r>
          </a:p>
        </p:txBody>
      </p:sp>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en-US" altLang="ja-JP" dirty="0">
                <a:latin typeface="メイリオ" panose="020B0604030504040204" pitchFamily="50" charset="-128"/>
                <a:ea typeface="メイリオ" panose="020B0604030504040204" pitchFamily="50" charset="-128"/>
              </a:rPr>
              <a:t>P1</a:t>
            </a:r>
            <a:r>
              <a:rPr lang="ja-JP" altLang="en-US" dirty="0">
                <a:latin typeface="メイリオ" panose="020B0604030504040204" pitchFamily="50" charset="-128"/>
                <a:ea typeface="メイリオ" panose="020B0604030504040204" pitchFamily="50" charset="-128"/>
              </a:rPr>
              <a:t>の</a:t>
            </a:r>
            <a:r>
              <a:rPr lang="ja-JP" altLang="en-US" dirty="0" smtClean="0"/>
              <a:t>各方向</a:t>
            </a:r>
            <a:r>
              <a:rPr lang="ja-JP" altLang="en-US" dirty="0"/>
              <a:t>に</a:t>
            </a:r>
            <a:r>
              <a:rPr lang="en-US" altLang="ja-JP" dirty="0"/>
              <a:t>Pursuer-cover-set</a:t>
            </a:r>
            <a:r>
              <a:rPr lang="ja-JP" altLang="en-US" dirty="0"/>
              <a:t>を</a:t>
            </a:r>
            <a:r>
              <a:rPr lang="ja-JP" altLang="en-US" dirty="0" smtClean="0"/>
              <a:t>計算</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10</a:t>
            </a:fld>
            <a:endParaRPr lang="en-US"/>
          </a:p>
        </p:txBody>
      </p:sp>
      <p:sp>
        <p:nvSpPr>
          <p:cNvPr id="33" name="角丸四角形 66"/>
          <p:cNvSpPr/>
          <p:nvPr/>
        </p:nvSpPr>
        <p:spPr>
          <a:xfrm>
            <a:off x="2767255" y="2971799"/>
            <a:ext cx="5946569" cy="2696088"/>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sp>
        <p:nvSpPr>
          <p:cNvPr id="38" name="テキスト ボックス 37"/>
          <p:cNvSpPr txBox="1"/>
          <p:nvPr/>
        </p:nvSpPr>
        <p:spPr>
          <a:xfrm>
            <a:off x="6096000" y="4188714"/>
            <a:ext cx="2640272" cy="369332"/>
          </a:xfrm>
          <a:prstGeom prst="rect">
            <a:avLst/>
          </a:prstGeom>
          <a:noFill/>
        </p:spPr>
        <p:txBody>
          <a:bodyPr wrap="square" rtlCol="0">
            <a:spAutoFit/>
          </a:bodyPr>
          <a:lstStyle/>
          <a:p>
            <a:r>
              <a:rPr lang="en-US" altLang="ja-JP" dirty="0" smtClean="0"/>
              <a:t>P1</a:t>
            </a:r>
            <a:r>
              <a:rPr lang="ja-JP" altLang="en-US" dirty="0" smtClean="0"/>
              <a:t>が</a:t>
            </a:r>
            <a:r>
              <a:rPr lang="ja-JP" altLang="en-US" b="1" dirty="0" smtClean="0">
                <a:solidFill>
                  <a:srgbClr val="FF0000"/>
                </a:solidFill>
              </a:rPr>
              <a:t>下</a:t>
            </a:r>
            <a:r>
              <a:rPr lang="ja-JP" altLang="en-US" dirty="0"/>
              <a:t>のタイルに</a:t>
            </a:r>
            <a:r>
              <a:rPr lang="ja-JP" altLang="en-US" dirty="0" smtClean="0"/>
              <a:t>移動</a:t>
            </a:r>
            <a:endParaRPr lang="zh-CN" altLang="en-US" dirty="0"/>
          </a:p>
        </p:txBody>
      </p:sp>
      <p:sp>
        <p:nvSpPr>
          <p:cNvPr id="39" name="下矢印 38"/>
          <p:cNvSpPr/>
          <p:nvPr/>
        </p:nvSpPr>
        <p:spPr>
          <a:xfrm rot="16200000">
            <a:off x="5381261" y="4181522"/>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テキスト ボックス 33"/>
          <p:cNvSpPr txBox="1"/>
          <p:nvPr/>
        </p:nvSpPr>
        <p:spPr>
          <a:xfrm>
            <a:off x="2851396" y="5214564"/>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大きい</a:t>
            </a:r>
            <a:r>
              <a:rPr lang="ja-JP" altLang="en-US" dirty="0"/>
              <a:t>方向に移動</a:t>
            </a:r>
            <a:endParaRPr lang="zh-CN" altLang="en-US" dirty="0"/>
          </a:p>
        </p:txBody>
      </p:sp>
      <p:sp>
        <p:nvSpPr>
          <p:cNvPr id="35" name="文本框 34"/>
          <p:cNvSpPr txBox="1"/>
          <p:nvPr/>
        </p:nvSpPr>
        <p:spPr>
          <a:xfrm>
            <a:off x="2144247" y="1965234"/>
            <a:ext cx="480447" cy="369332"/>
          </a:xfrm>
          <a:prstGeom prst="rect">
            <a:avLst/>
          </a:prstGeom>
          <a:noFill/>
        </p:spPr>
        <p:txBody>
          <a:bodyPr wrap="square" rtlCol="0">
            <a:spAutoFit/>
          </a:bodyPr>
          <a:lstStyle/>
          <a:p>
            <a:pPr algn="ctr"/>
            <a:r>
              <a:rPr lang="en-US" b="1" i="1" dirty="0"/>
              <a:t>P1</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4" name="テキスト ボックス 3"/>
          <p:cNvSpPr txBox="1"/>
          <p:nvPr/>
        </p:nvSpPr>
        <p:spPr>
          <a:xfrm>
            <a:off x="2914824" y="3772041"/>
            <a:ext cx="1925875"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
        <p:nvSpPr>
          <p:cNvPr id="5" name="正方形/長方形 4"/>
          <p:cNvSpPr/>
          <p:nvPr/>
        </p:nvSpPr>
        <p:spPr>
          <a:xfrm>
            <a:off x="2927934" y="3113643"/>
            <a:ext cx="5577891" cy="646331"/>
          </a:xfrm>
          <a:prstGeom prst="rect">
            <a:avLst/>
          </a:prstGeom>
        </p:spPr>
        <p:txBody>
          <a:bodyPr wrap="square">
            <a:spAutoFit/>
          </a:bodyPr>
          <a:lstStyle/>
          <a:p>
            <a:r>
              <a:rPr lang="en-US" altLang="ja-JP" dirty="0"/>
              <a:t>Pursuer-cover-set: Pursuer</a:t>
            </a:r>
            <a:r>
              <a:rPr lang="ja-JP" altLang="en-US" dirty="0"/>
              <a:t>が</a:t>
            </a:r>
            <a:r>
              <a:rPr lang="en-US" altLang="ja-JP" dirty="0"/>
              <a:t>Target</a:t>
            </a:r>
            <a:r>
              <a:rPr lang="ja-JP" altLang="en-US" dirty="0"/>
              <a:t>より早く辿り着ける領域のタイルの数</a:t>
            </a:r>
            <a:endParaRPr lang="en-US" altLang="zh-CN" dirty="0"/>
          </a:p>
        </p:txBody>
      </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1000"/>
                                        <p:tgtEl>
                                          <p:spTgt spid="38"/>
                                        </p:tgtEl>
                                      </p:cBhvr>
                                    </p:animEffect>
                                    <p:anim calcmode="lin" valueType="num">
                                      <p:cBhvr>
                                        <p:cTn id="42" dur="1000" fill="hold"/>
                                        <p:tgtEl>
                                          <p:spTgt spid="38"/>
                                        </p:tgtEl>
                                        <p:attrNameLst>
                                          <p:attrName>ppt_x</p:attrName>
                                        </p:attrNameLst>
                                      </p:cBhvr>
                                      <p:tavLst>
                                        <p:tav tm="0">
                                          <p:val>
                                            <p:strVal val="#ppt_x"/>
                                          </p:val>
                                        </p:tav>
                                        <p:tav tm="100000">
                                          <p:val>
                                            <p:strVal val="#ppt_x"/>
                                          </p:val>
                                        </p:tav>
                                      </p:tavLst>
                                    </p:anim>
                                    <p:anim calcmode="lin" valueType="num">
                                      <p:cBhvr>
                                        <p:cTn id="4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p:bldP spid="39" grpId="0" animBg="1"/>
      <p:bldP spid="34"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a:t>問題点</a:t>
            </a:r>
            <a:r>
              <a:rPr lang="en-US" altLang="ja-JP" dirty="0"/>
              <a:t>1.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a:t>問題点</a:t>
            </a:r>
            <a:r>
              <a:rPr lang="en-US" altLang="ja-JP" dirty="0"/>
              <a:t>2.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a:t>P2</a:t>
            </a:r>
            <a:r>
              <a:rPr lang="ja-JP" altLang="en-US" dirty="0"/>
              <a:t>が移動できない状態</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11</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923330"/>
          </a:xfrm>
          <a:prstGeom prst="rect">
            <a:avLst/>
          </a:prstGeom>
        </p:spPr>
        <p:txBody>
          <a:bodyPr wrap="square">
            <a:spAutoFit/>
          </a:bodyPr>
          <a:lstStyle/>
          <a:p>
            <a:pPr algn="ctr"/>
            <a:r>
              <a:rPr lang="en-US" altLang="ja-JP" dirty="0"/>
              <a:t>P2</a:t>
            </a:r>
            <a:r>
              <a:rPr lang="ja-JP" altLang="en-US" dirty="0"/>
              <a:t>の上下左右の</a:t>
            </a:r>
            <a:r>
              <a:rPr lang="en-US" altLang="ja-JP" dirty="0"/>
              <a:t>Pursuer-cover-set</a:t>
            </a:r>
            <a:r>
              <a:rPr lang="ja-JP" altLang="en-US" dirty="0"/>
              <a:t>の値が</a:t>
            </a:r>
            <a:r>
              <a:rPr lang="ja-JP" altLang="en-US" b="1" dirty="0">
                <a:solidFill>
                  <a:srgbClr val="FF0000"/>
                </a:solidFill>
              </a:rPr>
              <a:t>等しい</a:t>
            </a:r>
            <a:endParaRPr lang="en-US" altLang="ja-JP" b="1" dirty="0">
              <a:solidFill>
                <a:srgbClr val="FF0000"/>
              </a:solidFill>
            </a:endParaRPr>
          </a:p>
        </p:txBody>
      </p:sp>
      <p:grpSp>
        <p:nvGrpSpPr>
          <p:cNvPr id="8" name="组合 7"/>
          <p:cNvGrpSpPr/>
          <p:nvPr/>
        </p:nvGrpSpPr>
        <p:grpSpPr>
          <a:xfrm>
            <a:off x="6624436" y="2568602"/>
            <a:ext cx="2435647" cy="2333561"/>
            <a:chOff x="6624436" y="2568602"/>
            <a:chExt cx="2435647" cy="2333561"/>
          </a:xfrm>
        </p:grpSpPr>
        <p:sp>
          <p:nvSpPr>
            <p:cNvPr id="38" name="文本框 37"/>
            <p:cNvSpPr txBox="1"/>
            <p:nvPr/>
          </p:nvSpPr>
          <p:spPr>
            <a:xfrm>
              <a:off x="6624667" y="3688669"/>
              <a:ext cx="480447" cy="369332"/>
            </a:xfrm>
            <a:prstGeom prst="rect">
              <a:avLst/>
            </a:prstGeom>
            <a:noFill/>
          </p:spPr>
          <p:txBody>
            <a:bodyPr wrap="square" rtlCol="0">
              <a:spAutoFit/>
            </a:bodyPr>
            <a:lstStyle/>
            <a:p>
              <a:pPr algn="ctr"/>
              <a:r>
                <a:rPr lang="en-US" b="1" i="1" dirty="0"/>
                <a:t>P1</a:t>
              </a:r>
            </a:p>
          </p:txBody>
        </p:sp>
        <p:sp>
          <p:nvSpPr>
            <p:cNvPr id="39" name="文本框 38"/>
            <p:cNvSpPr txBox="1"/>
            <p:nvPr/>
          </p:nvSpPr>
          <p:spPr>
            <a:xfrm>
              <a:off x="6624436" y="4532275"/>
              <a:ext cx="480447" cy="369332"/>
            </a:xfrm>
            <a:prstGeom prst="rect">
              <a:avLst/>
            </a:prstGeom>
            <a:noFill/>
          </p:spPr>
          <p:txBody>
            <a:bodyPr wrap="square" rtlCol="0">
              <a:spAutoFit/>
            </a:bodyPr>
            <a:lstStyle/>
            <a:p>
              <a:pPr algn="ctr"/>
              <a:r>
                <a:rPr lang="en-US" b="1" i="1" dirty="0"/>
                <a:t>P2</a:t>
              </a:r>
            </a:p>
          </p:txBody>
        </p:sp>
        <p:sp>
          <p:nvSpPr>
            <p:cNvPr id="40" name="文本框 39"/>
            <p:cNvSpPr txBox="1"/>
            <p:nvPr/>
          </p:nvSpPr>
          <p:spPr>
            <a:xfrm>
              <a:off x="8295947" y="4532831"/>
              <a:ext cx="480447" cy="369332"/>
            </a:xfrm>
            <a:prstGeom prst="rect">
              <a:avLst/>
            </a:prstGeom>
            <a:noFill/>
          </p:spPr>
          <p:txBody>
            <a:bodyPr wrap="square" rtlCol="0">
              <a:spAutoFit/>
            </a:bodyPr>
            <a:lstStyle/>
            <a:p>
              <a:pPr algn="ctr"/>
              <a:r>
                <a:rPr lang="en-US" b="1" i="1" dirty="0"/>
                <a:t>P3</a:t>
              </a:r>
            </a:p>
          </p:txBody>
        </p:sp>
        <p:sp>
          <p:nvSpPr>
            <p:cNvPr id="41" name="文本框 40"/>
            <p:cNvSpPr txBox="1"/>
            <p:nvPr/>
          </p:nvSpPr>
          <p:spPr>
            <a:xfrm>
              <a:off x="8579636" y="2568602"/>
              <a:ext cx="480447" cy="369332"/>
            </a:xfrm>
            <a:prstGeom prst="rect">
              <a:avLst/>
            </a:prstGeom>
            <a:noFill/>
          </p:spPr>
          <p:txBody>
            <a:bodyPr wrap="square" rtlCol="0">
              <a:spAutoFit/>
            </a:bodyPr>
            <a:lstStyle/>
            <a:p>
              <a:pPr algn="ctr"/>
              <a:r>
                <a:rPr lang="en-US" b="1" i="1" dirty="0"/>
                <a:t>T</a:t>
              </a:r>
            </a:p>
          </p:txBody>
        </p:sp>
      </p:gr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p:cNvGrpSpPr/>
          <p:nvPr/>
        </p:nvGrpSpPr>
        <p:grpSpPr>
          <a:xfrm>
            <a:off x="6880969" y="1816503"/>
            <a:ext cx="2863044" cy="3673888"/>
            <a:chOff x="6565662" y="1578548"/>
            <a:chExt cx="2575923" cy="3780368"/>
          </a:xfrm>
        </p:grpSpPr>
        <p:sp>
          <p:nvSpPr>
            <p:cNvPr id="39" name="正方形/長方形 38"/>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正方形/長方形 3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r>
                <a:rPr kumimoji="1" lang="ja-JP" altLang="en-US" b="1" dirty="0"/>
                <a:t> </a:t>
              </a: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4" name="グループ化 3"/>
          <p:cNvGrpSpPr/>
          <p:nvPr/>
        </p:nvGrpSpPr>
        <p:grpSpPr>
          <a:xfrm>
            <a:off x="5200205" y="1810653"/>
            <a:ext cx="5918900" cy="3679738"/>
            <a:chOff x="5200205" y="1810653"/>
            <a:chExt cx="5918900" cy="3679738"/>
          </a:xfrm>
        </p:grpSpPr>
        <p:grpSp>
          <p:nvGrpSpPr>
            <p:cNvPr id="35" name="グループ化 34"/>
            <p:cNvGrpSpPr/>
            <p:nvPr/>
          </p:nvGrpSpPr>
          <p:grpSpPr>
            <a:xfrm>
              <a:off x="5200205" y="1810653"/>
              <a:ext cx="2630107" cy="3679738"/>
              <a:chOff x="6469734" y="1578548"/>
              <a:chExt cx="2638220" cy="3905930"/>
            </a:xfrm>
          </p:grpSpPr>
          <p:sp>
            <p:nvSpPr>
              <p:cNvPr id="36" name="正方形/長方形 35"/>
              <p:cNvSpPr/>
              <p:nvPr/>
            </p:nvSpPr>
            <p:spPr>
              <a:xfrm>
                <a:off x="6469734" y="1578548"/>
                <a:ext cx="2638220"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469734" y="1578548"/>
                <a:ext cx="2638220"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sp>
        <p:nvSpPr>
          <p:cNvPr id="61" name="テキスト ボックス 60"/>
          <p:cNvSpPr txBox="1"/>
          <p:nvPr/>
        </p:nvSpPr>
        <p:spPr>
          <a:xfrm>
            <a:off x="5393913" y="2846153"/>
            <a:ext cx="2436400" cy="1268424"/>
          </a:xfrm>
          <a:prstGeom prst="rect">
            <a:avLst/>
          </a:prstGeom>
          <a:noFill/>
        </p:spPr>
        <p:txBody>
          <a:bodyPr wrap="square" rtlCol="0">
            <a:spAutoFit/>
          </a:bodyPr>
          <a:lstStyle/>
          <a:p>
            <a:pPr>
              <a:lnSpc>
                <a:spcPct val="130000"/>
              </a:lnSpc>
            </a:pPr>
            <a:r>
              <a:rPr lang="en-US" altLang="ja-JP" sz="1500" dirty="0"/>
              <a:t>[(2,2), “Pursuer”, time = 1] </a:t>
            </a:r>
          </a:p>
          <a:p>
            <a:pPr>
              <a:lnSpc>
                <a:spcPct val="130000"/>
              </a:lnSpc>
            </a:pPr>
            <a:r>
              <a:rPr lang="en-US" altLang="ja-JP" sz="1500" dirty="0"/>
              <a:t>[(3,1), “Pursuer”, time = 1]</a:t>
            </a:r>
          </a:p>
          <a:p>
            <a:pPr>
              <a:lnSpc>
                <a:spcPct val="130000"/>
              </a:lnSpc>
            </a:pPr>
            <a:r>
              <a:rPr lang="en-US" altLang="ja-JP" sz="1500" dirty="0"/>
              <a:t>[(4,2), “Pursuer”, time = 1]</a:t>
            </a:r>
          </a:p>
          <a:p>
            <a:pPr>
              <a:lnSpc>
                <a:spcPct val="130000"/>
              </a:lnSpc>
            </a:pPr>
            <a:r>
              <a:rPr lang="en-US" altLang="ja-JP" sz="1500" dirty="0"/>
              <a:t>[(3,3), “Pursuer”, time = 1]</a:t>
            </a:r>
            <a:endParaRPr kumimoji="1" lang="ja-JP" altLang="en-US" sz="1500" dirty="0"/>
          </a:p>
        </p:txBody>
      </p:sp>
      <p:sp>
        <p:nvSpPr>
          <p:cNvPr id="43" name="テキスト ボックス 42"/>
          <p:cNvSpPr txBox="1"/>
          <p:nvPr/>
        </p:nvSpPr>
        <p:spPr>
          <a:xfrm>
            <a:off x="5393913" y="3979758"/>
            <a:ext cx="2436400" cy="1268424"/>
          </a:xfrm>
          <a:prstGeom prst="rect">
            <a:avLst/>
          </a:prstGeom>
          <a:noFill/>
        </p:spPr>
        <p:txBody>
          <a:bodyPr wrap="square" rtlCol="0">
            <a:spAutoFit/>
          </a:bodyPr>
          <a:lstStyle/>
          <a:p>
            <a:pPr>
              <a:lnSpc>
                <a:spcPct val="130000"/>
              </a:lnSpc>
            </a:pPr>
            <a:r>
              <a:rPr lang="en-US" altLang="ja-JP" sz="1500" dirty="0"/>
              <a:t>[(6,5), “Pursuer”, time = 1] </a:t>
            </a:r>
          </a:p>
          <a:p>
            <a:pPr>
              <a:lnSpc>
                <a:spcPct val="130000"/>
              </a:lnSpc>
            </a:pPr>
            <a:r>
              <a:rPr lang="en-US" altLang="ja-JP" sz="1500" dirty="0"/>
              <a:t>[(7,4), “Pursuer”, time = 1]</a:t>
            </a:r>
          </a:p>
          <a:p>
            <a:pPr>
              <a:lnSpc>
                <a:spcPct val="130000"/>
              </a:lnSpc>
            </a:pPr>
            <a:r>
              <a:rPr lang="en-US" altLang="ja-JP" sz="1500" dirty="0"/>
              <a:t>[(8,5), “Pursuer”, time = 1]</a:t>
            </a:r>
          </a:p>
          <a:p>
            <a:pPr>
              <a:lnSpc>
                <a:spcPct val="130000"/>
              </a:lnSpc>
            </a:pPr>
            <a:r>
              <a:rPr lang="en-US" altLang="ja-JP" sz="1500" dirty="0"/>
              <a:t>[(7,6), “Pursuer”, time = 1]</a:t>
            </a:r>
            <a:endParaRPr lang="ja-JP" altLang="en-US" sz="1500" dirty="0"/>
          </a:p>
        </p:txBody>
      </p:sp>
      <p:sp>
        <p:nvSpPr>
          <p:cNvPr id="65" name="テキスト ボックス 64"/>
          <p:cNvSpPr txBox="1"/>
          <p:nvPr/>
        </p:nvSpPr>
        <p:spPr>
          <a:xfrm>
            <a:off x="8824943" y="2645879"/>
            <a:ext cx="2436400" cy="1268424"/>
          </a:xfrm>
          <a:prstGeom prst="rect">
            <a:avLst/>
          </a:prstGeom>
          <a:noFill/>
        </p:spPr>
        <p:txBody>
          <a:bodyPr wrap="square" rtlCol="0">
            <a:spAutoFit/>
          </a:bodyPr>
          <a:lstStyle/>
          <a:p>
            <a:pPr>
              <a:lnSpc>
                <a:spcPct val="130000"/>
              </a:lnSpc>
            </a:pPr>
            <a:r>
              <a:rPr lang="en-US" altLang="ja-JP" sz="1500" dirty="0"/>
              <a:t>[(7,1), “Target”, time = 1]</a:t>
            </a:r>
          </a:p>
          <a:p>
            <a:pPr>
              <a:lnSpc>
                <a:spcPct val="130000"/>
              </a:lnSpc>
            </a:pPr>
            <a:r>
              <a:rPr lang="en-US" altLang="ja-JP" sz="1500" dirty="0"/>
              <a:t>[(8,0), “Target”, time = 1]</a:t>
            </a:r>
          </a:p>
          <a:p>
            <a:pPr>
              <a:lnSpc>
                <a:spcPct val="130000"/>
              </a:lnSpc>
            </a:pPr>
            <a:r>
              <a:rPr lang="en-US" altLang="ja-JP" sz="1500" dirty="0"/>
              <a:t>[(9,1), “Target”, time = 1]</a:t>
            </a:r>
          </a:p>
          <a:p>
            <a:pPr>
              <a:lnSpc>
                <a:spcPct val="130000"/>
              </a:lnSpc>
            </a:pPr>
            <a:r>
              <a:rPr lang="en-US" altLang="ja-JP" sz="1500" dirty="0"/>
              <a:t>[(8,2), “Target”, time = 1] </a:t>
            </a:r>
            <a:endParaRPr kumimoji="1" lang="ja-JP" altLang="en-US" sz="15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12</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500" dirty="0"/>
              <a:t>[(3,2), “Pursuer”, time = 0] </a:t>
            </a:r>
            <a:endParaRPr kumimoji="1" lang="ja-JP" altLang="en-US" sz="1500" dirty="0"/>
          </a:p>
        </p:txBody>
      </p:sp>
      <p:sp>
        <p:nvSpPr>
          <p:cNvPr id="54" name="テキスト ボックス 53"/>
          <p:cNvSpPr txBox="1"/>
          <p:nvPr/>
        </p:nvSpPr>
        <p:spPr>
          <a:xfrm>
            <a:off x="2396876" y="3722314"/>
            <a:ext cx="2436400" cy="402803"/>
          </a:xfrm>
          <a:prstGeom prst="rect">
            <a:avLst/>
          </a:prstGeom>
          <a:noFill/>
        </p:spPr>
        <p:txBody>
          <a:bodyPr wrap="square" rtlCol="0">
            <a:spAutoFit/>
          </a:bodyPr>
          <a:lstStyle/>
          <a:p>
            <a:pPr>
              <a:lnSpc>
                <a:spcPct val="150000"/>
              </a:lnSpc>
            </a:pPr>
            <a:r>
              <a:rPr lang="en-US" altLang="ja-JP" sz="1500" dirty="0"/>
              <a:t>[(7,5), “Pursuer”, time = 0] </a:t>
            </a:r>
            <a:endParaRPr kumimoji="1" lang="ja-JP" altLang="en-US" sz="1500" dirty="0"/>
          </a:p>
        </p:txBody>
      </p:sp>
      <p:sp>
        <p:nvSpPr>
          <p:cNvPr id="55" name="テキスト ボックス 54"/>
          <p:cNvSpPr txBox="1"/>
          <p:nvPr/>
        </p:nvSpPr>
        <p:spPr>
          <a:xfrm>
            <a:off x="2797890" y="2372504"/>
            <a:ext cx="2436400" cy="402803"/>
          </a:xfrm>
          <a:prstGeom prst="rect">
            <a:avLst/>
          </a:prstGeom>
          <a:noFill/>
        </p:spPr>
        <p:txBody>
          <a:bodyPr wrap="square" rtlCol="0">
            <a:spAutoFit/>
          </a:bodyPr>
          <a:lstStyle/>
          <a:p>
            <a:pPr>
              <a:lnSpc>
                <a:spcPct val="150000"/>
              </a:lnSpc>
            </a:pPr>
            <a:r>
              <a:rPr lang="en-US" altLang="ja-JP" sz="1500" dirty="0"/>
              <a:t>[(8,1), “Target”, time = 0] </a:t>
            </a:r>
            <a:endParaRPr kumimoji="1" lang="ja-JP" altLang="en-US" sz="1500" dirty="0"/>
          </a:p>
        </p:txBody>
      </p:sp>
      <p:sp>
        <p:nvSpPr>
          <p:cNvPr id="41" name="文本框 40"/>
          <p:cNvSpPr txBox="1"/>
          <p:nvPr/>
        </p:nvSpPr>
        <p:spPr>
          <a:xfrm>
            <a:off x="1927981" y="2764060"/>
            <a:ext cx="480447" cy="369332"/>
          </a:xfrm>
          <a:prstGeom prst="rect">
            <a:avLst/>
          </a:prstGeom>
          <a:noFill/>
        </p:spPr>
        <p:txBody>
          <a:bodyPr wrap="square" rtlCol="0">
            <a:spAutoFit/>
          </a:bodyPr>
          <a:lstStyle/>
          <a:p>
            <a:pPr algn="ctr"/>
            <a:r>
              <a:rPr lang="en-US" b="1" i="1" dirty="0"/>
              <a:t>P1</a:t>
            </a:r>
          </a:p>
        </p:txBody>
      </p:sp>
      <p:sp>
        <p:nvSpPr>
          <p:cNvPr id="42" name="文本框 41"/>
          <p:cNvSpPr txBox="1"/>
          <p:nvPr/>
        </p:nvSpPr>
        <p:spPr>
          <a:xfrm>
            <a:off x="3260081" y="3766624"/>
            <a:ext cx="480447" cy="369332"/>
          </a:xfrm>
          <a:prstGeom prst="rect">
            <a:avLst/>
          </a:prstGeom>
          <a:noFill/>
        </p:spPr>
        <p:txBody>
          <a:bodyPr wrap="square" rtlCol="0">
            <a:spAutoFit/>
          </a:bodyPr>
          <a:lstStyle/>
          <a:p>
            <a:pPr algn="ctr"/>
            <a:r>
              <a:rPr lang="en-US" b="1" i="1" dirty="0"/>
              <a:t>P2</a:t>
            </a:r>
          </a:p>
        </p:txBody>
      </p:sp>
      <p:sp>
        <p:nvSpPr>
          <p:cNvPr id="44" name="文本框 43"/>
          <p:cNvSpPr txBox="1"/>
          <p:nvPr/>
        </p:nvSpPr>
        <p:spPr>
          <a:xfrm>
            <a:off x="3602628" y="2419856"/>
            <a:ext cx="480447" cy="369332"/>
          </a:xfrm>
          <a:prstGeom prst="rect">
            <a:avLst/>
          </a:prstGeom>
          <a:noFill/>
        </p:spPr>
        <p:txBody>
          <a:bodyPr wrap="square" rtlCol="0">
            <a:spAutoFit/>
          </a:bodyPr>
          <a:lstStyle/>
          <a:p>
            <a:pPr algn="ctr"/>
            <a:r>
              <a:rPr lang="en-US" b="1" i="1" dirty="0"/>
              <a:t>T</a:t>
            </a:r>
          </a:p>
        </p:txBody>
      </p:sp>
      <p:grpSp>
        <p:nvGrpSpPr>
          <p:cNvPr id="45" name="グループ化 44"/>
          <p:cNvGrpSpPr/>
          <p:nvPr/>
        </p:nvGrpSpPr>
        <p:grpSpPr>
          <a:xfrm>
            <a:off x="1034119" y="5787826"/>
            <a:ext cx="5392063" cy="846977"/>
            <a:chOff x="1668550" y="24089067"/>
            <a:chExt cx="7310683" cy="1209522"/>
          </a:xfrm>
        </p:grpSpPr>
        <p:pic>
          <p:nvPicPr>
            <p:cNvPr id="46" name="図 45"/>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47" name="図 46"/>
            <p:cNvPicPr>
              <a:picLocks noChangeAspect="1"/>
            </p:cNvPicPr>
            <p:nvPr/>
          </p:nvPicPr>
          <p:blipFill rotWithShape="1">
            <a:blip r:embed="rId7"/>
            <a:srcRect t="1728" r="17634" b="15907"/>
            <a:stretch/>
          </p:blipFill>
          <p:spPr>
            <a:xfrm>
              <a:off x="4806510" y="24097313"/>
              <a:ext cx="359999" cy="360000"/>
            </a:xfrm>
            <a:prstGeom prst="rect">
              <a:avLst/>
            </a:prstGeom>
          </p:spPr>
        </p:pic>
        <p:pic>
          <p:nvPicPr>
            <p:cNvPr id="53" name="図 52"/>
            <p:cNvPicPr>
              <a:picLocks noChangeAspect="1"/>
            </p:cNvPicPr>
            <p:nvPr/>
          </p:nvPicPr>
          <p:blipFill rotWithShape="1">
            <a:blip r:embed="rId8"/>
            <a:srcRect l="1" t="15595" r="19537" b="10939"/>
            <a:stretch/>
          </p:blipFill>
          <p:spPr>
            <a:xfrm>
              <a:off x="4806510" y="24859048"/>
              <a:ext cx="359999" cy="360000"/>
            </a:xfrm>
            <a:prstGeom prst="rect">
              <a:avLst/>
            </a:prstGeom>
          </p:spPr>
        </p:pic>
        <p:pic>
          <p:nvPicPr>
            <p:cNvPr id="56" name="図 55"/>
            <p:cNvPicPr>
              <a:picLocks noChangeAspect="1"/>
            </p:cNvPicPr>
            <p:nvPr/>
          </p:nvPicPr>
          <p:blipFill rotWithShape="1">
            <a:blip r:embed="rId9"/>
            <a:srcRect l="1351" r="1351"/>
            <a:stretch/>
          </p:blipFill>
          <p:spPr>
            <a:xfrm>
              <a:off x="1670586" y="24838551"/>
              <a:ext cx="360000" cy="360000"/>
            </a:xfrm>
            <a:prstGeom prst="rect">
              <a:avLst/>
            </a:prstGeom>
          </p:spPr>
        </p:pic>
        <p:sp>
          <p:nvSpPr>
            <p:cNvPr id="57" name="テキスト ボックス 5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58" name="テキスト ボックス 5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59" name="テキスト ボックス 58"/>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60" name="テキスト ボックス 59"/>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8"/>
                                        </p:tgtEl>
                                      </p:cBhvr>
                                    </p:animEffect>
                                    <p:anim calcmode="lin" valueType="num">
                                      <p:cBhvr>
                                        <p:cTn id="7" dur="1000"/>
                                        <p:tgtEl>
                                          <p:spTgt spid="38"/>
                                        </p:tgtEl>
                                        <p:attrNameLst>
                                          <p:attrName>ppt_x</p:attrName>
                                        </p:attrNameLst>
                                      </p:cBhvr>
                                      <p:tavLst>
                                        <p:tav tm="0">
                                          <p:val>
                                            <p:strVal val="ppt_x"/>
                                          </p:val>
                                        </p:tav>
                                        <p:tav tm="100000">
                                          <p:val>
                                            <p:strVal val="ppt_x"/>
                                          </p:val>
                                        </p:tav>
                                      </p:tavLst>
                                    </p:anim>
                                    <p:anim calcmode="lin" valueType="num">
                                      <p:cBhvr>
                                        <p:cTn id="8" dur="1000"/>
                                        <p:tgtEl>
                                          <p:spTgt spid="38"/>
                                        </p:tgtEl>
                                        <p:attrNameLst>
                                          <p:attrName>ppt_y</p:attrName>
                                        </p:attrNameLst>
                                      </p:cBhvr>
                                      <p:tavLst>
                                        <p:tav tm="0">
                                          <p:val>
                                            <p:strVal val="ppt_y"/>
                                          </p:val>
                                        </p:tav>
                                        <p:tav tm="100000">
                                          <p:val>
                                            <p:strVal val="ppt_y+.1"/>
                                          </p:val>
                                        </p:tav>
                                      </p:tavLst>
                                    </p:anim>
                                    <p:set>
                                      <p:cBhvr>
                                        <p:cTn id="9" dur="1" fill="hold">
                                          <p:stCondLst>
                                            <p:cond delay="999"/>
                                          </p:stCondLst>
                                        </p:cTn>
                                        <p:tgtEl>
                                          <p:spTgt spid="38"/>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down)">
                                      <p:cBhvr>
                                        <p:cTn id="20" dur="500"/>
                                        <p:tgtEl>
                                          <p:spTgt spid="51"/>
                                        </p:tgtEl>
                                      </p:cBhvr>
                                    </p:animEffect>
                                  </p:childTnLst>
                                </p:cTn>
                              </p:par>
                            </p:childTnLst>
                          </p:cTn>
                        </p:par>
                        <p:par>
                          <p:cTn id="21" fill="hold">
                            <p:stCondLst>
                              <p:cond delay="500"/>
                            </p:stCondLst>
                            <p:childTnLst>
                              <p:par>
                                <p:cTn id="22" presetID="42" presetClass="path" presetSubtype="0" accel="50000" decel="50000" fill="hold" grpId="2" nodeType="afterEffect">
                                  <p:stCondLst>
                                    <p:cond delay="0"/>
                                  </p:stCondLst>
                                  <p:childTnLst>
                                    <p:animMotion origin="layout" path="M 0.00234 0.00209 L 0.35052 -0.05625 " pathEditMode="relative" rAng="0" ptsTypes="AA">
                                      <p:cBhvr>
                                        <p:cTn id="23" dur="2000" fill="hold"/>
                                        <p:tgtEl>
                                          <p:spTgt spid="51"/>
                                        </p:tgtEl>
                                        <p:attrNameLst>
                                          <p:attrName>ppt_x</p:attrName>
                                          <p:attrName>ppt_y</p:attrName>
                                        </p:attrNameLst>
                                      </p:cBhvr>
                                      <p:rCtr x="17409" y="-2917"/>
                                    </p:animMotion>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childTnLst>
                          </p:cTn>
                        </p:par>
                        <p:par>
                          <p:cTn id="28" fill="hold">
                            <p:stCondLst>
                              <p:cond delay="3000"/>
                            </p:stCondLst>
                            <p:childTnLst>
                              <p:par>
                                <p:cTn id="29" presetID="42" presetClass="path" presetSubtype="0" accel="50000" decel="50000" fill="hold" grpId="3" nodeType="afterEffect">
                                  <p:stCondLst>
                                    <p:cond delay="0"/>
                                  </p:stCondLst>
                                  <p:childTnLst>
                                    <p:animMotion origin="layout" path="M -4.375E-6 -0.00833 L 0.24558 -0.16829 " pathEditMode="relative" rAng="0" ptsTypes="AA">
                                      <p:cBhvr>
                                        <p:cTn id="30" dur="2000" fill="hold"/>
                                        <p:tgtEl>
                                          <p:spTgt spid="54"/>
                                        </p:tgtEl>
                                        <p:attrNameLst>
                                          <p:attrName>ppt_x</p:attrName>
                                          <p:attrName>ppt_y</p:attrName>
                                        </p:attrNameLst>
                                      </p:cBhvr>
                                      <p:rCtr x="12279" y="-8009"/>
                                    </p:animMotion>
                                  </p:childTnLst>
                                </p:cTn>
                              </p:par>
                            </p:childTnLst>
                          </p:cTn>
                        </p:par>
                        <p:par>
                          <p:cTn id="31" fill="hold">
                            <p:stCondLst>
                              <p:cond delay="5000"/>
                            </p:stCondLst>
                            <p:childTnLst>
                              <p:par>
                                <p:cTn id="32" presetID="22" presetClass="entr" presetSubtype="4" fill="hold" grpId="0"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down)">
                                      <p:cBhvr>
                                        <p:cTn id="34" dur="500"/>
                                        <p:tgtEl>
                                          <p:spTgt spid="55"/>
                                        </p:tgtEl>
                                      </p:cBhvr>
                                    </p:animEffect>
                                  </p:childTnLst>
                                </p:cTn>
                              </p:par>
                            </p:childTnLst>
                          </p:cTn>
                        </p:par>
                        <p:par>
                          <p:cTn id="35" fill="hold">
                            <p:stCondLst>
                              <p:cond delay="5500"/>
                            </p:stCondLst>
                            <p:childTnLst>
                              <p:par>
                                <p:cTn id="36" presetID="42" presetClass="path" presetSubtype="0" accel="50000" decel="50000" fill="hold" grpId="2" nodeType="afterEffect">
                                  <p:stCondLst>
                                    <p:cond delay="0"/>
                                  </p:stCondLst>
                                  <p:childTnLst>
                                    <p:animMotion origin="layout" path="M 3.125E-6 -1.11111E-6 L 0.49453 -0.00324 " pathEditMode="relative" rAng="0" ptsTypes="AA">
                                      <p:cBhvr>
                                        <p:cTn id="37" dur="2000" fill="hold"/>
                                        <p:tgtEl>
                                          <p:spTgt spid="55"/>
                                        </p:tgtEl>
                                        <p:attrNameLst>
                                          <p:attrName>ppt_x</p:attrName>
                                          <p:attrName>ppt_y</p:attrName>
                                        </p:attrNameLst>
                                      </p:cBhvr>
                                      <p:rCtr x="24727" y="-162"/>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3" nodeType="clickEffect">
                                  <p:stCondLst>
                                    <p:cond delay="0"/>
                                  </p:stCondLst>
                                  <p:childTnLst>
                                    <p:animMotion origin="layout" path="M 0.35052 -0.05625 L -4.58333E-6 3.33333E-6 " pathEditMode="relative" rAng="0" ptsTypes="AA">
                                      <p:cBhvr>
                                        <p:cTn id="41" dur="2000" fill="hold"/>
                                        <p:tgtEl>
                                          <p:spTgt spid="51"/>
                                        </p:tgtEl>
                                        <p:attrNameLst>
                                          <p:attrName>ppt_x</p:attrName>
                                          <p:attrName>ppt_y</p:attrName>
                                        </p:attrNameLst>
                                      </p:cBhvr>
                                      <p:rCtr x="-17279" y="2986"/>
                                    </p:animMotion>
                                  </p:childTnLst>
                                </p:cTn>
                              </p:par>
                            </p:childTnLst>
                          </p:cTn>
                        </p:par>
                        <p:par>
                          <p:cTn id="42" fill="hold">
                            <p:stCondLst>
                              <p:cond delay="2000"/>
                            </p:stCondLst>
                            <p:childTnLst>
                              <p:par>
                                <p:cTn id="43" presetID="10" presetClass="exit" presetSubtype="0" fill="hold" grpId="1" nodeType="afterEffect">
                                  <p:stCondLst>
                                    <p:cond delay="0"/>
                                  </p:stCondLst>
                                  <p:childTnLst>
                                    <p:animEffect transition="out" filter="fade">
                                      <p:cBhvr>
                                        <p:cTn id="44" dur="500"/>
                                        <p:tgtEl>
                                          <p:spTgt spid="51"/>
                                        </p:tgtEl>
                                      </p:cBhvr>
                                    </p:animEffect>
                                    <p:set>
                                      <p:cBhvr>
                                        <p:cTn id="45" dur="1" fill="hold">
                                          <p:stCondLst>
                                            <p:cond delay="499"/>
                                          </p:stCondLst>
                                        </p:cTn>
                                        <p:tgtEl>
                                          <p:spTgt spid="51"/>
                                        </p:tgtEl>
                                        <p:attrNameLst>
                                          <p:attrName>style.visibility</p:attrName>
                                        </p:attrNameLst>
                                      </p:cBhvr>
                                      <p:to>
                                        <p:strVal val="hidden"/>
                                      </p:to>
                                    </p:se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par>
                          <p:cTn id="50" fill="hold">
                            <p:stCondLst>
                              <p:cond delay="3000"/>
                            </p:stCondLst>
                            <p:childTnLst>
                              <p:par>
                                <p:cTn id="51" presetID="22" presetClass="entr" presetSubtype="4"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down)">
                                      <p:cBhvr>
                                        <p:cTn id="53" dur="500"/>
                                        <p:tgtEl>
                                          <p:spTgt spid="61"/>
                                        </p:tgtEl>
                                      </p:cBhvr>
                                    </p:animEffect>
                                  </p:childTnLst>
                                </p:cTn>
                              </p:par>
                            </p:childTnLst>
                          </p:cTn>
                        </p:par>
                        <p:par>
                          <p:cTn id="54" fill="hold">
                            <p:stCondLst>
                              <p:cond delay="3500"/>
                            </p:stCondLst>
                            <p:childTnLst>
                              <p:par>
                                <p:cTn id="55" presetID="42" presetClass="path" presetSubtype="0" accel="50000" decel="50000" fill="hold" grpId="4" nodeType="afterEffect">
                                  <p:stCondLst>
                                    <p:cond delay="0"/>
                                  </p:stCondLst>
                                  <p:childTnLst>
                                    <p:animMotion origin="layout" path="M 0.24558 -0.16944 L -6.25E-7 2.59259E-6 " pathEditMode="relative" rAng="0" ptsTypes="AA">
                                      <p:cBhvr>
                                        <p:cTn id="56" dur="2000" fill="hold"/>
                                        <p:tgtEl>
                                          <p:spTgt spid="54"/>
                                        </p:tgtEl>
                                        <p:attrNameLst>
                                          <p:attrName>ppt_x</p:attrName>
                                          <p:attrName>ppt_y</p:attrName>
                                        </p:attrNameLst>
                                      </p:cBhvr>
                                      <p:rCtr x="-12396" y="8356"/>
                                    </p:animMotion>
                                  </p:childTnLst>
                                </p:cTn>
                              </p:par>
                            </p:childTnLst>
                          </p:cTn>
                        </p:par>
                        <p:par>
                          <p:cTn id="57" fill="hold">
                            <p:stCondLst>
                              <p:cond delay="5500"/>
                            </p:stCondLst>
                            <p:childTnLst>
                              <p:par>
                                <p:cTn id="58" presetID="10" presetClass="exit" presetSubtype="0" fill="hold" grpId="1" nodeType="afterEffect">
                                  <p:stCondLst>
                                    <p:cond delay="0"/>
                                  </p:stCondLst>
                                  <p:childTnLst>
                                    <p:animEffect transition="out" filter="fade">
                                      <p:cBhvr>
                                        <p:cTn id="59" dur="500"/>
                                        <p:tgtEl>
                                          <p:spTgt spid="54"/>
                                        </p:tgtEl>
                                      </p:cBhvr>
                                    </p:animEffect>
                                    <p:set>
                                      <p:cBhvr>
                                        <p:cTn id="60" dur="1" fill="hold">
                                          <p:stCondLst>
                                            <p:cond delay="499"/>
                                          </p:stCondLst>
                                        </p:cTn>
                                        <p:tgtEl>
                                          <p:spTgt spid="54"/>
                                        </p:tgtEl>
                                        <p:attrNameLst>
                                          <p:attrName>style.visibility</p:attrName>
                                        </p:attrNameLst>
                                      </p:cBhvr>
                                      <p:to>
                                        <p:strVal val="hidden"/>
                                      </p:to>
                                    </p:se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childTnLst>
                                </p:cTn>
                              </p:par>
                            </p:childTnLst>
                          </p:cTn>
                        </p:par>
                        <p:par>
                          <p:cTn id="65" fill="hold">
                            <p:stCondLst>
                              <p:cond delay="6500"/>
                            </p:stCondLst>
                            <p:childTnLst>
                              <p:par>
                                <p:cTn id="66" presetID="22" presetClass="entr" presetSubtype="4" fill="hold" grpId="0"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childTnLst>
                          </p:cTn>
                        </p:par>
                        <p:par>
                          <p:cTn id="69" fill="hold">
                            <p:stCondLst>
                              <p:cond delay="7000"/>
                            </p:stCondLst>
                            <p:childTnLst>
                              <p:par>
                                <p:cTn id="70" presetID="42" presetClass="path" presetSubtype="0" accel="50000" decel="50000" fill="hold" grpId="3" nodeType="afterEffect">
                                  <p:stCondLst>
                                    <p:cond delay="0"/>
                                  </p:stCondLst>
                                  <p:childTnLst>
                                    <p:animMotion origin="layout" path="M 0.49453 -0.00324 L 4.375E-6 -2.22222E-6 " pathEditMode="relative" rAng="0" ptsTypes="AA">
                                      <p:cBhvr>
                                        <p:cTn id="71" dur="2000" fill="hold"/>
                                        <p:tgtEl>
                                          <p:spTgt spid="55"/>
                                        </p:tgtEl>
                                        <p:attrNameLst>
                                          <p:attrName>ppt_x</p:attrName>
                                          <p:attrName>ppt_y</p:attrName>
                                        </p:attrNameLst>
                                      </p:cBhvr>
                                      <p:rCtr x="-24766" y="0"/>
                                    </p:animMotion>
                                  </p:childTnLst>
                                </p:cTn>
                              </p:par>
                            </p:childTnLst>
                          </p:cTn>
                        </p:par>
                        <p:par>
                          <p:cTn id="72" fill="hold">
                            <p:stCondLst>
                              <p:cond delay="9000"/>
                            </p:stCondLst>
                            <p:childTnLst>
                              <p:par>
                                <p:cTn id="73" presetID="22" presetClass="exit" presetSubtype="4" fill="hold" grpId="1" nodeType="afterEffect">
                                  <p:stCondLst>
                                    <p:cond delay="0"/>
                                  </p:stCondLst>
                                  <p:childTnLst>
                                    <p:animEffect transition="out" filter="wipe(down)">
                                      <p:cBhvr>
                                        <p:cTn id="74" dur="500"/>
                                        <p:tgtEl>
                                          <p:spTgt spid="55"/>
                                        </p:tgtEl>
                                      </p:cBhvr>
                                    </p:animEffect>
                                    <p:set>
                                      <p:cBhvr>
                                        <p:cTn id="75" dur="1" fill="hold">
                                          <p:stCondLst>
                                            <p:cond delay="499"/>
                                          </p:stCondLst>
                                        </p:cTn>
                                        <p:tgtEl>
                                          <p:spTgt spid="55"/>
                                        </p:tgtEl>
                                        <p:attrNameLst>
                                          <p:attrName>style.visibility</p:attrName>
                                        </p:attrNameLst>
                                      </p:cBhvr>
                                      <p:to>
                                        <p:strVal val="hidden"/>
                                      </p:to>
                                    </p:set>
                                  </p:childTnLst>
                                </p:cTn>
                              </p:par>
                            </p:childTnLst>
                          </p:cTn>
                        </p:par>
                        <p:par>
                          <p:cTn id="76" fill="hold">
                            <p:stCondLst>
                              <p:cond delay="9500"/>
                            </p:stCondLst>
                            <p:childTnLst>
                              <p:par>
                                <p:cTn id="77" presetID="10" presetClass="entr" presetSubtype="0"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childTnLst>
                          </p:cTn>
                        </p:par>
                        <p:par>
                          <p:cTn id="80" fill="hold">
                            <p:stCondLst>
                              <p:cond delay="10000"/>
                            </p:stCondLst>
                            <p:childTnLst>
                              <p:par>
                                <p:cTn id="81" presetID="22" presetClass="entr" presetSubtype="4" fill="hold" grpId="0" nodeType="after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down)">
                                      <p:cBhvr>
                                        <p:cTn id="8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1" grpId="3"/>
      <p:bldP spid="54" grpId="0"/>
      <p:bldP spid="54" grpId="1"/>
      <p:bldP spid="54" grpId="3"/>
      <p:bldP spid="54" grpId="4"/>
      <p:bldP spid="55" grpId="0"/>
      <p:bldP spid="55" grpId="1"/>
      <p:bldP spid="55" grpId="2"/>
      <p:bldP spid="55"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グループ化 58"/>
          <p:cNvGrpSpPr/>
          <p:nvPr/>
        </p:nvGrpSpPr>
        <p:grpSpPr>
          <a:xfrm>
            <a:off x="1034119" y="5787826"/>
            <a:ext cx="5392063" cy="846977"/>
            <a:chOff x="1668550" y="24089067"/>
            <a:chExt cx="7310683" cy="1209522"/>
          </a:xfrm>
        </p:grpSpPr>
        <p:pic>
          <p:nvPicPr>
            <p:cNvPr id="60" name="図 59"/>
            <p:cNvPicPr>
              <a:picLocks noChangeAspect="1"/>
            </p:cNvPicPr>
            <p:nvPr/>
          </p:nvPicPr>
          <p:blipFill rotWithShape="1">
            <a:blip r:embed="rId3"/>
            <a:srcRect l="3009" r="12977" b="12874"/>
            <a:stretch/>
          </p:blipFill>
          <p:spPr>
            <a:xfrm>
              <a:off x="1668550" y="24098042"/>
              <a:ext cx="360000" cy="360000"/>
            </a:xfrm>
            <a:prstGeom prst="rect">
              <a:avLst/>
            </a:prstGeom>
            <a:ln>
              <a:solidFill>
                <a:schemeClr val="tx1"/>
              </a:solidFill>
            </a:ln>
          </p:spPr>
        </p:pic>
        <p:pic>
          <p:nvPicPr>
            <p:cNvPr id="62" name="図 61"/>
            <p:cNvPicPr>
              <a:picLocks noChangeAspect="1"/>
            </p:cNvPicPr>
            <p:nvPr/>
          </p:nvPicPr>
          <p:blipFill rotWithShape="1">
            <a:blip r:embed="rId4"/>
            <a:srcRect t="1728" r="17634" b="15907"/>
            <a:stretch/>
          </p:blipFill>
          <p:spPr>
            <a:xfrm>
              <a:off x="4806510" y="24097313"/>
              <a:ext cx="359999" cy="360000"/>
            </a:xfrm>
            <a:prstGeom prst="rect">
              <a:avLst/>
            </a:prstGeom>
          </p:spPr>
        </p:pic>
        <p:pic>
          <p:nvPicPr>
            <p:cNvPr id="63" name="図 62"/>
            <p:cNvPicPr>
              <a:picLocks noChangeAspect="1"/>
            </p:cNvPicPr>
            <p:nvPr/>
          </p:nvPicPr>
          <p:blipFill rotWithShape="1">
            <a:blip r:embed="rId5"/>
            <a:srcRect l="1" t="15595" r="19537" b="10939"/>
            <a:stretch/>
          </p:blipFill>
          <p:spPr>
            <a:xfrm>
              <a:off x="4806510" y="24859048"/>
              <a:ext cx="359999" cy="360000"/>
            </a:xfrm>
            <a:prstGeom prst="rect">
              <a:avLst/>
            </a:prstGeom>
          </p:spPr>
        </p:pic>
        <p:pic>
          <p:nvPicPr>
            <p:cNvPr id="64" name="図 63"/>
            <p:cNvPicPr>
              <a:picLocks noChangeAspect="1"/>
            </p:cNvPicPr>
            <p:nvPr/>
          </p:nvPicPr>
          <p:blipFill rotWithShape="1">
            <a:blip r:embed="rId6"/>
            <a:srcRect l="1351" r="1351"/>
            <a:stretch/>
          </p:blipFill>
          <p:spPr>
            <a:xfrm>
              <a:off x="1670586" y="24838551"/>
              <a:ext cx="360000" cy="360000"/>
            </a:xfrm>
            <a:prstGeom prst="rect">
              <a:avLst/>
            </a:prstGeom>
          </p:spPr>
        </p:pic>
        <p:sp>
          <p:nvSpPr>
            <p:cNvPr id="65" name="テキスト ボックス 6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66" name="テキスト ボックス 6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67" name="テキスト ボックス 66"/>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68" name="テキスト ボックス 67"/>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pic>
        <p:nvPicPr>
          <p:cNvPr id="6" name="図 5"/>
          <p:cNvPicPr>
            <a:picLocks noChangeAspect="1"/>
          </p:cNvPicPr>
          <p:nvPr/>
        </p:nvPicPr>
        <p:blipFill>
          <a:blip r:embed="rId7"/>
          <a:stretch>
            <a:fillRect/>
          </a:stretch>
        </p:blipFill>
        <p:spPr>
          <a:xfrm>
            <a:off x="962402" y="2078706"/>
            <a:ext cx="3411685" cy="3411685"/>
          </a:xfrm>
          <a:prstGeom prst="rect">
            <a:avLst/>
          </a:prstGeom>
        </p:spPr>
      </p:pic>
      <p:sp>
        <p:nvSpPr>
          <p:cNvPr id="44" name="文本框 43"/>
          <p:cNvSpPr txBox="1"/>
          <p:nvPr/>
        </p:nvSpPr>
        <p:spPr>
          <a:xfrm>
            <a:off x="3260081" y="3764807"/>
            <a:ext cx="480447" cy="369332"/>
          </a:xfrm>
          <a:prstGeom prst="rect">
            <a:avLst/>
          </a:prstGeom>
          <a:noFill/>
        </p:spPr>
        <p:txBody>
          <a:bodyPr wrap="square" rtlCol="0">
            <a:spAutoFit/>
          </a:bodyPr>
          <a:lstStyle/>
          <a:p>
            <a:pPr algn="ctr"/>
            <a:r>
              <a:rPr lang="en-US" b="1" i="1" dirty="0"/>
              <a:t>P2</a:t>
            </a:r>
          </a:p>
        </p:txBody>
      </p:sp>
      <p:sp>
        <p:nvSpPr>
          <p:cNvPr id="45" name="文本框 44"/>
          <p:cNvSpPr txBox="1"/>
          <p:nvPr/>
        </p:nvSpPr>
        <p:spPr>
          <a:xfrm>
            <a:off x="3597858" y="2417544"/>
            <a:ext cx="480447" cy="369332"/>
          </a:xfrm>
          <a:prstGeom prst="rect">
            <a:avLst/>
          </a:prstGeom>
          <a:noFill/>
        </p:spPr>
        <p:txBody>
          <a:bodyPr wrap="square" rtlCol="0">
            <a:spAutoFit/>
          </a:bodyPr>
          <a:lstStyle/>
          <a:p>
            <a:pPr algn="ctr"/>
            <a:r>
              <a:rPr lang="en-US" b="1" i="1" dirty="0"/>
              <a:t>T</a:t>
            </a:r>
          </a:p>
        </p:txBody>
      </p:sp>
      <p:sp>
        <p:nvSpPr>
          <p:cNvPr id="38" name="文本框 37"/>
          <p:cNvSpPr txBox="1"/>
          <p:nvPr/>
        </p:nvSpPr>
        <p:spPr>
          <a:xfrm>
            <a:off x="1935598" y="2745483"/>
            <a:ext cx="480447" cy="369332"/>
          </a:xfrm>
          <a:prstGeom prst="rect">
            <a:avLst/>
          </a:prstGeom>
          <a:noFill/>
        </p:spPr>
        <p:txBody>
          <a:bodyPr wrap="square" rtlCol="0">
            <a:spAutoFit/>
          </a:bodyPr>
          <a:lstStyle/>
          <a:p>
            <a:pPr algn="ctr"/>
            <a:r>
              <a:rPr lang="en-US" b="1" i="1" dirty="0"/>
              <a:t>P1</a:t>
            </a:r>
          </a:p>
        </p:txBody>
      </p:sp>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a:t>
            </a:r>
            <a:r>
              <a:rPr lang="en-US" altLang="ja-JP" sz="1400" dirty="0" smtClean="0"/>
              <a:t>2]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827627" y="3423354"/>
            <a:ext cx="2251019" cy="923330"/>
          </a:xfrm>
          <a:prstGeom prst="rect">
            <a:avLst/>
          </a:prstGeom>
          <a:noFill/>
        </p:spPr>
        <p:txBody>
          <a:bodyPr wrap="square" rtlCol="0">
            <a:spAutoFit/>
          </a:bodyPr>
          <a:lstStyle/>
          <a:p>
            <a:pPr algn="ctr"/>
            <a:r>
              <a:rPr lang="en-US" altLang="ja-JP" dirty="0"/>
              <a:t>Target Priority Queue</a:t>
            </a:r>
          </a:p>
          <a:p>
            <a:pPr algn="ctr"/>
            <a:r>
              <a:rPr lang="ja-JP" altLang="en-US" dirty="0"/>
              <a:t>が</a:t>
            </a:r>
            <a:r>
              <a:rPr lang="ja-JP" altLang="en-US" dirty="0" smtClean="0"/>
              <a:t>空に</a:t>
            </a:r>
            <a:r>
              <a:rPr lang="ja-JP" altLang="en-US" dirty="0"/>
              <a:t>なると</a:t>
            </a:r>
            <a:r>
              <a:rPr lang="ja-JP" altLang="en-US" dirty="0">
                <a:solidFill>
                  <a:srgbClr val="FF0000"/>
                </a:solidFill>
              </a:rPr>
              <a:t>終了</a:t>
            </a:r>
            <a:endParaRPr lang="en-US" altLang="ja-JP" dirty="0">
              <a:solidFill>
                <a:srgbClr val="FF0000"/>
              </a:solidFill>
            </a:endParaRPr>
          </a:p>
          <a:p>
            <a:pPr algn="ctr"/>
            <a:endParaRPr lang="en-US" altLang="ja-JP" dirty="0"/>
          </a:p>
        </p:txBody>
      </p:sp>
      <p:sp>
        <p:nvSpPr>
          <p:cNvPr id="40" name="角丸四角形 66"/>
          <p:cNvSpPr/>
          <p:nvPr/>
        </p:nvSpPr>
        <p:spPr>
          <a:xfrm>
            <a:off x="3092122" y="2787304"/>
            <a:ext cx="5851853" cy="2899089"/>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endParaRPr>
          </a:p>
        </p:txBody>
      </p:sp>
      <p:sp>
        <p:nvSpPr>
          <p:cNvPr id="41" name="テキスト ボックス 40"/>
          <p:cNvSpPr txBox="1"/>
          <p:nvPr/>
        </p:nvSpPr>
        <p:spPr>
          <a:xfrm>
            <a:off x="3127321" y="3659617"/>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6274996" y="4189246"/>
            <a:ext cx="2640272" cy="369332"/>
          </a:xfrm>
          <a:prstGeom prst="rect">
            <a:avLst/>
          </a:prstGeom>
          <a:noFill/>
        </p:spPr>
        <p:txBody>
          <a:bodyPr wrap="square" rtlCol="0">
            <a:spAutoFit/>
          </a:bodyPr>
          <a:lstStyle/>
          <a:p>
            <a:r>
              <a:rPr lang="en-US" altLang="ja-JP" dirty="0" smtClean="0"/>
              <a:t>P1</a:t>
            </a:r>
            <a:r>
              <a:rPr lang="ja-JP" altLang="en-US" dirty="0" smtClean="0"/>
              <a:t>が</a:t>
            </a:r>
            <a:r>
              <a:rPr lang="ja-JP" altLang="en-US" b="1" dirty="0" smtClean="0">
                <a:solidFill>
                  <a:srgbClr val="FF0000"/>
                </a:solidFill>
              </a:rPr>
              <a:t>上</a:t>
            </a:r>
            <a:r>
              <a:rPr lang="ja-JP" altLang="en-US" dirty="0"/>
              <a:t>のタイルに</a:t>
            </a:r>
            <a:r>
              <a:rPr lang="ja-JP" altLang="en-US" dirty="0" smtClean="0"/>
              <a:t>移動</a:t>
            </a:r>
            <a:endParaRPr lang="zh-CN" altLang="en-US" dirty="0"/>
          </a:p>
        </p:txBody>
      </p:sp>
      <p:sp>
        <p:nvSpPr>
          <p:cNvPr id="43" name="下矢印 42"/>
          <p:cNvSpPr/>
          <p:nvPr/>
        </p:nvSpPr>
        <p:spPr>
          <a:xfrm rot="16200000">
            <a:off x="5566987" y="4197457"/>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13</a:t>
            </a:fld>
            <a:endParaRPr lang="en-US" dirty="0"/>
          </a:p>
        </p:txBody>
      </p:sp>
      <p:sp>
        <p:nvSpPr>
          <p:cNvPr id="34" name="テキスト ボックス 33"/>
          <p:cNvSpPr txBox="1"/>
          <p:nvPr/>
        </p:nvSpPr>
        <p:spPr>
          <a:xfrm>
            <a:off x="3256852" y="5178300"/>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小さい</a:t>
            </a:r>
            <a:r>
              <a:rPr lang="ja-JP" altLang="en-US" dirty="0"/>
              <a:t>方向に移動</a:t>
            </a:r>
            <a:endParaRPr lang="zh-CN" altLang="en-US" dirty="0"/>
          </a:p>
        </p:txBody>
      </p:sp>
      <p:sp>
        <p:nvSpPr>
          <p:cNvPr id="5" name="对话气泡: 圆角矩形 4"/>
          <p:cNvSpPr/>
          <p:nvPr/>
        </p:nvSpPr>
        <p:spPr>
          <a:xfrm>
            <a:off x="243090" y="4761796"/>
            <a:ext cx="2172955" cy="1031806"/>
          </a:xfrm>
          <a:prstGeom prst="wedgeRoundRectCallout">
            <a:avLst>
              <a:gd name="adj1" fmla="val 28708"/>
              <a:gd name="adj2" fmla="val -76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白い</a:t>
            </a:r>
            <a:r>
              <a:rPr lang="ja-JP" altLang="en-US" dirty="0" smtClean="0"/>
              <a:t>領域</a:t>
            </a:r>
            <a:endParaRPr lang="en-US" altLang="ja-JP" dirty="0" smtClean="0"/>
          </a:p>
          <a:p>
            <a:pPr algn="ctr"/>
            <a:r>
              <a:rPr lang="en-US" altLang="ja-JP" dirty="0" smtClean="0"/>
              <a:t>=</a:t>
            </a:r>
          </a:p>
          <a:p>
            <a:pPr algn="ctr"/>
            <a:r>
              <a:rPr lang="ja-JP" altLang="en-US" dirty="0" smtClean="0"/>
              <a:t>計算</a:t>
            </a:r>
            <a:r>
              <a:rPr lang="ja-JP" altLang="en-US" dirty="0"/>
              <a:t>の</a:t>
            </a:r>
            <a:r>
              <a:rPr lang="ja-JP" altLang="en-US" dirty="0" smtClean="0"/>
              <a:t>削減</a:t>
            </a:r>
            <a:endParaRPr lang="en-US" altLang="ja-JP" dirty="0"/>
          </a:p>
        </p:txBody>
      </p:sp>
      <p:sp>
        <p:nvSpPr>
          <p:cNvPr id="7" name="正方形/長方形 6"/>
          <p:cNvSpPr/>
          <p:nvPr/>
        </p:nvSpPr>
        <p:spPr>
          <a:xfrm>
            <a:off x="3256852" y="2981270"/>
            <a:ext cx="4981114" cy="646331"/>
          </a:xfrm>
          <a:prstGeom prst="rect">
            <a:avLst/>
          </a:prstGeom>
        </p:spPr>
        <p:txBody>
          <a:bodyPr wrap="square">
            <a:spAutoFit/>
          </a:bodyPr>
          <a:lstStyle/>
          <a:p>
            <a:r>
              <a:rPr lang="en-US" altLang="ja-JP" dirty="0"/>
              <a:t>Target-cover-set: Target</a:t>
            </a:r>
            <a:r>
              <a:rPr lang="ja-JP" altLang="en-US" dirty="0"/>
              <a:t>が</a:t>
            </a:r>
            <a:r>
              <a:rPr lang="en-US" altLang="ja-JP" dirty="0"/>
              <a:t>Pursuer</a:t>
            </a:r>
            <a:r>
              <a:rPr lang="ja-JP" altLang="en-US" dirty="0"/>
              <a:t>より早く辿り着ける領域のタイルの数</a:t>
            </a:r>
            <a:endParaRPr lang="en-US" altLang="zh-CN" dirty="0"/>
          </a:p>
        </p:txBody>
      </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1000"/>
                                        <p:tgtEl>
                                          <p:spTgt spid="41"/>
                                        </p:tgtEl>
                                      </p:cBhvr>
                                    </p:animEffect>
                                    <p:anim calcmode="lin" valueType="num">
                                      <p:cBhvr>
                                        <p:cTn id="41" dur="1000" fill="hold"/>
                                        <p:tgtEl>
                                          <p:spTgt spid="41"/>
                                        </p:tgtEl>
                                        <p:attrNameLst>
                                          <p:attrName>ppt_x</p:attrName>
                                        </p:attrNameLst>
                                      </p:cBhvr>
                                      <p:tavLst>
                                        <p:tav tm="0">
                                          <p:val>
                                            <p:strVal val="#ppt_x"/>
                                          </p:val>
                                        </p:tav>
                                        <p:tav tm="100000">
                                          <p:val>
                                            <p:strVal val="#ppt_x"/>
                                          </p:val>
                                        </p:tav>
                                      </p:tavLst>
                                    </p:anim>
                                    <p:anim calcmode="lin" valueType="num">
                                      <p:cBhvr>
                                        <p:cTn id="4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P spid="34" grpId="0"/>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10" name="文本框 9"/>
          <p:cNvSpPr txBox="1"/>
          <p:nvPr/>
        </p:nvSpPr>
        <p:spPr>
          <a:xfrm>
            <a:off x="1422963" y="4105275"/>
            <a:ext cx="480447" cy="369332"/>
          </a:xfrm>
          <a:prstGeom prst="rect">
            <a:avLst/>
          </a:prstGeom>
          <a:noFill/>
        </p:spPr>
        <p:txBody>
          <a:bodyPr wrap="square" rtlCol="0">
            <a:spAutoFit/>
          </a:bodyPr>
          <a:lstStyle/>
          <a:p>
            <a:pPr algn="ctr"/>
            <a:r>
              <a:rPr lang="en-US" b="1" i="1" dirty="0"/>
              <a:t>P1</a:t>
            </a:r>
          </a:p>
        </p:txBody>
      </p:sp>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646331"/>
          </a:xfrm>
          <a:prstGeom prst="rect">
            <a:avLst/>
          </a:prstGeom>
          <a:noFill/>
        </p:spPr>
        <p:txBody>
          <a:bodyPr wrap="square" rtlCol="0">
            <a:spAutoFit/>
          </a:bodyPr>
          <a:lstStyle/>
          <a:p>
            <a:r>
              <a:rPr lang="en-US" altLang="ja-JP" dirty="0"/>
              <a:t>A star algorithm</a:t>
            </a:r>
            <a:r>
              <a:rPr lang="ja-JP" altLang="en-US" dirty="0"/>
              <a:t>は一対一の最短経路探索に有効</a:t>
            </a:r>
          </a:p>
          <a:p>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14</a:t>
            </a:fld>
            <a:endParaRPr lang="en-US"/>
          </a:p>
        </p:txBody>
      </p:sp>
      <p:sp>
        <p:nvSpPr>
          <p:cNvPr id="11" name="文本框 10"/>
          <p:cNvSpPr txBox="1"/>
          <p:nvPr/>
        </p:nvSpPr>
        <p:spPr>
          <a:xfrm>
            <a:off x="1422962" y="5128031"/>
            <a:ext cx="480447" cy="369332"/>
          </a:xfrm>
          <a:prstGeom prst="rect">
            <a:avLst/>
          </a:prstGeom>
          <a:noFill/>
        </p:spPr>
        <p:txBody>
          <a:bodyPr wrap="square" rtlCol="0">
            <a:spAutoFit/>
          </a:bodyPr>
          <a:lstStyle/>
          <a:p>
            <a:pPr algn="ctr"/>
            <a:r>
              <a:rPr lang="en-US" b="1" i="1" dirty="0"/>
              <a:t>P2</a:t>
            </a:r>
          </a:p>
        </p:txBody>
      </p:sp>
      <p:sp>
        <p:nvSpPr>
          <p:cNvPr id="12" name="文本框 11"/>
          <p:cNvSpPr txBox="1"/>
          <p:nvPr/>
        </p:nvSpPr>
        <p:spPr>
          <a:xfrm>
            <a:off x="3473496" y="5137962"/>
            <a:ext cx="480447" cy="369332"/>
          </a:xfrm>
          <a:prstGeom prst="rect">
            <a:avLst/>
          </a:prstGeom>
          <a:noFill/>
        </p:spPr>
        <p:txBody>
          <a:bodyPr wrap="square" rtlCol="0">
            <a:spAutoFit/>
          </a:bodyPr>
          <a:lstStyle/>
          <a:p>
            <a:pPr algn="ctr"/>
            <a:r>
              <a:rPr lang="en-US" b="1" i="1" dirty="0"/>
              <a:t>P3</a:t>
            </a:r>
          </a:p>
        </p:txBody>
      </p:sp>
      <p:sp>
        <p:nvSpPr>
          <p:cNvPr id="13" name="文本框 12"/>
          <p:cNvSpPr txBox="1"/>
          <p:nvPr/>
        </p:nvSpPr>
        <p:spPr>
          <a:xfrm flipH="1">
            <a:off x="3821389" y="2707795"/>
            <a:ext cx="480446" cy="369332"/>
          </a:xfrm>
          <a:prstGeom prst="rect">
            <a:avLst/>
          </a:prstGeom>
          <a:noFill/>
        </p:spPr>
        <p:txBody>
          <a:bodyPr wrap="square" rtlCol="0">
            <a:spAutoFit/>
          </a:bodyPr>
          <a:lstStyle/>
          <a:p>
            <a:pPr algn="ctr"/>
            <a:r>
              <a:rPr lang="en-US" altLang="ja-JP" b="1" i="1" dirty="0"/>
              <a:t>T</a:t>
            </a:r>
            <a:endParaRPr lang="en-US" b="1" i="1" dirty="0"/>
          </a:p>
        </p:txBody>
      </p:sp>
      <p:sp>
        <p:nvSpPr>
          <p:cNvPr id="4" name="正方形/長方形 3"/>
          <p:cNvSpPr/>
          <p:nvPr/>
        </p:nvSpPr>
        <p:spPr>
          <a:xfrm>
            <a:off x="5313167" y="2933001"/>
            <a:ext cx="6096000" cy="923330"/>
          </a:xfrm>
          <a:prstGeom prst="rect">
            <a:avLst/>
          </a:prstGeom>
        </p:spPr>
        <p:txBody>
          <a:bodyPr>
            <a:spAutoFit/>
          </a:bodyPr>
          <a:lstStyle/>
          <a:p>
            <a:r>
              <a:rPr lang="ja-JP" altLang="en-US" dirty="0"/>
              <a:t>当該パーサ（</a:t>
            </a:r>
            <a:r>
              <a:rPr lang="en-US" altLang="ja-JP" b="1" i="1" dirty="0"/>
              <a:t>P2</a:t>
            </a:r>
            <a:r>
              <a:rPr lang="ja-JP" altLang="en-US" dirty="0"/>
              <a:t>）が移動できない状態</a:t>
            </a:r>
            <a:endParaRPr lang="en-US" altLang="ja-JP" dirty="0"/>
          </a:p>
          <a:p>
            <a:endParaRPr lang="en-US" altLang="ja-JP" dirty="0"/>
          </a:p>
          <a:p>
            <a:r>
              <a:rPr lang="en-US" altLang="ja-JP" dirty="0">
                <a:solidFill>
                  <a:srgbClr val="FF0000"/>
                </a:solidFill>
              </a:rPr>
              <a:t>A star algorithm</a:t>
            </a:r>
            <a:r>
              <a:rPr lang="ja-JP" altLang="en-US" dirty="0"/>
              <a:t>を適用</a:t>
            </a:r>
            <a:endParaRPr lang="en-US" altLang="ja-JP" dirty="0"/>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8" y="1744300"/>
            <a:ext cx="5775907"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問題の解決</a:t>
            </a:r>
            <a:endParaRPr lang="ja-JP" altLang="en-US" dirty="0">
              <a:latin typeface="メイリオ" panose="020B0604030504040204" pitchFamily="50" charset="-128"/>
              <a:ea typeface="メイリオ" panose="020B0604030504040204" pitchFamily="50" charset="-128"/>
              <a:cs typeface="Times New Roman" panose="02020603050405020304" pitchFamily="18" charset="0"/>
            </a:endParaRP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の最小化</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695824" cy="369332"/>
            </a:xfrm>
            <a:prstGeom prst="rect">
              <a:avLst/>
            </a:prstGeom>
            <a:noFill/>
          </p:spPr>
          <p:txBody>
            <a:bodyPr wrap="square" rtlCol="0">
              <a:spAutoFit/>
            </a:bodyPr>
            <a:lstStyle/>
            <a:p>
              <a:r>
                <a:rPr lang="en-US" altLang="zh-CN" b="1" dirty="0"/>
                <a:t>Tie-Breaking </a:t>
              </a:r>
              <a:r>
                <a:rPr lang="ja-JP" altLang="en-US" b="1" dirty="0" smtClean="0"/>
                <a:t>の発生検知</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当該パーサ</a:t>
              </a:r>
              <a:r>
                <a:rPr lang="ja-JP" altLang="en-US" dirty="0" smtClean="0"/>
                <a:t>に</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15</a:t>
            </a:fld>
            <a:endParaRPr lang="en-US"/>
          </a:p>
        </p:txBody>
      </p:sp>
    </p:spTree>
    <p:extLst>
      <p:ext uri="{BB962C8B-B14F-4D97-AF65-F5344CB8AC3E}">
        <p14:creationId xmlns:p14="http://schemas.microsoft.com/office/powerpoint/2010/main" val="183680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838199" y="1594147"/>
            <a:ext cx="6912429" cy="877163"/>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Python</a:t>
            </a:r>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で開発した</a:t>
            </a:r>
            <a:r>
              <a:rPr lang="en-US" altLang="ja-JP" sz="2400" dirty="0" smtClean="0">
                <a:latin typeface="メイリオ" panose="020B0604030504040204" pitchFamily="50" charset="-128"/>
                <a:ea typeface="メイリオ" panose="020B0604030504040204" pitchFamily="50" charset="-128"/>
                <a:cs typeface="Times New Roman" panose="02020603050405020304" pitchFamily="18" charset="0"/>
              </a:rPr>
              <a:t>GUI</a:t>
            </a:r>
          </a:p>
          <a:p>
            <a:pPr>
              <a:lnSpc>
                <a:spcPct val="150000"/>
              </a:lnSpc>
            </a:pPr>
            <a:r>
              <a:rPr lang="zh-CN" altLang="en-US" dirty="0">
                <a:latin typeface="メイリオ" panose="020B0604030504040204" pitchFamily="50" charset="-128"/>
                <a:ea typeface="メイリオ" panose="020B0604030504040204" pitchFamily="50" charset="-128"/>
                <a:cs typeface="Times New Roman" panose="02020603050405020304" pitchFamily="18" charset="0"/>
              </a:rPr>
              <a:t>実験環境：</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Ubuntu 16.04 Inter Core i7-4790 Python 2.7</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16</a:t>
            </a:fld>
            <a:endParaRPr lang="en-US"/>
          </a:p>
        </p:txBody>
      </p:sp>
      <p:grpSp>
        <p:nvGrpSpPr>
          <p:cNvPr id="9" name="グループ化 8"/>
          <p:cNvGrpSpPr/>
          <p:nvPr/>
        </p:nvGrpSpPr>
        <p:grpSpPr>
          <a:xfrm>
            <a:off x="2228849" y="2586772"/>
            <a:ext cx="2733675" cy="3278485"/>
            <a:chOff x="2228849" y="2586772"/>
            <a:chExt cx="2733675" cy="3278485"/>
          </a:xfrm>
        </p:grpSpPr>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49" y="2586772"/>
              <a:ext cx="2733675" cy="2804326"/>
            </a:xfrm>
            <a:prstGeom prst="rect">
              <a:avLst/>
            </a:prstGeom>
          </p:spPr>
        </p:pic>
        <p:sp>
          <p:nvSpPr>
            <p:cNvPr id="6" name="テキスト ボックス 5"/>
            <p:cNvSpPr txBox="1"/>
            <p:nvPr/>
          </p:nvSpPr>
          <p:spPr>
            <a:xfrm>
              <a:off x="2228849" y="5495925"/>
              <a:ext cx="2733675" cy="369332"/>
            </a:xfrm>
            <a:prstGeom prst="rect">
              <a:avLst/>
            </a:prstGeom>
            <a:noFill/>
          </p:spPr>
          <p:txBody>
            <a:bodyPr wrap="square" rtlCol="0">
              <a:spAutoFit/>
            </a:bodyPr>
            <a:lstStyle/>
            <a:p>
              <a:pPr algn="ctr"/>
              <a:r>
                <a:rPr lang="en-US" altLang="zh-CN" dirty="0"/>
                <a:t>Homemade Map (A star)</a:t>
              </a:r>
              <a:endParaRPr lang="zh-CN" altLang="en-US" dirty="0"/>
            </a:p>
          </p:txBody>
        </p:sp>
      </p:grpSp>
      <p:grpSp>
        <p:nvGrpSpPr>
          <p:cNvPr id="18" name="グループ化 17"/>
          <p:cNvGrpSpPr/>
          <p:nvPr/>
        </p:nvGrpSpPr>
        <p:grpSpPr>
          <a:xfrm>
            <a:off x="6841981" y="2586771"/>
            <a:ext cx="3049731" cy="3289014"/>
            <a:chOff x="6841981" y="2586771"/>
            <a:chExt cx="3049731" cy="3289014"/>
          </a:xfrm>
        </p:grpSpPr>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194" y="2586771"/>
              <a:ext cx="2697306" cy="2808449"/>
            </a:xfrm>
            <a:prstGeom prst="rect">
              <a:avLst/>
            </a:prstGeom>
          </p:spPr>
        </p:pic>
        <p:sp>
          <p:nvSpPr>
            <p:cNvPr id="17" name="テキスト ボックス 16"/>
            <p:cNvSpPr txBox="1"/>
            <p:nvPr/>
          </p:nvSpPr>
          <p:spPr>
            <a:xfrm>
              <a:off x="6841981" y="5506453"/>
              <a:ext cx="3049731" cy="369332"/>
            </a:xfrm>
            <a:prstGeom prst="rect">
              <a:avLst/>
            </a:prstGeom>
            <a:noFill/>
          </p:spPr>
          <p:txBody>
            <a:bodyPr wrap="square" rtlCol="0">
              <a:spAutoFit/>
            </a:bodyPr>
            <a:lstStyle/>
            <a:p>
              <a:pPr algn="ctr"/>
              <a:r>
                <a:rPr lang="en-US" altLang="zh-CN" dirty="0"/>
                <a:t>Homemade Map (</a:t>
              </a:r>
              <a:r>
                <a:rPr lang="ja-JP" altLang="en-US" dirty="0"/>
                <a:t>提案手法</a:t>
              </a:r>
              <a:r>
                <a:rPr lang="en-US" altLang="zh-CN" dirty="0"/>
                <a:t>)</a:t>
              </a:r>
              <a:endParaRPr lang="zh-CN" altLang="en-US" dirty="0"/>
            </a:p>
          </p:txBody>
        </p:sp>
      </p:grpSp>
      <p:grpSp>
        <p:nvGrpSpPr>
          <p:cNvPr id="5" name="グループ化 4"/>
          <p:cNvGrpSpPr/>
          <p:nvPr/>
        </p:nvGrpSpPr>
        <p:grpSpPr>
          <a:xfrm>
            <a:off x="1283419" y="2471310"/>
            <a:ext cx="9625162" cy="3798519"/>
            <a:chOff x="1167304" y="2522591"/>
            <a:chExt cx="9625162" cy="3798519"/>
          </a:xfrm>
        </p:grpSpPr>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304" y="2522591"/>
              <a:ext cx="9625162" cy="3393947"/>
            </a:xfrm>
            <a:prstGeom prst="rect">
              <a:avLst/>
            </a:prstGeom>
          </p:spPr>
        </p:pic>
        <p:sp>
          <p:nvSpPr>
            <p:cNvPr id="14" name="テキスト ボックス 13"/>
            <p:cNvSpPr txBox="1"/>
            <p:nvPr/>
          </p:nvSpPr>
          <p:spPr>
            <a:xfrm>
              <a:off x="4455019" y="5951778"/>
              <a:ext cx="3049731" cy="369332"/>
            </a:xfrm>
            <a:prstGeom prst="rect">
              <a:avLst/>
            </a:prstGeom>
            <a:noFill/>
          </p:spPr>
          <p:txBody>
            <a:bodyPr wrap="square" rtlCol="0">
              <a:spAutoFit/>
            </a:bodyPr>
            <a:lstStyle/>
            <a:p>
              <a:pPr algn="ctr"/>
              <a:r>
                <a:rPr lang="en-US" altLang="zh-CN" dirty="0" smtClean="0"/>
                <a:t>Big </a:t>
              </a:r>
              <a:r>
                <a:rPr lang="en-US" altLang="zh-CN" dirty="0"/>
                <a:t>Map (</a:t>
              </a:r>
              <a:r>
                <a:rPr lang="ja-JP" altLang="en-US" dirty="0"/>
                <a:t>提案手法</a:t>
              </a:r>
              <a:r>
                <a:rPr lang="en-US" altLang="zh-CN" dirty="0"/>
                <a:t>)</a:t>
              </a:r>
              <a:endParaRPr lang="zh-CN" altLang="en-US" dirty="0"/>
            </a:p>
          </p:txBody>
        </p:sp>
      </p:grpSp>
    </p:spTree>
    <p:extLst>
      <p:ext uri="{BB962C8B-B14F-4D97-AF65-F5344CB8AC3E}">
        <p14:creationId xmlns:p14="http://schemas.microsoft.com/office/powerpoint/2010/main" val="30195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grpSp>
        <p:nvGrpSpPr>
          <p:cNvPr id="6" name="グループ化 5"/>
          <p:cNvGrpSpPr/>
          <p:nvPr/>
        </p:nvGrpSpPr>
        <p:grpSpPr>
          <a:xfrm>
            <a:off x="969416" y="1729806"/>
            <a:ext cx="9780064" cy="4275409"/>
            <a:chOff x="969416" y="1729806"/>
            <a:chExt cx="9780064" cy="4275409"/>
          </a:xfrm>
        </p:grpSpPr>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ベンチマーク地図</a:t>
              </a:r>
              <a:r>
                <a:rPr lang="en-US" altLang="ja-JP" dirty="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map</a:t>
              </a:r>
            </a:p>
            <a:p>
              <a:pPr algn="ctr"/>
              <a:r>
                <a:rPr lang="en-US" altLang="zh-CN" dirty="0"/>
                <a:t>(10x10)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map</a:t>
              </a:r>
            </a:p>
            <a:p>
              <a:pPr algn="ctr"/>
              <a:r>
                <a:rPr lang="en-US" altLang="zh-CN" dirty="0"/>
                <a:t>(12x10)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map</a:t>
              </a:r>
            </a:p>
            <a:p>
              <a:pPr algn="ctr"/>
              <a:r>
                <a:rPr lang="en-US" altLang="zh-CN" dirty="0"/>
                <a:t>(40x40)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grpSp>
      <p:sp>
        <p:nvSpPr>
          <p:cNvPr id="4" name="スライド番号プレースホルダー 3"/>
          <p:cNvSpPr>
            <a:spLocks noGrp="1"/>
          </p:cNvSpPr>
          <p:nvPr>
            <p:ph type="sldNum" sz="quarter" idx="12"/>
          </p:nvPr>
        </p:nvSpPr>
        <p:spPr/>
        <p:txBody>
          <a:bodyPr/>
          <a:lstStyle/>
          <a:p>
            <a:fld id="{F666435A-C67E-4182-841F-98B28F8E4D33}" type="slidenum">
              <a:rPr lang="en-US" smtClean="0"/>
              <a:t>17</a:t>
            </a:fld>
            <a:endParaRPr lang="en-US"/>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a:t>[2] </a:t>
            </a:r>
            <a:r>
              <a:rPr lang="en-US" altLang="zh-CN" sz="1200" dirty="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r>
              <a:rPr lang="ja-JP" altLang="en-US" sz="2800" dirty="0">
                <a:solidFill>
                  <a:schemeClr val="bg1"/>
                </a:solidFill>
              </a:rPr>
              <a:t> </a:t>
            </a:r>
            <a:r>
              <a:rPr lang="en-US" altLang="ja-JP" sz="2800" dirty="0">
                <a:solidFill>
                  <a:schemeClr val="bg1"/>
                </a:solidFill>
              </a:rPr>
              <a:t>-</a:t>
            </a:r>
            <a:r>
              <a:rPr lang="ja-JP" altLang="en-US" sz="2800" dirty="0">
                <a:solidFill>
                  <a:schemeClr val="bg1"/>
                </a:solidFill>
              </a:rPr>
              <a:t> </a:t>
            </a:r>
            <a:r>
              <a:rPr lang="ja-JP" altLang="en-US" sz="2800" dirty="0">
                <a:solidFill>
                  <a:schemeClr val="bg1"/>
                </a:solidFill>
                <a:latin typeface="+mj-ea"/>
              </a:rPr>
              <a:t>提案手法と従来手法との比較実験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a16="http://schemas.microsoft.com/office/drawing/2014/main" xmlns="" val="20000"/>
                    </a:ext>
                  </a:extLst>
                </a:gridCol>
                <a:gridCol w="1591663">
                  <a:extLst>
                    <a:ext uri="{9D8B030D-6E8A-4147-A177-3AD203B41FA5}">
                      <a16:colId xmlns:a16="http://schemas.microsoft.com/office/drawing/2014/main" xmlns="" val="20001"/>
                    </a:ext>
                  </a:extLst>
                </a:gridCol>
                <a:gridCol w="1856559">
                  <a:extLst>
                    <a:ext uri="{9D8B030D-6E8A-4147-A177-3AD203B41FA5}">
                      <a16:colId xmlns:a16="http://schemas.microsoft.com/office/drawing/2014/main" xmlns="" val="20002"/>
                    </a:ext>
                  </a:extLst>
                </a:gridCol>
                <a:gridCol w="2376281">
                  <a:extLst>
                    <a:ext uri="{9D8B030D-6E8A-4147-A177-3AD203B41FA5}">
                      <a16:colId xmlns:a16="http://schemas.microsoft.com/office/drawing/2014/main" xmlns=""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3"/>
                  </a:ext>
                </a:extLst>
              </a:tr>
            </a:tbl>
          </a:graphicData>
        </a:graphic>
      </p:graphicFrame>
      <p:sp>
        <p:nvSpPr>
          <p:cNvPr id="6" name="正方形/長方形 5"/>
          <p:cNvSpPr/>
          <p:nvPr/>
        </p:nvSpPr>
        <p:spPr>
          <a:xfrm>
            <a:off x="4459538" y="2775272"/>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18</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Vacancy map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r>
              <a:rPr lang="ja-JP" altLang="en-US" sz="2800" dirty="0">
                <a:solidFill>
                  <a:schemeClr val="bg1"/>
                </a:solidFill>
              </a:rPr>
              <a:t> </a:t>
            </a:r>
            <a:r>
              <a:rPr lang="en-US" altLang="ja-JP" sz="2800" dirty="0">
                <a:solidFill>
                  <a:schemeClr val="bg1"/>
                </a:solidFill>
              </a:rPr>
              <a:t>-</a:t>
            </a:r>
            <a:r>
              <a:rPr lang="ja-JP" altLang="en-US" sz="2800" dirty="0">
                <a:solidFill>
                  <a:schemeClr val="bg1"/>
                </a:solidFill>
              </a:rPr>
              <a:t> </a:t>
            </a:r>
            <a:r>
              <a:rPr lang="ja-JP" altLang="en-US" sz="2800" dirty="0">
                <a:solidFill>
                  <a:schemeClr val="bg1"/>
                </a:solidFill>
                <a:latin typeface="+mj-ea"/>
              </a:rPr>
              <a:t>提案手法と実応用手法との比較実験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19</a:t>
            </a:fld>
            <a:endParaRPr lang="en-US"/>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normAutofit fontScale="85000" lnSpcReduction="20000"/>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従来手法</a:t>
            </a:r>
            <a:endParaRPr lang="en-US" altLang="ja-JP" dirty="0"/>
          </a:p>
          <a:p>
            <a:pPr marL="0" indent="0">
              <a:lnSpc>
                <a:spcPct val="120000"/>
              </a:lnSpc>
              <a:buNone/>
            </a:pPr>
            <a:r>
              <a:rPr lang="en-US" altLang="ja-JP" dirty="0"/>
              <a:t>	</a:t>
            </a:r>
            <a:r>
              <a:rPr lang="en-US" altLang="ja-JP" sz="2300" dirty="0"/>
              <a:t>- Cover Heuristic </a:t>
            </a:r>
            <a:r>
              <a:rPr lang="ja-JP" altLang="en-US" sz="2300" dirty="0"/>
              <a:t>法と問題点</a:t>
            </a:r>
            <a:endParaRPr lang="en-US" altLang="ja-JP" sz="2300" dirty="0"/>
          </a:p>
          <a:p>
            <a:pPr marL="514350" indent="-514350">
              <a:lnSpc>
                <a:spcPct val="120000"/>
              </a:lnSpc>
              <a:buFont typeface="+mj-lt"/>
              <a:buAutoNum type="arabicPeriod" startAt="4"/>
            </a:pPr>
            <a:r>
              <a:rPr lang="ja-JP" altLang="en-US" dirty="0"/>
              <a:t>提案手法</a:t>
            </a:r>
            <a:endParaRPr lang="en-US" altLang="ja-JP" dirty="0"/>
          </a:p>
          <a:p>
            <a:pPr marL="0" indent="0">
              <a:lnSpc>
                <a:spcPct val="120000"/>
              </a:lnSpc>
              <a:buNone/>
            </a:pPr>
            <a:r>
              <a:rPr lang="en-US" altLang="ja-JP" dirty="0"/>
              <a:t>	</a:t>
            </a:r>
            <a:r>
              <a:rPr lang="en-US" altLang="ja-JP" sz="2300" dirty="0"/>
              <a:t>- </a:t>
            </a:r>
            <a:r>
              <a:rPr lang="ja-JP" altLang="en-US" sz="2300" dirty="0"/>
              <a:t>従来手法の高速化</a:t>
            </a:r>
            <a:endParaRPr lang="en-US" altLang="ja-JP" sz="2300" dirty="0"/>
          </a:p>
          <a:p>
            <a:pPr marL="0" indent="0">
              <a:lnSpc>
                <a:spcPct val="120000"/>
              </a:lnSpc>
              <a:buNone/>
            </a:pPr>
            <a:r>
              <a:rPr lang="en-US" altLang="ja-JP" sz="2300" dirty="0"/>
              <a:t>	- Tie-Breaking </a:t>
            </a:r>
            <a:r>
              <a:rPr lang="ja-JP" altLang="en-US" sz="2300" dirty="0"/>
              <a:t>問題の解決</a:t>
            </a:r>
            <a:endParaRPr lang="en-US" altLang="ja-JP" sz="2300" dirty="0"/>
          </a:p>
          <a:p>
            <a:pPr marL="0" indent="0">
              <a:lnSpc>
                <a:spcPct val="120000"/>
              </a:lnSpc>
              <a:buNone/>
            </a:pPr>
            <a:r>
              <a:rPr lang="en-US" altLang="ja-JP" dirty="0"/>
              <a:t>5.    </a:t>
            </a:r>
            <a:r>
              <a:rPr lang="ja-JP" altLang="en-US" dirty="0"/>
              <a:t>評価実験</a:t>
            </a:r>
            <a:endParaRPr lang="en-US" altLang="ja-JP" dirty="0"/>
          </a:p>
          <a:p>
            <a:pPr marL="0" indent="0">
              <a:lnSpc>
                <a:spcPct val="120000"/>
              </a:lnSpc>
              <a:buNone/>
            </a:pPr>
            <a:r>
              <a:rPr lang="en-US" altLang="ja-JP" dirty="0"/>
              <a:t>6.    </a:t>
            </a:r>
            <a:r>
              <a:rPr lang="ja-JP" altLang="en-US" dirty="0"/>
              <a:t>まとめ</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Tree>
    <p:extLst>
      <p:ext uri="{BB962C8B-B14F-4D97-AF65-F5344CB8AC3E}">
        <p14:creationId xmlns:p14="http://schemas.microsoft.com/office/powerpoint/2010/main" val="3906756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a:latin typeface="メイリオ" panose="020B0604030504040204" pitchFamily="50" charset="-128"/>
                <a:ea typeface="メイリオ" panose="020B0604030504040204" pitchFamily="50" charset="-128"/>
              </a:rPr>
              <a:t>従来手法の</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計算量が多い</a:t>
            </a:r>
            <a:r>
              <a:rPr lang="en-US" altLang="ja-JP" sz="2400" dirty="0">
                <a:latin typeface="メイリオ" panose="020B0604030504040204" pitchFamily="50" charset="-128"/>
                <a:ea typeface="メイリオ" panose="020B0604030504040204" pitchFamily="50" charset="-128"/>
              </a:rPr>
              <a:t>2)Tie-Breaking</a:t>
            </a:r>
            <a:r>
              <a:rPr lang="ja-JP" altLang="en-US" sz="2400" dirty="0">
                <a:latin typeface="メイリオ" panose="020B0604030504040204" pitchFamily="50" charset="-128"/>
                <a:ea typeface="メイリオ" panose="020B0604030504040204" pitchFamily="50" charset="-128"/>
              </a:rPr>
              <a:t>問題の発見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提案手法</a:t>
            </a:r>
            <a:endParaRPr lang="en-US" altLang="ja-JP" sz="24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計算量が多いに対して、二つ優先キューと</a:t>
            </a:r>
            <a:r>
              <a:rPr lang="en-US" altLang="ja-JP" sz="2000" dirty="0">
                <a:latin typeface="メイリオ" panose="020B0604030504040204" pitchFamily="50" charset="-128"/>
                <a:ea typeface="メイリオ" panose="020B0604030504040204" pitchFamily="50" charset="-128"/>
              </a:rPr>
              <a:t>Target-Cover-Set</a:t>
            </a:r>
            <a:r>
              <a:rPr lang="ja-JP" altLang="en-US" sz="2000" dirty="0">
                <a:latin typeface="メイリオ" panose="020B0604030504040204" pitchFamily="50" charset="-128"/>
                <a:ea typeface="メイリオ" panose="020B0604030504040204" pitchFamily="50" charset="-128"/>
              </a:rPr>
              <a:t>の最小化</a:t>
            </a:r>
            <a:endParaRPr lang="en-US" altLang="ja-JP" sz="20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2)Tie-Breaking</a:t>
            </a:r>
            <a:r>
              <a:rPr lang="ja-JP" altLang="en-US" sz="2000" dirty="0">
                <a:latin typeface="メイリオ" panose="020B0604030504040204" pitchFamily="50" charset="-128"/>
                <a:ea typeface="メイリオ" panose="020B0604030504040204" pitchFamily="50" charset="-128"/>
              </a:rPr>
              <a:t>問題に対して</a:t>
            </a:r>
            <a:r>
              <a:rPr lang="ja-JP" altLang="en-US" sz="2000" dirty="0" smtClean="0">
                <a:latin typeface="メイリオ" panose="020B0604030504040204" pitchFamily="50" charset="-128"/>
                <a:ea typeface="メイリオ" panose="020B0604030504040204" pitchFamily="50" charset="-128"/>
              </a:rPr>
              <a:t>、</a:t>
            </a:r>
            <a:r>
              <a:rPr lang="ja-JP" altLang="en-US" sz="2000" dirty="0"/>
              <a:t>当該</a:t>
            </a:r>
            <a:r>
              <a:rPr lang="ja-JP" altLang="en-US" sz="2000" dirty="0" smtClean="0">
                <a:latin typeface="メイリオ" panose="020B0604030504040204" pitchFamily="50" charset="-128"/>
                <a:ea typeface="メイリオ" panose="020B0604030504040204" pitchFamily="50" charset="-128"/>
              </a:rPr>
              <a:t>パーサ</a:t>
            </a:r>
            <a:r>
              <a:rPr lang="ja-JP" altLang="en-US" sz="2000" dirty="0">
                <a:latin typeface="メイリオ" panose="020B0604030504040204" pitchFamily="50" charset="-128"/>
                <a:ea typeface="メイリオ" panose="020B0604030504040204" pitchFamily="50" charset="-128"/>
              </a:rPr>
              <a:t>に</a:t>
            </a:r>
            <a:r>
              <a:rPr lang="en-US" altLang="ja-JP" sz="2000" dirty="0">
                <a:latin typeface="メイリオ" panose="020B0604030504040204" pitchFamily="50" charset="-128"/>
                <a:ea typeface="メイリオ" panose="020B0604030504040204" pitchFamily="50" charset="-128"/>
              </a:rPr>
              <a:t>A star Algorithm</a:t>
            </a:r>
            <a:r>
              <a:rPr lang="ja-JP" altLang="en-US" sz="2000" dirty="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評価実験</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a:latin typeface="メイリオ" panose="020B0604030504040204" pitchFamily="50" charset="-128"/>
                <a:ea typeface="メイリオ" panose="020B0604030504040204" pitchFamily="50" charset="-128"/>
              </a:rPr>
              <a:t>比較</a:t>
            </a:r>
            <a:r>
              <a:rPr lang="ja-JP" altLang="en-US" sz="2000" dirty="0">
                <a:latin typeface="メイリオ" panose="020B0604030504040204" pitchFamily="50" charset="-128"/>
                <a:ea typeface="メイリオ" panose="020B0604030504040204" pitchFamily="50" charset="-128"/>
              </a:rPr>
              <a:t>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a:t>
            </a:r>
            <a:r>
              <a:rPr lang="en-US" altLang="ja-JP" sz="2000" dirty="0" smtClean="0">
                <a:solidFill>
                  <a:srgbClr val="FF0000"/>
                </a:solidFill>
                <a:latin typeface="メイリオ" panose="020B0604030504040204" pitchFamily="50" charset="-128"/>
                <a:ea typeface="メイリオ" panose="020B0604030504040204" pitchFamily="50" charset="-128"/>
              </a:rPr>
              <a:t>8%</a:t>
            </a:r>
            <a:r>
              <a:rPr lang="ja-JP" altLang="en-US" sz="2000" dirty="0" smtClean="0">
                <a:solidFill>
                  <a:srgbClr val="FF0000"/>
                </a:solidFill>
                <a:latin typeface="メイリオ" panose="020B0604030504040204" pitchFamily="50" charset="-128"/>
                <a:ea typeface="メイリオ" panose="020B0604030504040204" pitchFamily="50" charset="-128"/>
              </a:rPr>
              <a:t>高速化</a:t>
            </a:r>
            <a:endParaRPr lang="en-US" altLang="ja-JP" sz="2000" dirty="0">
              <a:solidFill>
                <a:srgbClr val="FF0000"/>
              </a:solidFill>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提案手法と実応用手法との比較実験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a:t>
            </a:r>
            <a:r>
              <a:rPr lang="en-US" altLang="ja-JP" sz="2000" dirty="0" smtClean="0">
                <a:solidFill>
                  <a:srgbClr val="FF0000"/>
                </a:solidFill>
                <a:latin typeface="メイリオ" panose="020B0604030504040204" pitchFamily="50" charset="-128"/>
                <a:ea typeface="メイリオ" panose="020B0604030504040204" pitchFamily="50" charset="-128"/>
              </a:rPr>
              <a:t>40%</a:t>
            </a:r>
            <a:r>
              <a:rPr lang="ja-JP" altLang="en-US" sz="2000" dirty="0" smtClean="0">
                <a:solidFill>
                  <a:srgbClr val="FF0000"/>
                </a:solidFill>
                <a:latin typeface="メイリオ" panose="020B0604030504040204" pitchFamily="50" charset="-128"/>
                <a:ea typeface="メイリオ" panose="020B0604030504040204" pitchFamily="50" charset="-128"/>
              </a:rPr>
              <a:t>成功率</a:t>
            </a:r>
            <a:r>
              <a:rPr lang="ja-JP" altLang="en-US" sz="2000" dirty="0">
                <a:solidFill>
                  <a:srgbClr val="FF0000"/>
                </a:solidFill>
                <a:latin typeface="メイリオ" panose="020B0604030504040204" pitchFamily="50" charset="-128"/>
                <a:ea typeface="メイリオ" panose="020B0604030504040204" pitchFamily="50" charset="-128"/>
              </a:rPr>
              <a:t>向上</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20</a:t>
            </a:fld>
            <a:endParaRPr lang="en-US"/>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a:latin typeface="メイリオ" panose="020B0604030504040204" pitchFamily="50" charset="-128"/>
                <a:ea typeface="メイリオ" panose="020B0604030504040204" pitchFamily="50" charset="-128"/>
              </a:rPr>
              <a:t>今後の展望</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地図の</a:t>
            </a:r>
            <a:r>
              <a:rPr lang="en-US" altLang="ja-JP" sz="2000" dirty="0">
                <a:latin typeface="メイリオ" panose="020B0604030504040204" pitchFamily="50" charset="-128"/>
                <a:ea typeface="メイリオ" panose="020B0604030504040204" pitchFamily="50" charset="-128"/>
              </a:rPr>
              <a:t>Abstraction</a:t>
            </a:r>
            <a:r>
              <a:rPr lang="ja-JP" altLang="en-US" sz="2000" dirty="0">
                <a:latin typeface="メイリオ" panose="020B0604030504040204" pitchFamily="50" charset="-128"/>
                <a:ea typeface="メイリオ" panose="020B0604030504040204" pitchFamily="50" charset="-128"/>
              </a:rPr>
              <a:t>（抽象化）と</a:t>
            </a:r>
            <a:r>
              <a:rPr lang="en-US" altLang="ja-JP" sz="2000" dirty="0">
                <a:latin typeface="メイリオ" panose="020B0604030504040204" pitchFamily="50" charset="-128"/>
                <a:ea typeface="メイリオ" panose="020B0604030504040204" pitchFamily="50" charset="-128"/>
              </a:rPr>
              <a:t>Refinement</a:t>
            </a:r>
            <a:r>
              <a:rPr lang="ja-JP" altLang="en-US" sz="2000" dirty="0">
                <a:latin typeface="メイリオ" panose="020B0604030504040204" pitchFamily="50" charset="-128"/>
                <a:ea typeface="メイリオ" panose="020B0604030504040204" pitchFamily="50" charset="-128"/>
              </a:rPr>
              <a:t>（詳細化）</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ベンチマーク地図の検討</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21</a:t>
            </a:fld>
            <a:endParaRPr lang="en-US"/>
          </a:p>
        </p:txBody>
      </p:sp>
    </p:spTree>
    <p:extLst>
      <p:ext uri="{BB962C8B-B14F-4D97-AF65-F5344CB8AC3E}">
        <p14:creationId xmlns:p14="http://schemas.microsoft.com/office/powerpoint/2010/main" val="3939144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pic>
        <p:nvPicPr>
          <p:cNvPr id="24" name="图片 23"/>
          <p:cNvPicPr>
            <a:picLocks noChangeAspect="1"/>
          </p:cNvPicPr>
          <p:nvPr/>
        </p:nvPicPr>
        <p:blipFill>
          <a:blip r:embed="rId3"/>
          <a:stretch>
            <a:fillRect/>
          </a:stretch>
        </p:blipFill>
        <p:spPr>
          <a:xfrm>
            <a:off x="2427378" y="1587520"/>
            <a:ext cx="7337243" cy="4577536"/>
          </a:xfrm>
          <a:prstGeom prst="rect">
            <a:avLst/>
          </a:prstGeom>
        </p:spPr>
      </p:pic>
      <p:sp>
        <p:nvSpPr>
          <p:cNvPr id="26"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2015-2019 GLOBAL GAMES MARKET</a:t>
            </a:r>
            <a:r>
              <a:rPr lang="ja-JP" altLang="en-US" sz="1200" dirty="0"/>
              <a:t>」出典：</a:t>
            </a:r>
            <a:r>
              <a:rPr lang="en-US" altLang="ja-JP" sz="1200" dirty="0"/>
              <a:t>newzoo.com/</a:t>
            </a:r>
            <a:r>
              <a:rPr lang="en-US" altLang="ja-JP" sz="1200" dirty="0" err="1"/>
              <a:t>globalreportpreminum</a:t>
            </a:r>
            <a:r>
              <a:rPr lang="en-US" altLang="ja-JP" sz="1200" dirty="0"/>
              <a:t>/</a:t>
            </a:r>
            <a:r>
              <a:rPr lang="en-US" altLang="zh-CN" sz="1200" dirty="0"/>
              <a:t> </a:t>
            </a:r>
            <a:endParaRPr lang="en-US" sz="1200" dirty="0"/>
          </a:p>
        </p:txBody>
      </p:sp>
      <p:sp>
        <p:nvSpPr>
          <p:cNvPr id="4" name="円/楕円 3"/>
          <p:cNvSpPr/>
          <p:nvPr/>
        </p:nvSpPr>
        <p:spPr>
          <a:xfrm>
            <a:off x="8257897" y="2411309"/>
            <a:ext cx="1624233" cy="97665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rgbClr val="FF0000"/>
                </a:solidFill>
              </a:rPr>
              <a:t>約</a:t>
            </a:r>
            <a:r>
              <a:rPr lang="en-US" altLang="ja-JP" b="1" dirty="0" smtClean="0">
                <a:solidFill>
                  <a:srgbClr val="FF0000"/>
                </a:solidFill>
              </a:rPr>
              <a:t>12</a:t>
            </a:r>
            <a:r>
              <a:rPr lang="ja-JP" altLang="en-US" b="1" dirty="0" smtClean="0">
                <a:solidFill>
                  <a:srgbClr val="FF0000"/>
                </a:solidFill>
              </a:rPr>
              <a:t>兆円</a:t>
            </a:r>
            <a:endParaRPr lang="zh-CN" altLang="en-US" b="1" dirty="0">
              <a:solidFill>
                <a:srgbClr val="FF0000"/>
              </a:solidFill>
            </a:endParaRPr>
          </a:p>
        </p:txBody>
      </p:sp>
    </p:spTree>
    <p:extLst>
      <p:ext uri="{BB962C8B-B14F-4D97-AF65-F5344CB8AC3E}">
        <p14:creationId xmlns:p14="http://schemas.microsoft.com/office/powerpoint/2010/main" val="272730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678189" y="2534516"/>
            <a:ext cx="8835622" cy="3182158"/>
            <a:chOff x="1408510" y="2587600"/>
            <a:chExt cx="8835622" cy="3182158"/>
          </a:xfrm>
        </p:grpSpPr>
        <p:pic>
          <p:nvPicPr>
            <p:cNvPr id="5" name="图片 4"/>
            <p:cNvPicPr>
              <a:picLocks noChangeAspect="1"/>
            </p:cNvPicPr>
            <p:nvPr/>
          </p:nvPicPr>
          <p:blipFill>
            <a:blip r:embed="rId3"/>
            <a:stretch>
              <a:fillRect/>
            </a:stretch>
          </p:blipFill>
          <p:spPr>
            <a:xfrm>
              <a:off x="1408510" y="2587600"/>
              <a:ext cx="8835622" cy="2718653"/>
            </a:xfrm>
            <a:prstGeom prst="rect">
              <a:avLst/>
            </a:prstGeom>
          </p:spPr>
        </p:pic>
        <p:sp>
          <p:nvSpPr>
            <p:cNvPr id="8" name="矩形 7"/>
            <p:cNvSpPr/>
            <p:nvPr/>
          </p:nvSpPr>
          <p:spPr>
            <a:xfrm>
              <a:off x="5357122" y="5400426"/>
              <a:ext cx="938398" cy="369332"/>
            </a:xfrm>
            <a:prstGeom prst="rect">
              <a:avLst/>
            </a:prstGeom>
          </p:spPr>
          <p:txBody>
            <a:bodyPr wrap="none">
              <a:spAutoFit/>
            </a:bodyPr>
            <a:lstStyle/>
            <a:p>
              <a:pPr algn="ctr"/>
              <a:r>
                <a:rPr lang="en-US" b="1" dirty="0"/>
                <a:t>Pacman</a:t>
              </a:r>
            </a:p>
          </p:txBody>
        </p:sp>
      </p:grpSp>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11" name="正方形/長方形 10"/>
          <p:cNvSpPr/>
          <p:nvPr/>
        </p:nvSpPr>
        <p:spPr>
          <a:xfrm>
            <a:off x="0" y="1700577"/>
            <a:ext cx="11925300" cy="400110"/>
          </a:xfrm>
          <a:prstGeom prst="rect">
            <a:avLst/>
          </a:prstGeom>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a:t>
            </a:r>
            <a:r>
              <a:rPr lang="ja-JP" altLang="en-US" sz="2000" dirty="0" smtClean="0">
                <a:latin typeface="メイリオ" panose="020B0604030504040204" pitchFamily="50" charset="-128"/>
                <a:ea typeface="メイリオ" panose="020B0604030504040204" pitchFamily="50" charset="-128"/>
                <a:cs typeface="Times New Roman" panose="02020603050405020304" pitchFamily="18" charset="0"/>
              </a:rPr>
              <a:t>方法の提案</a:t>
            </a:r>
            <a:endParaRPr lang="en-US" altLang="zh-CN" sz="20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4</a:t>
            </a:fld>
            <a:endParaRPr lang="en-US"/>
          </a:p>
        </p:txBody>
      </p:sp>
      <p:cxnSp>
        <p:nvCxnSpPr>
          <p:cNvPr id="18" name="直線コネクタ 17"/>
          <p:cNvCxnSpPr/>
          <p:nvPr/>
        </p:nvCxnSpPr>
        <p:spPr>
          <a:xfrm>
            <a:off x="1509486" y="2124517"/>
            <a:ext cx="23077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399314" y="2109086"/>
            <a:ext cx="133684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335236" y="5801472"/>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Search</a:t>
            </a:r>
          </a:p>
        </p:txBody>
      </p:sp>
      <p:sp>
        <p:nvSpPr>
          <p:cNvPr id="25"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Pacman</a:t>
            </a:r>
            <a:r>
              <a:rPr lang="ja-JP" altLang="en-US" sz="1200" dirty="0"/>
              <a:t>」出典：</a:t>
            </a:r>
            <a:r>
              <a:rPr lang="en-US" sz="1200" i="1" dirty="0">
                <a:solidFill>
                  <a:srgbClr val="222222"/>
                </a:solidFill>
                <a:latin typeface="arial" panose="020B0604020202020204" pitchFamily="34" charset="0"/>
              </a:rPr>
              <a:t>PAC-MAN™ &amp; ©1980 BANDAI NAMCO Entertainment Inc.</a:t>
            </a:r>
            <a:endParaRPr lang="en-US" sz="1200" dirty="0"/>
          </a:p>
        </p:txBody>
      </p:sp>
      <p:sp>
        <p:nvSpPr>
          <p:cNvPr id="12" name="円/楕円 11"/>
          <p:cNvSpPr/>
          <p:nvPr/>
        </p:nvSpPr>
        <p:spPr>
          <a:xfrm>
            <a:off x="6470306" y="3017027"/>
            <a:ext cx="1211491" cy="12114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円/楕円 19"/>
          <p:cNvSpPr/>
          <p:nvPr/>
        </p:nvSpPr>
        <p:spPr>
          <a:xfrm>
            <a:off x="6736162" y="4580782"/>
            <a:ext cx="631026" cy="63102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61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2"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問題定義</a:t>
            </a:r>
            <a:r>
              <a:rPr lang="en-US" altLang="ja-JP" sz="2400" dirty="0">
                <a:solidFill>
                  <a:schemeClr val="bg1"/>
                </a:solidFill>
              </a:rPr>
              <a:t>[1]</a:t>
            </a:r>
            <a:endParaRPr lang="en-US" sz="2400"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20000"/>
          </a:bodyPr>
          <a:lstStyle/>
          <a:p>
            <a:pPr marL="0" indent="0">
              <a:buNone/>
            </a:pPr>
            <a:r>
              <a:rPr lang="en-US" dirty="0"/>
              <a:t>1.</a:t>
            </a:r>
            <a:r>
              <a:rPr lang="ja-JP" altLang="en-US" dirty="0"/>
              <a:t> 構成要素</a:t>
            </a:r>
            <a:endParaRPr lang="en-US" altLang="ja-JP" dirty="0"/>
          </a:p>
          <a:p>
            <a:pPr lvl="1"/>
            <a:r>
              <a:rPr lang="en-US" dirty="0"/>
              <a:t>Grid map: </a:t>
            </a:r>
            <a:r>
              <a:rPr lang="en-US" b="1" i="1" dirty="0"/>
              <a:t>M</a:t>
            </a:r>
            <a:r>
              <a:rPr lang="en-US" dirty="0"/>
              <a:t> x </a:t>
            </a:r>
            <a:r>
              <a:rPr lang="en-US" b="1" i="1" dirty="0"/>
              <a:t>N</a:t>
            </a:r>
          </a:p>
          <a:p>
            <a:pPr lvl="1"/>
            <a:r>
              <a:rPr lang="en-US" altLang="zh-CN" dirty="0"/>
              <a:t>Agents: </a:t>
            </a:r>
            <a:r>
              <a:rPr lang="en-US" altLang="zh-CN" b="1" i="1" dirty="0"/>
              <a:t>1</a:t>
            </a:r>
            <a:r>
              <a:rPr lang="en-US" altLang="zh-CN" dirty="0"/>
              <a:t> </a:t>
            </a:r>
            <a:r>
              <a:rPr lang="en-US" altLang="zh-CN" dirty="0" smtClean="0"/>
              <a:t>Target</a:t>
            </a:r>
            <a:r>
              <a:rPr lang="ja-JP" altLang="en-US" dirty="0" smtClean="0"/>
              <a:t>ターゲット</a:t>
            </a:r>
            <a:endParaRPr lang="en-US" altLang="zh-CN" dirty="0" smtClean="0"/>
          </a:p>
          <a:p>
            <a:pPr marL="457200" lvl="1" indent="0">
              <a:buNone/>
            </a:pPr>
            <a:r>
              <a:rPr lang="en-US" altLang="ja-JP" dirty="0"/>
              <a:t>	 </a:t>
            </a:r>
            <a:r>
              <a:rPr lang="en-US" altLang="ja-JP" dirty="0" smtClean="0"/>
              <a:t>  </a:t>
            </a:r>
            <a:r>
              <a:rPr lang="ja-JP" altLang="en-US" dirty="0"/>
              <a:t>　</a:t>
            </a:r>
            <a:r>
              <a:rPr lang="en-US" altLang="zh-CN" dirty="0"/>
              <a:t> </a:t>
            </a:r>
            <a:r>
              <a:rPr lang="ja-JP" altLang="en-US" dirty="0"/>
              <a:t>  </a:t>
            </a:r>
            <a:r>
              <a:rPr lang="en-US" altLang="zh-CN" b="1" i="1" dirty="0"/>
              <a:t>n</a:t>
            </a:r>
            <a:r>
              <a:rPr lang="en-US" altLang="zh-CN" dirty="0"/>
              <a:t> Pursuers </a:t>
            </a:r>
            <a:r>
              <a:rPr lang="ja-JP" altLang="en-US" dirty="0" smtClean="0"/>
              <a:t>追っ手 </a:t>
            </a:r>
            <a:r>
              <a:rPr lang="en-US" altLang="zh-CN" dirty="0" smtClean="0"/>
              <a:t>(</a:t>
            </a:r>
            <a:r>
              <a:rPr lang="en-US" altLang="zh-CN" b="1" i="1" dirty="0"/>
              <a:t>n</a:t>
            </a:r>
            <a:r>
              <a:rPr lang="en-US" altLang="zh-CN" dirty="0"/>
              <a:t> = 2,3…..N)</a:t>
            </a:r>
            <a:endParaRPr lang="en-US" b="1" i="1" dirty="0"/>
          </a:p>
          <a:p>
            <a:pPr lvl="1"/>
            <a:r>
              <a:rPr lang="en-US" dirty="0"/>
              <a:t>Obstacles</a:t>
            </a:r>
          </a:p>
          <a:p>
            <a:pPr marL="0" indent="0">
              <a:buNone/>
            </a:pPr>
            <a:r>
              <a:rPr lang="en-US" dirty="0"/>
              <a:t>2.</a:t>
            </a:r>
            <a:r>
              <a:rPr lang="ja-JP" altLang="en-US" dirty="0"/>
              <a:t> リアルタイム</a:t>
            </a:r>
            <a:endParaRPr lang="en-US" altLang="ja-JP" dirty="0"/>
          </a:p>
          <a:p>
            <a:pPr marL="0" indent="0">
              <a:buNone/>
            </a:pPr>
            <a:r>
              <a:rPr lang="en-US" altLang="ja-JP" dirty="0"/>
              <a:t>    Smooth frame rate for human eyes</a:t>
            </a:r>
          </a:p>
          <a:p>
            <a:pPr marL="0" indent="0">
              <a:buNone/>
            </a:pPr>
            <a:r>
              <a:rPr lang="en-US" altLang="ja-JP" sz="2400" dirty="0"/>
              <a:t> </a:t>
            </a:r>
            <a:r>
              <a:rPr lang="en-US" altLang="ja-JP" sz="2400" dirty="0" smtClean="0"/>
              <a:t>   </a:t>
            </a:r>
            <a:r>
              <a:rPr lang="ja-JP" altLang="en-US" sz="2400" dirty="0" smtClean="0"/>
              <a:t>（今回は</a:t>
            </a:r>
            <a:r>
              <a:rPr lang="en-US" altLang="ja-JP" sz="2400" dirty="0" smtClean="0"/>
              <a:t>0.1</a:t>
            </a:r>
            <a:r>
              <a:rPr lang="ja-JP" altLang="en-US" sz="2400" dirty="0" smtClean="0"/>
              <a:t>秒に</a:t>
            </a:r>
            <a:r>
              <a:rPr lang="en-US" altLang="ja-JP" sz="2400" dirty="0" smtClean="0"/>
              <a:t>1</a:t>
            </a:r>
            <a:r>
              <a:rPr lang="ja-JP" altLang="en-US" sz="2400" dirty="0" smtClean="0"/>
              <a:t>タイルを移動）</a:t>
            </a:r>
            <a:endParaRPr lang="en-US" altLang="ja-JP" sz="2400" dirty="0" smtClean="0"/>
          </a:p>
          <a:p>
            <a:pPr lvl="1"/>
            <a:r>
              <a:rPr lang="en-US" altLang="ja-JP" dirty="0" smtClean="0"/>
              <a:t>Planning time </a:t>
            </a:r>
            <a:r>
              <a:rPr lang="ja-JP" altLang="en-US" dirty="0" smtClean="0"/>
              <a:t>計画過程</a:t>
            </a:r>
            <a:endParaRPr lang="en-US" altLang="ja-JP" dirty="0" smtClean="0"/>
          </a:p>
          <a:p>
            <a:pPr lvl="1"/>
            <a:r>
              <a:rPr lang="en-US" altLang="ja-JP" dirty="0" smtClean="0"/>
              <a:t>Moving </a:t>
            </a:r>
            <a:r>
              <a:rPr lang="en-US" altLang="ja-JP" dirty="0"/>
              <a:t>time</a:t>
            </a:r>
            <a:r>
              <a:rPr lang="ja-JP" altLang="en-US" dirty="0"/>
              <a:t> 移動過程（描画過程）</a:t>
            </a:r>
            <a:endParaRPr lang="en-US" altLang="ja-JP" dirty="0"/>
          </a:p>
          <a:p>
            <a:pPr marL="0" indent="0">
              <a:buNone/>
            </a:pPr>
            <a:r>
              <a:rPr lang="en-US" altLang="ja-JP" dirty="0"/>
              <a:t>3. </a:t>
            </a:r>
            <a:r>
              <a:rPr lang="ja-JP" altLang="en-US" dirty="0"/>
              <a:t>評価指標</a:t>
            </a:r>
            <a:endParaRPr lang="en-US" altLang="ja-JP" dirty="0"/>
          </a:p>
          <a:p>
            <a:pPr lvl="1"/>
            <a:r>
              <a:rPr lang="ja-JP" altLang="en-US" dirty="0"/>
              <a:t>計算時間</a:t>
            </a:r>
            <a:endParaRPr lang="en-US" altLang="ja-JP" dirty="0"/>
          </a:p>
          <a:p>
            <a:pPr lvl="1"/>
            <a:r>
              <a:rPr lang="ja-JP" altLang="en-US" dirty="0"/>
              <a:t>捕獲成功率</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5</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273409" y="2706015"/>
            <a:ext cx="356858" cy="363855"/>
          </a:xfrm>
          <a:prstGeom prst="rect">
            <a:avLst/>
          </a:prstGeom>
        </p:spPr>
      </p:pic>
      <p:pic>
        <p:nvPicPr>
          <p:cNvPr id="12" name="図 11"/>
          <p:cNvPicPr>
            <a:picLocks noChangeAspect="1"/>
          </p:cNvPicPr>
          <p:nvPr/>
        </p:nvPicPr>
        <p:blipFill>
          <a:blip r:embed="rId5"/>
          <a:stretch>
            <a:fillRect/>
          </a:stretch>
        </p:blipFill>
        <p:spPr>
          <a:xfrm>
            <a:off x="6875056" y="2706015"/>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4918139" y="2411321"/>
            <a:ext cx="349226" cy="344595"/>
          </a:xfrm>
          <a:prstGeom prst="rect">
            <a:avLst/>
          </a:prstGeom>
        </p:spPr>
      </p:pic>
      <p:sp>
        <p:nvSpPr>
          <p:cNvPr id="11"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50" presetClass="path" presetSubtype="0" accel="50000" decel="50000" fill="hold" nodeType="clickEffect">
                                  <p:stCondLst>
                                    <p:cond delay="0"/>
                                  </p:stCondLst>
                                  <p:childTnLst>
                                    <p:animMotion origin="layout" path="M 1.66667E-6 0.00208 L 0.21055 0.00208 C 0.30508 0.00208 0.42161 0.025 0.42161 0.04375 L 0.42161 0.08588 " pathEditMode="relative" rAng="0" ptsTypes="AAAA">
                                      <p:cBhvr>
                                        <p:cTn id="42" dur="2000" fill="hold"/>
                                        <p:tgtEl>
                                          <p:spTgt spid="13"/>
                                        </p:tgtEl>
                                        <p:attrNameLst>
                                          <p:attrName>ppt_x</p:attrName>
                                          <p:attrName>ppt_y</p:attrName>
                                        </p:attrNameLst>
                                      </p:cBhvr>
                                      <p:rCtr x="21081" y="4190"/>
                                    </p:animMotion>
                                  </p:childTnLst>
                                </p:cTn>
                              </p:par>
                              <p:par>
                                <p:cTn id="43" presetID="50" presetClass="path" presetSubtype="0" accel="50000" decel="50000" fill="hold" nodeType="withEffect">
                                  <p:stCondLst>
                                    <p:cond delay="0"/>
                                  </p:stCondLst>
                                  <p:childTnLst>
                                    <p:animMotion origin="layout" path="M 3.33333E-6 -4.81481E-6 L 0.06588 -4.81481E-6 C 0.09557 -4.81481E-6 0.13216 0.1125 0.13216 0.20394 L 0.13216 0.40857 " pathEditMode="relative" rAng="0" ptsTypes="AAAA">
                                      <p:cBhvr>
                                        <p:cTn id="44" dur="2000" fill="hold"/>
                                        <p:tgtEl>
                                          <p:spTgt spid="7"/>
                                        </p:tgtEl>
                                        <p:attrNameLst>
                                          <p:attrName>ppt_x</p:attrName>
                                          <p:attrName>ppt_y</p:attrName>
                                        </p:attrNameLst>
                                      </p:cBhvr>
                                      <p:rCtr x="6602" y="20417"/>
                                    </p:animMotion>
                                  </p:childTnLst>
                                </p:cTn>
                              </p:par>
                              <p:par>
                                <p:cTn id="45" presetID="50" presetClass="path" presetSubtype="0" accel="50000" decel="50000" fill="hold" nodeType="withEffect">
                                  <p:stCondLst>
                                    <p:cond delay="0"/>
                                  </p:stCondLst>
                                  <p:childTnLst>
                                    <p:animMotion origin="layout" path="M -0.00586 -4.81481E-6 L 0.09765 -4.81481E-6 C 0.14401 -4.81481E-6 0.2013 0.1125 0.2013 0.20417 L 0.2013 0.40857 " pathEditMode="relative" rAng="0" ptsTypes="AAAA">
                                      <p:cBhvr>
                                        <p:cTn id="46" dur="2000" fill="hold"/>
                                        <p:tgtEl>
                                          <p:spTgt spid="12"/>
                                        </p:tgtEl>
                                        <p:attrNameLst>
                                          <p:attrName>ppt_x</p:attrName>
                                          <p:attrName>ppt_y</p:attrName>
                                        </p:attrNameLst>
                                      </p:cBhvr>
                                      <p:rCtr x="10352" y="20417"/>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Effect transition="in" filter="fade">
                                      <p:cBhvr>
                                        <p:cTn id="61" dur="500"/>
                                        <p:tgtEl>
                                          <p:spTgt spid="3">
                                            <p:txEl>
                                              <p:pRg st="5" end="5"/>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500"/>
                                        <p:tgtEl>
                                          <p:spTgt spid="3">
                                            <p:txEl>
                                              <p:pRg st="6" end="6"/>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Effect transition="in" filter="fade">
                                      <p:cBhvr>
                                        <p:cTn id="67" dur="500"/>
                                        <p:tgtEl>
                                          <p:spTgt spid="3">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500"/>
                                        <p:tgtEl>
                                          <p:spTgt spid="3">
                                            <p:txEl>
                                              <p:pRg st="8" end="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10" end="10"/>
                                            </p:txEl>
                                          </p:spTgt>
                                        </p:tgtEl>
                                        <p:attrNameLst>
                                          <p:attrName>style.visibility</p:attrName>
                                        </p:attrNameLst>
                                      </p:cBhvr>
                                      <p:to>
                                        <p:strVal val="visible"/>
                                      </p:to>
                                    </p:set>
                                    <p:animEffect transition="in" filter="fade">
                                      <p:cBhvr>
                                        <p:cTn id="78" dur="500"/>
                                        <p:tgtEl>
                                          <p:spTgt spid="3">
                                            <p:txEl>
                                              <p:pRg st="10" end="10"/>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Effect transition="in" filter="fade">
                                      <p:cBhvr>
                                        <p:cTn id="81" dur="500"/>
                                        <p:tgtEl>
                                          <p:spTgt spid="3">
                                            <p:txEl>
                                              <p:pRg st="11" end="11"/>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r>
              <a:rPr lang="en-US" altLang="ja-JP" sz="2400" dirty="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normAutofit/>
          </a:bodyPr>
          <a:lstStyle/>
          <a:p>
            <a:pPr marL="0" indent="0">
              <a:buNone/>
            </a:pPr>
            <a:r>
              <a:rPr lang="ja-JP" altLang="en-US" sz="2400" dirty="0">
                <a:latin typeface="メイリオ" panose="020B0604030504040204" pitchFamily="50" charset="-128"/>
                <a:ea typeface="メイリオ" panose="020B0604030504040204" pitchFamily="50" charset="-128"/>
              </a:rPr>
              <a:t>目的</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　ターゲットの移動性を抑制</a:t>
            </a:r>
            <a:endParaRPr lang="en-US" altLang="ja-JP" sz="2400"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6</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7826"/>
            <a:ext cx="5392063" cy="846977"/>
            <a:chOff x="1668550" y="24089067"/>
            <a:chExt cx="7310683" cy="1209522"/>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4806510"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4806510" y="24859048"/>
              <a:ext cx="359999" cy="360000"/>
            </a:xfrm>
            <a:prstGeom prst="rect">
              <a:avLst/>
            </a:prstGeom>
          </p:spPr>
        </p:pic>
        <p:pic>
          <p:nvPicPr>
            <p:cNvPr id="24" name="図 23"/>
            <p:cNvPicPr>
              <a:picLocks noChangeAspect="1"/>
            </p:cNvPicPr>
            <p:nvPr/>
          </p:nvPicPr>
          <p:blipFill rotWithShape="1">
            <a:blip r:embed="rId7"/>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0" name="テキスト ボックス 29"/>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369331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P1</a:t>
            </a:r>
            <a:r>
              <a:rPr lang="ja-JP" altLang="en-US" dirty="0" smtClean="0">
                <a:latin typeface="メイリオ" panose="020B0604030504040204" pitchFamily="50" charset="-128"/>
                <a:ea typeface="メイリオ" panose="020B0604030504040204" pitchFamily="50" charset="-128"/>
              </a:rPr>
              <a:t>の各方向</a:t>
            </a:r>
            <a:r>
              <a:rPr lang="ja-JP" altLang="en-US" dirty="0">
                <a:latin typeface="メイリオ" panose="020B0604030504040204" pitchFamily="50" charset="-128"/>
                <a:ea typeface="メイリオ" panose="020B0604030504040204" pitchFamily="50" charset="-128"/>
              </a:rPr>
              <a:t>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rPr>
              <a:t>計算</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Pursuer-cover-set: 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より早く辿り着ける領域のタイルの数</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P1</a:t>
            </a:r>
            <a:r>
              <a:rPr lang="ja-JP" altLang="en-US" dirty="0" smtClean="0">
                <a:latin typeface="メイリオ" panose="020B0604030504040204" pitchFamily="50" charset="-128"/>
                <a:ea typeface="メイリオ" panose="020B0604030504040204" pitchFamily="50" charset="-128"/>
              </a:rPr>
              <a:t>の</a:t>
            </a:r>
            <a:r>
              <a:rPr lang="ja-JP" altLang="en-US" b="1" dirty="0" smtClean="0">
                <a:solidFill>
                  <a:srgbClr val="FF0000"/>
                </a:solidFill>
                <a:latin typeface="メイリオ" panose="020B0604030504040204" pitchFamily="50" charset="-128"/>
                <a:ea typeface="メイリオ" panose="020B0604030504040204" pitchFamily="50" charset="-128"/>
              </a:rPr>
              <a:t>右</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rPr>
              <a:t>計算。</a:t>
            </a:r>
            <a:endParaRPr lang="en-US" altLang="zh-CN"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7</a:t>
            </a:fld>
            <a:endParaRPr lang="en-US"/>
          </a:p>
        </p:txBody>
      </p:sp>
      <p:sp>
        <p:nvSpPr>
          <p:cNvPr id="6" name="文本框 5"/>
          <p:cNvSpPr txBox="1"/>
          <p:nvPr/>
        </p:nvSpPr>
        <p:spPr>
          <a:xfrm>
            <a:off x="2118737" y="1982161"/>
            <a:ext cx="480447" cy="369332"/>
          </a:xfrm>
          <a:prstGeom prst="rect">
            <a:avLst/>
          </a:prstGeom>
          <a:noFill/>
        </p:spPr>
        <p:txBody>
          <a:bodyPr wrap="square" rtlCol="0">
            <a:spAutoFit/>
          </a:bodyPr>
          <a:lstStyle/>
          <a:p>
            <a:pPr algn="ctr"/>
            <a:r>
              <a:rPr lang="en-US" b="1" i="1" dirty="0"/>
              <a:t>P1</a:t>
            </a:r>
          </a:p>
        </p:txBody>
      </p:sp>
      <p:sp>
        <p:nvSpPr>
          <p:cNvPr id="32" name="文本框 31"/>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3" name="文本框 32"/>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8" name="文本框 37"/>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39" name="文本框 38"/>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0" name="右矢印 39"/>
          <p:cNvSpPr/>
          <p:nvPr/>
        </p:nvSpPr>
        <p:spPr>
          <a:xfrm>
            <a:off x="2558909" y="2011832"/>
            <a:ext cx="369587" cy="245166"/>
          </a:xfrm>
          <a:prstGeom prst="rightArrow">
            <a:avLst/>
          </a:prstGeom>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363760" y="1578548"/>
            <a:ext cx="287549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b="1" dirty="0">
                  <a:latin typeface="Meiryo" panose="020B0604030504040204" pitchFamily="50" charset="-128"/>
                  <a:ea typeface="Meiryo" panose="020B0604030504040204" pitchFamily="50" charset="-128"/>
                </a:rPr>
                <a:t>優先キュー</a:t>
              </a:r>
            </a:p>
          </p:txBody>
        </p:sp>
      </p:grpSp>
      <p:sp>
        <p:nvSpPr>
          <p:cNvPr id="87" name="テキスト ボックス 86"/>
          <p:cNvSpPr txBox="1"/>
          <p:nvPr/>
        </p:nvSpPr>
        <p:spPr>
          <a:xfrm>
            <a:off x="6690093" y="3515919"/>
            <a:ext cx="2436400" cy="1292662"/>
          </a:xfrm>
          <a:prstGeom prst="rect">
            <a:avLst/>
          </a:prstGeom>
          <a:noFill/>
        </p:spPr>
        <p:txBody>
          <a:bodyPr wrap="square" rtlCol="0">
            <a:spAutoFit/>
          </a:bodyPr>
          <a:lstStyle/>
          <a:p>
            <a:pPr>
              <a:lnSpc>
                <a:spcPct val="130000"/>
              </a:lnSpc>
            </a:pPr>
            <a:r>
              <a:rPr lang="en-US" altLang="ja-JP" sz="1500" dirty="0"/>
              <a:t>[(3,1), “Pursuer”, time = 1] </a:t>
            </a:r>
          </a:p>
          <a:p>
            <a:pPr>
              <a:lnSpc>
                <a:spcPct val="130000"/>
              </a:lnSpc>
            </a:pPr>
            <a:r>
              <a:rPr lang="en-US" altLang="ja-JP" sz="1500" dirty="0"/>
              <a:t>[(4,0), “Pursuer”, time = 1]</a:t>
            </a:r>
          </a:p>
          <a:p>
            <a:pPr>
              <a:lnSpc>
                <a:spcPct val="130000"/>
              </a:lnSpc>
            </a:pPr>
            <a:r>
              <a:rPr lang="en-US" altLang="ja-JP" sz="1500" dirty="0"/>
              <a:t>[(5,1), “Pursuer”, time = 1]</a:t>
            </a:r>
          </a:p>
          <a:p>
            <a:pPr>
              <a:lnSpc>
                <a:spcPct val="130000"/>
              </a:lnSpc>
            </a:pPr>
            <a:r>
              <a:rPr lang="en-US" altLang="ja-JP" sz="1500" dirty="0"/>
              <a:t>[(4,2), “Pursuer”, time = 1]</a:t>
            </a:r>
            <a:endParaRPr kumimoji="1" lang="ja-JP" altLang="en-US" sz="15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500" dirty="0"/>
              <a:t>[(4,1), “Pursuer”, time = 0] </a:t>
            </a:r>
            <a:endParaRPr kumimoji="1" lang="ja-JP" altLang="en-US" sz="15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500" dirty="0"/>
              <a:t>[(8,3), “Pursuer”, time = 0] </a:t>
            </a:r>
            <a:endParaRPr kumimoji="1" lang="ja-JP" altLang="en-US" sz="1500" dirty="0"/>
          </a:p>
        </p:txBody>
      </p:sp>
      <p:sp>
        <p:nvSpPr>
          <p:cNvPr id="80" name="テキスト ボックス 79"/>
          <p:cNvSpPr txBox="1"/>
          <p:nvPr/>
        </p:nvSpPr>
        <p:spPr>
          <a:xfrm>
            <a:off x="3209013" y="4558377"/>
            <a:ext cx="2436400" cy="402803"/>
          </a:xfrm>
          <a:prstGeom prst="rect">
            <a:avLst/>
          </a:prstGeom>
          <a:noFill/>
        </p:spPr>
        <p:txBody>
          <a:bodyPr wrap="square" rtlCol="0">
            <a:spAutoFit/>
          </a:bodyPr>
          <a:lstStyle/>
          <a:p>
            <a:pPr>
              <a:lnSpc>
                <a:spcPct val="150000"/>
              </a:lnSpc>
            </a:pPr>
            <a:r>
              <a:rPr lang="en-US" altLang="ja-JP" sz="1500" dirty="0"/>
              <a:t>[(8,8), “Pursuer”, time = 0] </a:t>
            </a:r>
            <a:endParaRPr kumimoji="1" lang="ja-JP" altLang="en-US" sz="15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500" dirty="0"/>
              <a:t>[(1,6), “Pursuer”, time = 0] </a:t>
            </a:r>
            <a:endParaRPr kumimoji="1" lang="ja-JP" altLang="en-US" sz="15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500" dirty="0"/>
              <a:t>[(5,5), “Target”, time = 0] </a:t>
            </a:r>
            <a:endParaRPr kumimoji="1" lang="ja-JP" altLang="en-US" sz="1500" dirty="0"/>
          </a:p>
        </p:txBody>
      </p:sp>
      <p:sp>
        <p:nvSpPr>
          <p:cNvPr id="34" name="文本框 33"/>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35" name="文本框 34"/>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6" name="文本框 35"/>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7" name="文本框 36"/>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1" name="文本框 40"/>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grpSp>
        <p:nvGrpSpPr>
          <p:cNvPr id="42" name="グループ化 41"/>
          <p:cNvGrpSpPr/>
          <p:nvPr/>
        </p:nvGrpSpPr>
        <p:grpSpPr>
          <a:xfrm>
            <a:off x="1034119" y="5787826"/>
            <a:ext cx="5392063" cy="846977"/>
            <a:chOff x="1668550" y="24089067"/>
            <a:chExt cx="7310683" cy="1209522"/>
          </a:xfrm>
        </p:grpSpPr>
        <p:pic>
          <p:nvPicPr>
            <p:cNvPr id="43" name="図 4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44" name="図 43"/>
            <p:cNvPicPr>
              <a:picLocks noChangeAspect="1"/>
            </p:cNvPicPr>
            <p:nvPr/>
          </p:nvPicPr>
          <p:blipFill rotWithShape="1">
            <a:blip r:embed="rId7"/>
            <a:srcRect t="1728" r="17634" b="15907"/>
            <a:stretch/>
          </p:blipFill>
          <p:spPr>
            <a:xfrm>
              <a:off x="4806510" y="24097313"/>
              <a:ext cx="359999" cy="360000"/>
            </a:xfrm>
            <a:prstGeom prst="rect">
              <a:avLst/>
            </a:prstGeom>
          </p:spPr>
        </p:pic>
        <p:pic>
          <p:nvPicPr>
            <p:cNvPr id="45" name="図 44"/>
            <p:cNvPicPr>
              <a:picLocks noChangeAspect="1"/>
            </p:cNvPicPr>
            <p:nvPr/>
          </p:nvPicPr>
          <p:blipFill rotWithShape="1">
            <a:blip r:embed="rId8"/>
            <a:srcRect l="1" t="15595" r="19537" b="10939"/>
            <a:stretch/>
          </p:blipFill>
          <p:spPr>
            <a:xfrm>
              <a:off x="4806510" y="24859048"/>
              <a:ext cx="359999" cy="360000"/>
            </a:xfrm>
            <a:prstGeom prst="rect">
              <a:avLst/>
            </a:prstGeom>
          </p:spPr>
        </p:pic>
        <p:pic>
          <p:nvPicPr>
            <p:cNvPr id="46" name="図 45"/>
            <p:cNvPicPr>
              <a:picLocks noChangeAspect="1"/>
            </p:cNvPicPr>
            <p:nvPr/>
          </p:nvPicPr>
          <p:blipFill rotWithShape="1">
            <a:blip r:embed="rId9"/>
            <a:srcRect l="1351" r="1351"/>
            <a:stretch/>
          </p:blipFill>
          <p:spPr>
            <a:xfrm>
              <a:off x="1670586" y="24838551"/>
              <a:ext cx="360000" cy="360000"/>
            </a:xfrm>
            <a:prstGeom prst="rect">
              <a:avLst/>
            </a:prstGeom>
          </p:spPr>
        </p:pic>
        <p:sp>
          <p:nvSpPr>
            <p:cNvPr id="47" name="テキスト ボックス 4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48" name="テキスト ボックス 4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49" name="テキスト ボックス 48"/>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50" name="テキスト ボックス 49"/>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par>
                          <p:cTn id="8" fill="hold">
                            <p:stCondLst>
                              <p:cond delay="500"/>
                            </p:stCondLst>
                            <p:childTnLst>
                              <p:par>
                                <p:cTn id="9" presetID="42" presetClass="path" presetSubtype="0" accel="50000" decel="50000" fill="hold" grpId="2" nodeType="afterEffect">
                                  <p:stCondLst>
                                    <p:cond delay="0"/>
                                  </p:stCondLst>
                                  <p:childTnLst>
                                    <p:animMotion origin="layout" path="M 8.33333E-7 3.33333E-6 L 0.41588 0.02615 " pathEditMode="relative" rAng="0" ptsTypes="AA">
                                      <p:cBhvr>
                                        <p:cTn id="10" dur="1500" fill="hold"/>
                                        <p:tgtEl>
                                          <p:spTgt spid="40"/>
                                        </p:tgtEl>
                                        <p:attrNameLst>
                                          <p:attrName>ppt_x</p:attrName>
                                          <p:attrName>ppt_y</p:attrName>
                                        </p:attrNameLst>
                                      </p:cBhvr>
                                      <p:rCtr x="20794" y="1296"/>
                                    </p:animMotion>
                                  </p:childTnLst>
                                </p:cTn>
                              </p:par>
                            </p:childTnLst>
                          </p:cTn>
                        </p:par>
                        <p:par>
                          <p:cTn id="11" fill="hold">
                            <p:stCondLst>
                              <p:cond delay="2000"/>
                            </p:stCondLst>
                            <p:childTnLst>
                              <p:par>
                                <p:cTn id="12" presetID="22" presetClass="entr" presetSubtype="4" fill="hold" grpId="0" nodeType="after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wipe(down)">
                                      <p:cBhvr>
                                        <p:cTn id="14" dur="500"/>
                                        <p:tgtEl>
                                          <p:spTgt spid="79"/>
                                        </p:tgtEl>
                                      </p:cBhvr>
                                    </p:animEffect>
                                  </p:childTnLst>
                                </p:cTn>
                              </p:par>
                            </p:childTnLst>
                          </p:cTn>
                        </p:par>
                        <p:par>
                          <p:cTn id="15" fill="hold">
                            <p:stCondLst>
                              <p:cond delay="2500"/>
                            </p:stCondLst>
                            <p:childTnLst>
                              <p:par>
                                <p:cTn id="16" presetID="42" presetClass="path" presetSubtype="0" accel="50000" decel="50000" fill="hold" grpId="2" nodeType="afterEffect">
                                  <p:stCondLst>
                                    <p:cond delay="0"/>
                                  </p:stCondLst>
                                  <p:childTnLst>
                                    <p:animMotion origin="layout" path="M -3.125E-6 3.33333E-6 L 0.28841 -0.03542 " pathEditMode="relative" rAng="0" ptsTypes="AA">
                                      <p:cBhvr>
                                        <p:cTn id="17" dur="1500" fill="hold"/>
                                        <p:tgtEl>
                                          <p:spTgt spid="79"/>
                                        </p:tgtEl>
                                        <p:attrNameLst>
                                          <p:attrName>ppt_x</p:attrName>
                                          <p:attrName>ppt_y</p:attrName>
                                        </p:attrNameLst>
                                      </p:cBhvr>
                                      <p:rCtr x="14414" y="-1782"/>
                                    </p:animMotion>
                                  </p:childTnLst>
                                </p:cTn>
                              </p:par>
                            </p:childTnLst>
                          </p:cTn>
                        </p:par>
                        <p:par>
                          <p:cTn id="18" fill="hold">
                            <p:stCondLst>
                              <p:cond delay="4000"/>
                            </p:stCondLst>
                            <p:childTnLst>
                              <p:par>
                                <p:cTn id="19" presetID="22" presetClass="entr" presetSubtype="4" fill="hold" grpId="0" nodeType="after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down)">
                                      <p:cBhvr>
                                        <p:cTn id="21" dur="500"/>
                                        <p:tgtEl>
                                          <p:spTgt spid="80"/>
                                        </p:tgtEl>
                                      </p:cBhvr>
                                    </p:animEffect>
                                  </p:childTnLst>
                                </p:cTn>
                              </p:par>
                            </p:childTnLst>
                          </p:cTn>
                        </p:par>
                        <p:par>
                          <p:cTn id="22" fill="hold">
                            <p:stCondLst>
                              <p:cond delay="4500"/>
                            </p:stCondLst>
                            <p:childTnLst>
                              <p:par>
                                <p:cTn id="23" presetID="42" presetClass="path" presetSubtype="0" accel="50000" decel="50000" fill="hold" grpId="2" nodeType="afterEffect">
                                  <p:stCondLst>
                                    <p:cond delay="0"/>
                                  </p:stCondLst>
                                  <p:childTnLst>
                                    <p:animMotion origin="layout" path="M -0.00469 -0.00417 L 0.28451 -0.27176 " pathEditMode="relative" rAng="0" ptsTypes="AA">
                                      <p:cBhvr>
                                        <p:cTn id="24" dur="1500" fill="hold"/>
                                        <p:tgtEl>
                                          <p:spTgt spid="80"/>
                                        </p:tgtEl>
                                        <p:attrNameLst>
                                          <p:attrName>ppt_x</p:attrName>
                                          <p:attrName>ppt_y</p:attrName>
                                        </p:attrNameLst>
                                      </p:cBhvr>
                                      <p:rCtr x="14453" y="-13380"/>
                                    </p:animMotion>
                                  </p:childTnLst>
                                </p:cTn>
                              </p:par>
                            </p:childTnLst>
                          </p:cTn>
                        </p:par>
                        <p:par>
                          <p:cTn id="25" fill="hold">
                            <p:stCondLst>
                              <p:cond delay="6000"/>
                            </p:stCondLst>
                            <p:childTnLst>
                              <p:par>
                                <p:cTn id="26" presetID="22" presetClass="entr" presetSubtype="4" fill="hold" grpId="0" nodeType="after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wipe(down)">
                                      <p:cBhvr>
                                        <p:cTn id="28" dur="500"/>
                                        <p:tgtEl>
                                          <p:spTgt spid="81"/>
                                        </p:tgtEl>
                                      </p:cBhvr>
                                    </p:animEffect>
                                  </p:childTnLst>
                                </p:cTn>
                              </p:par>
                            </p:childTnLst>
                          </p:cTn>
                        </p:par>
                        <p:par>
                          <p:cTn id="29" fill="hold">
                            <p:stCondLst>
                              <p:cond delay="6500"/>
                            </p:stCondLst>
                            <p:childTnLst>
                              <p:par>
                                <p:cTn id="30" presetID="42" presetClass="path" presetSubtype="0" accel="50000" decel="50000" fill="hold" grpId="2" nodeType="afterEffect">
                                  <p:stCondLst>
                                    <p:cond delay="0"/>
                                  </p:stCondLst>
                                  <p:childTnLst>
                                    <p:animMotion origin="layout" path="M 0.00117 -0.00417 L 0.5125 -0.12315 " pathEditMode="relative" rAng="0" ptsTypes="AA">
                                      <p:cBhvr>
                                        <p:cTn id="31" dur="1500" fill="hold"/>
                                        <p:tgtEl>
                                          <p:spTgt spid="81"/>
                                        </p:tgtEl>
                                        <p:attrNameLst>
                                          <p:attrName>ppt_x</p:attrName>
                                          <p:attrName>ppt_y</p:attrName>
                                        </p:attrNameLst>
                                      </p:cBhvr>
                                      <p:rCtr x="25560" y="-5949"/>
                                    </p:animMotion>
                                  </p:childTnLst>
                                </p:cTn>
                              </p:par>
                            </p:childTnLst>
                          </p:cTn>
                        </p:par>
                        <p:par>
                          <p:cTn id="32" fill="hold">
                            <p:stCondLst>
                              <p:cond delay="8000"/>
                            </p:stCondLst>
                            <p:childTnLst>
                              <p:par>
                                <p:cTn id="33" presetID="22" presetClass="entr" presetSubtype="4" fill="hold" grpId="0"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down)">
                                      <p:cBhvr>
                                        <p:cTn id="35" dur="500"/>
                                        <p:tgtEl>
                                          <p:spTgt spid="82"/>
                                        </p:tgtEl>
                                      </p:cBhvr>
                                    </p:animEffect>
                                  </p:childTnLst>
                                </p:cTn>
                              </p:par>
                            </p:childTnLst>
                          </p:cTn>
                        </p:par>
                        <p:par>
                          <p:cTn id="36" fill="hold">
                            <p:stCondLst>
                              <p:cond delay="8500"/>
                            </p:stCondLst>
                            <p:childTnLst>
                              <p:par>
                                <p:cTn id="37" presetID="42" presetClass="path" presetSubtype="0" accel="50000" decel="50000" fill="hold" grpId="2" nodeType="afterEffect">
                                  <p:stCondLst>
                                    <p:cond delay="0"/>
                                  </p:stCondLst>
                                  <p:childTnLst>
                                    <p:animMotion origin="layout" path="M 0.00117 -0.00833 L 0.37396 -0.025 " pathEditMode="relative" rAng="0" ptsTypes="AA">
                                      <p:cBhvr>
                                        <p:cTn id="38" dur="1500" fill="hold"/>
                                        <p:tgtEl>
                                          <p:spTgt spid="82"/>
                                        </p:tgtEl>
                                        <p:attrNameLst>
                                          <p:attrName>ppt_x</p:attrName>
                                          <p:attrName>ppt_y</p:attrName>
                                        </p:attrNameLst>
                                      </p:cBhvr>
                                      <p:rCtr x="18633" y="-83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3" nodeType="clickEffect">
                                  <p:stCondLst>
                                    <p:cond delay="0"/>
                                  </p:stCondLst>
                                  <p:childTnLst>
                                    <p:animMotion origin="layout" path="M 0.41588 0.02615 L 3.75E-6 -7.40741E-7 " pathEditMode="relative" rAng="0" ptsTypes="AA">
                                      <p:cBhvr>
                                        <p:cTn id="42" dur="1500" fill="hold"/>
                                        <p:tgtEl>
                                          <p:spTgt spid="40"/>
                                        </p:tgtEl>
                                        <p:attrNameLst>
                                          <p:attrName>ppt_x</p:attrName>
                                          <p:attrName>ppt_y</p:attrName>
                                        </p:attrNameLst>
                                      </p:cBhvr>
                                      <p:rCtr x="-20573" y="-1366"/>
                                    </p:animMotion>
                                  </p:childTnLst>
                                </p:cTn>
                              </p:par>
                            </p:childTnLst>
                          </p:cTn>
                        </p:par>
                        <p:par>
                          <p:cTn id="43" fill="hold">
                            <p:stCondLst>
                              <p:cond delay="1500"/>
                            </p:stCondLst>
                            <p:childTnLst>
                              <p:par>
                                <p:cTn id="44" presetID="22" presetClass="exit" presetSubtype="4" fill="hold" grpId="1" nodeType="afterEffect">
                                  <p:stCondLst>
                                    <p:cond delay="0"/>
                                  </p:stCondLst>
                                  <p:childTnLst>
                                    <p:animEffect transition="out" filter="wipe(down)">
                                      <p:cBhvr>
                                        <p:cTn id="45" dur="500"/>
                                        <p:tgtEl>
                                          <p:spTgt spid="40"/>
                                        </p:tgtEl>
                                      </p:cBhvr>
                                    </p:animEffect>
                                    <p:set>
                                      <p:cBhvr>
                                        <p:cTn id="46" dur="1" fill="hold">
                                          <p:stCondLst>
                                            <p:cond delay="499"/>
                                          </p:stCondLst>
                                        </p:cTn>
                                        <p:tgtEl>
                                          <p:spTgt spid="40"/>
                                        </p:tgtEl>
                                        <p:attrNameLst>
                                          <p:attrName>style.visibility</p:attrName>
                                        </p:attrNameLst>
                                      </p:cBhvr>
                                      <p:to>
                                        <p:strVal val="hidden"/>
                                      </p:to>
                                    </p:se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fade">
                                      <p:cBhvr>
                                        <p:cTn id="50" dur="500"/>
                                        <p:tgtEl>
                                          <p:spTgt spid="128"/>
                                        </p:tgtEl>
                                      </p:cBhvr>
                                    </p:animEffect>
                                  </p:childTnLst>
                                </p:cTn>
                              </p:par>
                            </p:childTnLst>
                          </p:cTn>
                        </p:par>
                        <p:par>
                          <p:cTn id="51" fill="hold">
                            <p:stCondLst>
                              <p:cond delay="2500"/>
                            </p:stCondLst>
                            <p:childTnLst>
                              <p:par>
                                <p:cTn id="52" presetID="22" presetClass="entr" presetSubtype="4" fill="hold" grpId="0" nodeType="after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wipe(down)">
                                      <p:cBhvr>
                                        <p:cTn id="54" dur="500"/>
                                        <p:tgtEl>
                                          <p:spTgt spid="87"/>
                                        </p:tgtEl>
                                      </p:cBhvr>
                                    </p:animEffect>
                                  </p:childTnLst>
                                </p:cTn>
                              </p:par>
                            </p:childTnLst>
                          </p:cTn>
                        </p:par>
                        <p:par>
                          <p:cTn id="55" fill="hold">
                            <p:stCondLst>
                              <p:cond delay="3000"/>
                            </p:stCondLst>
                            <p:childTnLst>
                              <p:par>
                                <p:cTn id="56" presetID="42" presetClass="path" presetSubtype="0" accel="50000" decel="50000" fill="hold" grpId="3" nodeType="afterEffect">
                                  <p:stCondLst>
                                    <p:cond delay="0"/>
                                  </p:stCondLst>
                                  <p:childTnLst>
                                    <p:animMotion origin="layout" path="M 0.28841 -0.04144 L 1.45833E-6 -2.22222E-6 " pathEditMode="relative" rAng="0" ptsTypes="AA">
                                      <p:cBhvr>
                                        <p:cTn id="57" dur="1500" fill="hold"/>
                                        <p:tgtEl>
                                          <p:spTgt spid="79"/>
                                        </p:tgtEl>
                                        <p:attrNameLst>
                                          <p:attrName>ppt_x</p:attrName>
                                          <p:attrName>ppt_y</p:attrName>
                                        </p:attrNameLst>
                                      </p:cBhvr>
                                      <p:rCtr x="-14883" y="2037"/>
                                    </p:animMotion>
                                  </p:childTnLst>
                                </p:cTn>
                              </p:par>
                            </p:childTnLst>
                          </p:cTn>
                        </p:par>
                        <p:par>
                          <p:cTn id="58" fill="hold">
                            <p:stCondLst>
                              <p:cond delay="4500"/>
                            </p:stCondLst>
                            <p:childTnLst>
                              <p:par>
                                <p:cTn id="59" presetID="22" presetClass="exit" presetSubtype="4" fill="hold" grpId="1" nodeType="afterEffect">
                                  <p:stCondLst>
                                    <p:cond delay="0"/>
                                  </p:stCondLst>
                                  <p:childTnLst>
                                    <p:animEffect transition="out" filter="wipe(down)">
                                      <p:cBhvr>
                                        <p:cTn id="60" dur="500"/>
                                        <p:tgtEl>
                                          <p:spTgt spid="79"/>
                                        </p:tgtEl>
                                      </p:cBhvr>
                                    </p:animEffect>
                                    <p:set>
                                      <p:cBhvr>
                                        <p:cTn id="61" dur="1" fill="hold">
                                          <p:stCondLst>
                                            <p:cond delay="499"/>
                                          </p:stCondLst>
                                        </p:cTn>
                                        <p:tgtEl>
                                          <p:spTgt spid="79"/>
                                        </p:tgtEl>
                                        <p:attrNameLst>
                                          <p:attrName>style.visibility</p:attrName>
                                        </p:attrNameLst>
                                      </p:cBhvr>
                                      <p:to>
                                        <p:strVal val="hidden"/>
                                      </p:to>
                                    </p:set>
                                  </p:childTnLst>
                                </p:cTn>
                              </p:par>
                            </p:childTnLst>
                          </p:cTn>
                        </p:par>
                        <p:par>
                          <p:cTn id="62" fill="hold">
                            <p:stCondLst>
                              <p:cond delay="5000"/>
                            </p:stCondLst>
                            <p:childTnLst>
                              <p:par>
                                <p:cTn id="63" presetID="10" presetClass="entr" presetSubtype="0" fill="hold" nodeType="afterEffect">
                                  <p:stCondLst>
                                    <p:cond delay="0"/>
                                  </p:stCondLst>
                                  <p:childTnLst>
                                    <p:set>
                                      <p:cBhvr>
                                        <p:cTn id="64" dur="1" fill="hold">
                                          <p:stCondLst>
                                            <p:cond delay="0"/>
                                          </p:stCondLst>
                                        </p:cTn>
                                        <p:tgtEl>
                                          <p:spTgt spid="129"/>
                                        </p:tgtEl>
                                        <p:attrNameLst>
                                          <p:attrName>style.visibility</p:attrName>
                                        </p:attrNameLst>
                                      </p:cBhvr>
                                      <p:to>
                                        <p:strVal val="visible"/>
                                      </p:to>
                                    </p:set>
                                    <p:animEffect transition="in" filter="fade">
                                      <p:cBhvr>
                                        <p:cTn id="65" dur="500"/>
                                        <p:tgtEl>
                                          <p:spTgt spid="129"/>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93"/>
                                        </p:tgtEl>
                                        <p:attrNameLst>
                                          <p:attrName>style.visibility</p:attrName>
                                        </p:attrNameLst>
                                      </p:cBhvr>
                                      <p:to>
                                        <p:strVal val="visible"/>
                                      </p:to>
                                    </p:set>
                                    <p:animEffect transition="in" filter="wipe(down)">
                                      <p:cBhvr>
                                        <p:cTn id="69" dur="500"/>
                                        <p:tgtEl>
                                          <p:spTgt spid="93"/>
                                        </p:tgtEl>
                                      </p:cBhvr>
                                    </p:animEffect>
                                  </p:childTnLst>
                                </p:cTn>
                              </p:par>
                            </p:childTnLst>
                          </p:cTn>
                        </p:par>
                        <p:par>
                          <p:cTn id="70" fill="hold">
                            <p:stCondLst>
                              <p:cond delay="6000"/>
                            </p:stCondLst>
                            <p:childTnLst>
                              <p:par>
                                <p:cTn id="71" presetID="42" presetClass="path" presetSubtype="0" accel="50000" decel="50000" fill="hold" grpId="3" nodeType="afterEffect">
                                  <p:stCondLst>
                                    <p:cond delay="0"/>
                                  </p:stCondLst>
                                  <p:childTnLst>
                                    <p:animMotion origin="layout" path="M 0.28359 -0.27847 L -8.33333E-7 -1.48148E-6 " pathEditMode="relative" rAng="0" ptsTypes="AA">
                                      <p:cBhvr>
                                        <p:cTn id="72" dur="1500" fill="hold"/>
                                        <p:tgtEl>
                                          <p:spTgt spid="80"/>
                                        </p:tgtEl>
                                        <p:attrNameLst>
                                          <p:attrName>ppt_x</p:attrName>
                                          <p:attrName>ppt_y</p:attrName>
                                        </p:attrNameLst>
                                      </p:cBhvr>
                                      <p:rCtr x="-14180" y="13912"/>
                                    </p:animMotion>
                                  </p:childTnLst>
                                </p:cTn>
                              </p:par>
                            </p:childTnLst>
                          </p:cTn>
                        </p:par>
                        <p:par>
                          <p:cTn id="73" fill="hold">
                            <p:stCondLst>
                              <p:cond delay="7500"/>
                            </p:stCondLst>
                            <p:childTnLst>
                              <p:par>
                                <p:cTn id="74" presetID="22" presetClass="exit" presetSubtype="4" fill="hold" grpId="1" nodeType="afterEffect">
                                  <p:stCondLst>
                                    <p:cond delay="0"/>
                                  </p:stCondLst>
                                  <p:childTnLst>
                                    <p:animEffect transition="out" filter="wipe(down)">
                                      <p:cBhvr>
                                        <p:cTn id="75" dur="500"/>
                                        <p:tgtEl>
                                          <p:spTgt spid="80"/>
                                        </p:tgtEl>
                                      </p:cBhvr>
                                    </p:animEffect>
                                    <p:set>
                                      <p:cBhvr>
                                        <p:cTn id="76" dur="1" fill="hold">
                                          <p:stCondLst>
                                            <p:cond delay="499"/>
                                          </p:stCondLst>
                                        </p:cTn>
                                        <p:tgtEl>
                                          <p:spTgt spid="80"/>
                                        </p:tgtEl>
                                        <p:attrNameLst>
                                          <p:attrName>style.visibility</p:attrName>
                                        </p:attrNameLst>
                                      </p:cBhvr>
                                      <p:to>
                                        <p:strVal val="hidden"/>
                                      </p:to>
                                    </p:set>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130"/>
                                        </p:tgtEl>
                                        <p:attrNameLst>
                                          <p:attrName>style.visibility</p:attrName>
                                        </p:attrNameLst>
                                      </p:cBhvr>
                                      <p:to>
                                        <p:strVal val="visible"/>
                                      </p:to>
                                    </p:set>
                                    <p:animEffect transition="in" filter="fade">
                                      <p:cBhvr>
                                        <p:cTn id="80" dur="500"/>
                                        <p:tgtEl>
                                          <p:spTgt spid="130"/>
                                        </p:tgtEl>
                                      </p:cBhvr>
                                    </p:animEffect>
                                  </p:childTnLst>
                                </p:cTn>
                              </p:par>
                            </p:childTnLst>
                          </p:cTn>
                        </p:par>
                        <p:par>
                          <p:cTn id="81" fill="hold">
                            <p:stCondLst>
                              <p:cond delay="8500"/>
                            </p:stCondLst>
                            <p:childTnLst>
                              <p:par>
                                <p:cTn id="82" presetID="42" presetClass="path" presetSubtype="0" accel="50000" decel="50000" fill="hold" grpId="3" nodeType="afterEffect">
                                  <p:stCondLst>
                                    <p:cond delay="0"/>
                                  </p:stCondLst>
                                  <p:childTnLst>
                                    <p:animMotion origin="layout" path="M 0.51263 -0.12338 L 6.25E-7 1.11111E-6 " pathEditMode="relative" rAng="0" ptsTypes="AA">
                                      <p:cBhvr>
                                        <p:cTn id="83" dur="1500" fill="hold"/>
                                        <p:tgtEl>
                                          <p:spTgt spid="81"/>
                                        </p:tgtEl>
                                        <p:attrNameLst>
                                          <p:attrName>ppt_x</p:attrName>
                                          <p:attrName>ppt_y</p:attrName>
                                        </p:attrNameLst>
                                      </p:cBhvr>
                                      <p:rCtr x="-25859" y="6157"/>
                                    </p:animMotion>
                                  </p:childTnLst>
                                </p:cTn>
                              </p:par>
                            </p:childTnLst>
                          </p:cTn>
                        </p:par>
                        <p:par>
                          <p:cTn id="84" fill="hold">
                            <p:stCondLst>
                              <p:cond delay="10000"/>
                            </p:stCondLst>
                            <p:childTnLst>
                              <p:par>
                                <p:cTn id="85" presetID="22" presetClass="exit" presetSubtype="4" fill="hold" grpId="1" nodeType="afterEffect">
                                  <p:stCondLst>
                                    <p:cond delay="0"/>
                                  </p:stCondLst>
                                  <p:childTnLst>
                                    <p:animEffect transition="out" filter="wipe(down)">
                                      <p:cBhvr>
                                        <p:cTn id="86" dur="500"/>
                                        <p:tgtEl>
                                          <p:spTgt spid="81"/>
                                        </p:tgtEl>
                                      </p:cBhvr>
                                    </p:animEffect>
                                    <p:set>
                                      <p:cBhvr>
                                        <p:cTn id="87" dur="1" fill="hold">
                                          <p:stCondLst>
                                            <p:cond delay="499"/>
                                          </p:stCondLst>
                                        </p:cTn>
                                        <p:tgtEl>
                                          <p:spTgt spid="81"/>
                                        </p:tgtEl>
                                        <p:attrNameLst>
                                          <p:attrName>style.visibility</p:attrName>
                                        </p:attrNameLst>
                                      </p:cBhvr>
                                      <p:to>
                                        <p:strVal val="hidden"/>
                                      </p:to>
                                    </p:se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131"/>
                                        </p:tgtEl>
                                        <p:attrNameLst>
                                          <p:attrName>style.visibility</p:attrName>
                                        </p:attrNameLst>
                                      </p:cBhvr>
                                      <p:to>
                                        <p:strVal val="visible"/>
                                      </p:to>
                                    </p:set>
                                    <p:animEffect transition="in" filter="fade">
                                      <p:cBhvr>
                                        <p:cTn id="91" dur="500"/>
                                        <p:tgtEl>
                                          <p:spTgt spid="131"/>
                                        </p:tgtEl>
                                      </p:cBhvr>
                                    </p:animEffect>
                                  </p:childTnLst>
                                </p:cTn>
                              </p:par>
                            </p:childTnLst>
                          </p:cTn>
                        </p:par>
                        <p:par>
                          <p:cTn id="92" fill="hold">
                            <p:stCondLst>
                              <p:cond delay="11000"/>
                            </p:stCondLst>
                            <p:childTnLst>
                              <p:par>
                                <p:cTn id="93" presetID="42" presetClass="path" presetSubtype="0" accel="50000" decel="50000" fill="hold" grpId="3" nodeType="afterEffect">
                                  <p:stCondLst>
                                    <p:cond delay="0"/>
                                  </p:stCondLst>
                                  <p:childTnLst>
                                    <p:animMotion origin="layout" path="M 0.37396 -0.02963 L 6.25E-7 -4.07407E-6 " pathEditMode="relative" rAng="0" ptsTypes="AA">
                                      <p:cBhvr>
                                        <p:cTn id="94" dur="1500" fill="hold"/>
                                        <p:tgtEl>
                                          <p:spTgt spid="82"/>
                                        </p:tgtEl>
                                        <p:attrNameLst>
                                          <p:attrName>ppt_x</p:attrName>
                                          <p:attrName>ppt_y</p:attrName>
                                        </p:attrNameLst>
                                      </p:cBhvr>
                                      <p:rCtr x="-18659" y="1644"/>
                                    </p:animMotion>
                                  </p:childTnLst>
                                </p:cTn>
                              </p:par>
                            </p:childTnLst>
                          </p:cTn>
                        </p:par>
                        <p:par>
                          <p:cTn id="95" fill="hold">
                            <p:stCondLst>
                              <p:cond delay="12500"/>
                            </p:stCondLst>
                            <p:childTnLst>
                              <p:par>
                                <p:cTn id="96" presetID="22" presetClass="exit" presetSubtype="4" fill="hold" grpId="1" nodeType="afterEffect">
                                  <p:stCondLst>
                                    <p:cond delay="0"/>
                                  </p:stCondLst>
                                  <p:childTnLst>
                                    <p:animEffect transition="out" filter="wipe(down)">
                                      <p:cBhvr>
                                        <p:cTn id="97" dur="500"/>
                                        <p:tgtEl>
                                          <p:spTgt spid="82"/>
                                        </p:tgtEl>
                                      </p:cBhvr>
                                    </p:animEffect>
                                    <p:set>
                                      <p:cBhvr>
                                        <p:cTn id="98" dur="1" fill="hold">
                                          <p:stCondLst>
                                            <p:cond delay="499"/>
                                          </p:stCondLst>
                                        </p:cTn>
                                        <p:tgtEl>
                                          <p:spTgt spid="82"/>
                                        </p:tgtEl>
                                        <p:attrNameLst>
                                          <p:attrName>style.visibility</p:attrName>
                                        </p:attrNameLst>
                                      </p:cBhvr>
                                      <p:to>
                                        <p:strVal val="hidden"/>
                                      </p:to>
                                    </p:set>
                                  </p:childTnLst>
                                </p:cTn>
                              </p:par>
                            </p:childTnLst>
                          </p:cTn>
                        </p:par>
                        <p:par>
                          <p:cTn id="99" fill="hold">
                            <p:stCondLst>
                              <p:cond delay="13000"/>
                            </p:stCondLst>
                            <p:childTnLst>
                              <p:par>
                                <p:cTn id="100" presetID="10" presetClass="entr" presetSubtype="0" fill="hold" nodeType="afterEffect">
                                  <p:stCondLst>
                                    <p:cond delay="0"/>
                                  </p:stCondLst>
                                  <p:childTnLst>
                                    <p:set>
                                      <p:cBhvr>
                                        <p:cTn id="101" dur="1" fill="hold">
                                          <p:stCondLst>
                                            <p:cond delay="0"/>
                                          </p:stCondLst>
                                        </p:cTn>
                                        <p:tgtEl>
                                          <p:spTgt spid="133"/>
                                        </p:tgtEl>
                                        <p:attrNameLst>
                                          <p:attrName>style.visibility</p:attrName>
                                        </p:attrNameLst>
                                      </p:cBhvr>
                                      <p:to>
                                        <p:strVal val="visible"/>
                                      </p:to>
                                    </p:set>
                                    <p:animEffect transition="in" filter="fade">
                                      <p:cBhvr>
                                        <p:cTn id="102" dur="500"/>
                                        <p:tgtEl>
                                          <p:spTgt spid="133"/>
                                        </p:tgtEl>
                                      </p:cBhvr>
                                    </p:animEffect>
                                  </p:childTnLst>
                                </p:cTn>
                              </p:par>
                            </p:childTnLst>
                          </p:cTn>
                        </p:par>
                        <p:par>
                          <p:cTn id="103" fill="hold">
                            <p:stCondLst>
                              <p:cond delay="13500"/>
                            </p:stCondLst>
                            <p:childTnLst>
                              <p:par>
                                <p:cTn id="104" presetID="42" presetClass="path" presetSubtype="0" accel="50000" decel="50000" fill="hold" grpId="1" nodeType="afterEffect">
                                  <p:stCondLst>
                                    <p:cond delay="0"/>
                                  </p:stCondLst>
                                  <p:childTnLst>
                                    <p:animMotion origin="layout" path="M 2.29167E-6 4.44444E-6 L -0.00052 -0.19537 " pathEditMode="relative" rAng="0" ptsTypes="AA">
                                      <p:cBhvr>
                                        <p:cTn id="105" dur="1500" fill="hold"/>
                                        <p:tgtEl>
                                          <p:spTgt spid="87"/>
                                        </p:tgtEl>
                                        <p:attrNameLst>
                                          <p:attrName>ppt_x</p:attrName>
                                          <p:attrName>ppt_y</p:attrName>
                                        </p:attrNameLst>
                                      </p:cBhvr>
                                      <p:rCtr x="-26" y="-9769"/>
                                    </p:animMotion>
                                  </p:childTnLst>
                                </p:cTn>
                              </p:par>
                              <p:par>
                                <p:cTn id="106" presetID="42" presetClass="path" presetSubtype="0" accel="50000" decel="50000" fill="hold" grpId="1" nodeType="withEffect">
                                  <p:stCondLst>
                                    <p:cond delay="0"/>
                                  </p:stCondLst>
                                  <p:childTnLst>
                                    <p:animMotion origin="layout" path="M 4.16667E-6 -4.07407E-6 L -0.00131 -0.15856 " pathEditMode="relative" rAng="0" ptsTypes="AA">
                                      <p:cBhvr>
                                        <p:cTn id="107" dur="15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40" grpId="3"/>
      <p:bldP spid="79" grpId="0"/>
      <p:bldP spid="79" grpId="1"/>
      <p:bldP spid="79" grpId="2"/>
      <p:bldP spid="79" grpId="3"/>
      <p:bldP spid="80" grpId="0"/>
      <p:bldP spid="80" grpId="1"/>
      <p:bldP spid="80" grpId="2"/>
      <p:bldP spid="80" grpId="3"/>
      <p:bldP spid="81" grpId="0"/>
      <p:bldP spid="81" grpId="1"/>
      <p:bldP spid="81" grpId="2"/>
      <p:bldP spid="81" grpId="3"/>
      <p:bldP spid="82" grpId="0"/>
      <p:bldP spid="82" grpId="1"/>
      <p:bldP spid="82" grpId="2"/>
      <p:bldP spid="82" grpId="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35700" y="1578548"/>
            <a:ext cx="293370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6" name="グループ化 5"/>
          <p:cNvGrpSpPr/>
          <p:nvPr/>
        </p:nvGrpSpPr>
        <p:grpSpPr>
          <a:xfrm>
            <a:off x="6560550" y="2126789"/>
            <a:ext cx="2436400" cy="2677656"/>
            <a:chOff x="6675000" y="2123882"/>
            <a:chExt cx="2436400" cy="2677656"/>
          </a:xfrm>
        </p:grpSpPr>
        <p:sp>
          <p:nvSpPr>
            <p:cNvPr id="40" name="テキスト ボックス 39"/>
            <p:cNvSpPr txBox="1"/>
            <p:nvPr/>
          </p:nvSpPr>
          <p:spPr>
            <a:xfrm>
              <a:off x="6675000" y="2123882"/>
              <a:ext cx="2436400" cy="2677656"/>
            </a:xfrm>
            <a:prstGeom prst="rect">
              <a:avLst/>
            </a:prstGeom>
            <a:noFill/>
          </p:spPr>
          <p:txBody>
            <a:bodyPr wrap="square" rtlCol="0">
              <a:spAutoFit/>
            </a:bodyPr>
            <a:lstStyle/>
            <a:p>
              <a:pPr>
                <a:lnSpc>
                  <a:spcPct val="150000"/>
                </a:lnSpc>
              </a:pPr>
              <a:r>
                <a:rPr lang="en-US" altLang="ja-JP" sz="1400" dirty="0"/>
                <a:t>[location, “Pursuer”, time = 2] </a:t>
              </a:r>
              <a:endParaRPr kumimoji="1" lang="ja-JP" altLang="en-US" sz="1400" dirty="0"/>
            </a:p>
            <a:p>
              <a:pPr>
                <a:lnSpc>
                  <a:spcPct val="150000"/>
                </a:lnSpc>
              </a:pPr>
              <a:r>
                <a:rPr lang="en-US" altLang="ja-JP" sz="1400" dirty="0"/>
                <a:t>[location, “Pursuer”, time = 2] </a:t>
              </a:r>
              <a:endParaRPr kumimoji="1" lang="ja-JP" altLang="en-US" sz="1400" dirty="0"/>
            </a:p>
            <a:p>
              <a:pPr>
                <a:lnSpc>
                  <a:spcPct val="150000"/>
                </a:lnSpc>
              </a:pPr>
              <a:r>
                <a:rPr lang="en-US" altLang="ja-JP" sz="1400" dirty="0"/>
                <a:t>[location, “Pursuer”, time = 2] </a:t>
              </a:r>
              <a:endParaRPr kumimoji="1" lang="ja-JP" altLang="en-US" sz="1400" dirty="0"/>
            </a:p>
            <a:p>
              <a:pPr>
                <a:lnSpc>
                  <a:spcPct val="150000"/>
                </a:lnSpc>
              </a:pPr>
              <a:r>
                <a:rPr lang="en-US" altLang="ja-JP" sz="1400" dirty="0"/>
                <a:t>[location, “Pursuer”, time = 2]</a:t>
              </a:r>
            </a:p>
            <a:p>
              <a:pPr algn="ctr">
                <a:lnSpc>
                  <a:spcPct val="150000"/>
                </a:lnSpc>
              </a:pPr>
              <a:r>
                <a:rPr lang="en-US" altLang="ja-JP" sz="1400" dirty="0"/>
                <a:t>…</a:t>
              </a:r>
            </a:p>
            <a:p>
              <a:pPr>
                <a:lnSpc>
                  <a:spcPct val="150000"/>
                </a:lnSpc>
              </a:pPr>
              <a:r>
                <a:rPr lang="en-US" altLang="ja-JP" sz="1400" dirty="0"/>
                <a:t>[location, “Target”, time = 2] </a:t>
              </a:r>
              <a:endParaRPr kumimoji="1" lang="ja-JP" altLang="en-US" sz="1400" dirty="0"/>
            </a:p>
            <a:p>
              <a:pPr>
                <a:lnSpc>
                  <a:spcPct val="150000"/>
                </a:lnSpc>
              </a:pPr>
              <a:r>
                <a:rPr lang="en-US" altLang="ja-JP" sz="1400" dirty="0"/>
                <a:t> </a:t>
              </a:r>
              <a:endParaRPr kumimoji="1" lang="ja-JP" altLang="en-US" sz="1400" dirty="0"/>
            </a:p>
            <a:p>
              <a:pPr>
                <a:lnSpc>
                  <a:spcPct val="150000"/>
                </a:lnSpc>
              </a:pP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endParaRPr kumimoji="1" lang="ja-JP" altLang="en-US" sz="1400" dirty="0"/>
            </a:p>
          </p:txBody>
        </p:sp>
      </p:grpSp>
      <p:sp>
        <p:nvSpPr>
          <p:cNvPr id="7" name="テキスト ボックス 6"/>
          <p:cNvSpPr txBox="1"/>
          <p:nvPr/>
        </p:nvSpPr>
        <p:spPr>
          <a:xfrm>
            <a:off x="9169400" y="2863762"/>
            <a:ext cx="3022599" cy="1200329"/>
          </a:xfrm>
          <a:prstGeom prst="rect">
            <a:avLst/>
          </a:prstGeom>
          <a:noFill/>
        </p:spPr>
        <p:txBody>
          <a:bodyPr wrap="square" rtlCol="0">
            <a:spAutoFit/>
          </a:bodyPr>
          <a:lstStyle/>
          <a:p>
            <a:pPr algn="ctr"/>
            <a:r>
              <a:rPr lang="en-US" altLang="zh-CN" dirty="0"/>
              <a:t>Pursuer-cover-set</a:t>
            </a:r>
          </a:p>
          <a:p>
            <a:pPr algn="ctr"/>
            <a:r>
              <a:rPr lang="ja-JP" altLang="en-US" dirty="0"/>
              <a:t>（</a:t>
            </a:r>
            <a:r>
              <a:rPr lang="en-US" altLang="ja-JP" dirty="0"/>
              <a:t>Pursuer</a:t>
            </a:r>
            <a:r>
              <a:rPr lang="ja-JP" altLang="en-US" dirty="0"/>
              <a:t>の到達可能領域タイルの数）</a:t>
            </a:r>
            <a:endParaRPr lang="en-US" altLang="zh-CN" dirty="0"/>
          </a:p>
          <a:p>
            <a:pPr algn="ctr"/>
            <a:r>
              <a:rPr lang="en-US" altLang="zh-CN" b="1" dirty="0"/>
              <a:t>85</a:t>
            </a:r>
            <a:endParaRPr lang="zh-CN" altLang="en-US" b="1"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9</a:t>
            </a:fld>
            <a:endParaRPr lang="en-US"/>
          </a:p>
        </p:txBody>
      </p:sp>
      <p:sp>
        <p:nvSpPr>
          <p:cNvPr id="33" name="テキスト ボックス 32"/>
          <p:cNvSpPr txBox="1"/>
          <p:nvPr/>
        </p:nvSpPr>
        <p:spPr>
          <a:xfrm>
            <a:off x="6560550" y="3078337"/>
            <a:ext cx="2305572" cy="646331"/>
          </a:xfrm>
          <a:prstGeom prst="rect">
            <a:avLst/>
          </a:prstGeom>
          <a:noFill/>
        </p:spPr>
        <p:txBody>
          <a:bodyPr wrap="square" rtlCol="0">
            <a:spAutoFit/>
          </a:bodyPr>
          <a:lstStyle/>
          <a:p>
            <a:pPr algn="ctr"/>
            <a:r>
              <a:rPr lang="en-US" altLang="zh-CN" dirty="0"/>
              <a:t>Priority Queue</a:t>
            </a:r>
          </a:p>
          <a:p>
            <a:pPr algn="ctr"/>
            <a:r>
              <a:rPr lang="ja-JP" altLang="en-US" dirty="0"/>
              <a:t>が</a:t>
            </a:r>
            <a:r>
              <a:rPr lang="ja-JP" altLang="en-US" dirty="0" smtClean="0"/>
              <a:t>空に</a:t>
            </a:r>
            <a:r>
              <a:rPr lang="ja-JP" altLang="en-US" dirty="0"/>
              <a:t>なると</a:t>
            </a:r>
            <a:r>
              <a:rPr lang="ja-JP" altLang="en-US" dirty="0">
                <a:solidFill>
                  <a:srgbClr val="FF0000"/>
                </a:solidFill>
              </a:rPr>
              <a:t>終了</a:t>
            </a:r>
            <a:endParaRPr lang="zh-CN" altLang="en-US" dirty="0">
              <a:solidFill>
                <a:srgbClr val="FF0000"/>
              </a:solidFill>
            </a:endParaRPr>
          </a:p>
        </p:txBody>
      </p:sp>
      <p:sp>
        <p:nvSpPr>
          <p:cNvPr id="32" name="文本框 31"/>
          <p:cNvSpPr txBox="1"/>
          <p:nvPr/>
        </p:nvSpPr>
        <p:spPr>
          <a:xfrm>
            <a:off x="1353232" y="3841939"/>
            <a:ext cx="480447" cy="369332"/>
          </a:xfrm>
          <a:prstGeom prst="rect">
            <a:avLst/>
          </a:prstGeom>
          <a:noFill/>
        </p:spPr>
        <p:txBody>
          <a:bodyPr wrap="square" rtlCol="0">
            <a:spAutoFit/>
          </a:bodyPr>
          <a:lstStyle/>
          <a:p>
            <a:pPr algn="ctr"/>
            <a:r>
              <a:rPr lang="en-US" b="1" i="1" dirty="0"/>
              <a:t>P4</a:t>
            </a:r>
          </a:p>
        </p:txBody>
      </p:sp>
      <p:sp>
        <p:nvSpPr>
          <p:cNvPr id="34" name="文本框 33"/>
          <p:cNvSpPr txBox="1"/>
          <p:nvPr/>
        </p:nvSpPr>
        <p:spPr>
          <a:xfrm>
            <a:off x="2852864" y="3469521"/>
            <a:ext cx="480447" cy="369332"/>
          </a:xfrm>
          <a:prstGeom prst="rect">
            <a:avLst/>
          </a:prstGeom>
          <a:noFill/>
        </p:spPr>
        <p:txBody>
          <a:bodyPr wrap="square" rtlCol="0">
            <a:spAutoFit/>
          </a:bodyPr>
          <a:lstStyle/>
          <a:p>
            <a:pPr algn="ctr"/>
            <a:r>
              <a:rPr lang="en-US" b="1" i="1" dirty="0"/>
              <a:t>T</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41" name="文本框 40"/>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grpSp>
        <p:nvGrpSpPr>
          <p:cNvPr id="42" name="グループ化 41"/>
          <p:cNvGrpSpPr/>
          <p:nvPr/>
        </p:nvGrpSpPr>
        <p:grpSpPr>
          <a:xfrm>
            <a:off x="1034119" y="5787826"/>
            <a:ext cx="5392063" cy="846977"/>
            <a:chOff x="1668550" y="24089067"/>
            <a:chExt cx="7310683" cy="1209522"/>
          </a:xfrm>
        </p:grpSpPr>
        <p:pic>
          <p:nvPicPr>
            <p:cNvPr id="43" name="図 42"/>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44" name="図 43"/>
            <p:cNvPicPr>
              <a:picLocks noChangeAspect="1"/>
            </p:cNvPicPr>
            <p:nvPr/>
          </p:nvPicPr>
          <p:blipFill rotWithShape="1">
            <a:blip r:embed="rId6"/>
            <a:srcRect t="1728" r="17634" b="15907"/>
            <a:stretch/>
          </p:blipFill>
          <p:spPr>
            <a:xfrm>
              <a:off x="4806510" y="24097313"/>
              <a:ext cx="359999" cy="360000"/>
            </a:xfrm>
            <a:prstGeom prst="rect">
              <a:avLst/>
            </a:prstGeom>
          </p:spPr>
        </p:pic>
        <p:pic>
          <p:nvPicPr>
            <p:cNvPr id="45" name="図 44"/>
            <p:cNvPicPr>
              <a:picLocks noChangeAspect="1"/>
            </p:cNvPicPr>
            <p:nvPr/>
          </p:nvPicPr>
          <p:blipFill rotWithShape="1">
            <a:blip r:embed="rId7"/>
            <a:srcRect l="1" t="15595" r="19537" b="10939"/>
            <a:stretch/>
          </p:blipFill>
          <p:spPr>
            <a:xfrm>
              <a:off x="4806510" y="24859048"/>
              <a:ext cx="359999" cy="360000"/>
            </a:xfrm>
            <a:prstGeom prst="rect">
              <a:avLst/>
            </a:prstGeom>
          </p:spPr>
        </p:pic>
        <p:pic>
          <p:nvPicPr>
            <p:cNvPr id="46" name="図 45"/>
            <p:cNvPicPr>
              <a:picLocks noChangeAspect="1"/>
            </p:cNvPicPr>
            <p:nvPr/>
          </p:nvPicPr>
          <p:blipFill rotWithShape="1">
            <a:blip r:embed="rId8"/>
            <a:srcRect l="1351" r="1351"/>
            <a:stretch/>
          </p:blipFill>
          <p:spPr>
            <a:xfrm>
              <a:off x="1670586" y="24838551"/>
              <a:ext cx="360000" cy="360000"/>
            </a:xfrm>
            <a:prstGeom prst="rect">
              <a:avLst/>
            </a:prstGeom>
          </p:spPr>
        </p:pic>
        <p:sp>
          <p:nvSpPr>
            <p:cNvPr id="47" name="テキスト ボックス 4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48" name="テキスト ボックス 4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49" name="テキスト ボックス 48"/>
            <p:cNvSpPr txBox="1"/>
            <p:nvPr/>
          </p:nvSpPr>
          <p:spPr>
            <a:xfrm>
              <a:off x="5238121" y="24089067"/>
              <a:ext cx="374111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50" name="テキスト ボックス 49"/>
            <p:cNvSpPr txBox="1"/>
            <p:nvPr/>
          </p:nvSpPr>
          <p:spPr>
            <a:xfrm>
              <a:off x="5238121" y="24857983"/>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3131</TotalTime>
  <Words>2609</Words>
  <Application>Microsoft Office PowerPoint</Application>
  <PresentationFormat>ワイド画面</PresentationFormat>
  <Paragraphs>409</Paragraphs>
  <Slides>21</Slides>
  <Notes>21</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21</vt:i4>
      </vt:variant>
    </vt:vector>
  </HeadingPairs>
  <TitlesOfParts>
    <vt:vector size="36" baseType="lpstr">
      <vt:lpstr>等线</vt:lpstr>
      <vt:lpstr>等线 Light</vt:lpstr>
      <vt:lpstr>ＭＳ 明朝</vt:lpstr>
      <vt:lpstr>宋体</vt:lpstr>
      <vt:lpstr>メイリオ</vt:lpstr>
      <vt:lpstr>メイリオ</vt:lpstr>
      <vt:lpstr>游ゴシック</vt:lpstr>
      <vt:lpstr>游ゴシック Light</vt:lpstr>
      <vt:lpstr>Arial</vt:lpstr>
      <vt:lpstr>Arial</vt:lpstr>
      <vt:lpstr>Calibri</vt:lpstr>
      <vt:lpstr>Calibri Light</vt:lpstr>
      <vt:lpstr>Cambria Math</vt:lpstr>
      <vt:lpstr>Times New Roman</vt:lpstr>
      <vt:lpstr>Office 主题​​</vt:lpstr>
      <vt:lpstr> リアルタイムグリッド環境における マルチエージェントの単一移動対象捕獲の探索法</vt:lpstr>
      <vt:lpstr>目次</vt:lpstr>
      <vt:lpstr>研究背景</vt:lpstr>
      <vt:lpstr>研究背景</vt:lpstr>
      <vt:lpstr>問題定義[1]</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vt:lpstr>
      <vt:lpstr>評価実験 - 提案手法と従来手法との比較実験</vt:lpstr>
      <vt:lpstr>評価実験 - 提案手法と実応用手法との比較実験</vt:lpstr>
      <vt:lpstr>まとめ</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tangxiao</cp:lastModifiedBy>
  <cp:revision>225</cp:revision>
  <dcterms:created xsi:type="dcterms:W3CDTF">2016-12-04T13:44:00Z</dcterms:created>
  <dcterms:modified xsi:type="dcterms:W3CDTF">2017-03-15T10:04:57Z</dcterms:modified>
</cp:coreProperties>
</file>