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88" r:id="rId3"/>
    <p:sldId id="257" r:id="rId4"/>
    <p:sldId id="291" r:id="rId5"/>
    <p:sldId id="267" r:id="rId6"/>
    <p:sldId id="259" r:id="rId7"/>
    <p:sldId id="260" r:id="rId8"/>
    <p:sldId id="272" r:id="rId9"/>
    <p:sldId id="273" r:id="rId10"/>
    <p:sldId id="275" r:id="rId11"/>
    <p:sldId id="276" r:id="rId12"/>
    <p:sldId id="278" r:id="rId13"/>
    <p:sldId id="279" r:id="rId14"/>
    <p:sldId id="280" r:id="rId15"/>
    <p:sldId id="283" r:id="rId16"/>
    <p:sldId id="285" r:id="rId17"/>
    <p:sldId id="292" r:id="rId18"/>
    <p:sldId id="286" r:id="rId19"/>
    <p:sldId id="287" r:id="rId20"/>
    <p:sldId id="266" r:id="rId21"/>
    <p:sldId id="289" r:id="rId2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CB9"/>
    <a:srgbClr val="E4A9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6" autoAdjust="0"/>
    <p:restoredTop sz="87127" autoAdjust="0"/>
  </p:normalViewPr>
  <p:slideViewPr>
    <p:cSldViewPr snapToGrid="0">
      <p:cViewPr varScale="1">
        <p:scale>
          <a:sx n="101" d="100"/>
          <a:sy n="101" d="100"/>
        </p:scale>
        <p:origin x="7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ngxiao\Documents\GitHub\xiao_multiagent\logs\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r>
              <a:rPr lang="ja-JP" sz="1800" b="0" dirty="0">
                <a:latin typeface="メイリオ" panose="020B0604030504040204" pitchFamily="50" charset="-128"/>
                <a:ea typeface="メイリオ" panose="020B0604030504040204" pitchFamily="50" charset="-128"/>
              </a:rPr>
              <a:t>提案手法と</a:t>
            </a:r>
            <a:r>
              <a:rPr lang="en-US" sz="1800" b="0" dirty="0">
                <a:latin typeface="メイリオ" panose="020B0604030504040204" pitchFamily="50" charset="-128"/>
                <a:ea typeface="メイリオ" panose="020B0604030504040204" pitchFamily="50" charset="-128"/>
              </a:rPr>
              <a:t>A star</a:t>
            </a:r>
            <a:r>
              <a:rPr lang="ja-JP" sz="1800" b="0" dirty="0">
                <a:latin typeface="メイリオ" panose="020B0604030504040204" pitchFamily="50" charset="-128"/>
                <a:ea typeface="メイリオ" panose="020B0604030504040204" pitchFamily="50" charset="-128"/>
              </a:rPr>
              <a:t>の比較実験</a:t>
            </a:r>
          </a:p>
        </c:rich>
      </c:tx>
      <c:layout>
        <c:manualLayout>
          <c:xMode val="edge"/>
          <c:yMode val="edge"/>
          <c:x val="0.2879420472218896"/>
          <c:y val="3.5512919339068222E-2"/>
        </c:manualLayout>
      </c:layout>
      <c:overlay val="0"/>
      <c:spPr>
        <a:noFill/>
        <a:ln>
          <a:noFill/>
        </a:ln>
        <a:effectLst/>
      </c:spPr>
      <c:txPr>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Sheet1!$E$27</c:f>
              <c:strCache>
                <c:ptCount val="1"/>
                <c:pt idx="0">
                  <c:v>astar</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Sheet1!$F$27:$G$27</c:f>
              <c:numCache>
                <c:formatCode>0%</c:formatCode>
                <c:ptCount val="2"/>
                <c:pt idx="0">
                  <c:v>0.5</c:v>
                </c:pt>
                <c:pt idx="1">
                  <c:v>0.24</c:v>
                </c:pt>
              </c:numCache>
            </c:numRef>
          </c:val>
          <c:extLst xmlns:c16r2="http://schemas.microsoft.com/office/drawing/2015/06/chart">
            <c:ext xmlns:c16="http://schemas.microsoft.com/office/drawing/2014/chart" uri="{C3380CC4-5D6E-409C-BE32-E72D297353CC}">
              <c16:uniqueId val="{00000000-7773-4CB9-B6B8-DB616D87F2E1}"/>
            </c:ext>
          </c:extLst>
        </c:ser>
        <c:ser>
          <c:idx val="1"/>
          <c:order val="1"/>
          <c:tx>
            <c:strRef>
              <c:f>Sheet1!$E$28</c:f>
              <c:strCache>
                <c:ptCount val="1"/>
                <c:pt idx="0">
                  <c:v>提案手法</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Sheet1!$F$28:$G$28</c:f>
              <c:numCache>
                <c:formatCode>0%</c:formatCode>
                <c:ptCount val="2"/>
                <c:pt idx="0">
                  <c:v>0.8</c:v>
                </c:pt>
                <c:pt idx="1">
                  <c:v>0.64</c:v>
                </c:pt>
              </c:numCache>
            </c:numRef>
          </c:val>
          <c:extLst xmlns:c16r2="http://schemas.microsoft.com/office/drawing/2015/06/chart">
            <c:ext xmlns:c16="http://schemas.microsoft.com/office/drawing/2014/chart" uri="{C3380CC4-5D6E-409C-BE32-E72D297353CC}">
              <c16:uniqueId val="{00000001-7773-4CB9-B6B8-DB616D87F2E1}"/>
            </c:ext>
          </c:extLst>
        </c:ser>
        <c:dLbls>
          <c:showLegendKey val="0"/>
          <c:showVal val="0"/>
          <c:showCatName val="0"/>
          <c:showSerName val="0"/>
          <c:showPercent val="0"/>
          <c:showBubbleSize val="0"/>
        </c:dLbls>
        <c:gapWidth val="100"/>
        <c:overlap val="-24"/>
        <c:axId val="-179970720"/>
        <c:axId val="-179965824"/>
      </c:barChart>
      <c:catAx>
        <c:axId val="-179970720"/>
        <c:scaling>
          <c:orientation val="minMax"/>
        </c:scaling>
        <c:delete val="1"/>
        <c:axPos val="b"/>
        <c:title>
          <c:tx>
            <c:rich>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en-US"/>
                  <a:t>homemade map                                                    </a:t>
                </a:r>
                <a:r>
                  <a:rPr lang="ja-JP"/>
                  <a:t>　</a:t>
                </a:r>
                <a:r>
                  <a:rPr lang="en-US"/>
                  <a:t>maze          </a:t>
                </a:r>
                <a:endParaRPr lang="ja-JP"/>
              </a:p>
            </c:rich>
          </c:tx>
          <c:layout>
            <c:manualLayout>
              <c:xMode val="edge"/>
              <c:yMode val="edge"/>
              <c:x val="0.25498300195151413"/>
              <c:y val="0.83959532049710628"/>
            </c:manualLayout>
          </c:layout>
          <c:overlay val="0"/>
          <c:spPr>
            <a:noFill/>
            <a:ln>
              <a:noFill/>
            </a:ln>
            <a:effectLst/>
          </c:spPr>
          <c:txPr>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zh-CN"/>
            </a:p>
          </c:txPr>
        </c:title>
        <c:numFmt formatCode="General" sourceLinked="1"/>
        <c:majorTickMark val="none"/>
        <c:minorTickMark val="none"/>
        <c:tickLblPos val="nextTo"/>
        <c:crossAx val="-179965824"/>
        <c:crosses val="autoZero"/>
        <c:auto val="1"/>
        <c:lblAlgn val="ctr"/>
        <c:lblOffset val="100"/>
        <c:noMultiLvlLbl val="0"/>
      </c:catAx>
      <c:valAx>
        <c:axId val="-17996582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ja-JP"/>
                  <a:t>成功率</a:t>
                </a:r>
              </a:p>
            </c:rich>
          </c:tx>
          <c:layout/>
          <c:overlay val="0"/>
          <c:spPr>
            <a:noFill/>
            <a:ln>
              <a:noFill/>
            </a:ln>
            <a:effectLst/>
          </c:spPr>
          <c:txPr>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zh-C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crossAx val="-1799707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付プレースホルダー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EEFA1AD3-F180-4605-93C0-93DB7B54015F}" type="datetimeFigureOut">
              <a:rPr lang="zh-CN" altLang="en-US" smtClean="0"/>
              <a:t>2017/3/12</a:t>
            </a:fld>
            <a:endParaRPr lang="zh-CN" altLang="en-US"/>
          </a:p>
        </p:txBody>
      </p:sp>
      <p:sp>
        <p:nvSpPr>
          <p:cNvPr id="4" name="フッター プレースホルダー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5" name="スライド番号プレースホルダー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1F7653B4-C91C-4220-AA0E-6E76E768E15E}" type="slidenum">
              <a:rPr lang="zh-CN" altLang="en-US" smtClean="0"/>
              <a:t>‹#›</a:t>
            </a:fld>
            <a:endParaRPr lang="zh-CN" altLang="en-US"/>
          </a:p>
        </p:txBody>
      </p:sp>
    </p:spTree>
    <p:extLst>
      <p:ext uri="{BB962C8B-B14F-4D97-AF65-F5344CB8AC3E}">
        <p14:creationId xmlns:p14="http://schemas.microsoft.com/office/powerpoint/2010/main" val="881797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9E6A174-C216-4117-8692-1929BBE85188}" type="datetimeFigureOut">
              <a:rPr lang="en-US" smtClean="0"/>
              <a:t>3/12/2017</a:t>
            </a:fld>
            <a:endParaRPr 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9AD0E92-B48E-45B2-A01B-1B466D239D16}" type="slidenum">
              <a:rPr lang="en-US" smtClean="0"/>
              <a:t>‹#›</a:t>
            </a:fld>
            <a:endParaRPr lang="en-US"/>
          </a:p>
        </p:txBody>
      </p:sp>
    </p:spTree>
    <p:extLst>
      <p:ext uri="{BB962C8B-B14F-4D97-AF65-F5344CB8AC3E}">
        <p14:creationId xmlns:p14="http://schemas.microsoft.com/office/powerpoint/2010/main" val="1279079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こんにちは。</a:t>
            </a:r>
            <a:endParaRPr lang="en-US" altLang="ja-JP" dirty="0"/>
          </a:p>
          <a:p>
            <a:r>
              <a:rPr lang="ja-JP" altLang="en-US" dirty="0"/>
              <a:t>筑波大学システム情報工学研究科知能機能システム専攻の唐霄が</a:t>
            </a:r>
            <a:r>
              <a:rPr lang="ja-JP" altLang="en-US" sz="1200" dirty="0"/>
              <a:t>リアルタイムグリッド環境におけるマルチエージェントの単一移動対象捕獲の探索法について発表させていただきます。</a:t>
            </a:r>
            <a:endParaRPr lang="en-US" altLang="ja-JP" sz="1200"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a:t>
            </a:fld>
            <a:endParaRPr lang="en-US"/>
          </a:p>
        </p:txBody>
      </p:sp>
    </p:spTree>
    <p:extLst>
      <p:ext uri="{BB962C8B-B14F-4D97-AF65-F5344CB8AC3E}">
        <p14:creationId xmlns:p14="http://schemas.microsoft.com/office/powerpoint/2010/main" val="227943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先ほど右の</a:t>
            </a:r>
            <a:r>
              <a:rPr lang="en-US" altLang="ja-JP" dirty="0"/>
              <a:t>PCS</a:t>
            </a:r>
            <a:r>
              <a:rPr lang="ja-JP" altLang="en-US" dirty="0"/>
              <a:t>を計算して、</a:t>
            </a:r>
            <a:r>
              <a:rPr lang="en-US" altLang="ja-JP" dirty="0"/>
              <a:t>85</a:t>
            </a:r>
            <a:r>
              <a:rPr lang="ja-JP" altLang="en-US" dirty="0"/>
              <a:t>の値が得られました。</a:t>
            </a:r>
            <a:endParaRPr lang="en-US" altLang="ja-JP" dirty="0"/>
          </a:p>
          <a:p>
            <a:r>
              <a:rPr lang="ja-JP" altLang="en-US" dirty="0"/>
              <a:t>同じようなやり方で上、左、右も計算します。</a:t>
            </a:r>
            <a:endParaRPr lang="en-US" altLang="ja-JP" dirty="0"/>
          </a:p>
          <a:p>
            <a:r>
              <a:rPr lang="ja-JP" altLang="en-US" dirty="0"/>
              <a:t>上下左右は</a:t>
            </a:r>
            <a:r>
              <a:rPr lang="en-US" altLang="ja-JP" dirty="0"/>
              <a:t>83, 86, 83, 85</a:t>
            </a:r>
            <a:r>
              <a:rPr lang="ja-JP" altLang="en-US" dirty="0"/>
              <a:t>となって、一番大きい値の方向を選びます。</a:t>
            </a:r>
            <a:endParaRPr lang="en-US" altLang="ja-JP" dirty="0"/>
          </a:p>
          <a:p>
            <a:r>
              <a:rPr lang="ja-JP" altLang="en-US" dirty="0"/>
              <a:t>つまり、下のタイルに移動します。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10</a:t>
            </a:fld>
            <a:endParaRPr lang="en-US"/>
          </a:p>
        </p:txBody>
      </p:sp>
    </p:spTree>
    <p:extLst>
      <p:ext uri="{BB962C8B-B14F-4D97-AF65-F5344CB8AC3E}">
        <p14:creationId xmlns:p14="http://schemas.microsoft.com/office/powerpoint/2010/main" val="148223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従来手法の問題点について説明いたします。</a:t>
            </a:r>
            <a:endParaRPr lang="en-US" altLang="ja-JP" dirty="0"/>
          </a:p>
          <a:p>
            <a:r>
              <a:rPr lang="ja-JP" altLang="en-US" dirty="0"/>
              <a:t>問題１は計算量が多いことです。</a:t>
            </a:r>
            <a:endParaRPr lang="en-US" altLang="ja-JP" dirty="0"/>
          </a:p>
          <a:p>
            <a:r>
              <a:rPr lang="ja-JP" altLang="en-US" dirty="0"/>
              <a:t>どんな地図でも、</a:t>
            </a:r>
            <a:r>
              <a:rPr lang="en-US" altLang="ja-JP" dirty="0"/>
              <a:t>PCS</a:t>
            </a:r>
            <a:r>
              <a:rPr lang="ja-JP" altLang="en-US" dirty="0"/>
              <a:t>を計算するため、地図全探索しなければなりません。</a:t>
            </a:r>
            <a:endParaRPr lang="en-US" altLang="ja-JP" dirty="0"/>
          </a:p>
          <a:p>
            <a:r>
              <a:rPr lang="ja-JP" altLang="en-US" dirty="0"/>
              <a:t>即ち、計算量は</a:t>
            </a:r>
            <a:r>
              <a:rPr lang="en-US" altLang="ja-JP" dirty="0"/>
              <a:t>O(N), N</a:t>
            </a:r>
            <a:r>
              <a:rPr lang="ja-JP" altLang="en-US" dirty="0"/>
              <a:t>は地図上の移動可能タイルの数、計算時間と地図の大きさ</a:t>
            </a:r>
            <a:endParaRPr lang="en-US" altLang="ja-JP" dirty="0"/>
          </a:p>
          <a:p>
            <a:r>
              <a:rPr lang="ja-JP" altLang="en-US" dirty="0"/>
              <a:t>と線形的な関係トなります。</a:t>
            </a:r>
            <a:endParaRPr lang="en-US" altLang="ja-JP" dirty="0"/>
          </a:p>
          <a:p>
            <a:r>
              <a:rPr lang="ja-JP" altLang="en-US" dirty="0"/>
              <a:t>二番目の問題について、</a:t>
            </a:r>
            <a:endParaRPr lang="en-US" altLang="ja-JP" dirty="0"/>
          </a:p>
          <a:p>
            <a:r>
              <a:rPr lang="ja-JP" altLang="en-US" dirty="0"/>
              <a:t>こちら示した例で、パーサ対する四つ方向移動可能ですが、各方向の計算結果がこのようになっております。</a:t>
            </a:r>
            <a:endParaRPr lang="en-US" altLang="ja-JP" dirty="0"/>
          </a:p>
          <a:p>
            <a:r>
              <a:rPr lang="en-US" altLang="ja-JP" dirty="0"/>
              <a:t>Pursuer</a:t>
            </a:r>
            <a:r>
              <a:rPr lang="ja-JP" altLang="en-US" dirty="0"/>
              <a:t>到達範囲がすべて同じ、</a:t>
            </a:r>
            <a:r>
              <a:rPr lang="en-US" altLang="ja-JP" dirty="0"/>
              <a:t>PCS</a:t>
            </a:r>
            <a:r>
              <a:rPr lang="ja-JP" altLang="en-US" dirty="0"/>
              <a:t>の値が</a:t>
            </a:r>
            <a:r>
              <a:rPr lang="en-US" altLang="ja-JP" dirty="0"/>
              <a:t>45</a:t>
            </a:r>
            <a:r>
              <a:rPr lang="ja-JP" altLang="en-US" dirty="0"/>
              <a:t>です。つまり、引き分け状態になります。</a:t>
            </a:r>
            <a:endParaRPr lang="en-US" altLang="ja-JP" dirty="0"/>
          </a:p>
          <a:p>
            <a:r>
              <a:rPr lang="ja-JP" altLang="en-US" dirty="0"/>
              <a:t>こちら二つの問題を解決するため、本研究の提案手法が挙げられました。</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11</a:t>
            </a:fld>
            <a:endParaRPr lang="en-US"/>
          </a:p>
        </p:txBody>
      </p:sp>
    </p:spTree>
    <p:extLst>
      <p:ext uri="{BB962C8B-B14F-4D97-AF65-F5344CB8AC3E}">
        <p14:creationId xmlns:p14="http://schemas.microsoft.com/office/powerpoint/2010/main" val="1356159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提案手法を説明いたします。</a:t>
            </a:r>
            <a:endParaRPr lang="en-US" altLang="ja-JP" dirty="0"/>
          </a:p>
          <a:p>
            <a:r>
              <a:rPr lang="ja-JP" altLang="en-US" dirty="0"/>
              <a:t>問題</a:t>
            </a:r>
            <a:r>
              <a:rPr lang="en-US" altLang="ja-JP" dirty="0"/>
              <a:t>1</a:t>
            </a:r>
            <a:r>
              <a:rPr lang="ja-JP" altLang="en-US" dirty="0"/>
              <a:t>の計算量多い点において、</a:t>
            </a:r>
            <a:endParaRPr lang="en-US" altLang="ja-JP" dirty="0"/>
          </a:p>
          <a:p>
            <a:r>
              <a:rPr lang="ja-JP" altLang="en-US" dirty="0"/>
              <a:t>優先キューを二つ定義して、解決します。</a:t>
            </a:r>
            <a:endParaRPr lang="en-US" altLang="ja-JP" dirty="0"/>
          </a:p>
          <a:p>
            <a:r>
              <a:rPr lang="en-US" altLang="zh-CN" dirty="0"/>
              <a:t>Pursuer</a:t>
            </a:r>
            <a:r>
              <a:rPr lang="ja-JP" altLang="en-US" dirty="0"/>
              <a:t>と</a:t>
            </a:r>
            <a:r>
              <a:rPr lang="en-US" altLang="ja-JP" dirty="0"/>
              <a:t>Target</a:t>
            </a:r>
            <a:r>
              <a:rPr lang="ja-JP" altLang="en-US" dirty="0"/>
              <a:t>それぞれ専用の優先キューを定義します。</a:t>
            </a:r>
            <a:endParaRPr lang="en-US" altLang="ja-JP" dirty="0"/>
          </a:p>
          <a:p>
            <a:r>
              <a:rPr lang="en-US" altLang="zh-CN" dirty="0"/>
              <a:t>Pursuer</a:t>
            </a:r>
            <a:r>
              <a:rPr lang="ja-JP" altLang="en-US" dirty="0"/>
              <a:t>の初期位置を</a:t>
            </a:r>
            <a:r>
              <a:rPr lang="en-US" altLang="ja-JP" dirty="0"/>
              <a:t>Pursuer</a:t>
            </a:r>
            <a:r>
              <a:rPr lang="ja-JP" altLang="en-US" dirty="0" err="1"/>
              <a:t>の優</a:t>
            </a:r>
            <a:r>
              <a:rPr lang="ja-JP" altLang="en-US" dirty="0"/>
              <a:t>先キューに</a:t>
            </a:r>
            <a:r>
              <a:rPr lang="en-US" altLang="ja-JP" dirty="0"/>
              <a:t>Push, Target</a:t>
            </a:r>
            <a:r>
              <a:rPr lang="ja-JP" altLang="en-US" dirty="0" smtClean="0"/>
              <a:t>の情報を</a:t>
            </a:r>
            <a:r>
              <a:rPr lang="en-US" altLang="ja-JP" dirty="0"/>
              <a:t>Target</a:t>
            </a:r>
            <a:r>
              <a:rPr lang="ja-JP" altLang="en-US" dirty="0" err="1"/>
              <a:t>の優</a:t>
            </a:r>
            <a:r>
              <a:rPr lang="ja-JP" altLang="en-US" dirty="0"/>
              <a:t>先キューに</a:t>
            </a:r>
            <a:r>
              <a:rPr lang="en-US" altLang="ja-JP" dirty="0"/>
              <a:t>Push</a:t>
            </a:r>
          </a:p>
          <a:p>
            <a:r>
              <a:rPr lang="ja-JP" altLang="en-US" dirty="0"/>
              <a:t>優先キューから一番小さい</a:t>
            </a:r>
            <a:r>
              <a:rPr lang="en-US" altLang="ja-JP" dirty="0"/>
              <a:t>time</a:t>
            </a:r>
            <a:r>
              <a:rPr lang="ja-JP" altLang="en-US" dirty="0"/>
              <a:t>を持っている</a:t>
            </a:r>
            <a:r>
              <a:rPr lang="en-US" altLang="ja-JP" dirty="0"/>
              <a:t>item</a:t>
            </a:r>
            <a:r>
              <a:rPr lang="ja-JP" altLang="en-US" dirty="0"/>
              <a:t>を</a:t>
            </a:r>
            <a:r>
              <a:rPr lang="en-US" altLang="ja-JP" dirty="0"/>
              <a:t>POP</a:t>
            </a:r>
            <a:r>
              <a:rPr lang="ja-JP" altLang="en-US" dirty="0"/>
              <a:t>します。</a:t>
            </a:r>
            <a:endParaRPr lang="en-US" altLang="ja-JP" dirty="0"/>
          </a:p>
          <a:p>
            <a:r>
              <a:rPr lang="ja-JP" altLang="en-US" dirty="0"/>
              <a:t>その</a:t>
            </a:r>
            <a:r>
              <a:rPr lang="en-US" altLang="ja-JP" dirty="0"/>
              <a:t>POP</a:t>
            </a:r>
            <a:r>
              <a:rPr lang="ja-JP" altLang="en-US" dirty="0"/>
              <a:t>した</a:t>
            </a:r>
            <a:r>
              <a:rPr lang="en-US" altLang="ja-JP" dirty="0"/>
              <a:t>Item</a:t>
            </a:r>
            <a:r>
              <a:rPr lang="ja-JP" altLang="en-US" dirty="0"/>
              <a:t>の位置から上下左右を探索します。まだ探索されていない、即ち、まだ</a:t>
            </a:r>
            <a:r>
              <a:rPr lang="en-US" altLang="ja-JP" dirty="0"/>
              <a:t>Pursuer</a:t>
            </a:r>
            <a:r>
              <a:rPr lang="ja-JP" altLang="en-US" dirty="0"/>
              <a:t>か</a:t>
            </a:r>
            <a:r>
              <a:rPr lang="en-US" altLang="ja-JP" dirty="0"/>
              <a:t>Target</a:t>
            </a:r>
            <a:r>
              <a:rPr lang="ja-JP" altLang="en-US" dirty="0"/>
              <a:t>かがマークされていないタイルの情報を</a:t>
            </a:r>
            <a:endParaRPr lang="en-US" altLang="ja-JP" dirty="0"/>
          </a:p>
          <a:p>
            <a:r>
              <a:rPr lang="ja-JP" altLang="en-US" dirty="0"/>
              <a:t>優先キューに</a:t>
            </a:r>
            <a:r>
              <a:rPr lang="en-US" altLang="ja-JP" dirty="0"/>
              <a:t>Push</a:t>
            </a:r>
            <a:r>
              <a:rPr lang="ja-JP" altLang="en-US" dirty="0"/>
              <a:t>します。</a:t>
            </a:r>
            <a:endParaRPr lang="en-US" altLang="ja-JP" dirty="0"/>
          </a:p>
          <a:p>
            <a:r>
              <a:rPr lang="ja-JP" altLang="en-US" dirty="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12</a:t>
            </a:fld>
            <a:endParaRPr lang="en-US"/>
          </a:p>
        </p:txBody>
      </p:sp>
    </p:spTree>
    <p:extLst>
      <p:ext uri="{BB962C8B-B14F-4D97-AF65-F5344CB8AC3E}">
        <p14:creationId xmlns:p14="http://schemas.microsoft.com/office/powerpoint/2010/main" val="80533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これが</a:t>
            </a:r>
            <a:r>
              <a:rPr lang="en-US" altLang="ja-JP" dirty="0"/>
              <a:t>Time = 3</a:t>
            </a:r>
            <a:r>
              <a:rPr lang="ja-JP" altLang="en-US" dirty="0"/>
              <a:t>の時の状態となります。</a:t>
            </a:r>
            <a:endParaRPr lang="en-US" altLang="ja-JP" dirty="0"/>
          </a:p>
          <a:p>
            <a:r>
              <a:rPr lang="ja-JP" altLang="en-US" dirty="0"/>
              <a:t>今回は、</a:t>
            </a:r>
            <a:r>
              <a:rPr lang="en-US" altLang="ja-JP" dirty="0"/>
              <a:t>Target</a:t>
            </a:r>
            <a:r>
              <a:rPr lang="ja-JP" altLang="en-US" dirty="0"/>
              <a:t>優先キューが空き状態になると終了。</a:t>
            </a:r>
            <a:endParaRPr lang="en-US" altLang="ja-JP" dirty="0"/>
          </a:p>
          <a:p>
            <a:r>
              <a:rPr lang="ja-JP" altLang="en-US" dirty="0"/>
              <a:t>この時点に</a:t>
            </a:r>
            <a:r>
              <a:rPr lang="en-US" altLang="ja-JP" dirty="0"/>
              <a:t>PCS</a:t>
            </a:r>
            <a:r>
              <a:rPr lang="ja-JP" altLang="en-US" dirty="0"/>
              <a:t>ではなく、緑の</a:t>
            </a:r>
            <a:r>
              <a:rPr lang="en-US" altLang="ja-JP" dirty="0"/>
              <a:t>target</a:t>
            </a:r>
            <a:r>
              <a:rPr lang="ja-JP" altLang="en-US" dirty="0"/>
              <a:t>到達範囲</a:t>
            </a:r>
            <a:r>
              <a:rPr lang="en-US" altLang="ja-JP" dirty="0"/>
              <a:t>TCS</a:t>
            </a:r>
            <a:r>
              <a:rPr lang="ja-JP" altLang="en-US" dirty="0"/>
              <a:t>のタイルを数えます。</a:t>
            </a:r>
            <a:endParaRPr lang="en-US" altLang="ja-JP" dirty="0"/>
          </a:p>
          <a:p>
            <a:r>
              <a:rPr lang="ja-JP" altLang="en-US" dirty="0"/>
              <a:t>実際この時点に、</a:t>
            </a:r>
            <a:r>
              <a:rPr lang="en-US" altLang="ja-JP" dirty="0"/>
              <a:t>Purser</a:t>
            </a:r>
            <a:r>
              <a:rPr lang="ja-JP" altLang="en-US" dirty="0"/>
              <a:t>優先キューはまだ空きではなく、地図上のまだ探索されていないタイルがありますが、</a:t>
            </a:r>
            <a:endParaRPr lang="en-US" altLang="ja-JP" dirty="0"/>
          </a:p>
          <a:p>
            <a:r>
              <a:rPr lang="en-US" altLang="ja-JP" dirty="0"/>
              <a:t>Target</a:t>
            </a:r>
            <a:r>
              <a:rPr lang="ja-JP" altLang="en-US" dirty="0"/>
              <a:t>に対して、到達可能領域はもう増加できない。</a:t>
            </a:r>
            <a:endParaRPr lang="en-US" altLang="ja-JP" dirty="0"/>
          </a:p>
          <a:p>
            <a:r>
              <a:rPr lang="ja-JP" altLang="en-US" dirty="0"/>
              <a:t>従来手法の地図全探に代わって、</a:t>
            </a:r>
            <a:r>
              <a:rPr lang="en-US" altLang="ja-JP" dirty="0"/>
              <a:t>Target</a:t>
            </a:r>
            <a:r>
              <a:rPr lang="ja-JP" altLang="en-US" dirty="0"/>
              <a:t>優先キューが空き状態になると終了とします。</a:t>
            </a:r>
            <a:endParaRPr lang="en-US" altLang="ja-JP" dirty="0"/>
          </a:p>
          <a:p>
            <a:r>
              <a:rPr lang="ja-JP" altLang="en-US" dirty="0"/>
              <a:t>この方法で、上下左右の</a:t>
            </a:r>
            <a:r>
              <a:rPr lang="en-US" altLang="ja-JP" dirty="0"/>
              <a:t>TCS</a:t>
            </a:r>
            <a:r>
              <a:rPr lang="ja-JP" altLang="en-US" dirty="0"/>
              <a:t>を計算します。</a:t>
            </a:r>
            <a:r>
              <a:rPr lang="en-US" altLang="ja-JP" dirty="0"/>
              <a:t>11,12,15,15</a:t>
            </a:r>
            <a:r>
              <a:rPr lang="ja-JP" altLang="en-US" dirty="0"/>
              <a:t>が得られました。</a:t>
            </a:r>
            <a:endParaRPr lang="en-US" altLang="ja-JP" dirty="0"/>
          </a:p>
          <a:p>
            <a:r>
              <a:rPr lang="ja-JP" altLang="en-US" dirty="0"/>
              <a:t>一番小さい</a:t>
            </a:r>
            <a:r>
              <a:rPr lang="en-US" altLang="ja-JP" dirty="0"/>
              <a:t>TCS</a:t>
            </a:r>
            <a:r>
              <a:rPr lang="ja-JP" altLang="en-US" dirty="0"/>
              <a:t>を持つ方向に移動します。即ち、</a:t>
            </a:r>
            <a:r>
              <a:rPr lang="en-US" altLang="ja-JP" dirty="0"/>
              <a:t>Target</a:t>
            </a:r>
            <a:r>
              <a:rPr lang="ja-JP" altLang="en-US" dirty="0"/>
              <a:t>の移動範囲の最小化方向に移動します。</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13</a:t>
            </a:fld>
            <a:endParaRPr lang="en-US"/>
          </a:p>
        </p:txBody>
      </p:sp>
    </p:spTree>
    <p:extLst>
      <p:ext uri="{BB962C8B-B14F-4D97-AF65-F5344CB8AC3E}">
        <p14:creationId xmlns:p14="http://schemas.microsoft.com/office/powerpoint/2010/main" val="859309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問題</a:t>
            </a:r>
            <a:r>
              <a:rPr lang="en-US" altLang="ja-JP" dirty="0"/>
              <a:t>2</a:t>
            </a:r>
            <a:r>
              <a:rPr lang="ja-JP" altLang="en-US" dirty="0"/>
              <a:t>において、</a:t>
            </a:r>
            <a:r>
              <a:rPr lang="en-US" altLang="ja-JP" dirty="0"/>
              <a:t>Tie-Breaking</a:t>
            </a:r>
            <a:r>
              <a:rPr lang="ja-JP" altLang="en-US" dirty="0"/>
              <a:t>のパーサに</a:t>
            </a:r>
            <a:r>
              <a:rPr lang="en-US" altLang="ja-JP" dirty="0">
                <a:solidFill>
                  <a:srgbClr val="FF0000"/>
                </a:solidFill>
              </a:rPr>
              <a:t>A star algorithm</a:t>
            </a:r>
            <a:r>
              <a:rPr lang="ja-JP" altLang="en-US" dirty="0"/>
              <a:t>を適用するによって解決します。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14</a:t>
            </a:fld>
            <a:endParaRPr lang="en-US"/>
          </a:p>
        </p:txBody>
      </p:sp>
    </p:spTree>
    <p:extLst>
      <p:ext uri="{BB962C8B-B14F-4D97-AF65-F5344CB8AC3E}">
        <p14:creationId xmlns:p14="http://schemas.microsoft.com/office/powerpoint/2010/main" val="1843317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提案手法のまとめです。</a:t>
            </a:r>
            <a:endParaRPr lang="en-US" altLang="ja-JP" dirty="0"/>
          </a:p>
          <a:p>
            <a:r>
              <a:rPr lang="ja-JP" altLang="en-US" dirty="0"/>
              <a:t>二つ優先キューを定義して、</a:t>
            </a:r>
            <a:r>
              <a:rPr lang="en-US" altLang="ja-JP" dirty="0"/>
              <a:t>Target-cover-set</a:t>
            </a:r>
            <a:r>
              <a:rPr lang="ja-JP" altLang="en-US" dirty="0"/>
              <a:t>の最小化により計算量多いことを解決しました。</a:t>
            </a:r>
            <a:endParaRPr lang="en-US" altLang="ja-JP" dirty="0"/>
          </a:p>
          <a:p>
            <a:r>
              <a:rPr lang="en-US" altLang="zh-CN" dirty="0"/>
              <a:t>Tie-Breaking</a:t>
            </a:r>
            <a:r>
              <a:rPr lang="ja-JP" altLang="en-US" dirty="0"/>
              <a:t>問題に</a:t>
            </a:r>
            <a:r>
              <a:rPr lang="en-US" altLang="ja-JP" dirty="0"/>
              <a:t>A star</a:t>
            </a:r>
            <a:r>
              <a:rPr lang="en-US" altLang="ja-JP" baseline="0" dirty="0"/>
              <a:t> algorithm</a:t>
            </a:r>
            <a:r>
              <a:rPr lang="ja-JP" altLang="en-US" baseline="0" dirty="0"/>
              <a:t>適用するによって解決します。</a:t>
            </a:r>
            <a:endParaRPr lang="en-US" altLang="ja-JP" baseline="0"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15</a:t>
            </a:fld>
            <a:endParaRPr lang="en-US"/>
          </a:p>
        </p:txBody>
      </p:sp>
    </p:spTree>
    <p:extLst>
      <p:ext uri="{BB962C8B-B14F-4D97-AF65-F5344CB8AC3E}">
        <p14:creationId xmlns:p14="http://schemas.microsoft.com/office/powerpoint/2010/main" val="21062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本研究の評価実験では、先行研究で使われた地図とベンチマーク地図を用いました。</a:t>
            </a:r>
            <a:endParaRPr lang="en-US" altLang="ja-JP" dirty="0"/>
          </a:p>
          <a:p>
            <a:r>
              <a:rPr lang="ja-JP" altLang="en-US" dirty="0"/>
              <a:t>大きさは</a:t>
            </a:r>
            <a:r>
              <a:rPr lang="en-US" altLang="ja-JP" dirty="0"/>
              <a:t>10</a:t>
            </a:r>
            <a:r>
              <a:rPr lang="ja-JP" altLang="en-US" dirty="0"/>
              <a:t>タイル</a:t>
            </a:r>
            <a:r>
              <a:rPr lang="en-US" altLang="ja-JP" dirty="0"/>
              <a:t>*10</a:t>
            </a:r>
            <a:r>
              <a:rPr lang="ja-JP" altLang="en-US" dirty="0"/>
              <a:t>タイル、</a:t>
            </a:r>
            <a:r>
              <a:rPr lang="en-US" altLang="ja-JP" dirty="0"/>
              <a:t>12</a:t>
            </a:r>
            <a:r>
              <a:rPr lang="ja-JP" altLang="en-US" dirty="0"/>
              <a:t>タイル</a:t>
            </a:r>
            <a:r>
              <a:rPr lang="en-US" altLang="ja-JP" dirty="0"/>
              <a:t>*10</a:t>
            </a:r>
            <a:r>
              <a:rPr lang="ja-JP" altLang="en-US" dirty="0"/>
              <a:t>タイル、</a:t>
            </a:r>
            <a:r>
              <a:rPr lang="en-US" altLang="ja-JP" dirty="0"/>
              <a:t>40</a:t>
            </a:r>
            <a:r>
              <a:rPr lang="ja-JP" altLang="en-US" dirty="0"/>
              <a:t>タイル</a:t>
            </a:r>
            <a:r>
              <a:rPr lang="en-US" altLang="ja-JP" dirty="0"/>
              <a:t>*40</a:t>
            </a:r>
            <a:r>
              <a:rPr lang="ja-JP" altLang="en-US" dirty="0"/>
              <a:t>タイルです。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16</a:t>
            </a:fld>
            <a:endParaRPr lang="en-US"/>
          </a:p>
        </p:txBody>
      </p:sp>
    </p:spTree>
    <p:extLst>
      <p:ext uri="{BB962C8B-B14F-4D97-AF65-F5344CB8AC3E}">
        <p14:creationId xmlns:p14="http://schemas.microsoft.com/office/powerpoint/2010/main" val="38878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本研究の評価実験では、先行研究で使われた地図とベンチマーク地図を用いました。</a:t>
            </a:r>
            <a:endParaRPr lang="en-US" altLang="ja-JP" dirty="0"/>
          </a:p>
          <a:p>
            <a:r>
              <a:rPr lang="ja-JP" altLang="en-US" dirty="0"/>
              <a:t>大きさは</a:t>
            </a:r>
            <a:r>
              <a:rPr lang="en-US" altLang="ja-JP" dirty="0"/>
              <a:t>10</a:t>
            </a:r>
            <a:r>
              <a:rPr lang="ja-JP" altLang="en-US" dirty="0"/>
              <a:t>タイル</a:t>
            </a:r>
            <a:r>
              <a:rPr lang="en-US" altLang="ja-JP" dirty="0"/>
              <a:t>*10</a:t>
            </a:r>
            <a:r>
              <a:rPr lang="ja-JP" altLang="en-US" dirty="0"/>
              <a:t>タイル、</a:t>
            </a:r>
            <a:r>
              <a:rPr lang="en-US" altLang="ja-JP" dirty="0"/>
              <a:t>12</a:t>
            </a:r>
            <a:r>
              <a:rPr lang="ja-JP" altLang="en-US" dirty="0"/>
              <a:t>タイル</a:t>
            </a:r>
            <a:r>
              <a:rPr lang="en-US" altLang="ja-JP" dirty="0"/>
              <a:t>*10</a:t>
            </a:r>
            <a:r>
              <a:rPr lang="ja-JP" altLang="en-US" dirty="0"/>
              <a:t>タイル、</a:t>
            </a:r>
            <a:r>
              <a:rPr lang="en-US" altLang="ja-JP" dirty="0"/>
              <a:t>40</a:t>
            </a:r>
            <a:r>
              <a:rPr lang="ja-JP" altLang="en-US" dirty="0"/>
              <a:t>タイル</a:t>
            </a:r>
            <a:r>
              <a:rPr lang="en-US" altLang="ja-JP" dirty="0"/>
              <a:t>*40</a:t>
            </a:r>
            <a:r>
              <a:rPr lang="ja-JP" altLang="en-US" dirty="0"/>
              <a:t>タイルです。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17</a:t>
            </a:fld>
            <a:endParaRPr lang="en-US"/>
          </a:p>
        </p:txBody>
      </p:sp>
    </p:spTree>
    <p:extLst>
      <p:ext uri="{BB962C8B-B14F-4D97-AF65-F5344CB8AC3E}">
        <p14:creationId xmlns:p14="http://schemas.microsoft.com/office/powerpoint/2010/main" val="2036406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実験</a:t>
            </a:r>
            <a:r>
              <a:rPr lang="en-US" altLang="ja-JP" dirty="0"/>
              <a:t>1</a:t>
            </a:r>
            <a:r>
              <a:rPr lang="ja-JP" altLang="en-US" dirty="0"/>
              <a:t>は従来手法より提案手法の高速化の割合となります。</a:t>
            </a:r>
            <a:endParaRPr lang="en-US" altLang="ja-JP" dirty="0"/>
          </a:p>
          <a:p>
            <a:r>
              <a:rPr lang="ja-JP" altLang="en-US" dirty="0"/>
              <a:t>二つのパーサと一つのターゲット、実験回数は地図の大きさによって違います。</a:t>
            </a:r>
            <a:endParaRPr lang="en-US" altLang="ja-JP" dirty="0"/>
          </a:p>
          <a:p>
            <a:r>
              <a:rPr lang="ja-JP" altLang="en-US" dirty="0"/>
              <a:t>地図の初期状態にエージェントの位置はランダムです。</a:t>
            </a:r>
            <a:endParaRPr lang="en-US" altLang="ja-JP" dirty="0"/>
          </a:p>
          <a:p>
            <a:r>
              <a:rPr lang="ja-JP" altLang="en-US" dirty="0"/>
              <a:t>こちらのテーブルの結果のように、高速化ができたことがわかりました。</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18</a:t>
            </a:fld>
            <a:endParaRPr lang="en-US"/>
          </a:p>
        </p:txBody>
      </p:sp>
    </p:spTree>
    <p:extLst>
      <p:ext uri="{BB962C8B-B14F-4D97-AF65-F5344CB8AC3E}">
        <p14:creationId xmlns:p14="http://schemas.microsoft.com/office/powerpoint/2010/main" val="2579333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実験</a:t>
            </a:r>
            <a:r>
              <a:rPr lang="en-US" altLang="ja-JP" dirty="0"/>
              <a:t>2</a:t>
            </a:r>
            <a:r>
              <a:rPr lang="ja-JP" altLang="en-US" dirty="0"/>
              <a:t>は従来手法より実応用手法</a:t>
            </a:r>
            <a:r>
              <a:rPr lang="en-US" altLang="ja-JP" dirty="0"/>
              <a:t>A star algorithm</a:t>
            </a:r>
            <a:r>
              <a:rPr lang="ja-JP" altLang="en-US" dirty="0"/>
              <a:t>の比較実験となります。</a:t>
            </a:r>
            <a:endParaRPr lang="en-US" altLang="ja-JP" dirty="0"/>
          </a:p>
          <a:p>
            <a:r>
              <a:rPr lang="ja-JP" altLang="en-US" dirty="0"/>
              <a:t>二つのパーサと一つのターゲット、実験回数は地図の大きさによって違います。</a:t>
            </a:r>
            <a:endParaRPr lang="en-US" altLang="ja-JP" dirty="0"/>
          </a:p>
          <a:p>
            <a:r>
              <a:rPr lang="ja-JP" altLang="en-US" dirty="0"/>
              <a:t>地図の初期状態にエージェントの位置はランダムです。</a:t>
            </a:r>
            <a:endParaRPr lang="en-US" altLang="ja-JP" dirty="0"/>
          </a:p>
          <a:p>
            <a:r>
              <a:rPr lang="ja-JP" altLang="en-US" dirty="0"/>
              <a:t>こちらのテーブルの結果のように、成功率が大部上がったことがわかりました。</a:t>
            </a:r>
            <a:endParaRPr lang="en-US" altLang="ja-JP"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19</a:t>
            </a:fld>
            <a:endParaRPr lang="en-US"/>
          </a:p>
        </p:txBody>
      </p:sp>
    </p:spTree>
    <p:extLst>
      <p:ext uri="{BB962C8B-B14F-4D97-AF65-F5344CB8AC3E}">
        <p14:creationId xmlns:p14="http://schemas.microsoft.com/office/powerpoint/2010/main" val="345416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目次はこのようになっております。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a:t>
            </a:fld>
            <a:endParaRPr lang="en-US"/>
          </a:p>
        </p:txBody>
      </p:sp>
    </p:spTree>
    <p:extLst>
      <p:ext uri="{BB962C8B-B14F-4D97-AF65-F5344CB8AC3E}">
        <p14:creationId xmlns:p14="http://schemas.microsoft.com/office/powerpoint/2010/main" val="146706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20</a:t>
            </a:fld>
            <a:endParaRPr lang="en-US"/>
          </a:p>
        </p:txBody>
      </p:sp>
    </p:spTree>
    <p:extLst>
      <p:ext uri="{BB962C8B-B14F-4D97-AF65-F5344CB8AC3E}">
        <p14:creationId xmlns:p14="http://schemas.microsoft.com/office/powerpoint/2010/main" val="2025880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21</a:t>
            </a:fld>
            <a:endParaRPr lang="en-US"/>
          </a:p>
        </p:txBody>
      </p:sp>
    </p:spTree>
    <p:extLst>
      <p:ext uri="{BB962C8B-B14F-4D97-AF65-F5344CB8AC3E}">
        <p14:creationId xmlns:p14="http://schemas.microsoft.com/office/powerpoint/2010/main" val="65412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まず、研究背景を紹介いたします</a:t>
            </a:r>
            <a:r>
              <a:rPr lang="ja-JP" altLang="en-US" dirty="0" smtClean="0"/>
              <a:t>。</a:t>
            </a:r>
            <a:endParaRPr lang="en-US" altLang="ja-JP" dirty="0" smtClean="0"/>
          </a:p>
          <a:p>
            <a:r>
              <a:rPr lang="ja-JP" altLang="en-US" dirty="0" smtClean="0"/>
              <a:t>スマートフォン、タブレット、</a:t>
            </a:r>
            <a:r>
              <a:rPr lang="en-US" altLang="ja-JP" dirty="0" smtClean="0"/>
              <a:t>PC</a:t>
            </a:r>
            <a:r>
              <a:rPr lang="ja-JP" altLang="en-US" dirty="0" smtClean="0"/>
              <a:t>などから構成されたグローバルゲーム市場の成長はこのようになっております。</a:t>
            </a:r>
            <a:endParaRPr lang="en-US" altLang="ja-JP" dirty="0" smtClean="0"/>
          </a:p>
          <a:p>
            <a:r>
              <a:rPr lang="ja-JP" altLang="en-US" dirty="0" smtClean="0"/>
              <a:t>年平均</a:t>
            </a:r>
            <a:r>
              <a:rPr lang="en-US" altLang="ja-JP" dirty="0" smtClean="0"/>
              <a:t>6.6%</a:t>
            </a:r>
            <a:r>
              <a:rPr lang="ja-JP" altLang="en-US" dirty="0" smtClean="0"/>
              <a:t>の伸び率で成長し、</a:t>
            </a:r>
            <a:r>
              <a:rPr lang="en-US" altLang="ja-JP" dirty="0" smtClean="0"/>
              <a:t>2019</a:t>
            </a:r>
            <a:r>
              <a:rPr lang="ja-JP" altLang="en-US" dirty="0" smtClean="0"/>
              <a:t>年の市場は</a:t>
            </a:r>
            <a:r>
              <a:rPr lang="en-US" altLang="ja-JP" dirty="0" smtClean="0"/>
              <a:t>1186</a:t>
            </a:r>
            <a:r>
              <a:rPr lang="ja-JP" altLang="en-US" dirty="0" smtClean="0"/>
              <a:t>億ドル（</a:t>
            </a:r>
            <a:r>
              <a:rPr lang="en-US" altLang="ja-JP" dirty="0" smtClean="0"/>
              <a:t>11</a:t>
            </a:r>
            <a:r>
              <a:rPr lang="ja-JP" altLang="en-US" dirty="0" smtClean="0"/>
              <a:t>兆億エン超え）と予測されています。</a:t>
            </a:r>
            <a:endParaRPr lang="en-US" altLang="ja-JP" dirty="0" smtClean="0"/>
          </a:p>
          <a:p>
            <a:r>
              <a:rPr lang="ja-JP" altLang="en-US" dirty="0" smtClean="0"/>
              <a:t>ゲーム市場が非常に高いスピードで発展していることがわかっています。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3</a:t>
            </a:fld>
            <a:endParaRPr lang="en-US"/>
          </a:p>
        </p:txBody>
      </p:sp>
    </p:spTree>
    <p:extLst>
      <p:ext uri="{BB962C8B-B14F-4D97-AF65-F5344CB8AC3E}">
        <p14:creationId xmlns:p14="http://schemas.microsoft.com/office/powerpoint/2010/main" val="65838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こちらの図に示したのは、ゲーム業界に大きなインパクトを与えた</a:t>
            </a:r>
            <a:r>
              <a:rPr lang="en-US" altLang="ja-JP" dirty="0" smtClean="0"/>
              <a:t>Pacman</a:t>
            </a:r>
            <a:r>
              <a:rPr lang="ja-JP" altLang="en-US" dirty="0" smtClean="0"/>
              <a:t>のゲームです。</a:t>
            </a:r>
            <a:endParaRPr lang="en-US" altLang="ja-JP" dirty="0" smtClean="0"/>
          </a:p>
          <a:p>
            <a:r>
              <a:rPr lang="ja-JP" altLang="en-US" dirty="0" smtClean="0"/>
              <a:t>プレーヤが操作する</a:t>
            </a:r>
            <a:r>
              <a:rPr lang="en-US" altLang="ja-JP" dirty="0" smtClean="0"/>
              <a:t>Pacman</a:t>
            </a:r>
            <a:r>
              <a:rPr lang="ja-JP" altLang="en-US" dirty="0" smtClean="0"/>
              <a:t>がグリッド環境の地図上で複数のゴーストから逃げられますゲームです。</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このようなマルチエージェントがターゲットをサーチする問題は</a:t>
            </a:r>
            <a:r>
              <a:rPr lang="en-US" altLang="ja-JP" dirty="0" smtClean="0"/>
              <a:t>Moving Target Search</a:t>
            </a:r>
            <a:r>
              <a:rPr lang="ja-JP" altLang="en-US" dirty="0" smtClean="0"/>
              <a:t>と定義されています。</a:t>
            </a:r>
            <a:endParaRPr lang="en-US" altLang="ja-JP" dirty="0" smtClean="0"/>
          </a:p>
          <a:p>
            <a:r>
              <a:rPr lang="ja-JP" altLang="en-US" dirty="0" smtClean="0"/>
              <a:t>これもゲームにおいて代表的な課題となります。</a:t>
            </a:r>
            <a:endParaRPr lang="en-US" altLang="ja-JP" dirty="0" smtClean="0"/>
          </a:p>
          <a:p>
            <a:r>
              <a:rPr lang="ja-JP" altLang="en-US" dirty="0" smtClean="0"/>
              <a:t>本研究の目的は</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マルチエージェントが協調</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して、単一移動対象に対する高速で有効な探索方法を研究することで</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a:t>
            </a:r>
            <a:endParaRPr lang="en-US" altLang="ja-JP" dirty="0" smtClean="0">
              <a:latin typeface="メイリオ" panose="020B0604030504040204" pitchFamily="50" charset="-128"/>
              <a:ea typeface="メイリオ" panose="020B0604030504040204" pitchFamily="50" charset="-128"/>
              <a:cs typeface="Times New Roman" panose="02020603050405020304" pitchFamily="18" charset="0"/>
            </a:endParaRPr>
          </a:p>
          <a:p>
            <a:r>
              <a:rPr lang="en-US" altLang="ja-JP" dirty="0" smtClean="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の例で、ゴースト</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がマルチエージェント、</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が単一移動対象</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4</a:t>
            </a:fld>
            <a:endParaRPr lang="en-US"/>
          </a:p>
        </p:txBody>
      </p:sp>
    </p:spTree>
    <p:extLst>
      <p:ext uri="{BB962C8B-B14F-4D97-AF65-F5344CB8AC3E}">
        <p14:creationId xmlns:p14="http://schemas.microsoft.com/office/powerpoint/2010/main" val="117908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問題定義を説明いたします。</a:t>
            </a:r>
            <a:endParaRPr lang="en-US" altLang="ja-JP" dirty="0"/>
          </a:p>
          <a:p>
            <a:r>
              <a:rPr lang="ja-JP" altLang="en-US" dirty="0"/>
              <a:t>まずは構成要素です、グリッド地図があって、</a:t>
            </a:r>
            <a:endParaRPr lang="en-US" altLang="ja-JP" dirty="0"/>
          </a:p>
          <a:p>
            <a:r>
              <a:rPr lang="ja-JP" altLang="en-US" dirty="0"/>
              <a:t>エージェントがターゲット一つとパーサ</a:t>
            </a:r>
            <a:r>
              <a:rPr lang="en-US" altLang="ja-JP" dirty="0"/>
              <a:t>n</a:t>
            </a:r>
            <a:r>
              <a:rPr lang="ja-JP" altLang="en-US" dirty="0"/>
              <a:t>個から構成され、</a:t>
            </a:r>
            <a:endParaRPr lang="en-US" altLang="ja-JP" dirty="0"/>
          </a:p>
          <a:p>
            <a:r>
              <a:rPr lang="ja-JP" altLang="en-US" dirty="0"/>
              <a:t>そして障害物もあります。黒い部分です。</a:t>
            </a:r>
            <a:endParaRPr lang="en-US" altLang="ja-JP" dirty="0"/>
          </a:p>
          <a:p>
            <a:r>
              <a:rPr lang="ja-JP" altLang="en-US" dirty="0"/>
              <a:t>二番目はリアルタイム。リアルタイム制限は人の目が</a:t>
            </a:r>
            <a:r>
              <a:rPr lang="en-US" altLang="ja-JP" dirty="0"/>
              <a:t>smooth</a:t>
            </a:r>
            <a:r>
              <a:rPr lang="ja-JP" altLang="en-US" dirty="0"/>
              <a:t>に見えるようなフレームレートです。</a:t>
            </a:r>
            <a:endParaRPr lang="en-US" altLang="ja-JP" dirty="0"/>
          </a:p>
          <a:p>
            <a:r>
              <a:rPr lang="ja-JP" altLang="en-US" dirty="0"/>
              <a:t>一ターンに計画過程と移動過程があります。今回は</a:t>
            </a:r>
            <a:r>
              <a:rPr lang="en-US" altLang="ja-JP" dirty="0"/>
              <a:t>Pacman</a:t>
            </a:r>
            <a:r>
              <a:rPr lang="ja-JP" altLang="en-US" dirty="0"/>
              <a:t>の動きフレームレートを参照し、</a:t>
            </a:r>
            <a:r>
              <a:rPr lang="en-US" altLang="ja-JP" dirty="0"/>
              <a:t>0.1</a:t>
            </a:r>
            <a:r>
              <a:rPr lang="ja-JP" altLang="en-US" dirty="0"/>
              <a:t>秒に一タイルを動きます。</a:t>
            </a:r>
            <a:endParaRPr lang="en-US" altLang="ja-JP" dirty="0"/>
          </a:p>
          <a:p>
            <a:r>
              <a:rPr lang="ja-JP" altLang="en-US" dirty="0" smtClean="0"/>
              <a:t>三番目</a:t>
            </a:r>
            <a:r>
              <a:rPr lang="ja-JP" altLang="en-US" dirty="0"/>
              <a:t>は評価指標です。計算時間と捕獲成功率</a:t>
            </a:r>
            <a:r>
              <a:rPr lang="ja-JP" altLang="en-US" dirty="0" smtClean="0"/>
              <a:t>。</a:t>
            </a:r>
            <a:endParaRPr lang="en-US" altLang="ja-JP" dirty="0" smtClean="0"/>
          </a:p>
          <a:p>
            <a:r>
              <a:rPr lang="ja-JP" altLang="en-US" dirty="0" smtClean="0"/>
              <a:t>捕獲</a:t>
            </a:r>
            <a:r>
              <a:rPr lang="ja-JP" altLang="en-US" dirty="0"/>
              <a:t>成功率はランダム初期位置の複数回実験の中に成功的に捕獲ができた回数の割合です。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5</a:t>
            </a:fld>
            <a:endParaRPr lang="en-US"/>
          </a:p>
        </p:txBody>
      </p:sp>
    </p:spTree>
    <p:extLst>
      <p:ext uri="{BB962C8B-B14F-4D97-AF65-F5344CB8AC3E}">
        <p14:creationId xmlns:p14="http://schemas.microsoft.com/office/powerpoint/2010/main" val="402151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a:t>
            </a:r>
            <a:r>
              <a:rPr lang="ja-JP" altLang="en-US" baseline="0" dirty="0"/>
              <a:t> </a:t>
            </a:r>
            <a:r>
              <a:rPr lang="en-US" altLang="ja-JP" baseline="0" dirty="0"/>
              <a:t>Cover Heuristic</a:t>
            </a:r>
            <a:r>
              <a:rPr lang="ja-JP" altLang="en-US" baseline="0" dirty="0"/>
              <a:t>法を紹介いたします。</a:t>
            </a:r>
            <a:endParaRPr lang="en-US" altLang="ja-JP" baseline="0" dirty="0"/>
          </a:p>
          <a:p>
            <a:r>
              <a:rPr lang="ja-JP" altLang="en-US" dirty="0" smtClean="0"/>
              <a:t>こちらの図を</a:t>
            </a:r>
            <a:r>
              <a:rPr lang="ja-JP" altLang="en-US" dirty="0"/>
              <a:t>ご覧ください。</a:t>
            </a:r>
            <a:endParaRPr lang="en-US" altLang="ja-JP" dirty="0"/>
          </a:p>
          <a:p>
            <a:r>
              <a:rPr lang="ja-JP" altLang="en-US" dirty="0" smtClean="0"/>
              <a:t>緑のエージェントターゲット</a:t>
            </a:r>
            <a:r>
              <a:rPr lang="ja-JP" altLang="en-US" dirty="0"/>
              <a:t>、赤いのはパーサ</a:t>
            </a:r>
            <a:endParaRPr lang="en-US" altLang="ja-JP" dirty="0"/>
          </a:p>
          <a:p>
            <a:r>
              <a:rPr lang="ja-JP" altLang="en-US" dirty="0"/>
              <a:t>左は一対一経路探索方法を持いた時に、逆時計回りに移動して、ターゲットが逃げられます。</a:t>
            </a:r>
            <a:endParaRPr lang="en-US" altLang="ja-JP" dirty="0"/>
          </a:p>
          <a:p>
            <a:r>
              <a:rPr lang="ja-JP" altLang="en-US" dirty="0"/>
              <a:t>右に示すよう、パーサが周りから囲まれて、ターゲットの移動範囲が縮小します。</a:t>
            </a:r>
            <a:endParaRPr lang="en-US" altLang="ja-JP" dirty="0"/>
          </a:p>
          <a:p>
            <a:r>
              <a:rPr lang="en-US" altLang="zh-CN" dirty="0"/>
              <a:t>Cover</a:t>
            </a:r>
            <a:r>
              <a:rPr lang="ja-JP" altLang="en-US" baseline="0" dirty="0"/>
              <a:t> </a:t>
            </a:r>
            <a:r>
              <a:rPr lang="en-US" altLang="zh-CN" dirty="0"/>
              <a:t>Heuristic</a:t>
            </a:r>
            <a:r>
              <a:rPr lang="ja-JP" altLang="en-US" dirty="0"/>
              <a:t>法の目的はターゲットの移動性を抑制することです</a:t>
            </a:r>
            <a:r>
              <a:rPr lang="ja-JP" altLang="en-US" dirty="0" smtClean="0"/>
              <a:t>。</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6</a:t>
            </a:fld>
            <a:endParaRPr lang="en-US"/>
          </a:p>
        </p:txBody>
      </p:sp>
    </p:spTree>
    <p:extLst>
      <p:ext uri="{BB962C8B-B14F-4D97-AF65-F5344CB8AC3E}">
        <p14:creationId xmlns:p14="http://schemas.microsoft.com/office/powerpoint/2010/main" val="1248357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続きまして、計算例を用いて</a:t>
            </a:r>
            <a:r>
              <a:rPr lang="en-US" altLang="ja-JP" dirty="0"/>
              <a:t>Cover Heuristic</a:t>
            </a:r>
            <a:r>
              <a:rPr lang="ja-JP" altLang="en-US" dirty="0"/>
              <a:t>法のアルゴリズムを紹介いたします。</a:t>
            </a:r>
            <a:endParaRPr lang="en-US" altLang="ja-JP" dirty="0"/>
          </a:p>
          <a:p>
            <a:r>
              <a:rPr lang="ja-JP" altLang="en-US" dirty="0"/>
              <a:t>パーサ四つとターゲット一つ。</a:t>
            </a:r>
            <a:endParaRPr lang="en-US" altLang="ja-JP" dirty="0"/>
          </a:p>
          <a:p>
            <a:r>
              <a:rPr lang="ja-JP" altLang="en-US" dirty="0"/>
              <a:t>パーサに対する上下左右四つ方向に移動可能です。</a:t>
            </a:r>
            <a:endParaRPr lang="en-US" altLang="ja-JP" dirty="0"/>
          </a:p>
          <a:p>
            <a:r>
              <a:rPr lang="ja-JP" altLang="en-US" dirty="0">
                <a:latin typeface="メイリオ" panose="020B0604030504040204" pitchFamily="50" charset="-128"/>
                <a:ea typeface="メイリオ" panose="020B0604030504040204" pitchFamily="50" charset="-128"/>
              </a:rPr>
              <a:t>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を計算する。</a:t>
            </a:r>
            <a:r>
              <a:rPr lang="en-US" altLang="ja-JP" dirty="0">
                <a:latin typeface="メイリオ" panose="020B0604030504040204" pitchFamily="50" charset="-128"/>
                <a:ea typeface="メイリオ" panose="020B0604030504040204" pitchFamily="50" charset="-128"/>
              </a:rPr>
              <a:t>Pursuer-cover-set: </a:t>
            </a:r>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より早く辿り着ける範囲のタイルの数です。</a:t>
            </a:r>
            <a:endParaRPr lang="en-US" altLang="ja-JP" dirty="0">
              <a:latin typeface="メイリオ" panose="020B0604030504040204" pitchFamily="50" charset="-128"/>
              <a:ea typeface="メイリオ" panose="020B0604030504040204" pitchFamily="50" charset="-128"/>
            </a:endParaRPr>
          </a:p>
          <a:p>
            <a:r>
              <a:rPr lang="ja-JP" altLang="en-US" dirty="0"/>
              <a:t>右の</a:t>
            </a:r>
            <a:r>
              <a:rPr lang="en-US" altLang="ja-JP" dirty="0"/>
              <a:t>PCS</a:t>
            </a:r>
            <a:r>
              <a:rPr lang="ja-JP" altLang="en-US" dirty="0"/>
              <a:t>を計算方法を説明いたします。</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7</a:t>
            </a:fld>
            <a:endParaRPr lang="en-US"/>
          </a:p>
        </p:txBody>
      </p:sp>
    </p:spTree>
    <p:extLst>
      <p:ext uri="{BB962C8B-B14F-4D97-AF65-F5344CB8AC3E}">
        <p14:creationId xmlns:p14="http://schemas.microsoft.com/office/powerpoint/2010/main" val="3364821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まず優先キューを定義します。</a:t>
            </a:r>
            <a:endParaRPr lang="en-US" altLang="ja-JP" dirty="0"/>
          </a:p>
          <a:p>
            <a:r>
              <a:rPr lang="ja-JP" altLang="en-US" dirty="0"/>
              <a:t>優先キューを初期化するため、各エージェントの位置と情報と</a:t>
            </a:r>
            <a:r>
              <a:rPr lang="en-US" altLang="ja-JP" dirty="0"/>
              <a:t>Time</a:t>
            </a:r>
            <a:r>
              <a:rPr lang="ja-JP" altLang="en-US" dirty="0"/>
              <a:t>の</a:t>
            </a:r>
            <a:r>
              <a:rPr lang="en-US" altLang="ja-JP" dirty="0"/>
              <a:t>Set</a:t>
            </a:r>
            <a:r>
              <a:rPr lang="ja-JP" altLang="en-US" dirty="0" err="1"/>
              <a:t>を優</a:t>
            </a:r>
            <a:r>
              <a:rPr lang="ja-JP" altLang="en-US" dirty="0"/>
              <a:t>先キューに</a:t>
            </a:r>
            <a:r>
              <a:rPr lang="en-US" altLang="ja-JP" dirty="0"/>
              <a:t>Push</a:t>
            </a:r>
            <a:r>
              <a:rPr lang="ja-JP" altLang="en-US" dirty="0"/>
              <a:t>します。</a:t>
            </a:r>
            <a:endParaRPr lang="en-US" altLang="ja-JP" dirty="0"/>
          </a:p>
          <a:p>
            <a:r>
              <a:rPr lang="ja-JP" altLang="en-US" dirty="0"/>
              <a:t>続きまして、優先キューから一番小さい</a:t>
            </a:r>
            <a:r>
              <a:rPr lang="en-US" altLang="ja-JP" dirty="0"/>
              <a:t>time</a:t>
            </a:r>
            <a:r>
              <a:rPr lang="ja-JP" altLang="en-US" dirty="0" smtClean="0"/>
              <a:t>を持っている</a:t>
            </a:r>
            <a:r>
              <a:rPr lang="en-US" altLang="ja-JP" dirty="0" smtClean="0"/>
              <a:t>item</a:t>
            </a:r>
            <a:r>
              <a:rPr lang="ja-JP" altLang="en-US" dirty="0" smtClean="0"/>
              <a:t>を</a:t>
            </a:r>
            <a:r>
              <a:rPr lang="en-US" altLang="ja-JP" dirty="0" smtClean="0"/>
              <a:t>POP</a:t>
            </a:r>
            <a:r>
              <a:rPr lang="ja-JP" altLang="en-US" dirty="0" smtClean="0"/>
              <a:t>します。</a:t>
            </a:r>
            <a:endParaRPr lang="en-US" altLang="ja-JP" dirty="0"/>
          </a:p>
          <a:p>
            <a:r>
              <a:rPr lang="ja-JP" altLang="en-US" dirty="0"/>
              <a:t>その</a:t>
            </a:r>
            <a:r>
              <a:rPr lang="en-US" altLang="ja-JP" dirty="0"/>
              <a:t>POP</a:t>
            </a:r>
            <a:r>
              <a:rPr lang="ja-JP" altLang="en-US" dirty="0"/>
              <a:t>した</a:t>
            </a:r>
            <a:r>
              <a:rPr lang="en-US" altLang="ja-JP" dirty="0"/>
              <a:t>Item</a:t>
            </a:r>
            <a:r>
              <a:rPr lang="ja-JP" altLang="en-US" dirty="0"/>
              <a:t>の位置から上下左右を探索</a:t>
            </a:r>
            <a:r>
              <a:rPr lang="ja-JP" altLang="en-US" dirty="0" smtClean="0"/>
              <a:t>します</a:t>
            </a:r>
            <a:r>
              <a:rPr lang="ja-JP" altLang="en-US" dirty="0"/>
              <a:t>。まだ探索されていない、即ち、まだ</a:t>
            </a:r>
            <a:r>
              <a:rPr lang="en-US" altLang="ja-JP" dirty="0"/>
              <a:t>Pursuer</a:t>
            </a:r>
            <a:r>
              <a:rPr lang="ja-JP" altLang="en-US" dirty="0"/>
              <a:t>か</a:t>
            </a:r>
            <a:r>
              <a:rPr lang="en-US" altLang="ja-JP" dirty="0"/>
              <a:t>Target</a:t>
            </a:r>
            <a:r>
              <a:rPr lang="ja-JP" altLang="en-US" dirty="0"/>
              <a:t>かがマークされていないタイルの情報を</a:t>
            </a:r>
            <a:endParaRPr lang="en-US" altLang="ja-JP" dirty="0"/>
          </a:p>
          <a:p>
            <a:r>
              <a:rPr lang="ja-JP" altLang="en-US" dirty="0"/>
              <a:t>優先キューに</a:t>
            </a:r>
            <a:r>
              <a:rPr lang="en-US" altLang="ja-JP" dirty="0"/>
              <a:t>Push</a:t>
            </a:r>
            <a:r>
              <a:rPr lang="ja-JP" altLang="en-US" dirty="0"/>
              <a:t>します。</a:t>
            </a:r>
            <a:endParaRPr lang="en-US" altLang="ja-JP" dirty="0"/>
          </a:p>
          <a:p>
            <a:r>
              <a:rPr lang="ja-JP" altLang="en-US" dirty="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8</a:t>
            </a:fld>
            <a:endParaRPr lang="en-US"/>
          </a:p>
        </p:txBody>
      </p:sp>
    </p:spTree>
    <p:extLst>
      <p:ext uri="{BB962C8B-B14F-4D97-AF65-F5344CB8AC3E}">
        <p14:creationId xmlns:p14="http://schemas.microsoft.com/office/powerpoint/2010/main" val="1580062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これが</a:t>
            </a:r>
            <a:r>
              <a:rPr lang="en-US" altLang="ja-JP" dirty="0"/>
              <a:t>Time = 3</a:t>
            </a:r>
            <a:r>
              <a:rPr lang="ja-JP" altLang="en-US" dirty="0"/>
              <a:t>の時の状態となります。</a:t>
            </a:r>
            <a:endParaRPr lang="en-US" altLang="ja-JP" dirty="0"/>
          </a:p>
          <a:p>
            <a:r>
              <a:rPr lang="en-US" altLang="zh-CN" dirty="0"/>
              <a:t>Priority Queue</a:t>
            </a:r>
            <a:r>
              <a:rPr lang="ja-JP" altLang="en-US" dirty="0"/>
              <a:t>の中身を全部</a:t>
            </a:r>
            <a:r>
              <a:rPr lang="en-US" altLang="ja-JP" dirty="0"/>
              <a:t>POP</a:t>
            </a:r>
            <a:r>
              <a:rPr lang="ja-JP" altLang="en-US" dirty="0"/>
              <a:t>して、また</a:t>
            </a:r>
            <a:r>
              <a:rPr lang="en-US" altLang="ja-JP" dirty="0"/>
              <a:t>POP</a:t>
            </a:r>
            <a:r>
              <a:rPr lang="ja-JP" altLang="en-US" dirty="0"/>
              <a:t>した位置の隣はすべて探索されたとき、</a:t>
            </a:r>
            <a:endParaRPr lang="en-US" altLang="ja-JP" dirty="0"/>
          </a:p>
          <a:p>
            <a:r>
              <a:rPr lang="ja-JP" altLang="en-US" dirty="0"/>
              <a:t>地図の探索が終了とします。</a:t>
            </a:r>
            <a:endParaRPr lang="en-US" altLang="ja-JP" dirty="0"/>
          </a:p>
          <a:p>
            <a:r>
              <a:rPr lang="ja-JP" altLang="en-US" dirty="0"/>
              <a:t>この時点に</a:t>
            </a:r>
            <a:r>
              <a:rPr lang="en-US" altLang="ja-JP" dirty="0"/>
              <a:t>PCS</a:t>
            </a:r>
            <a:r>
              <a:rPr lang="ja-JP" altLang="en-US" dirty="0"/>
              <a:t>を数えます。即ち、地図上の</a:t>
            </a:r>
            <a:r>
              <a:rPr lang="en-US" altLang="ja-JP" dirty="0"/>
              <a:t>Pursuer</a:t>
            </a:r>
            <a:r>
              <a:rPr lang="ja-JP" altLang="en-US" dirty="0"/>
              <a:t>到達可能領域を数えます。</a:t>
            </a:r>
            <a:endParaRPr lang="en-US" altLang="ja-JP" dirty="0"/>
          </a:p>
          <a:p>
            <a:r>
              <a:rPr lang="ja-JP" altLang="en-US" dirty="0"/>
              <a:t>この例の場合は、</a:t>
            </a:r>
            <a:r>
              <a:rPr lang="en-US" altLang="ja-JP" dirty="0"/>
              <a:t>85</a:t>
            </a:r>
            <a:r>
              <a:rPr lang="ja-JP" altLang="en-US" dirty="0"/>
              <a:t>となります。</a:t>
            </a:r>
            <a:endParaRPr lang="en-US" altLang="ja-JP"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9</a:t>
            </a:fld>
            <a:endParaRPr lang="en-US"/>
          </a:p>
        </p:txBody>
      </p:sp>
    </p:spTree>
    <p:extLst>
      <p:ext uri="{BB962C8B-B14F-4D97-AF65-F5344CB8AC3E}">
        <p14:creationId xmlns:p14="http://schemas.microsoft.com/office/powerpoint/2010/main" val="148839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8B0157BF-85EB-47DA-8888-DC859B55AE79}"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22333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17F1332-7BFC-495E-BB9F-7305EFC785A7}"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0192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DE422566-25DA-4D0C-A229-BD143767B404}"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66368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9FCDD59B-AF9E-454F-BB6B-7234123C86C5}"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31747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C0A1975-D413-4061-BAE0-6216BA5A8F72}"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10588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10EC8538-6012-479B-BF2F-87AD64C0D37E}" type="datetime1">
              <a:rPr lang="en-US" altLang="zh-CN" smtClean="0"/>
              <a:t>3/12/2017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8036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040CEF4C-6ADD-491B-A8D8-471C36A4BF02}" type="datetime1">
              <a:rPr lang="en-US" altLang="zh-CN" smtClean="0"/>
              <a:t>3/12/2017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40158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3D8F87D-2FDF-4F3A-AC0D-F6C54A24BFDE}" type="datetime1">
              <a:rPr lang="en-US" altLang="zh-CN" smtClean="0"/>
              <a:t>3/12/2017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43105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110B23-F424-4B85-A33F-F04E3BE8C061}" type="datetime1">
              <a:rPr lang="en-US" altLang="zh-CN" smtClean="0"/>
              <a:t>3/12/2017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8661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F74399-9783-43C6-8EC5-07F5D8B62813}" type="datetime1">
              <a:rPr lang="en-US" altLang="zh-CN" smtClean="0"/>
              <a:t>3/12/2017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13862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476FD58-2418-43AE-94F5-6592D750A950}" type="datetime1">
              <a:rPr lang="en-US" altLang="zh-CN" smtClean="0"/>
              <a:t>3/12/2017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5874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783E2-7E1A-4A79-BD39-B509BAA05FCE}" type="datetime1">
              <a:rPr lang="en-US" altLang="zh-CN" smtClean="0"/>
              <a:t>3/12/2017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435A-C67E-4182-841F-98B28F8E4D33}" type="slidenum">
              <a:rPr lang="en-US" smtClean="0"/>
              <a:t>‹#›</a:t>
            </a:fld>
            <a:endParaRPr lang="en-US"/>
          </a:p>
        </p:txBody>
      </p:sp>
    </p:spTree>
    <p:extLst>
      <p:ext uri="{BB962C8B-B14F-4D97-AF65-F5344CB8AC3E}">
        <p14:creationId xmlns:p14="http://schemas.microsoft.com/office/powerpoint/2010/main" val="938890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14.png"/><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1.png"/><Relationship Id="rId10" Type="http://schemas.openxmlformats.org/officeDocument/2006/relationships/image" Target="../media/image20.png"/><Relationship Id="rId9" Type="http://schemas.openxmlformats.org/officeDocument/2006/relationships/image" Target="../media/image17.png"/><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6.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18.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 y="3542250"/>
            <a:ext cx="12192000" cy="331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935499" y="2085730"/>
            <a:ext cx="10320997" cy="1216929"/>
          </a:xfrm>
        </p:spPr>
        <p:txBody>
          <a:bodyPr>
            <a:normAutofit/>
          </a:bodyPr>
          <a:lstStyle/>
          <a:p>
            <a:r>
              <a:rPr lang="ja-JP" altLang="en-US" sz="3600" dirty="0"/>
              <a:t>リアルタイムグリッド環境における</a:t>
            </a:r>
            <a:r>
              <a:rPr lang="en-US" altLang="ja-JP" sz="3600" dirty="0"/>
              <a:t/>
            </a:r>
            <a:br>
              <a:rPr lang="en-US" altLang="ja-JP" sz="3600" dirty="0"/>
            </a:br>
            <a:r>
              <a:rPr lang="ja-JP" altLang="en-US" sz="3600" dirty="0"/>
              <a:t>マルチエージェントの単一移動対象捕獲の探索法</a:t>
            </a:r>
            <a:endParaRPr lang="en-US" sz="3600" dirty="0"/>
          </a:p>
        </p:txBody>
      </p:sp>
      <p:sp>
        <p:nvSpPr>
          <p:cNvPr id="3" name="副标题 2"/>
          <p:cNvSpPr>
            <a:spLocks noGrp="1"/>
          </p:cNvSpPr>
          <p:nvPr>
            <p:ph type="subTitle" idx="1"/>
          </p:nvPr>
        </p:nvSpPr>
        <p:spPr>
          <a:xfrm>
            <a:off x="1422398" y="3770850"/>
            <a:ext cx="9347201" cy="1994950"/>
          </a:xfrm>
        </p:spPr>
        <p:txBody>
          <a:bodyPr>
            <a:normAutofit/>
          </a:bodyPr>
          <a:lstStyle/>
          <a:p>
            <a:r>
              <a:rPr lang="ja-JP" altLang="en-US" dirty="0">
                <a:solidFill>
                  <a:schemeClr val="bg1"/>
                </a:solidFill>
              </a:rPr>
              <a:t>筑波大学</a:t>
            </a:r>
            <a:endParaRPr lang="en-US" altLang="ja-JP" dirty="0">
              <a:solidFill>
                <a:schemeClr val="bg1"/>
              </a:solidFill>
            </a:endParaRPr>
          </a:p>
          <a:p>
            <a:r>
              <a:rPr lang="ja-JP" altLang="en-US" dirty="0">
                <a:solidFill>
                  <a:schemeClr val="bg1"/>
                </a:solidFill>
              </a:rPr>
              <a:t>システム情報工学研究科</a:t>
            </a:r>
            <a:endParaRPr lang="en-US" altLang="ja-JP" dirty="0">
              <a:solidFill>
                <a:schemeClr val="bg1"/>
              </a:solidFill>
            </a:endParaRPr>
          </a:p>
          <a:p>
            <a:r>
              <a:rPr lang="ja-JP" altLang="en-US" dirty="0">
                <a:solidFill>
                  <a:schemeClr val="bg1"/>
                </a:solidFill>
              </a:rPr>
              <a:t>知能機能システム専攻　</a:t>
            </a:r>
            <a:endParaRPr lang="en-US" altLang="ja-JP" dirty="0">
              <a:solidFill>
                <a:schemeClr val="bg1"/>
              </a:solidFill>
            </a:endParaRPr>
          </a:p>
          <a:p>
            <a:r>
              <a:rPr lang="ja-JP" altLang="en-US" dirty="0">
                <a:solidFill>
                  <a:schemeClr val="bg1"/>
                </a:solidFill>
              </a:rPr>
              <a:t>◯ 唐 霄　延原 肇</a:t>
            </a:r>
            <a:endParaRPr lang="en-US" dirty="0">
              <a:solidFill>
                <a:schemeClr val="bg1"/>
              </a:solidFill>
            </a:endParaRPr>
          </a:p>
        </p:txBody>
      </p:sp>
    </p:spTree>
    <p:extLst>
      <p:ext uri="{BB962C8B-B14F-4D97-AF65-F5344CB8AC3E}">
        <p14:creationId xmlns:p14="http://schemas.microsoft.com/office/powerpoint/2010/main" val="3379673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p:cNvPicPr>
            <a:picLocks noChangeAspect="1"/>
          </p:cNvPicPr>
          <p:nvPr/>
        </p:nvPicPr>
        <p:blipFill>
          <a:blip r:embed="rId3"/>
          <a:stretch>
            <a:fillRect/>
          </a:stretch>
        </p:blipFill>
        <p:spPr>
          <a:xfrm>
            <a:off x="1029115" y="1568223"/>
            <a:ext cx="3781652" cy="3781652"/>
          </a:xfrm>
          <a:prstGeom prst="rect">
            <a:avLst/>
          </a:prstGeom>
        </p:spPr>
      </p:pic>
      <p:sp>
        <p:nvSpPr>
          <p:cNvPr id="44" name="文本框 43"/>
          <p:cNvSpPr txBox="1"/>
          <p:nvPr/>
        </p:nvSpPr>
        <p:spPr>
          <a:xfrm>
            <a:off x="2851396" y="3439041"/>
            <a:ext cx="480447" cy="369332"/>
          </a:xfrm>
          <a:prstGeom prst="rect">
            <a:avLst/>
          </a:prstGeom>
          <a:noFill/>
        </p:spPr>
        <p:txBody>
          <a:bodyPr wrap="square" rtlCol="0">
            <a:spAutoFit/>
          </a:bodyPr>
          <a:lstStyle/>
          <a:p>
            <a:pPr algn="ctr"/>
            <a:r>
              <a:rPr lang="en-US" b="1" i="1" dirty="0"/>
              <a:t>T</a:t>
            </a:r>
          </a:p>
        </p:txBody>
      </p:sp>
      <p:sp>
        <p:nvSpPr>
          <p:cNvPr id="43" name="文本框 42"/>
          <p:cNvSpPr txBox="1"/>
          <p:nvPr/>
        </p:nvSpPr>
        <p:spPr>
          <a:xfrm>
            <a:off x="3980945" y="4580641"/>
            <a:ext cx="480447" cy="369332"/>
          </a:xfrm>
          <a:prstGeom prst="rect">
            <a:avLst/>
          </a:prstGeom>
          <a:noFill/>
        </p:spPr>
        <p:txBody>
          <a:bodyPr wrap="square" rtlCol="0">
            <a:spAutoFit/>
          </a:bodyPr>
          <a:lstStyle/>
          <a:p>
            <a:pPr algn="ctr"/>
            <a:r>
              <a:rPr lang="en-US" b="1" i="1" dirty="0"/>
              <a:t>P3</a:t>
            </a:r>
          </a:p>
        </p:txBody>
      </p:sp>
      <p:sp>
        <p:nvSpPr>
          <p:cNvPr id="40" name="正方形/長方形 3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sp>
        <p:nvSpPr>
          <p:cNvPr id="3" name="テキスト ボックス 2"/>
          <p:cNvSpPr txBox="1"/>
          <p:nvPr/>
        </p:nvSpPr>
        <p:spPr>
          <a:xfrm>
            <a:off x="5277394" y="1601546"/>
            <a:ext cx="5103223" cy="1477328"/>
          </a:xfrm>
          <a:prstGeom prst="rect">
            <a:avLst/>
          </a:prstGeom>
          <a:noFill/>
        </p:spPr>
        <p:txBody>
          <a:bodyPr wrap="square" rtlCol="0">
            <a:spAutoFit/>
          </a:bodyPr>
          <a:lstStyle/>
          <a:p>
            <a:r>
              <a:rPr lang="ja-JP" altLang="en-US" dirty="0"/>
              <a:t>計算例</a:t>
            </a:r>
            <a:r>
              <a:rPr lang="en-US" altLang="ja-JP" dirty="0"/>
              <a:t>:</a:t>
            </a:r>
            <a:r>
              <a:rPr lang="ja-JP" altLang="en-US" dirty="0"/>
              <a:t>　パーサ４つとターゲット１つ</a:t>
            </a:r>
            <a:endParaRPr lang="en-US" altLang="ja-JP" dirty="0"/>
          </a:p>
          <a:p>
            <a:endParaRPr lang="en-US" altLang="zh-CN" dirty="0"/>
          </a:p>
          <a:p>
            <a:r>
              <a:rPr lang="ja-JP" altLang="en-US" dirty="0"/>
              <a:t>パーサに対する上下左右４つ方向に移動可能</a:t>
            </a:r>
            <a:endParaRPr lang="en-US" altLang="ja-JP" dirty="0"/>
          </a:p>
          <a:p>
            <a:endParaRPr lang="en-US" altLang="ja-JP" dirty="0"/>
          </a:p>
          <a:p>
            <a:r>
              <a:rPr lang="ja-JP" altLang="en-US" dirty="0"/>
              <a:t>各方向に</a:t>
            </a:r>
            <a:r>
              <a:rPr lang="en-US" altLang="ja-JP" dirty="0"/>
              <a:t>Pursuer-cover-set</a:t>
            </a:r>
            <a:r>
              <a:rPr lang="ja-JP" altLang="en-US" dirty="0"/>
              <a:t>を計算する</a:t>
            </a:r>
            <a:endParaRPr lang="en-US" altLang="ja-JP" dirty="0"/>
          </a:p>
        </p:txBody>
      </p:sp>
      <p:sp>
        <p:nvSpPr>
          <p:cNvPr id="6" name="スライド番号プレースホルダー 5"/>
          <p:cNvSpPr>
            <a:spLocks noGrp="1"/>
          </p:cNvSpPr>
          <p:nvPr>
            <p:ph type="sldNum" sz="quarter" idx="12"/>
          </p:nvPr>
        </p:nvSpPr>
        <p:spPr/>
        <p:txBody>
          <a:bodyPr/>
          <a:lstStyle/>
          <a:p>
            <a:fld id="{F666435A-C67E-4182-841F-98B28F8E4D33}" type="slidenum">
              <a:rPr lang="en-US" smtClean="0"/>
              <a:t>10</a:t>
            </a:fld>
            <a:endParaRPr lang="en-US"/>
          </a:p>
        </p:txBody>
      </p:sp>
      <p:sp>
        <p:nvSpPr>
          <p:cNvPr id="33" name="角丸四角形 66"/>
          <p:cNvSpPr/>
          <p:nvPr/>
        </p:nvSpPr>
        <p:spPr>
          <a:xfrm>
            <a:off x="2767255" y="2971799"/>
            <a:ext cx="5946569" cy="2696088"/>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p:txBody>
      </p:sp>
      <p:sp>
        <p:nvSpPr>
          <p:cNvPr id="38" name="テキスト ボックス 37"/>
          <p:cNvSpPr txBox="1"/>
          <p:nvPr/>
        </p:nvSpPr>
        <p:spPr>
          <a:xfrm>
            <a:off x="6096000" y="4188714"/>
            <a:ext cx="2640272" cy="369332"/>
          </a:xfrm>
          <a:prstGeom prst="rect">
            <a:avLst/>
          </a:prstGeom>
          <a:noFill/>
        </p:spPr>
        <p:txBody>
          <a:bodyPr wrap="square" rtlCol="0">
            <a:spAutoFit/>
          </a:bodyPr>
          <a:lstStyle/>
          <a:p>
            <a:r>
              <a:rPr lang="ja-JP" altLang="en-US" b="1" dirty="0">
                <a:solidFill>
                  <a:srgbClr val="FF0000"/>
                </a:solidFill>
              </a:rPr>
              <a:t>下</a:t>
            </a:r>
            <a:r>
              <a:rPr lang="ja-JP" altLang="en-US" dirty="0"/>
              <a:t>のタイルに移動する</a:t>
            </a:r>
            <a:endParaRPr lang="zh-CN" altLang="en-US" dirty="0"/>
          </a:p>
        </p:txBody>
      </p:sp>
      <p:sp>
        <p:nvSpPr>
          <p:cNvPr id="39" name="下矢印 38"/>
          <p:cNvSpPr/>
          <p:nvPr/>
        </p:nvSpPr>
        <p:spPr>
          <a:xfrm rot="16200000">
            <a:off x="5381261" y="4181522"/>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1034119" y="5784300"/>
            <a:ext cx="6529589" cy="850505"/>
            <a:chOff x="1668550" y="24084029"/>
            <a:chExt cx="8852967" cy="1214560"/>
          </a:xfrm>
        </p:grpSpPr>
        <p:pic>
          <p:nvPicPr>
            <p:cNvPr id="17" name="図 16"/>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18" name="図 17"/>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19" name="図 18"/>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0" name="図 19"/>
            <p:cNvPicPr>
              <a:picLocks noChangeAspect="1"/>
            </p:cNvPicPr>
            <p:nvPr/>
          </p:nvPicPr>
          <p:blipFill rotWithShape="1">
            <a:blip r:embed="rId7"/>
            <a:srcRect t="847" b="847"/>
            <a:stretch/>
          </p:blipFill>
          <p:spPr>
            <a:xfrm>
              <a:off x="4522022" y="24098042"/>
              <a:ext cx="353897" cy="353898"/>
            </a:xfrm>
            <a:prstGeom prst="rect">
              <a:avLst/>
            </a:prstGeom>
          </p:spPr>
        </p:pic>
        <p:pic>
          <p:nvPicPr>
            <p:cNvPr id="21" name="図 20"/>
            <p:cNvPicPr>
              <a:picLocks noChangeAspect="1"/>
            </p:cNvPicPr>
            <p:nvPr/>
          </p:nvPicPr>
          <p:blipFill rotWithShape="1">
            <a:blip r:embed="rId8"/>
            <a:srcRect t="1250" b="1250"/>
            <a:stretch/>
          </p:blipFill>
          <p:spPr>
            <a:xfrm>
              <a:off x="4506562" y="24836132"/>
              <a:ext cx="360000" cy="360000"/>
            </a:xfrm>
            <a:prstGeom prst="rect">
              <a:avLst/>
            </a:prstGeom>
          </p:spPr>
        </p:pic>
        <p:pic>
          <p:nvPicPr>
            <p:cNvPr id="22" name="図 21"/>
            <p:cNvPicPr>
              <a:picLocks noChangeAspect="1"/>
            </p:cNvPicPr>
            <p:nvPr/>
          </p:nvPicPr>
          <p:blipFill rotWithShape="1">
            <a:blip r:embed="rId9"/>
            <a:srcRect l="1351" r="1351"/>
            <a:stretch/>
          </p:blipFill>
          <p:spPr>
            <a:xfrm>
              <a:off x="1670586" y="24838551"/>
              <a:ext cx="360000" cy="360000"/>
            </a:xfrm>
            <a:prstGeom prst="rect">
              <a:avLst/>
            </a:prstGeom>
          </p:spPr>
        </p:pic>
        <p:sp>
          <p:nvSpPr>
            <p:cNvPr id="23" name="テキスト ボックス 22"/>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4" name="テキスト ボックス 23"/>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5" name="テキスト ボックス 24"/>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6" name="テキスト ボックス 25"/>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27" name="テキスト ボックス 26"/>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grpSp>
        <p:nvGrpSpPr>
          <p:cNvPr id="29" name="グループ化 28"/>
          <p:cNvGrpSpPr/>
          <p:nvPr/>
        </p:nvGrpSpPr>
        <p:grpSpPr>
          <a:xfrm>
            <a:off x="1743006" y="1554725"/>
            <a:ext cx="1184928" cy="1178713"/>
            <a:chOff x="1538506" y="2503885"/>
            <a:chExt cx="893741" cy="882677"/>
          </a:xfrm>
        </p:grpSpPr>
        <p:sp>
          <p:nvSpPr>
            <p:cNvPr id="30" name="右矢印 29"/>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1" name="右矢印 30"/>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1" name="右矢印 40"/>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2" name="右矢印 41"/>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テキスト ボックス 33"/>
          <p:cNvSpPr txBox="1"/>
          <p:nvPr/>
        </p:nvSpPr>
        <p:spPr>
          <a:xfrm>
            <a:off x="2851396" y="5214564"/>
            <a:ext cx="4760676" cy="369332"/>
          </a:xfrm>
          <a:prstGeom prst="rect">
            <a:avLst/>
          </a:prstGeom>
          <a:noFill/>
        </p:spPr>
        <p:txBody>
          <a:bodyPr wrap="square" rtlCol="0">
            <a:spAutoFit/>
          </a:bodyPr>
          <a:lstStyle/>
          <a:p>
            <a:r>
              <a:rPr lang="ja-JP" altLang="en-US" dirty="0"/>
              <a:t>最も値の</a:t>
            </a:r>
            <a:r>
              <a:rPr lang="ja-JP" altLang="en-US" dirty="0">
                <a:solidFill>
                  <a:srgbClr val="FF0000"/>
                </a:solidFill>
              </a:rPr>
              <a:t>大きい</a:t>
            </a:r>
            <a:r>
              <a:rPr lang="ja-JP" altLang="en-US" dirty="0"/>
              <a:t>方向に移動</a:t>
            </a:r>
            <a:endParaRPr lang="zh-CN" altLang="en-US" dirty="0"/>
          </a:p>
        </p:txBody>
      </p:sp>
      <p:sp>
        <p:nvSpPr>
          <p:cNvPr id="35" name="文本框 34"/>
          <p:cNvSpPr txBox="1"/>
          <p:nvPr/>
        </p:nvSpPr>
        <p:spPr>
          <a:xfrm>
            <a:off x="2144247" y="1965234"/>
            <a:ext cx="480447" cy="369332"/>
          </a:xfrm>
          <a:prstGeom prst="rect">
            <a:avLst/>
          </a:prstGeom>
          <a:noFill/>
        </p:spPr>
        <p:txBody>
          <a:bodyPr wrap="square" rtlCol="0">
            <a:spAutoFit/>
          </a:bodyPr>
          <a:lstStyle/>
          <a:p>
            <a:pPr algn="ctr"/>
            <a:r>
              <a:rPr lang="en-US" b="1" i="1" dirty="0"/>
              <a:t>P1</a:t>
            </a:r>
          </a:p>
        </p:txBody>
      </p:sp>
      <p:sp>
        <p:nvSpPr>
          <p:cNvPr id="36" name="文本框 35"/>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7" name="文本框 36"/>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
        <p:nvSpPr>
          <p:cNvPr id="4" name="テキスト ボックス 3"/>
          <p:cNvSpPr txBox="1"/>
          <p:nvPr/>
        </p:nvSpPr>
        <p:spPr>
          <a:xfrm>
            <a:off x="2914824" y="3772041"/>
            <a:ext cx="1925875" cy="1477328"/>
          </a:xfrm>
          <a:prstGeom prst="rect">
            <a:avLst/>
          </a:prstGeom>
          <a:noFill/>
        </p:spPr>
        <p:txBody>
          <a:bodyPr wrap="square" rtlCol="0">
            <a:spAutoFit/>
          </a:bodyPr>
          <a:lstStyle/>
          <a:p>
            <a:pPr algn="ctr"/>
            <a:r>
              <a:rPr lang="en-US" altLang="zh-CN" dirty="0"/>
              <a:t>Pursuer-cover-set:</a:t>
            </a:r>
          </a:p>
          <a:p>
            <a:pPr algn="ctr"/>
            <a:r>
              <a:rPr lang="ja-JP" altLang="en-US" dirty="0"/>
              <a:t>上 </a:t>
            </a:r>
            <a:r>
              <a:rPr lang="en-US" altLang="ja-JP" dirty="0"/>
              <a:t>- 83</a:t>
            </a:r>
          </a:p>
          <a:p>
            <a:pPr algn="ctr"/>
            <a:r>
              <a:rPr lang="ja-JP" altLang="en-US" dirty="0"/>
              <a:t>下 </a:t>
            </a:r>
            <a:r>
              <a:rPr lang="en-US" altLang="ja-JP" dirty="0"/>
              <a:t>- </a:t>
            </a:r>
            <a:r>
              <a:rPr lang="en-US" altLang="ja-JP" b="1" dirty="0">
                <a:solidFill>
                  <a:srgbClr val="FF0000"/>
                </a:solidFill>
              </a:rPr>
              <a:t>86</a:t>
            </a:r>
          </a:p>
          <a:p>
            <a:pPr algn="ctr"/>
            <a:r>
              <a:rPr lang="ja-JP" altLang="en-US" dirty="0"/>
              <a:t>左 </a:t>
            </a:r>
            <a:r>
              <a:rPr lang="en-US" altLang="ja-JP" dirty="0"/>
              <a:t>- 83</a:t>
            </a:r>
          </a:p>
          <a:p>
            <a:pPr algn="ctr"/>
            <a:r>
              <a:rPr lang="ja-JP" altLang="en-US" dirty="0"/>
              <a:t>右 </a:t>
            </a:r>
            <a:r>
              <a:rPr lang="en-US" altLang="ja-JP" dirty="0"/>
              <a:t>- 85</a:t>
            </a:r>
            <a:endParaRPr lang="zh-CN" altLang="en-US" dirty="0"/>
          </a:p>
        </p:txBody>
      </p:sp>
      <p:sp>
        <p:nvSpPr>
          <p:cNvPr id="5" name="正方形/長方形 4"/>
          <p:cNvSpPr/>
          <p:nvPr/>
        </p:nvSpPr>
        <p:spPr>
          <a:xfrm>
            <a:off x="2927934" y="3113643"/>
            <a:ext cx="5577891" cy="646331"/>
          </a:xfrm>
          <a:prstGeom prst="rect">
            <a:avLst/>
          </a:prstGeom>
        </p:spPr>
        <p:txBody>
          <a:bodyPr wrap="square">
            <a:spAutoFit/>
          </a:bodyPr>
          <a:lstStyle/>
          <a:p>
            <a:r>
              <a:rPr lang="en-US" altLang="ja-JP" dirty="0" smtClean="0"/>
              <a:t>Pursuer-cover-set</a:t>
            </a:r>
            <a:r>
              <a:rPr lang="en-US" altLang="ja-JP" dirty="0"/>
              <a:t>: </a:t>
            </a:r>
            <a:r>
              <a:rPr lang="en-US" altLang="ja-JP" dirty="0" smtClean="0"/>
              <a:t>Pursuer</a:t>
            </a:r>
            <a:r>
              <a:rPr lang="ja-JP" altLang="en-US" dirty="0" smtClean="0"/>
              <a:t>が</a:t>
            </a:r>
            <a:r>
              <a:rPr lang="en-US" altLang="ja-JP" dirty="0"/>
              <a:t>T</a:t>
            </a:r>
            <a:r>
              <a:rPr lang="en-US" altLang="ja-JP" dirty="0" smtClean="0"/>
              <a:t>arget</a:t>
            </a:r>
            <a:r>
              <a:rPr lang="ja-JP" altLang="en-US" dirty="0" smtClean="0"/>
              <a:t>より</a:t>
            </a:r>
            <a:r>
              <a:rPr lang="ja-JP" altLang="en-US" dirty="0"/>
              <a:t>早く辿り着ける領域のタイルの数</a:t>
            </a:r>
            <a:endParaRPr lang="en-US" altLang="zh-CN" dirty="0"/>
          </a:p>
        </p:txBody>
      </p:sp>
    </p:spTree>
    <p:extLst>
      <p:ext uri="{BB962C8B-B14F-4D97-AF65-F5344CB8AC3E}">
        <p14:creationId xmlns:p14="http://schemas.microsoft.com/office/powerpoint/2010/main" val="34785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1000"/>
                                        <p:tgtEl>
                                          <p:spTgt spid="38"/>
                                        </p:tgtEl>
                                      </p:cBhvr>
                                    </p:animEffect>
                                    <p:anim calcmode="lin" valueType="num">
                                      <p:cBhvr>
                                        <p:cTn id="42" dur="1000" fill="hold"/>
                                        <p:tgtEl>
                                          <p:spTgt spid="38"/>
                                        </p:tgtEl>
                                        <p:attrNameLst>
                                          <p:attrName>ppt_x</p:attrName>
                                        </p:attrNameLst>
                                      </p:cBhvr>
                                      <p:tavLst>
                                        <p:tav tm="0">
                                          <p:val>
                                            <p:strVal val="#ppt_x"/>
                                          </p:val>
                                        </p:tav>
                                        <p:tav tm="100000">
                                          <p:val>
                                            <p:strVal val="#ppt_x"/>
                                          </p:val>
                                        </p:tav>
                                      </p:tavLst>
                                    </p:anim>
                                    <p:anim calcmode="lin" valueType="num">
                                      <p:cBhvr>
                                        <p:cTn id="4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p:bldP spid="39" grpId="0" animBg="1"/>
      <p:bldP spid="34"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stretch>
            <a:fillRect/>
          </a:stretch>
        </p:blipFill>
        <p:spPr>
          <a:xfrm>
            <a:off x="6402928" y="2308461"/>
            <a:ext cx="2838779" cy="2849977"/>
          </a:xfrm>
          <a:prstGeom prst="rect">
            <a:avLst/>
          </a:prstGeom>
        </p:spPr>
      </p:pic>
      <p:grpSp>
        <p:nvGrpSpPr>
          <p:cNvPr id="49" name="グループ化 48"/>
          <p:cNvGrpSpPr/>
          <p:nvPr/>
        </p:nvGrpSpPr>
        <p:grpSpPr>
          <a:xfrm>
            <a:off x="6473435" y="4334003"/>
            <a:ext cx="727554" cy="733914"/>
            <a:chOff x="1718110" y="2667334"/>
            <a:chExt cx="548765" cy="549590"/>
          </a:xfrm>
        </p:grpSpPr>
        <p:sp>
          <p:nvSpPr>
            <p:cNvPr id="50" name="右矢印 49"/>
            <p:cNvSpPr/>
            <p:nvPr/>
          </p:nvSpPr>
          <p:spPr>
            <a:xfrm rot="10800000">
              <a:off x="1718110"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1" name="右矢印 50"/>
            <p:cNvSpPr/>
            <p:nvPr/>
          </p:nvSpPr>
          <p:spPr>
            <a:xfrm>
              <a:off x="1988111"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2" name="右矢印 51"/>
            <p:cNvSpPr/>
            <p:nvPr/>
          </p:nvSpPr>
          <p:spPr>
            <a:xfrm rot="5400000">
              <a:off x="1857335" y="2985746"/>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3" name="右矢印 52"/>
            <p:cNvSpPr/>
            <p:nvPr/>
          </p:nvSpPr>
          <p:spPr>
            <a:xfrm rot="16200000">
              <a:off x="1854830" y="271492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正方形/長方形 3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従来手法</a:t>
            </a:r>
            <a:r>
              <a:rPr lang="ja-JP" altLang="en-US" sz="3600" dirty="0">
                <a:solidFill>
                  <a:schemeClr val="bg1"/>
                </a:solidFill>
              </a:rPr>
              <a:t> </a:t>
            </a:r>
            <a:r>
              <a:rPr lang="en-US" altLang="ja-JP" sz="3600" dirty="0">
                <a:solidFill>
                  <a:schemeClr val="bg1"/>
                </a:solidFill>
              </a:rPr>
              <a:t>– Cover Heuristic </a:t>
            </a:r>
            <a:r>
              <a:rPr lang="ja-JP" altLang="en-US" sz="3600" dirty="0">
                <a:solidFill>
                  <a:schemeClr val="bg1"/>
                </a:solidFill>
              </a:rPr>
              <a:t>法</a:t>
            </a:r>
            <a:endParaRPr lang="en-US" dirty="0">
              <a:solidFill>
                <a:schemeClr val="bg1"/>
              </a:solidFill>
            </a:endParaRPr>
          </a:p>
        </p:txBody>
      </p:sp>
      <p:sp>
        <p:nvSpPr>
          <p:cNvPr id="3" name="テキスト ボックス 2"/>
          <p:cNvSpPr txBox="1"/>
          <p:nvPr/>
        </p:nvSpPr>
        <p:spPr>
          <a:xfrm>
            <a:off x="969417" y="1729806"/>
            <a:ext cx="2916784" cy="369332"/>
          </a:xfrm>
          <a:prstGeom prst="rect">
            <a:avLst/>
          </a:prstGeom>
          <a:noFill/>
        </p:spPr>
        <p:txBody>
          <a:bodyPr wrap="square" rtlCol="0">
            <a:spAutoFit/>
          </a:bodyPr>
          <a:lstStyle/>
          <a:p>
            <a:r>
              <a:rPr lang="ja-JP" altLang="en-US" b="1" dirty="0"/>
              <a:t>問題点</a:t>
            </a:r>
            <a:r>
              <a:rPr lang="en-US" altLang="ja-JP" dirty="0"/>
              <a:t>1. </a:t>
            </a:r>
            <a:r>
              <a:rPr lang="ja-JP" altLang="en-US" dirty="0"/>
              <a:t>計算量が多い</a:t>
            </a:r>
            <a:endParaRPr lang="en-US" altLang="ja-JP" dirty="0"/>
          </a:p>
        </p:txBody>
      </p:sp>
      <mc:AlternateContent xmlns:mc="http://schemas.openxmlformats.org/markup-compatibility/2006" xmlns:a14="http://schemas.microsoft.com/office/drawing/2010/main">
        <mc:Choice Requires="a14">
          <p:sp>
            <p:nvSpPr>
              <p:cNvPr id="44" name="テキスト ボックス 43"/>
              <p:cNvSpPr txBox="1"/>
              <p:nvPr/>
            </p:nvSpPr>
            <p:spPr>
              <a:xfrm>
                <a:off x="838200" y="5795231"/>
                <a:ext cx="5103223" cy="369332"/>
              </a:xfrm>
              <a:prstGeom prst="rect">
                <a:avLst/>
              </a:prstGeom>
              <a:noFill/>
            </p:spPr>
            <p:txBody>
              <a:bodyPr wrap="square" rtlCol="0">
                <a:spAutoFit/>
              </a:bodyPr>
              <a:lstStyle/>
              <a:p>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𝑂</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oMath>
                </a14:m>
                <a:r>
                  <a:rPr lang="en-US" altLang="ja-JP" dirty="0"/>
                  <a:t> :  </a:t>
                </a:r>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oMath>
                </a14:m>
                <a:r>
                  <a:rPr lang="ja-JP" altLang="en-US" dirty="0"/>
                  <a:t>は地図上の移動可能タイル数</a:t>
                </a:r>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838200" y="5795231"/>
                <a:ext cx="5103223" cy="369332"/>
              </a:xfrm>
              <a:prstGeom prst="rect">
                <a:avLst/>
              </a:prstGeom>
              <a:blipFill rotWithShape="0">
                <a:blip r:embed="rId6"/>
                <a:stretch>
                  <a:fillRect t="-10000" b="-28333"/>
                </a:stretch>
              </a:blipFill>
            </p:spPr>
            <p:txBody>
              <a:bodyPr/>
              <a:lstStyle/>
              <a:p>
                <a:r>
                  <a:rPr lang="zh-CN" altLang="en-US">
                    <a:noFill/>
                  </a:rPr>
                  <a:t> </a:t>
                </a:r>
              </a:p>
            </p:txBody>
          </p:sp>
        </mc:Fallback>
      </mc:AlternateContent>
      <p:sp>
        <p:nvSpPr>
          <p:cNvPr id="6" name="正方形/長方形 5"/>
          <p:cNvSpPr/>
          <p:nvPr/>
        </p:nvSpPr>
        <p:spPr>
          <a:xfrm>
            <a:off x="6226056" y="1729806"/>
            <a:ext cx="2733633" cy="369332"/>
          </a:xfrm>
          <a:prstGeom prst="rect">
            <a:avLst/>
          </a:prstGeom>
        </p:spPr>
        <p:txBody>
          <a:bodyPr wrap="none">
            <a:spAutoFit/>
          </a:bodyPr>
          <a:lstStyle/>
          <a:p>
            <a:r>
              <a:rPr lang="ja-JP" altLang="en-US" b="1" dirty="0"/>
              <a:t>問題点</a:t>
            </a:r>
            <a:r>
              <a:rPr lang="en-US" altLang="ja-JP" dirty="0"/>
              <a:t>2. Tie-Breaking</a:t>
            </a:r>
            <a:r>
              <a:rPr lang="ja-JP" altLang="en-US" dirty="0"/>
              <a:t>問題</a:t>
            </a:r>
            <a:endParaRPr lang="en-US" altLang="ja-JP" dirty="0"/>
          </a:p>
        </p:txBody>
      </p:sp>
      <p:sp>
        <p:nvSpPr>
          <p:cNvPr id="48" name="テキスト ボックス 47"/>
          <p:cNvSpPr txBox="1"/>
          <p:nvPr/>
        </p:nvSpPr>
        <p:spPr>
          <a:xfrm>
            <a:off x="6305582" y="5789097"/>
            <a:ext cx="3073400" cy="369332"/>
          </a:xfrm>
          <a:prstGeom prst="rect">
            <a:avLst/>
          </a:prstGeom>
          <a:noFill/>
        </p:spPr>
        <p:txBody>
          <a:bodyPr wrap="square" rtlCol="0">
            <a:spAutoFit/>
          </a:bodyPr>
          <a:lstStyle/>
          <a:p>
            <a:r>
              <a:rPr lang="en-US" altLang="ja-JP" dirty="0"/>
              <a:t>P2</a:t>
            </a:r>
            <a:r>
              <a:rPr lang="ja-JP" altLang="en-US" dirty="0"/>
              <a:t>移動できない状態</a:t>
            </a: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11</a:t>
            </a:fld>
            <a:endParaRPr lang="en-US"/>
          </a:p>
        </p:txBody>
      </p:sp>
      <p:grpSp>
        <p:nvGrpSpPr>
          <p:cNvPr id="7" name="グループ化 6"/>
          <p:cNvGrpSpPr/>
          <p:nvPr/>
        </p:nvGrpSpPr>
        <p:grpSpPr>
          <a:xfrm>
            <a:off x="1083718" y="2189056"/>
            <a:ext cx="3513682" cy="3422241"/>
            <a:chOff x="8283637" y="1342494"/>
            <a:chExt cx="3861856" cy="3761354"/>
          </a:xfrm>
        </p:grpSpPr>
        <p:pic>
          <p:nvPicPr>
            <p:cNvPr id="18" name="図 17"/>
            <p:cNvPicPr>
              <a:picLocks noChangeAspect="1"/>
            </p:cNvPicPr>
            <p:nvPr/>
          </p:nvPicPr>
          <p:blipFill>
            <a:blip r:embed="rId7"/>
            <a:stretch>
              <a:fillRect/>
            </a:stretch>
          </p:blipFill>
          <p:spPr>
            <a:xfrm>
              <a:off x="8283637" y="1342494"/>
              <a:ext cx="1600819" cy="1600819"/>
            </a:xfrm>
            <a:prstGeom prst="rect">
              <a:avLst/>
            </a:prstGeom>
          </p:spPr>
        </p:pic>
        <p:pic>
          <p:nvPicPr>
            <p:cNvPr id="19" name="図 18"/>
            <p:cNvPicPr>
              <a:picLocks noChangeAspect="1"/>
            </p:cNvPicPr>
            <p:nvPr/>
          </p:nvPicPr>
          <p:blipFill>
            <a:blip r:embed="rId8"/>
            <a:stretch>
              <a:fillRect/>
            </a:stretch>
          </p:blipFill>
          <p:spPr>
            <a:xfrm>
              <a:off x="8283637" y="3500259"/>
              <a:ext cx="1603589" cy="1603589"/>
            </a:xfrm>
            <a:prstGeom prst="rect">
              <a:avLst/>
            </a:prstGeom>
          </p:spPr>
        </p:pic>
        <p:pic>
          <p:nvPicPr>
            <p:cNvPr id="20" name="図 19"/>
            <p:cNvPicPr>
              <a:picLocks noChangeAspect="1"/>
            </p:cNvPicPr>
            <p:nvPr/>
          </p:nvPicPr>
          <p:blipFill>
            <a:blip r:embed="rId9"/>
            <a:stretch>
              <a:fillRect/>
            </a:stretch>
          </p:blipFill>
          <p:spPr>
            <a:xfrm>
              <a:off x="10541517" y="3503029"/>
              <a:ext cx="1603976" cy="1600819"/>
            </a:xfrm>
            <a:prstGeom prst="rect">
              <a:avLst/>
            </a:prstGeom>
          </p:spPr>
        </p:pic>
        <p:pic>
          <p:nvPicPr>
            <p:cNvPr id="5" name="図 4"/>
            <p:cNvPicPr>
              <a:picLocks noChangeAspect="1"/>
            </p:cNvPicPr>
            <p:nvPr/>
          </p:nvPicPr>
          <p:blipFill>
            <a:blip r:embed="rId10"/>
            <a:stretch>
              <a:fillRect/>
            </a:stretch>
          </p:blipFill>
          <p:spPr>
            <a:xfrm>
              <a:off x="10544674" y="1345265"/>
              <a:ext cx="1600819" cy="1600819"/>
            </a:xfrm>
            <a:prstGeom prst="rect">
              <a:avLst/>
            </a:prstGeom>
          </p:spPr>
        </p:pic>
        <p:sp>
          <p:nvSpPr>
            <p:cNvPr id="22" name="下矢印 21"/>
            <p:cNvSpPr/>
            <p:nvPr/>
          </p:nvSpPr>
          <p:spPr>
            <a:xfrm rot="16200000">
              <a:off x="9948570" y="198451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4" name="下矢印 23"/>
            <p:cNvSpPr/>
            <p:nvPr/>
          </p:nvSpPr>
          <p:spPr>
            <a:xfrm>
              <a:off x="11060770" y="3059916"/>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5" name="下矢印 24"/>
            <p:cNvSpPr/>
            <p:nvPr/>
          </p:nvSpPr>
          <p:spPr>
            <a:xfrm rot="5400000">
              <a:off x="9948570" y="414366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6414704" y="2315266"/>
            <a:ext cx="2837587" cy="2843172"/>
            <a:chOff x="7191806" y="2308636"/>
            <a:chExt cx="2837587" cy="2843172"/>
          </a:xfrm>
        </p:grpSpPr>
        <p:pic>
          <p:nvPicPr>
            <p:cNvPr id="9" name="図 8"/>
            <p:cNvPicPr>
              <a:picLocks noChangeAspect="1"/>
            </p:cNvPicPr>
            <p:nvPr/>
          </p:nvPicPr>
          <p:blipFill>
            <a:blip r:embed="rId11"/>
            <a:stretch>
              <a:fillRect/>
            </a:stretch>
          </p:blipFill>
          <p:spPr>
            <a:xfrm>
              <a:off x="7191806" y="2308636"/>
              <a:ext cx="2837587" cy="2843172"/>
            </a:xfrm>
            <a:prstGeom prst="rect">
              <a:avLst/>
            </a:prstGeom>
          </p:spPr>
        </p:pic>
        <p:sp>
          <p:nvSpPr>
            <p:cNvPr id="36" name="右矢印 35"/>
            <p:cNvSpPr/>
            <p:nvPr/>
          </p:nvSpPr>
          <p:spPr>
            <a:xfrm rot="10800000">
              <a:off x="7284448" y="4574423"/>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17" name="グループ化 16"/>
          <p:cNvGrpSpPr/>
          <p:nvPr/>
        </p:nvGrpSpPr>
        <p:grpSpPr>
          <a:xfrm>
            <a:off x="6412097" y="2323321"/>
            <a:ext cx="2837587" cy="2837587"/>
            <a:chOff x="7806429" y="522785"/>
            <a:chExt cx="2837587" cy="2837587"/>
          </a:xfrm>
        </p:grpSpPr>
        <p:pic>
          <p:nvPicPr>
            <p:cNvPr id="11" name="図 10"/>
            <p:cNvPicPr>
              <a:picLocks noChangeAspect="1"/>
            </p:cNvPicPr>
            <p:nvPr/>
          </p:nvPicPr>
          <p:blipFill>
            <a:blip r:embed="rId12"/>
            <a:stretch>
              <a:fillRect/>
            </a:stretch>
          </p:blipFill>
          <p:spPr>
            <a:xfrm>
              <a:off x="7806429" y="522785"/>
              <a:ext cx="2837587" cy="2837587"/>
            </a:xfrm>
            <a:prstGeom prst="rect">
              <a:avLst/>
            </a:prstGeom>
          </p:spPr>
        </p:pic>
        <p:sp>
          <p:nvSpPr>
            <p:cNvPr id="46" name="右矢印 45"/>
            <p:cNvSpPr/>
            <p:nvPr/>
          </p:nvSpPr>
          <p:spPr>
            <a:xfrm rot="16200000">
              <a:off x="8043405" y="2631813"/>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6415109" y="2320851"/>
            <a:ext cx="2837587" cy="2837587"/>
            <a:chOff x="6813774" y="448013"/>
            <a:chExt cx="2837587" cy="2837587"/>
          </a:xfrm>
        </p:grpSpPr>
        <p:pic>
          <p:nvPicPr>
            <p:cNvPr id="10" name="図 9"/>
            <p:cNvPicPr>
              <a:picLocks noChangeAspect="1"/>
            </p:cNvPicPr>
            <p:nvPr/>
          </p:nvPicPr>
          <p:blipFill>
            <a:blip r:embed="rId13"/>
            <a:stretch>
              <a:fillRect/>
            </a:stretch>
          </p:blipFill>
          <p:spPr>
            <a:xfrm>
              <a:off x="6813774" y="448013"/>
              <a:ext cx="2837587" cy="2837587"/>
            </a:xfrm>
            <a:prstGeom prst="rect">
              <a:avLst/>
            </a:prstGeom>
          </p:spPr>
        </p:pic>
        <p:sp>
          <p:nvSpPr>
            <p:cNvPr id="37" name="右矢印 36"/>
            <p:cNvSpPr/>
            <p:nvPr/>
          </p:nvSpPr>
          <p:spPr>
            <a:xfrm>
              <a:off x="7229049" y="2721368"/>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6" name="グループ化 25"/>
          <p:cNvGrpSpPr/>
          <p:nvPr/>
        </p:nvGrpSpPr>
        <p:grpSpPr>
          <a:xfrm>
            <a:off x="6423489" y="2320522"/>
            <a:ext cx="2837587" cy="2843183"/>
            <a:chOff x="9782627" y="2344812"/>
            <a:chExt cx="2837587" cy="2843183"/>
          </a:xfrm>
        </p:grpSpPr>
        <p:pic>
          <p:nvPicPr>
            <p:cNvPr id="12" name="図 11"/>
            <p:cNvPicPr>
              <a:picLocks noChangeAspect="1"/>
            </p:cNvPicPr>
            <p:nvPr/>
          </p:nvPicPr>
          <p:blipFill>
            <a:blip r:embed="rId14"/>
            <a:stretch>
              <a:fillRect/>
            </a:stretch>
          </p:blipFill>
          <p:spPr>
            <a:xfrm>
              <a:off x="9782627" y="2344812"/>
              <a:ext cx="2837587" cy="2843183"/>
            </a:xfrm>
            <a:prstGeom prst="rect">
              <a:avLst/>
            </a:prstGeom>
          </p:spPr>
        </p:pic>
        <p:sp>
          <p:nvSpPr>
            <p:cNvPr id="45" name="右矢印 44"/>
            <p:cNvSpPr/>
            <p:nvPr/>
          </p:nvSpPr>
          <p:spPr>
            <a:xfrm rot="5400000">
              <a:off x="10044020" y="4761430"/>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27" name="正方形/長方形 26"/>
          <p:cNvSpPr/>
          <p:nvPr/>
        </p:nvSpPr>
        <p:spPr>
          <a:xfrm>
            <a:off x="9476328" y="3428474"/>
            <a:ext cx="2324100" cy="923330"/>
          </a:xfrm>
          <a:prstGeom prst="rect">
            <a:avLst/>
          </a:prstGeom>
        </p:spPr>
        <p:txBody>
          <a:bodyPr wrap="square">
            <a:spAutoFit/>
          </a:bodyPr>
          <a:lstStyle/>
          <a:p>
            <a:pPr algn="ctr"/>
            <a:r>
              <a:rPr lang="en-US" altLang="ja-JP" dirty="0"/>
              <a:t>P2</a:t>
            </a:r>
            <a:r>
              <a:rPr lang="ja-JP" altLang="en-US" dirty="0"/>
              <a:t>の上下左右の</a:t>
            </a:r>
            <a:r>
              <a:rPr lang="en-US" altLang="ja-JP" dirty="0"/>
              <a:t>Pursuer-cover-set</a:t>
            </a:r>
            <a:r>
              <a:rPr lang="ja-JP" altLang="en-US" dirty="0"/>
              <a:t>の値が</a:t>
            </a:r>
            <a:r>
              <a:rPr lang="ja-JP" altLang="en-US" b="1" dirty="0">
                <a:solidFill>
                  <a:srgbClr val="FF0000"/>
                </a:solidFill>
              </a:rPr>
              <a:t>等しい</a:t>
            </a:r>
            <a:endParaRPr lang="en-US" altLang="ja-JP" b="1" dirty="0">
              <a:solidFill>
                <a:srgbClr val="FF0000"/>
              </a:solidFill>
            </a:endParaRPr>
          </a:p>
        </p:txBody>
      </p:sp>
      <p:grpSp>
        <p:nvGrpSpPr>
          <p:cNvPr id="8" name="组合 7"/>
          <p:cNvGrpSpPr/>
          <p:nvPr/>
        </p:nvGrpSpPr>
        <p:grpSpPr>
          <a:xfrm>
            <a:off x="6599267" y="2568602"/>
            <a:ext cx="2460816" cy="2371105"/>
            <a:chOff x="6599267" y="2568602"/>
            <a:chExt cx="2460816" cy="2371105"/>
          </a:xfrm>
        </p:grpSpPr>
        <p:sp>
          <p:nvSpPr>
            <p:cNvPr id="38" name="文本框 37"/>
            <p:cNvSpPr txBox="1"/>
            <p:nvPr/>
          </p:nvSpPr>
          <p:spPr>
            <a:xfrm>
              <a:off x="6599267" y="3701369"/>
              <a:ext cx="480447" cy="369332"/>
            </a:xfrm>
            <a:prstGeom prst="rect">
              <a:avLst/>
            </a:prstGeom>
            <a:noFill/>
          </p:spPr>
          <p:txBody>
            <a:bodyPr wrap="square" rtlCol="0">
              <a:spAutoFit/>
            </a:bodyPr>
            <a:lstStyle/>
            <a:p>
              <a:pPr algn="ctr"/>
              <a:r>
                <a:rPr lang="en-US" b="1" i="1" dirty="0"/>
                <a:t>P1</a:t>
              </a:r>
            </a:p>
          </p:txBody>
        </p:sp>
        <p:sp>
          <p:nvSpPr>
            <p:cNvPr id="39" name="文本框 38"/>
            <p:cNvSpPr txBox="1"/>
            <p:nvPr/>
          </p:nvSpPr>
          <p:spPr>
            <a:xfrm>
              <a:off x="6630786" y="4570375"/>
              <a:ext cx="480447" cy="369332"/>
            </a:xfrm>
            <a:prstGeom prst="rect">
              <a:avLst/>
            </a:prstGeom>
            <a:noFill/>
          </p:spPr>
          <p:txBody>
            <a:bodyPr wrap="square" rtlCol="0">
              <a:spAutoFit/>
            </a:bodyPr>
            <a:lstStyle/>
            <a:p>
              <a:pPr algn="ctr"/>
              <a:r>
                <a:rPr lang="en-US" b="1" i="1" dirty="0"/>
                <a:t>P2</a:t>
              </a:r>
            </a:p>
          </p:txBody>
        </p:sp>
        <p:sp>
          <p:nvSpPr>
            <p:cNvPr id="40" name="文本框 39"/>
            <p:cNvSpPr txBox="1"/>
            <p:nvPr/>
          </p:nvSpPr>
          <p:spPr>
            <a:xfrm>
              <a:off x="8289597" y="4520131"/>
              <a:ext cx="480447" cy="369332"/>
            </a:xfrm>
            <a:prstGeom prst="rect">
              <a:avLst/>
            </a:prstGeom>
            <a:noFill/>
          </p:spPr>
          <p:txBody>
            <a:bodyPr wrap="square" rtlCol="0">
              <a:spAutoFit/>
            </a:bodyPr>
            <a:lstStyle/>
            <a:p>
              <a:pPr algn="ctr"/>
              <a:r>
                <a:rPr lang="en-US" b="1" i="1" dirty="0"/>
                <a:t>P3</a:t>
              </a:r>
            </a:p>
          </p:txBody>
        </p:sp>
        <p:sp>
          <p:nvSpPr>
            <p:cNvPr id="41" name="文本框 40"/>
            <p:cNvSpPr txBox="1"/>
            <p:nvPr/>
          </p:nvSpPr>
          <p:spPr>
            <a:xfrm>
              <a:off x="8579636" y="2568602"/>
              <a:ext cx="480447" cy="369332"/>
            </a:xfrm>
            <a:prstGeom prst="rect">
              <a:avLst/>
            </a:prstGeom>
            <a:noFill/>
          </p:spPr>
          <p:txBody>
            <a:bodyPr wrap="square" rtlCol="0">
              <a:spAutoFit/>
            </a:bodyPr>
            <a:lstStyle/>
            <a:p>
              <a:pPr algn="ctr"/>
              <a:r>
                <a:rPr lang="en-US" b="1" i="1" dirty="0"/>
                <a:t>T</a:t>
              </a:r>
            </a:p>
          </p:txBody>
        </p:sp>
      </p:grpSp>
    </p:spTree>
    <p:extLst>
      <p:ext uri="{BB962C8B-B14F-4D97-AF65-F5344CB8AC3E}">
        <p14:creationId xmlns:p14="http://schemas.microsoft.com/office/powerpoint/2010/main" val="331159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6" grpId="0"/>
      <p:bldP spid="48"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p:cNvGrpSpPr/>
          <p:nvPr/>
        </p:nvGrpSpPr>
        <p:grpSpPr>
          <a:xfrm>
            <a:off x="6880969" y="1816503"/>
            <a:ext cx="2863044" cy="3673888"/>
            <a:chOff x="6565662" y="1578548"/>
            <a:chExt cx="2575923" cy="3780368"/>
          </a:xfrm>
        </p:grpSpPr>
        <p:sp>
          <p:nvSpPr>
            <p:cNvPr id="39" name="正方形/長方形 38"/>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0" name="正方形/長方形 3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a:t>
              </a:r>
              <a:r>
                <a:rPr kumimoji="1" lang="ja-JP" altLang="en-US" b="1" dirty="0"/>
                <a:t> </a:t>
              </a: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sp>
        <p:nvSpPr>
          <p:cNvPr id="67" name="正方形/長方形 6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8" y="1591083"/>
            <a:ext cx="2929622"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4" name="グループ化 3"/>
          <p:cNvGrpSpPr/>
          <p:nvPr/>
        </p:nvGrpSpPr>
        <p:grpSpPr>
          <a:xfrm>
            <a:off x="5200205" y="1810653"/>
            <a:ext cx="5918900" cy="3679738"/>
            <a:chOff x="5200205" y="1810653"/>
            <a:chExt cx="5918900" cy="3679738"/>
          </a:xfrm>
        </p:grpSpPr>
        <p:grpSp>
          <p:nvGrpSpPr>
            <p:cNvPr id="35" name="グループ化 34"/>
            <p:cNvGrpSpPr/>
            <p:nvPr/>
          </p:nvGrpSpPr>
          <p:grpSpPr>
            <a:xfrm>
              <a:off x="5200205" y="1810653"/>
              <a:ext cx="2630107" cy="3679738"/>
              <a:chOff x="6469734" y="1578548"/>
              <a:chExt cx="2638220" cy="3905930"/>
            </a:xfrm>
          </p:grpSpPr>
          <p:sp>
            <p:nvSpPr>
              <p:cNvPr id="36" name="正方形/長方形 35"/>
              <p:cNvSpPr/>
              <p:nvPr/>
            </p:nvSpPr>
            <p:spPr>
              <a:xfrm>
                <a:off x="6469734" y="1578548"/>
                <a:ext cx="2638220"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469734" y="1578548"/>
                <a:ext cx="2638220"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a:t>
                </a:r>
                <a:r>
                  <a:rPr kumimoji="1" lang="en-US" altLang="ja-JP" b="1" dirty="0" smtClean="0"/>
                  <a:t>Queue</a:t>
                </a:r>
              </a:p>
              <a:p>
                <a:pPr algn="ctr"/>
                <a:r>
                  <a:rPr kumimoji="1" lang="ja-JP" altLang="en-US" b="1" dirty="0" smtClean="0">
                    <a:latin typeface="Meiryo" panose="020B0604030504040204" pitchFamily="50" charset="-128"/>
                    <a:ea typeface="Meiryo" panose="020B0604030504040204" pitchFamily="50" charset="-128"/>
                  </a:rPr>
                  <a:t>優先</a:t>
                </a:r>
                <a:r>
                  <a:rPr kumimoji="1" lang="ja-JP" altLang="en-US" b="1" dirty="0">
                    <a:latin typeface="Meiryo" panose="020B0604030504040204" pitchFamily="50" charset="-128"/>
                    <a:ea typeface="Meiryo" panose="020B0604030504040204" pitchFamily="50" charset="-128"/>
                  </a:rPr>
                  <a:t>キュー</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sp>
        <p:nvSpPr>
          <p:cNvPr id="61" name="テキスト ボックス 60"/>
          <p:cNvSpPr txBox="1"/>
          <p:nvPr/>
        </p:nvSpPr>
        <p:spPr>
          <a:xfrm>
            <a:off x="5393913" y="2846153"/>
            <a:ext cx="2436400" cy="1268424"/>
          </a:xfrm>
          <a:prstGeom prst="rect">
            <a:avLst/>
          </a:prstGeom>
          <a:noFill/>
        </p:spPr>
        <p:txBody>
          <a:bodyPr wrap="square" rtlCol="0">
            <a:spAutoFit/>
          </a:bodyPr>
          <a:lstStyle/>
          <a:p>
            <a:pPr>
              <a:lnSpc>
                <a:spcPct val="130000"/>
              </a:lnSpc>
            </a:pPr>
            <a:r>
              <a:rPr lang="en-US" altLang="ja-JP" sz="1500" dirty="0"/>
              <a:t>[(2,2), “Pursuer”, time = 1] </a:t>
            </a:r>
          </a:p>
          <a:p>
            <a:pPr>
              <a:lnSpc>
                <a:spcPct val="130000"/>
              </a:lnSpc>
            </a:pPr>
            <a:r>
              <a:rPr lang="en-US" altLang="ja-JP" sz="1500" dirty="0"/>
              <a:t>[(3,1), “Pursuer”, time = 1]</a:t>
            </a:r>
          </a:p>
          <a:p>
            <a:pPr>
              <a:lnSpc>
                <a:spcPct val="130000"/>
              </a:lnSpc>
            </a:pPr>
            <a:r>
              <a:rPr lang="en-US" altLang="ja-JP" sz="1500" dirty="0"/>
              <a:t>[(4,2), “Pursuer”, time = 1]</a:t>
            </a:r>
          </a:p>
          <a:p>
            <a:pPr>
              <a:lnSpc>
                <a:spcPct val="130000"/>
              </a:lnSpc>
            </a:pPr>
            <a:r>
              <a:rPr lang="en-US" altLang="ja-JP" sz="1500" dirty="0"/>
              <a:t>[(3,3), “Pursuer”, time = 1]</a:t>
            </a:r>
            <a:endParaRPr kumimoji="1" lang="ja-JP" altLang="en-US" sz="1500" dirty="0"/>
          </a:p>
        </p:txBody>
      </p:sp>
      <p:sp>
        <p:nvSpPr>
          <p:cNvPr id="43" name="テキスト ボックス 42"/>
          <p:cNvSpPr txBox="1"/>
          <p:nvPr/>
        </p:nvSpPr>
        <p:spPr>
          <a:xfrm>
            <a:off x="5393913" y="3979758"/>
            <a:ext cx="2436400" cy="1268424"/>
          </a:xfrm>
          <a:prstGeom prst="rect">
            <a:avLst/>
          </a:prstGeom>
          <a:noFill/>
        </p:spPr>
        <p:txBody>
          <a:bodyPr wrap="square" rtlCol="0">
            <a:spAutoFit/>
          </a:bodyPr>
          <a:lstStyle/>
          <a:p>
            <a:pPr>
              <a:lnSpc>
                <a:spcPct val="130000"/>
              </a:lnSpc>
            </a:pPr>
            <a:r>
              <a:rPr lang="en-US" altLang="ja-JP" sz="1500" dirty="0"/>
              <a:t>[(6,5), “Pursuer”, time = 1] </a:t>
            </a:r>
          </a:p>
          <a:p>
            <a:pPr>
              <a:lnSpc>
                <a:spcPct val="130000"/>
              </a:lnSpc>
            </a:pPr>
            <a:r>
              <a:rPr lang="en-US" altLang="ja-JP" sz="1500" dirty="0"/>
              <a:t>[(7,4), “Pursuer”, time = 1]</a:t>
            </a:r>
          </a:p>
          <a:p>
            <a:pPr>
              <a:lnSpc>
                <a:spcPct val="130000"/>
              </a:lnSpc>
            </a:pPr>
            <a:r>
              <a:rPr lang="en-US" altLang="ja-JP" sz="1500" dirty="0"/>
              <a:t>[(8,5), “Pursuer”, time = 1]</a:t>
            </a:r>
          </a:p>
          <a:p>
            <a:pPr>
              <a:lnSpc>
                <a:spcPct val="130000"/>
              </a:lnSpc>
            </a:pPr>
            <a:r>
              <a:rPr lang="en-US" altLang="ja-JP" sz="1500" dirty="0"/>
              <a:t>[(7,6), “Pursuer”, time = 1]</a:t>
            </a:r>
            <a:endParaRPr lang="ja-JP" altLang="en-US" sz="1500" dirty="0"/>
          </a:p>
        </p:txBody>
      </p:sp>
      <p:sp>
        <p:nvSpPr>
          <p:cNvPr id="65" name="テキスト ボックス 64"/>
          <p:cNvSpPr txBox="1"/>
          <p:nvPr/>
        </p:nvSpPr>
        <p:spPr>
          <a:xfrm>
            <a:off x="8824943" y="2645879"/>
            <a:ext cx="2436400" cy="1268424"/>
          </a:xfrm>
          <a:prstGeom prst="rect">
            <a:avLst/>
          </a:prstGeom>
          <a:noFill/>
        </p:spPr>
        <p:txBody>
          <a:bodyPr wrap="square" rtlCol="0">
            <a:spAutoFit/>
          </a:bodyPr>
          <a:lstStyle/>
          <a:p>
            <a:pPr>
              <a:lnSpc>
                <a:spcPct val="130000"/>
              </a:lnSpc>
            </a:pPr>
            <a:r>
              <a:rPr lang="en-US" altLang="ja-JP" sz="1500" dirty="0"/>
              <a:t>[(7,1), “Target”, time = 1]</a:t>
            </a:r>
          </a:p>
          <a:p>
            <a:pPr>
              <a:lnSpc>
                <a:spcPct val="130000"/>
              </a:lnSpc>
            </a:pPr>
            <a:r>
              <a:rPr lang="en-US" altLang="ja-JP" sz="1500" dirty="0"/>
              <a:t>[(8,0), “Target”, time = 1]</a:t>
            </a:r>
          </a:p>
          <a:p>
            <a:pPr>
              <a:lnSpc>
                <a:spcPct val="130000"/>
              </a:lnSpc>
            </a:pPr>
            <a:r>
              <a:rPr lang="en-US" altLang="ja-JP" sz="1500" dirty="0"/>
              <a:t>[(9,1), “Target”, time = 1]</a:t>
            </a:r>
          </a:p>
          <a:p>
            <a:pPr>
              <a:lnSpc>
                <a:spcPct val="130000"/>
              </a:lnSpc>
            </a:pPr>
            <a:r>
              <a:rPr lang="en-US" altLang="ja-JP" sz="1500" dirty="0"/>
              <a:t>[(8,2), “Target”, time = 1] </a:t>
            </a:r>
            <a:endParaRPr kumimoji="1" lang="ja-JP" altLang="en-US" sz="1500" dirty="0"/>
          </a:p>
        </p:txBody>
      </p:sp>
      <p:sp>
        <p:nvSpPr>
          <p:cNvPr id="5" name="スライド番号プレースホルダー 4"/>
          <p:cNvSpPr>
            <a:spLocks noGrp="1"/>
          </p:cNvSpPr>
          <p:nvPr>
            <p:ph type="sldNum" sz="quarter" idx="12"/>
          </p:nvPr>
        </p:nvSpPr>
        <p:spPr/>
        <p:txBody>
          <a:bodyPr/>
          <a:lstStyle/>
          <a:p>
            <a:fld id="{F666435A-C67E-4182-841F-98B28F8E4D33}" type="slidenum">
              <a:rPr lang="en-US" smtClean="0"/>
              <a:t>12</a:t>
            </a:fld>
            <a:endParaRPr lang="en-US"/>
          </a:p>
        </p:txBody>
      </p:sp>
      <p:pic>
        <p:nvPicPr>
          <p:cNvPr id="6" name="図 5"/>
          <p:cNvPicPr>
            <a:picLocks noChangeAspect="1"/>
          </p:cNvPicPr>
          <p:nvPr/>
        </p:nvPicPr>
        <p:blipFill>
          <a:blip r:embed="rId3"/>
          <a:stretch>
            <a:fillRect/>
          </a:stretch>
        </p:blipFill>
        <p:spPr>
          <a:xfrm>
            <a:off x="959028" y="2078706"/>
            <a:ext cx="3411685" cy="3411685"/>
          </a:xfrm>
          <a:prstGeom prst="rect">
            <a:avLst/>
          </a:prstGeom>
        </p:spPr>
      </p:pic>
      <p:pic>
        <p:nvPicPr>
          <p:cNvPr id="52" name="図 51"/>
          <p:cNvPicPr>
            <a:picLocks noChangeAspect="1"/>
          </p:cNvPicPr>
          <p:nvPr/>
        </p:nvPicPr>
        <p:blipFill>
          <a:blip r:embed="rId4"/>
          <a:stretch>
            <a:fillRect/>
          </a:stretch>
        </p:blipFill>
        <p:spPr>
          <a:xfrm>
            <a:off x="1661777" y="2443338"/>
            <a:ext cx="998936" cy="998936"/>
          </a:xfrm>
          <a:prstGeom prst="rect">
            <a:avLst/>
          </a:prstGeom>
        </p:spPr>
      </p:pic>
      <p:pic>
        <p:nvPicPr>
          <p:cNvPr id="7" name="図 6"/>
          <p:cNvPicPr>
            <a:picLocks noChangeAspect="1"/>
          </p:cNvPicPr>
          <p:nvPr/>
        </p:nvPicPr>
        <p:blipFill>
          <a:blip r:embed="rId5"/>
          <a:stretch>
            <a:fillRect/>
          </a:stretch>
        </p:blipFill>
        <p:spPr>
          <a:xfrm>
            <a:off x="3343775" y="2107422"/>
            <a:ext cx="997243" cy="991882"/>
          </a:xfrm>
          <a:prstGeom prst="rect">
            <a:avLst/>
          </a:prstGeom>
        </p:spPr>
      </p:pic>
      <p:pic>
        <p:nvPicPr>
          <p:cNvPr id="66" name="図 65"/>
          <p:cNvPicPr>
            <a:picLocks noChangeAspect="1"/>
          </p:cNvPicPr>
          <p:nvPr/>
        </p:nvPicPr>
        <p:blipFill>
          <a:blip r:embed="rId4"/>
          <a:stretch>
            <a:fillRect/>
          </a:stretch>
        </p:blipFill>
        <p:spPr>
          <a:xfrm>
            <a:off x="3006721" y="3444654"/>
            <a:ext cx="998936" cy="998936"/>
          </a:xfrm>
          <a:prstGeom prst="rect">
            <a:avLst/>
          </a:prstGeom>
        </p:spPr>
      </p:pic>
      <p:grpSp>
        <p:nvGrpSpPr>
          <p:cNvPr id="22" name="グループ化 21"/>
          <p:cNvGrpSpPr/>
          <p:nvPr/>
        </p:nvGrpSpPr>
        <p:grpSpPr>
          <a:xfrm>
            <a:off x="1034119" y="5784300"/>
            <a:ext cx="6529589" cy="850505"/>
            <a:chOff x="1668550" y="24084029"/>
            <a:chExt cx="8852967" cy="1214560"/>
          </a:xfrm>
        </p:grpSpPr>
        <p:pic>
          <p:nvPicPr>
            <p:cNvPr id="23" name="図 22"/>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4" name="図 23"/>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5" name="図 24"/>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6" name="図 25"/>
            <p:cNvPicPr>
              <a:picLocks noChangeAspect="1"/>
            </p:cNvPicPr>
            <p:nvPr/>
          </p:nvPicPr>
          <p:blipFill rotWithShape="1">
            <a:blip r:embed="rId9"/>
            <a:srcRect t="847" b="847"/>
            <a:stretch/>
          </p:blipFill>
          <p:spPr>
            <a:xfrm>
              <a:off x="4522022" y="24098042"/>
              <a:ext cx="353897" cy="353898"/>
            </a:xfrm>
            <a:prstGeom prst="rect">
              <a:avLst/>
            </a:prstGeom>
          </p:spPr>
        </p:pic>
        <p:pic>
          <p:nvPicPr>
            <p:cNvPr id="27" name="図 26"/>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8" name="図 27"/>
            <p:cNvPicPr>
              <a:picLocks noChangeAspect="1"/>
            </p:cNvPicPr>
            <p:nvPr/>
          </p:nvPicPr>
          <p:blipFill rotWithShape="1">
            <a:blip r:embed="rId11"/>
            <a:srcRect l="1351" r="1351"/>
            <a:stretch/>
          </p:blipFill>
          <p:spPr>
            <a:xfrm>
              <a:off x="1670586" y="24838551"/>
              <a:ext cx="360000" cy="360000"/>
            </a:xfrm>
            <a:prstGeom prst="rect">
              <a:avLst/>
            </a:prstGeom>
          </p:spPr>
        </p:pic>
        <p:sp>
          <p:nvSpPr>
            <p:cNvPr id="29" name="テキスト ボックス 28"/>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30" name="テキスト ボックス 29"/>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1" name="テキスト ボックス 30"/>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3" name="テキスト ボックス 32"/>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4" name="テキスト ボックス 33"/>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51" name="テキスト ボックス 50"/>
          <p:cNvSpPr txBox="1"/>
          <p:nvPr/>
        </p:nvSpPr>
        <p:spPr>
          <a:xfrm>
            <a:off x="1117127" y="2710557"/>
            <a:ext cx="2436400" cy="415498"/>
          </a:xfrm>
          <a:prstGeom prst="rect">
            <a:avLst/>
          </a:prstGeom>
          <a:noFill/>
        </p:spPr>
        <p:txBody>
          <a:bodyPr wrap="square" rtlCol="0">
            <a:spAutoFit/>
          </a:bodyPr>
          <a:lstStyle/>
          <a:p>
            <a:pPr>
              <a:lnSpc>
                <a:spcPct val="150000"/>
              </a:lnSpc>
            </a:pPr>
            <a:r>
              <a:rPr lang="en-US" altLang="ja-JP" sz="1500" dirty="0"/>
              <a:t>[(3,2), “Pursuer”, time = 0] </a:t>
            </a:r>
            <a:endParaRPr kumimoji="1" lang="ja-JP" altLang="en-US" sz="1500" dirty="0"/>
          </a:p>
        </p:txBody>
      </p:sp>
      <p:sp>
        <p:nvSpPr>
          <p:cNvPr id="54" name="テキスト ボックス 53"/>
          <p:cNvSpPr txBox="1"/>
          <p:nvPr/>
        </p:nvSpPr>
        <p:spPr>
          <a:xfrm>
            <a:off x="2396876" y="3722314"/>
            <a:ext cx="2436400" cy="402803"/>
          </a:xfrm>
          <a:prstGeom prst="rect">
            <a:avLst/>
          </a:prstGeom>
          <a:noFill/>
        </p:spPr>
        <p:txBody>
          <a:bodyPr wrap="square" rtlCol="0">
            <a:spAutoFit/>
          </a:bodyPr>
          <a:lstStyle/>
          <a:p>
            <a:pPr>
              <a:lnSpc>
                <a:spcPct val="150000"/>
              </a:lnSpc>
            </a:pPr>
            <a:r>
              <a:rPr lang="en-US" altLang="ja-JP" sz="1500" dirty="0"/>
              <a:t>[(7,5), “Pursuer”, time = 0] </a:t>
            </a:r>
            <a:endParaRPr kumimoji="1" lang="ja-JP" altLang="en-US" sz="1500" dirty="0"/>
          </a:p>
        </p:txBody>
      </p:sp>
      <p:sp>
        <p:nvSpPr>
          <p:cNvPr id="55" name="テキスト ボックス 54"/>
          <p:cNvSpPr txBox="1"/>
          <p:nvPr/>
        </p:nvSpPr>
        <p:spPr>
          <a:xfrm>
            <a:off x="2797890" y="2372504"/>
            <a:ext cx="2436400" cy="402803"/>
          </a:xfrm>
          <a:prstGeom prst="rect">
            <a:avLst/>
          </a:prstGeom>
          <a:noFill/>
        </p:spPr>
        <p:txBody>
          <a:bodyPr wrap="square" rtlCol="0">
            <a:spAutoFit/>
          </a:bodyPr>
          <a:lstStyle/>
          <a:p>
            <a:pPr>
              <a:lnSpc>
                <a:spcPct val="150000"/>
              </a:lnSpc>
            </a:pPr>
            <a:r>
              <a:rPr lang="en-US" altLang="ja-JP" sz="1500" dirty="0"/>
              <a:t>[(8,1), “Target”, time = 0] </a:t>
            </a:r>
            <a:endParaRPr kumimoji="1" lang="ja-JP" altLang="en-US" sz="1500" dirty="0"/>
          </a:p>
        </p:txBody>
      </p:sp>
      <p:sp>
        <p:nvSpPr>
          <p:cNvPr id="41" name="文本框 40"/>
          <p:cNvSpPr txBox="1"/>
          <p:nvPr/>
        </p:nvSpPr>
        <p:spPr>
          <a:xfrm>
            <a:off x="1927981" y="2764060"/>
            <a:ext cx="480447" cy="369332"/>
          </a:xfrm>
          <a:prstGeom prst="rect">
            <a:avLst/>
          </a:prstGeom>
          <a:noFill/>
        </p:spPr>
        <p:txBody>
          <a:bodyPr wrap="square" rtlCol="0">
            <a:spAutoFit/>
          </a:bodyPr>
          <a:lstStyle/>
          <a:p>
            <a:pPr algn="ctr"/>
            <a:r>
              <a:rPr lang="en-US" b="1" i="1" dirty="0"/>
              <a:t>P1</a:t>
            </a:r>
          </a:p>
        </p:txBody>
      </p:sp>
      <p:sp>
        <p:nvSpPr>
          <p:cNvPr id="42" name="文本框 41"/>
          <p:cNvSpPr txBox="1"/>
          <p:nvPr/>
        </p:nvSpPr>
        <p:spPr>
          <a:xfrm>
            <a:off x="3260081" y="3766624"/>
            <a:ext cx="480447" cy="369332"/>
          </a:xfrm>
          <a:prstGeom prst="rect">
            <a:avLst/>
          </a:prstGeom>
          <a:noFill/>
        </p:spPr>
        <p:txBody>
          <a:bodyPr wrap="square" rtlCol="0">
            <a:spAutoFit/>
          </a:bodyPr>
          <a:lstStyle/>
          <a:p>
            <a:pPr algn="ctr"/>
            <a:r>
              <a:rPr lang="en-US" b="1" i="1" dirty="0"/>
              <a:t>P2</a:t>
            </a:r>
          </a:p>
        </p:txBody>
      </p:sp>
      <p:sp>
        <p:nvSpPr>
          <p:cNvPr id="44" name="文本框 43"/>
          <p:cNvSpPr txBox="1"/>
          <p:nvPr/>
        </p:nvSpPr>
        <p:spPr>
          <a:xfrm>
            <a:off x="3602628" y="2419856"/>
            <a:ext cx="480447" cy="369332"/>
          </a:xfrm>
          <a:prstGeom prst="rect">
            <a:avLst/>
          </a:prstGeom>
          <a:noFill/>
        </p:spPr>
        <p:txBody>
          <a:bodyPr wrap="square" rtlCol="0">
            <a:spAutoFit/>
          </a:bodyPr>
          <a:lstStyle/>
          <a:p>
            <a:pPr algn="ctr"/>
            <a:r>
              <a:rPr lang="en-US" b="1" i="1" dirty="0"/>
              <a:t>T</a:t>
            </a:r>
          </a:p>
        </p:txBody>
      </p:sp>
    </p:spTree>
    <p:extLst>
      <p:ext uri="{BB962C8B-B14F-4D97-AF65-F5344CB8AC3E}">
        <p14:creationId xmlns:p14="http://schemas.microsoft.com/office/powerpoint/2010/main" val="74371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8"/>
                                        </p:tgtEl>
                                      </p:cBhvr>
                                    </p:animEffect>
                                    <p:anim calcmode="lin" valueType="num">
                                      <p:cBhvr>
                                        <p:cTn id="7" dur="1000"/>
                                        <p:tgtEl>
                                          <p:spTgt spid="38"/>
                                        </p:tgtEl>
                                        <p:attrNameLst>
                                          <p:attrName>ppt_x</p:attrName>
                                        </p:attrNameLst>
                                      </p:cBhvr>
                                      <p:tavLst>
                                        <p:tav tm="0">
                                          <p:val>
                                            <p:strVal val="ppt_x"/>
                                          </p:val>
                                        </p:tav>
                                        <p:tav tm="100000">
                                          <p:val>
                                            <p:strVal val="ppt_x"/>
                                          </p:val>
                                        </p:tav>
                                      </p:tavLst>
                                    </p:anim>
                                    <p:anim calcmode="lin" valueType="num">
                                      <p:cBhvr>
                                        <p:cTn id="8" dur="1000"/>
                                        <p:tgtEl>
                                          <p:spTgt spid="38"/>
                                        </p:tgtEl>
                                        <p:attrNameLst>
                                          <p:attrName>ppt_y</p:attrName>
                                        </p:attrNameLst>
                                      </p:cBhvr>
                                      <p:tavLst>
                                        <p:tav tm="0">
                                          <p:val>
                                            <p:strVal val="ppt_y"/>
                                          </p:val>
                                        </p:tav>
                                        <p:tav tm="100000">
                                          <p:val>
                                            <p:strVal val="ppt_y+.1"/>
                                          </p:val>
                                        </p:tav>
                                      </p:tavLst>
                                    </p:anim>
                                    <p:set>
                                      <p:cBhvr>
                                        <p:cTn id="9" dur="1" fill="hold">
                                          <p:stCondLst>
                                            <p:cond delay="999"/>
                                          </p:stCondLst>
                                        </p:cTn>
                                        <p:tgtEl>
                                          <p:spTgt spid="3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down)">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2" nodeType="clickEffect">
                                  <p:stCondLst>
                                    <p:cond delay="0"/>
                                  </p:stCondLst>
                                  <p:childTnLst>
                                    <p:animMotion origin="layout" path="M 0.00234 0.00209 L 0.35052 -0.05625 " pathEditMode="relative" rAng="0" ptsTypes="AA">
                                      <p:cBhvr>
                                        <p:cTn id="25" dur="2000" fill="hold"/>
                                        <p:tgtEl>
                                          <p:spTgt spid="51"/>
                                        </p:tgtEl>
                                        <p:attrNameLst>
                                          <p:attrName>ppt_x</p:attrName>
                                          <p:attrName>ppt_y</p:attrName>
                                        </p:attrNameLst>
                                      </p:cBhvr>
                                      <p:rCtr x="17409" y="-2917"/>
                                    </p:animMotion>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down)">
                                      <p:cBhvr>
                                        <p:cTn id="30" dur="500"/>
                                        <p:tgtEl>
                                          <p:spTgt spid="54"/>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3" nodeType="clickEffect">
                                  <p:stCondLst>
                                    <p:cond delay="0"/>
                                  </p:stCondLst>
                                  <p:childTnLst>
                                    <p:animMotion origin="layout" path="M -4.375E-6 -0.00833 L 0.24558 -0.16829 " pathEditMode="relative" rAng="0" ptsTypes="AA">
                                      <p:cBhvr>
                                        <p:cTn id="34" dur="2000" fill="hold"/>
                                        <p:tgtEl>
                                          <p:spTgt spid="54"/>
                                        </p:tgtEl>
                                        <p:attrNameLst>
                                          <p:attrName>ppt_x</p:attrName>
                                          <p:attrName>ppt_y</p:attrName>
                                        </p:attrNameLst>
                                      </p:cBhvr>
                                      <p:rCtr x="12279" y="-8009"/>
                                    </p:animMotion>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down)">
                                      <p:cBhvr>
                                        <p:cTn id="39" dur="500"/>
                                        <p:tgtEl>
                                          <p:spTgt spid="5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2" nodeType="clickEffect">
                                  <p:stCondLst>
                                    <p:cond delay="0"/>
                                  </p:stCondLst>
                                  <p:childTnLst>
                                    <p:animMotion origin="layout" path="M 3.125E-6 -1.11111E-6 L 0.49453 -0.00324 " pathEditMode="relative" rAng="0" ptsTypes="AA">
                                      <p:cBhvr>
                                        <p:cTn id="43" dur="2000" fill="hold"/>
                                        <p:tgtEl>
                                          <p:spTgt spid="55"/>
                                        </p:tgtEl>
                                        <p:attrNameLst>
                                          <p:attrName>ppt_x</p:attrName>
                                          <p:attrName>ppt_y</p:attrName>
                                        </p:attrNameLst>
                                      </p:cBhvr>
                                      <p:rCtr x="24727" y="-162"/>
                                    </p:animMotion>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3" nodeType="clickEffect">
                                  <p:stCondLst>
                                    <p:cond delay="0"/>
                                  </p:stCondLst>
                                  <p:childTnLst>
                                    <p:animMotion origin="layout" path="M 0.35052 -0.05625 L -4.58333E-6 3.33333E-6 " pathEditMode="relative" rAng="0" ptsTypes="AA">
                                      <p:cBhvr>
                                        <p:cTn id="47" dur="2000" fill="hold"/>
                                        <p:tgtEl>
                                          <p:spTgt spid="51"/>
                                        </p:tgtEl>
                                        <p:attrNameLst>
                                          <p:attrName>ppt_x</p:attrName>
                                          <p:attrName>ppt_y</p:attrName>
                                        </p:attrNameLst>
                                      </p:cBhvr>
                                      <p:rCtr x="-17279" y="2986"/>
                                    </p:animMotion>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51"/>
                                        </p:tgtEl>
                                      </p:cBhvr>
                                    </p:animEffect>
                                    <p:set>
                                      <p:cBhvr>
                                        <p:cTn id="52" dur="1" fill="hold">
                                          <p:stCondLst>
                                            <p:cond delay="499"/>
                                          </p:stCondLst>
                                        </p:cTn>
                                        <p:tgtEl>
                                          <p:spTgt spid="5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down)">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4" nodeType="clickEffect">
                                  <p:stCondLst>
                                    <p:cond delay="0"/>
                                  </p:stCondLst>
                                  <p:childTnLst>
                                    <p:animMotion origin="layout" path="M 0.24558 -0.16944 L -6.25E-7 2.59259E-6 " pathEditMode="relative" rAng="0" ptsTypes="AA">
                                      <p:cBhvr>
                                        <p:cTn id="66" dur="2000" fill="hold"/>
                                        <p:tgtEl>
                                          <p:spTgt spid="54"/>
                                        </p:tgtEl>
                                        <p:attrNameLst>
                                          <p:attrName>ppt_x</p:attrName>
                                          <p:attrName>ppt_y</p:attrName>
                                        </p:attrNameLst>
                                      </p:cBhvr>
                                      <p:rCtr x="-12396" y="8356"/>
                                    </p:animMotion>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54"/>
                                        </p:tgtEl>
                                      </p:cBhvr>
                                    </p:animEffect>
                                    <p:set>
                                      <p:cBhvr>
                                        <p:cTn id="71" dur="1" fill="hold">
                                          <p:stCondLst>
                                            <p:cond delay="499"/>
                                          </p:stCondLst>
                                        </p:cTn>
                                        <p:tgtEl>
                                          <p:spTgt spid="5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wipe(down)">
                                      <p:cBhvr>
                                        <p:cTn id="81" dur="500"/>
                                        <p:tgtEl>
                                          <p:spTgt spid="43"/>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3" nodeType="clickEffect">
                                  <p:stCondLst>
                                    <p:cond delay="0"/>
                                  </p:stCondLst>
                                  <p:childTnLst>
                                    <p:animMotion origin="layout" path="M 0.49453 -0.00324 L 4.375E-6 -2.22222E-6 " pathEditMode="relative" rAng="0" ptsTypes="AA">
                                      <p:cBhvr>
                                        <p:cTn id="85" dur="2000" fill="hold"/>
                                        <p:tgtEl>
                                          <p:spTgt spid="55"/>
                                        </p:tgtEl>
                                        <p:attrNameLst>
                                          <p:attrName>ppt_x</p:attrName>
                                          <p:attrName>ppt_y</p:attrName>
                                        </p:attrNameLst>
                                      </p:cBhvr>
                                      <p:rCtr x="-24766" y="0"/>
                                    </p:animMotion>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grpId="1" nodeType="clickEffect">
                                  <p:stCondLst>
                                    <p:cond delay="0"/>
                                  </p:stCondLst>
                                  <p:childTnLst>
                                    <p:animEffect transition="out" filter="wipe(down)">
                                      <p:cBhvr>
                                        <p:cTn id="89" dur="500"/>
                                        <p:tgtEl>
                                          <p:spTgt spid="55"/>
                                        </p:tgtEl>
                                      </p:cBhvr>
                                    </p:animEffect>
                                    <p:set>
                                      <p:cBhvr>
                                        <p:cTn id="90" dur="1" fill="hold">
                                          <p:stCondLst>
                                            <p:cond delay="499"/>
                                          </p:stCondLst>
                                        </p:cTn>
                                        <p:tgtEl>
                                          <p:spTgt spid="5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fade">
                                      <p:cBhvr>
                                        <p:cTn id="95" dur="500"/>
                                        <p:tgtEl>
                                          <p:spTgt spid="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wipe(down)">
                                      <p:cBhvr>
                                        <p:cTn id="10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3" grpId="0"/>
      <p:bldP spid="65" grpId="0"/>
      <p:bldP spid="51" grpId="0"/>
      <p:bldP spid="51" grpId="1"/>
      <p:bldP spid="51" grpId="2"/>
      <p:bldP spid="51" grpId="3"/>
      <p:bldP spid="54" grpId="0"/>
      <p:bldP spid="54" grpId="1"/>
      <p:bldP spid="54" grpId="3"/>
      <p:bldP spid="54" grpId="4"/>
      <p:bldP spid="55" grpId="0"/>
      <p:bldP spid="55" grpId="1"/>
      <p:bldP spid="55" grpId="2"/>
      <p:bldP spid="55" grpId="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962402" y="2078706"/>
            <a:ext cx="3411685" cy="3411685"/>
          </a:xfrm>
          <a:prstGeom prst="rect">
            <a:avLst/>
          </a:prstGeom>
        </p:spPr>
      </p:pic>
      <p:sp>
        <p:nvSpPr>
          <p:cNvPr id="44" name="文本框 43"/>
          <p:cNvSpPr txBox="1"/>
          <p:nvPr/>
        </p:nvSpPr>
        <p:spPr>
          <a:xfrm>
            <a:off x="3260081" y="3764807"/>
            <a:ext cx="480447" cy="369332"/>
          </a:xfrm>
          <a:prstGeom prst="rect">
            <a:avLst/>
          </a:prstGeom>
          <a:noFill/>
        </p:spPr>
        <p:txBody>
          <a:bodyPr wrap="square" rtlCol="0">
            <a:spAutoFit/>
          </a:bodyPr>
          <a:lstStyle/>
          <a:p>
            <a:pPr algn="ctr"/>
            <a:r>
              <a:rPr lang="en-US" b="1" i="1" dirty="0"/>
              <a:t>P2</a:t>
            </a:r>
          </a:p>
        </p:txBody>
      </p:sp>
      <p:sp>
        <p:nvSpPr>
          <p:cNvPr id="45" name="文本框 44"/>
          <p:cNvSpPr txBox="1"/>
          <p:nvPr/>
        </p:nvSpPr>
        <p:spPr>
          <a:xfrm>
            <a:off x="3597858" y="2417544"/>
            <a:ext cx="480447" cy="369332"/>
          </a:xfrm>
          <a:prstGeom prst="rect">
            <a:avLst/>
          </a:prstGeom>
          <a:noFill/>
        </p:spPr>
        <p:txBody>
          <a:bodyPr wrap="square" rtlCol="0">
            <a:spAutoFit/>
          </a:bodyPr>
          <a:lstStyle/>
          <a:p>
            <a:pPr algn="ctr"/>
            <a:r>
              <a:rPr lang="en-US" b="1" i="1" dirty="0"/>
              <a:t>T</a:t>
            </a:r>
          </a:p>
        </p:txBody>
      </p:sp>
      <p:sp>
        <p:nvSpPr>
          <p:cNvPr id="38" name="文本框 37"/>
          <p:cNvSpPr txBox="1"/>
          <p:nvPr/>
        </p:nvSpPr>
        <p:spPr>
          <a:xfrm>
            <a:off x="1935598" y="2745483"/>
            <a:ext cx="480447" cy="369332"/>
          </a:xfrm>
          <a:prstGeom prst="rect">
            <a:avLst/>
          </a:prstGeom>
          <a:noFill/>
        </p:spPr>
        <p:txBody>
          <a:bodyPr wrap="square" rtlCol="0">
            <a:spAutoFit/>
          </a:bodyPr>
          <a:lstStyle/>
          <a:p>
            <a:pPr algn="ctr"/>
            <a:r>
              <a:rPr lang="en-US" b="1" i="1" dirty="0"/>
              <a:t>P1</a:t>
            </a:r>
          </a:p>
        </p:txBody>
      </p:sp>
      <p:sp>
        <p:nvSpPr>
          <p:cNvPr id="33" name="正方形/長方形 3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sp>
        <p:nvSpPr>
          <p:cNvPr id="55" name="テキスト ボックス 54"/>
          <p:cNvSpPr txBox="1"/>
          <p:nvPr/>
        </p:nvSpPr>
        <p:spPr>
          <a:xfrm>
            <a:off x="8752666" y="2346760"/>
            <a:ext cx="2294162" cy="738664"/>
          </a:xfrm>
          <a:prstGeom prst="rect">
            <a:avLst/>
          </a:prstGeom>
          <a:noFill/>
        </p:spPr>
        <p:txBody>
          <a:bodyPr wrap="square" rtlCol="0">
            <a:spAutoFit/>
          </a:bodyPr>
          <a:lstStyle/>
          <a:p>
            <a:pPr algn="ctr">
              <a:lnSpc>
                <a:spcPct val="150000"/>
              </a:lnSpc>
            </a:pPr>
            <a:r>
              <a:rPr lang="en-US" altLang="ja-JP" sz="1400" dirty="0"/>
              <a:t>…</a:t>
            </a:r>
          </a:p>
          <a:p>
            <a:pPr>
              <a:lnSpc>
                <a:spcPct val="150000"/>
              </a:lnSpc>
            </a:pPr>
            <a:r>
              <a:rPr lang="en-US" altLang="ja-JP" sz="1400" dirty="0"/>
              <a:t>[location, “Target”, time = </a:t>
            </a:r>
            <a:r>
              <a:rPr lang="en-US" altLang="zh-CN" sz="1400" dirty="0"/>
              <a:t>3</a:t>
            </a:r>
            <a:r>
              <a:rPr lang="en-US" altLang="ja-JP" sz="1400" dirty="0"/>
              <a:t>] </a:t>
            </a:r>
            <a:endParaRPr kumimoji="1" lang="ja-JP" altLang="en-US" sz="1400" dirty="0"/>
          </a:p>
        </p:txBody>
      </p:sp>
      <p:sp>
        <p:nvSpPr>
          <p:cNvPr id="61" name="テキスト ボックス 60"/>
          <p:cNvSpPr txBox="1"/>
          <p:nvPr/>
        </p:nvSpPr>
        <p:spPr>
          <a:xfrm>
            <a:off x="5428106" y="2383179"/>
            <a:ext cx="2519057" cy="1708160"/>
          </a:xfrm>
          <a:prstGeom prst="rect">
            <a:avLst/>
          </a:prstGeom>
          <a:noFill/>
        </p:spPr>
        <p:txBody>
          <a:bodyPr wrap="square" rtlCol="0">
            <a:spAutoFit/>
          </a:bodyPr>
          <a:lstStyle/>
          <a:p>
            <a:pPr>
              <a:lnSpc>
                <a:spcPct val="150000"/>
              </a:lnSpc>
            </a:pPr>
            <a:r>
              <a:rPr lang="en-US" altLang="ja-JP" sz="1400" dirty="0"/>
              <a:t>[location, “Pursuer”, time = </a:t>
            </a:r>
            <a:r>
              <a:rPr lang="en-US" altLang="zh-CN" sz="1400" dirty="0"/>
              <a:t>3</a:t>
            </a:r>
            <a:r>
              <a:rPr lang="en-US" altLang="ja-JP" sz="1400" dirty="0"/>
              <a:t>] </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endParaRPr kumimoji="1" lang="en-US" altLang="ja-JP" sz="1400" dirty="0"/>
          </a:p>
          <a:p>
            <a:pPr algn="ctr">
              <a:lnSpc>
                <a:spcPct val="150000"/>
              </a:lnSpc>
            </a:pPr>
            <a:r>
              <a:rPr kumimoji="1" lang="en-US" altLang="ja-JP" sz="1400" dirty="0"/>
              <a:t>…</a:t>
            </a:r>
          </a:p>
        </p:txBody>
      </p:sp>
      <p:sp>
        <p:nvSpPr>
          <p:cNvPr id="39" name="テキスト ボックス 38"/>
          <p:cNvSpPr txBox="1"/>
          <p:nvPr/>
        </p:nvSpPr>
        <p:spPr>
          <a:xfrm>
            <a:off x="8827627" y="3423354"/>
            <a:ext cx="2251019" cy="1200329"/>
          </a:xfrm>
          <a:prstGeom prst="rect">
            <a:avLst/>
          </a:prstGeom>
          <a:noFill/>
        </p:spPr>
        <p:txBody>
          <a:bodyPr wrap="square" rtlCol="0">
            <a:spAutoFit/>
          </a:bodyPr>
          <a:lstStyle/>
          <a:p>
            <a:pPr algn="ctr"/>
            <a:r>
              <a:rPr lang="en-US" altLang="ja-JP" dirty="0"/>
              <a:t>Target Priority Queue</a:t>
            </a:r>
          </a:p>
          <a:p>
            <a:pPr algn="ctr"/>
            <a:r>
              <a:rPr lang="ja-JP" altLang="en-US" dirty="0"/>
              <a:t>が空き状態になると</a:t>
            </a:r>
            <a:r>
              <a:rPr lang="ja-JP" altLang="en-US" dirty="0" smtClean="0">
                <a:solidFill>
                  <a:srgbClr val="FF0000"/>
                </a:solidFill>
              </a:rPr>
              <a:t>終了</a:t>
            </a:r>
            <a:endParaRPr lang="en-US" altLang="ja-JP" dirty="0" smtClean="0">
              <a:solidFill>
                <a:srgbClr val="FF0000"/>
              </a:solidFill>
            </a:endParaRPr>
          </a:p>
          <a:p>
            <a:pPr algn="ctr"/>
            <a:endParaRPr lang="en-US" altLang="ja-JP" dirty="0"/>
          </a:p>
        </p:txBody>
      </p:sp>
      <p:sp>
        <p:nvSpPr>
          <p:cNvPr id="40" name="角丸四角形 66"/>
          <p:cNvSpPr/>
          <p:nvPr/>
        </p:nvSpPr>
        <p:spPr>
          <a:xfrm>
            <a:off x="3092122" y="2787304"/>
            <a:ext cx="5851853" cy="2899089"/>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solidFill>
            </a:endParaRPr>
          </a:p>
        </p:txBody>
      </p:sp>
      <p:sp>
        <p:nvSpPr>
          <p:cNvPr id="41" name="テキスト ボックス 40"/>
          <p:cNvSpPr txBox="1"/>
          <p:nvPr/>
        </p:nvSpPr>
        <p:spPr>
          <a:xfrm>
            <a:off x="3127321" y="3659617"/>
            <a:ext cx="2038351" cy="1477328"/>
          </a:xfrm>
          <a:prstGeom prst="rect">
            <a:avLst/>
          </a:prstGeom>
          <a:noFill/>
        </p:spPr>
        <p:txBody>
          <a:bodyPr wrap="square" rtlCol="0">
            <a:spAutoFit/>
          </a:bodyPr>
          <a:lstStyle/>
          <a:p>
            <a:pPr algn="ctr"/>
            <a:r>
              <a:rPr lang="en-US" altLang="zh-CN" dirty="0"/>
              <a:t>Target-cover-set:</a:t>
            </a:r>
          </a:p>
          <a:p>
            <a:pPr algn="ctr"/>
            <a:r>
              <a:rPr lang="ja-JP" altLang="en-US" dirty="0"/>
              <a:t>上 </a:t>
            </a:r>
            <a:r>
              <a:rPr lang="en-US" altLang="ja-JP" dirty="0"/>
              <a:t>- </a:t>
            </a:r>
            <a:r>
              <a:rPr lang="en-US" altLang="ja-JP" b="1" dirty="0">
                <a:solidFill>
                  <a:srgbClr val="FF0000"/>
                </a:solidFill>
              </a:rPr>
              <a:t>11</a:t>
            </a:r>
          </a:p>
          <a:p>
            <a:pPr algn="ctr"/>
            <a:r>
              <a:rPr lang="ja-JP" altLang="en-US" dirty="0"/>
              <a:t>下 </a:t>
            </a:r>
            <a:r>
              <a:rPr lang="en-US" altLang="ja-JP" dirty="0"/>
              <a:t>- 12</a:t>
            </a:r>
          </a:p>
          <a:p>
            <a:pPr algn="ctr"/>
            <a:r>
              <a:rPr lang="ja-JP" altLang="en-US" dirty="0"/>
              <a:t>左 </a:t>
            </a:r>
            <a:r>
              <a:rPr lang="en-US" altLang="ja-JP" dirty="0"/>
              <a:t>- 15</a:t>
            </a:r>
          </a:p>
          <a:p>
            <a:pPr algn="ctr"/>
            <a:r>
              <a:rPr lang="ja-JP" altLang="en-US" dirty="0"/>
              <a:t>右 </a:t>
            </a:r>
            <a:r>
              <a:rPr lang="en-US" altLang="ja-JP" dirty="0"/>
              <a:t>- 15</a:t>
            </a:r>
            <a:endParaRPr lang="zh-CN" altLang="en-US" dirty="0"/>
          </a:p>
        </p:txBody>
      </p:sp>
      <p:sp>
        <p:nvSpPr>
          <p:cNvPr id="42" name="テキスト ボックス 41"/>
          <p:cNvSpPr txBox="1"/>
          <p:nvPr/>
        </p:nvSpPr>
        <p:spPr>
          <a:xfrm>
            <a:off x="6274996" y="4189246"/>
            <a:ext cx="2640272" cy="369332"/>
          </a:xfrm>
          <a:prstGeom prst="rect">
            <a:avLst/>
          </a:prstGeom>
          <a:noFill/>
        </p:spPr>
        <p:txBody>
          <a:bodyPr wrap="square" rtlCol="0">
            <a:spAutoFit/>
          </a:bodyPr>
          <a:lstStyle/>
          <a:p>
            <a:r>
              <a:rPr lang="ja-JP" altLang="en-US" b="1" dirty="0">
                <a:solidFill>
                  <a:srgbClr val="FF0000"/>
                </a:solidFill>
              </a:rPr>
              <a:t>上</a:t>
            </a:r>
            <a:r>
              <a:rPr lang="ja-JP" altLang="en-US" dirty="0"/>
              <a:t>のタイルに移動する</a:t>
            </a:r>
            <a:endParaRPr lang="zh-CN" altLang="en-US" dirty="0"/>
          </a:p>
        </p:txBody>
      </p:sp>
      <p:sp>
        <p:nvSpPr>
          <p:cNvPr id="43" name="下矢印 42"/>
          <p:cNvSpPr/>
          <p:nvPr/>
        </p:nvSpPr>
        <p:spPr>
          <a:xfrm rot="16200000">
            <a:off x="5566987" y="4197457"/>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13</a:t>
            </a:fld>
            <a:endParaRPr lang="en-US" dirty="0"/>
          </a:p>
        </p:txBody>
      </p:sp>
      <p:grpSp>
        <p:nvGrpSpPr>
          <p:cNvPr id="20" name="グループ化 19"/>
          <p:cNvGrpSpPr/>
          <p:nvPr/>
        </p:nvGrpSpPr>
        <p:grpSpPr>
          <a:xfrm>
            <a:off x="1034119" y="5784300"/>
            <a:ext cx="6529589" cy="850505"/>
            <a:chOff x="1668550" y="24084029"/>
            <a:chExt cx="8852967" cy="1214560"/>
          </a:xfrm>
        </p:grpSpPr>
        <p:pic>
          <p:nvPicPr>
            <p:cNvPr id="21" name="図 20"/>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2" name="図 21"/>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3" name="図 22"/>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4" name="図 23"/>
            <p:cNvPicPr>
              <a:picLocks noChangeAspect="1"/>
            </p:cNvPicPr>
            <p:nvPr/>
          </p:nvPicPr>
          <p:blipFill rotWithShape="1">
            <a:blip r:embed="rId7"/>
            <a:srcRect t="847" b="847"/>
            <a:stretch/>
          </p:blipFill>
          <p:spPr>
            <a:xfrm>
              <a:off x="4522022" y="24098042"/>
              <a:ext cx="353897" cy="353898"/>
            </a:xfrm>
            <a:prstGeom prst="rect">
              <a:avLst/>
            </a:prstGeom>
          </p:spPr>
        </p:pic>
        <p:pic>
          <p:nvPicPr>
            <p:cNvPr id="25" name="図 24"/>
            <p:cNvPicPr>
              <a:picLocks noChangeAspect="1"/>
            </p:cNvPicPr>
            <p:nvPr/>
          </p:nvPicPr>
          <p:blipFill rotWithShape="1">
            <a:blip r:embed="rId8"/>
            <a:srcRect t="1250" b="1250"/>
            <a:stretch/>
          </p:blipFill>
          <p:spPr>
            <a:xfrm>
              <a:off x="4506562" y="24836132"/>
              <a:ext cx="360000" cy="360000"/>
            </a:xfrm>
            <a:prstGeom prst="rect">
              <a:avLst/>
            </a:prstGeom>
          </p:spPr>
        </p:pic>
        <p:pic>
          <p:nvPicPr>
            <p:cNvPr id="26" name="図 25"/>
            <p:cNvPicPr>
              <a:picLocks noChangeAspect="1"/>
            </p:cNvPicPr>
            <p:nvPr/>
          </p:nvPicPr>
          <p:blipFill rotWithShape="1">
            <a:blip r:embed="rId9"/>
            <a:srcRect l="1351" r="1351"/>
            <a:stretch/>
          </p:blipFill>
          <p:spPr>
            <a:xfrm>
              <a:off x="1670586" y="24838551"/>
              <a:ext cx="360000" cy="360000"/>
            </a:xfrm>
            <a:prstGeom prst="rect">
              <a:avLst/>
            </a:prstGeom>
          </p:spPr>
        </p:pic>
        <p:sp>
          <p:nvSpPr>
            <p:cNvPr id="27" name="テキスト ボックス 26"/>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8" name="テキスト ボックス 27"/>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9" name="テキスト ボックス 28"/>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1" name="テキスト ボックス 30"/>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34" name="テキスト ボックス 33"/>
          <p:cNvSpPr txBox="1"/>
          <p:nvPr/>
        </p:nvSpPr>
        <p:spPr>
          <a:xfrm>
            <a:off x="3256852" y="5178300"/>
            <a:ext cx="4760676" cy="369332"/>
          </a:xfrm>
          <a:prstGeom prst="rect">
            <a:avLst/>
          </a:prstGeom>
          <a:noFill/>
        </p:spPr>
        <p:txBody>
          <a:bodyPr wrap="square" rtlCol="0">
            <a:spAutoFit/>
          </a:bodyPr>
          <a:lstStyle/>
          <a:p>
            <a:r>
              <a:rPr lang="ja-JP" altLang="en-US" dirty="0"/>
              <a:t>最も値の</a:t>
            </a:r>
            <a:r>
              <a:rPr lang="ja-JP" altLang="en-US" dirty="0">
                <a:solidFill>
                  <a:srgbClr val="FF0000"/>
                </a:solidFill>
              </a:rPr>
              <a:t>小さい</a:t>
            </a:r>
            <a:r>
              <a:rPr lang="ja-JP" altLang="en-US" dirty="0"/>
              <a:t>方向に移動</a:t>
            </a:r>
            <a:endParaRPr lang="zh-CN" altLang="en-US" dirty="0"/>
          </a:p>
        </p:txBody>
      </p:sp>
      <p:sp>
        <p:nvSpPr>
          <p:cNvPr id="5" name="对话气泡: 圆角矩形 4"/>
          <p:cNvSpPr/>
          <p:nvPr/>
        </p:nvSpPr>
        <p:spPr>
          <a:xfrm>
            <a:off x="243090" y="4761796"/>
            <a:ext cx="2172955" cy="1031806"/>
          </a:xfrm>
          <a:prstGeom prst="wedgeRoundRectCallout">
            <a:avLst>
              <a:gd name="adj1" fmla="val 28708"/>
              <a:gd name="adj2" fmla="val -766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白い</a:t>
            </a:r>
            <a:r>
              <a:rPr lang="ja-JP" altLang="en-US" dirty="0"/>
              <a:t>領域は</a:t>
            </a:r>
            <a:r>
              <a:rPr lang="ja-JP" altLang="en-US" dirty="0" smtClean="0"/>
              <a:t>探索無しにより、</a:t>
            </a:r>
            <a:r>
              <a:rPr lang="ja-JP" altLang="en-US" dirty="0"/>
              <a:t>計算の削減ができた！</a:t>
            </a:r>
            <a:endParaRPr lang="en-US" altLang="ja-JP" dirty="0"/>
          </a:p>
        </p:txBody>
      </p:sp>
      <p:sp>
        <p:nvSpPr>
          <p:cNvPr id="7" name="正方形/長方形 6"/>
          <p:cNvSpPr/>
          <p:nvPr/>
        </p:nvSpPr>
        <p:spPr>
          <a:xfrm>
            <a:off x="3256852" y="2981270"/>
            <a:ext cx="4981114" cy="646331"/>
          </a:xfrm>
          <a:prstGeom prst="rect">
            <a:avLst/>
          </a:prstGeom>
        </p:spPr>
        <p:txBody>
          <a:bodyPr wrap="square">
            <a:spAutoFit/>
          </a:bodyPr>
          <a:lstStyle/>
          <a:p>
            <a:r>
              <a:rPr lang="en-US" altLang="ja-JP" dirty="0"/>
              <a:t>Target-cover-set: </a:t>
            </a:r>
            <a:r>
              <a:rPr lang="en-US" altLang="ja-JP" dirty="0" smtClean="0"/>
              <a:t>Target</a:t>
            </a:r>
            <a:r>
              <a:rPr lang="ja-JP" altLang="en-US" dirty="0"/>
              <a:t>が</a:t>
            </a:r>
            <a:r>
              <a:rPr lang="en-US" altLang="ja-JP" dirty="0"/>
              <a:t>Pursuer</a:t>
            </a:r>
            <a:r>
              <a:rPr lang="ja-JP" altLang="en-US" dirty="0"/>
              <a:t>より早く辿り着ける領域のタイルの数</a:t>
            </a:r>
            <a:endParaRPr lang="en-US" altLang="zh-CN" dirty="0"/>
          </a:p>
        </p:txBody>
      </p:sp>
    </p:spTree>
    <p:extLst>
      <p:ext uri="{BB962C8B-B14F-4D97-AF65-F5344CB8AC3E}">
        <p14:creationId xmlns:p14="http://schemas.microsoft.com/office/powerpoint/2010/main" val="290524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1000"/>
                                        <p:tgtEl>
                                          <p:spTgt spid="41"/>
                                        </p:tgtEl>
                                      </p:cBhvr>
                                    </p:animEffect>
                                    <p:anim calcmode="lin" valueType="num">
                                      <p:cBhvr>
                                        <p:cTn id="41" dur="1000" fill="hold"/>
                                        <p:tgtEl>
                                          <p:spTgt spid="41"/>
                                        </p:tgtEl>
                                        <p:attrNameLst>
                                          <p:attrName>ppt_x</p:attrName>
                                        </p:attrNameLst>
                                      </p:cBhvr>
                                      <p:tavLst>
                                        <p:tav tm="0">
                                          <p:val>
                                            <p:strVal val="#ppt_x"/>
                                          </p:val>
                                        </p:tav>
                                        <p:tav tm="100000">
                                          <p:val>
                                            <p:strVal val="#ppt_x"/>
                                          </p:val>
                                        </p:tav>
                                      </p:tavLst>
                                    </p:anim>
                                    <p:anim calcmode="lin" valueType="num">
                                      <p:cBhvr>
                                        <p:cTn id="4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1000"/>
                                        <p:tgtEl>
                                          <p:spTgt spid="42"/>
                                        </p:tgtEl>
                                      </p:cBhvr>
                                    </p:animEffect>
                                    <p:anim calcmode="lin" valueType="num">
                                      <p:cBhvr>
                                        <p:cTn id="60" dur="1000" fill="hold"/>
                                        <p:tgtEl>
                                          <p:spTgt spid="42"/>
                                        </p:tgtEl>
                                        <p:attrNameLst>
                                          <p:attrName>ppt_x</p:attrName>
                                        </p:attrNameLst>
                                      </p:cBhvr>
                                      <p:tavLst>
                                        <p:tav tm="0">
                                          <p:val>
                                            <p:strVal val="#ppt_x"/>
                                          </p:val>
                                        </p:tav>
                                        <p:tav tm="100000">
                                          <p:val>
                                            <p:strVal val="#ppt_x"/>
                                          </p:val>
                                        </p:tav>
                                      </p:tavLst>
                                    </p:anim>
                                    <p:anim calcmode="lin" valueType="num">
                                      <p:cBhvr>
                                        <p:cTn id="6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61" grpId="0"/>
      <p:bldP spid="39" grpId="0"/>
      <p:bldP spid="40" grpId="0" animBg="1"/>
      <p:bldP spid="41" grpId="0"/>
      <p:bldP spid="42" grpId="0"/>
      <p:bldP spid="43" grpId="0" animBg="1"/>
      <p:bldP spid="34" grpId="0"/>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stretch>
            <a:fillRect/>
          </a:stretch>
        </p:blipFill>
        <p:spPr>
          <a:xfrm>
            <a:off x="1110863" y="2346830"/>
            <a:ext cx="3503072" cy="3516891"/>
          </a:xfrm>
          <a:prstGeom prst="rect">
            <a:avLst/>
          </a:prstGeom>
        </p:spPr>
      </p:pic>
      <p:sp>
        <p:nvSpPr>
          <p:cNvPr id="10" name="文本框 9"/>
          <p:cNvSpPr txBox="1"/>
          <p:nvPr/>
        </p:nvSpPr>
        <p:spPr>
          <a:xfrm>
            <a:off x="1422963" y="4105275"/>
            <a:ext cx="480447" cy="369332"/>
          </a:xfrm>
          <a:prstGeom prst="rect">
            <a:avLst/>
          </a:prstGeom>
          <a:noFill/>
        </p:spPr>
        <p:txBody>
          <a:bodyPr wrap="square" rtlCol="0">
            <a:spAutoFit/>
          </a:bodyPr>
          <a:lstStyle/>
          <a:p>
            <a:pPr algn="ctr"/>
            <a:r>
              <a:rPr lang="en-US" b="1" i="1" dirty="0"/>
              <a:t>P1</a:t>
            </a:r>
          </a:p>
        </p:txBody>
      </p:sp>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48" name="テキスト ボックス 47"/>
          <p:cNvSpPr txBox="1"/>
          <p:nvPr/>
        </p:nvSpPr>
        <p:spPr>
          <a:xfrm>
            <a:off x="5313167" y="2302062"/>
            <a:ext cx="5418459" cy="646331"/>
          </a:xfrm>
          <a:prstGeom prst="rect">
            <a:avLst/>
          </a:prstGeom>
          <a:noFill/>
        </p:spPr>
        <p:txBody>
          <a:bodyPr wrap="square" rtlCol="0">
            <a:spAutoFit/>
          </a:bodyPr>
          <a:lstStyle/>
          <a:p>
            <a:r>
              <a:rPr lang="en-US" altLang="ja-JP" dirty="0"/>
              <a:t>A star algorithm</a:t>
            </a:r>
            <a:r>
              <a:rPr lang="ja-JP" altLang="en-US" dirty="0"/>
              <a:t>は一対一の最短経路探索に有効</a:t>
            </a:r>
          </a:p>
          <a:p>
            <a:endParaRPr lang="en-US" altLang="ja-JP" dirty="0"/>
          </a:p>
        </p:txBody>
      </p:sp>
      <p:cxnSp>
        <p:nvCxnSpPr>
          <p:cNvPr id="17" name="肘形连接符 22"/>
          <p:cNvCxnSpPr/>
          <p:nvPr/>
        </p:nvCxnSpPr>
        <p:spPr>
          <a:xfrm rot="5400000" flipH="1" flipV="1">
            <a:off x="1624149" y="2881178"/>
            <a:ext cx="2476499" cy="2448197"/>
          </a:xfrm>
          <a:prstGeom prst="bentConnector3">
            <a:avLst>
              <a:gd name="adj1" fmla="val 99615"/>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2. Tie-Breaking</a:t>
            </a:r>
            <a:r>
              <a:rPr lang="ja-JP" altLang="en-US" dirty="0"/>
              <a:t>問題</a:t>
            </a:r>
            <a:endParaRPr lang="en-US" altLang="ja-JP"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14</a:t>
            </a:fld>
            <a:endParaRPr lang="en-US"/>
          </a:p>
        </p:txBody>
      </p:sp>
      <p:sp>
        <p:nvSpPr>
          <p:cNvPr id="11" name="文本框 10"/>
          <p:cNvSpPr txBox="1"/>
          <p:nvPr/>
        </p:nvSpPr>
        <p:spPr>
          <a:xfrm>
            <a:off x="1422962" y="5099456"/>
            <a:ext cx="480447" cy="369332"/>
          </a:xfrm>
          <a:prstGeom prst="rect">
            <a:avLst/>
          </a:prstGeom>
          <a:noFill/>
        </p:spPr>
        <p:txBody>
          <a:bodyPr wrap="square" rtlCol="0">
            <a:spAutoFit/>
          </a:bodyPr>
          <a:lstStyle/>
          <a:p>
            <a:pPr algn="ctr"/>
            <a:r>
              <a:rPr lang="en-US" b="1" i="1" dirty="0"/>
              <a:t>P2</a:t>
            </a:r>
          </a:p>
        </p:txBody>
      </p:sp>
      <p:sp>
        <p:nvSpPr>
          <p:cNvPr id="12" name="文本框 11"/>
          <p:cNvSpPr txBox="1"/>
          <p:nvPr/>
        </p:nvSpPr>
        <p:spPr>
          <a:xfrm>
            <a:off x="3473496" y="5118912"/>
            <a:ext cx="480447" cy="369332"/>
          </a:xfrm>
          <a:prstGeom prst="rect">
            <a:avLst/>
          </a:prstGeom>
          <a:noFill/>
        </p:spPr>
        <p:txBody>
          <a:bodyPr wrap="square" rtlCol="0">
            <a:spAutoFit/>
          </a:bodyPr>
          <a:lstStyle/>
          <a:p>
            <a:pPr algn="ctr"/>
            <a:r>
              <a:rPr lang="en-US" b="1" i="1" dirty="0"/>
              <a:t>P3</a:t>
            </a:r>
          </a:p>
        </p:txBody>
      </p:sp>
      <p:sp>
        <p:nvSpPr>
          <p:cNvPr id="13" name="文本框 12"/>
          <p:cNvSpPr txBox="1"/>
          <p:nvPr/>
        </p:nvSpPr>
        <p:spPr>
          <a:xfrm flipH="1">
            <a:off x="3821389" y="2707795"/>
            <a:ext cx="480446" cy="369332"/>
          </a:xfrm>
          <a:prstGeom prst="rect">
            <a:avLst/>
          </a:prstGeom>
          <a:noFill/>
        </p:spPr>
        <p:txBody>
          <a:bodyPr wrap="square" rtlCol="0">
            <a:spAutoFit/>
          </a:bodyPr>
          <a:lstStyle/>
          <a:p>
            <a:pPr algn="ctr"/>
            <a:r>
              <a:rPr lang="en-US" altLang="ja-JP" b="1" i="1" dirty="0"/>
              <a:t>T</a:t>
            </a:r>
            <a:endParaRPr lang="en-US" b="1" i="1" dirty="0"/>
          </a:p>
        </p:txBody>
      </p:sp>
      <p:sp>
        <p:nvSpPr>
          <p:cNvPr id="4" name="正方形/長方形 3"/>
          <p:cNvSpPr/>
          <p:nvPr/>
        </p:nvSpPr>
        <p:spPr>
          <a:xfrm>
            <a:off x="5313167" y="2933001"/>
            <a:ext cx="6096000" cy="923330"/>
          </a:xfrm>
          <a:prstGeom prst="rect">
            <a:avLst/>
          </a:prstGeom>
        </p:spPr>
        <p:txBody>
          <a:bodyPr>
            <a:spAutoFit/>
          </a:bodyPr>
          <a:lstStyle/>
          <a:p>
            <a:r>
              <a:rPr lang="ja-JP" altLang="en-US" dirty="0"/>
              <a:t>該当パーサ（</a:t>
            </a:r>
            <a:r>
              <a:rPr lang="en-US" altLang="ja-JP" b="1" i="1" dirty="0"/>
              <a:t>P2</a:t>
            </a:r>
            <a:r>
              <a:rPr lang="ja-JP" altLang="en-US" dirty="0"/>
              <a:t>）が移動できない状態</a:t>
            </a:r>
            <a:endParaRPr lang="en-US" altLang="ja-JP" dirty="0"/>
          </a:p>
          <a:p>
            <a:endParaRPr lang="en-US" altLang="ja-JP" dirty="0"/>
          </a:p>
          <a:p>
            <a:r>
              <a:rPr lang="en-US" altLang="ja-JP" dirty="0">
                <a:solidFill>
                  <a:srgbClr val="FF0000"/>
                </a:solidFill>
              </a:rPr>
              <a:t>A star algorithm</a:t>
            </a:r>
            <a:r>
              <a:rPr lang="ja-JP" altLang="en-US" dirty="0"/>
              <a:t>を適用</a:t>
            </a:r>
            <a:endParaRPr lang="en-US" altLang="ja-JP" dirty="0"/>
          </a:p>
        </p:txBody>
      </p:sp>
    </p:spTree>
    <p:extLst>
      <p:ext uri="{BB962C8B-B14F-4D97-AF65-F5344CB8AC3E}">
        <p14:creationId xmlns:p14="http://schemas.microsoft.com/office/powerpoint/2010/main" val="37340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915179" y="1744300"/>
            <a:ext cx="5632106"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cs typeface="Times New Roman" panose="02020603050405020304" pitchFamily="18" charset="0"/>
              </a:rPr>
              <a:t>高速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Cover-heuristic</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法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&amp; Tie-Breaking</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解決</a:t>
            </a:r>
          </a:p>
        </p:txBody>
      </p:sp>
      <p:grpSp>
        <p:nvGrpSpPr>
          <p:cNvPr id="4" name="グループ化 3"/>
          <p:cNvGrpSpPr/>
          <p:nvPr/>
        </p:nvGrpSpPr>
        <p:grpSpPr>
          <a:xfrm>
            <a:off x="969416" y="2289599"/>
            <a:ext cx="6354928" cy="3509017"/>
            <a:chOff x="969416" y="2289599"/>
            <a:chExt cx="6354928" cy="3509017"/>
          </a:xfrm>
        </p:grpSpPr>
        <p:grpSp>
          <p:nvGrpSpPr>
            <p:cNvPr id="17" name="グループ化 16"/>
            <p:cNvGrpSpPr/>
            <p:nvPr/>
          </p:nvGrpSpPr>
          <p:grpSpPr>
            <a:xfrm>
              <a:off x="969416" y="2289599"/>
              <a:ext cx="6354928" cy="3509017"/>
              <a:chOff x="5752220" y="1960415"/>
              <a:chExt cx="6475816" cy="3509017"/>
            </a:xfrm>
          </p:grpSpPr>
          <p:sp>
            <p:nvSpPr>
              <p:cNvPr id="18" name="角丸四角形 66"/>
              <p:cNvSpPr/>
              <p:nvPr/>
            </p:nvSpPr>
            <p:spPr>
              <a:xfrm>
                <a:off x="5752220" y="1960415"/>
                <a:ext cx="6475816" cy="3509017"/>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998750" y="2854688"/>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sp>
            <p:nvSpPr>
              <p:cNvPr id="20" name="正方形/長方形 19"/>
              <p:cNvSpPr/>
              <p:nvPr/>
            </p:nvSpPr>
            <p:spPr>
              <a:xfrm>
                <a:off x="5979753" y="3714923"/>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sp>
            <p:nvSpPr>
              <p:cNvPr id="21" name="テキスト ボックス 20"/>
              <p:cNvSpPr txBox="1"/>
              <p:nvPr/>
            </p:nvSpPr>
            <p:spPr>
              <a:xfrm>
                <a:off x="5887310" y="4516435"/>
                <a:ext cx="3321712" cy="646331"/>
              </a:xfrm>
              <a:prstGeom prst="rect">
                <a:avLst/>
              </a:prstGeom>
              <a:noFill/>
            </p:spPr>
            <p:txBody>
              <a:bodyPr wrap="square" rtlCol="0">
                <a:spAutoFit/>
              </a:bodyPr>
              <a:lstStyle/>
              <a:p>
                <a:r>
                  <a:rPr lang="ja-JP" altLang="en-US" dirty="0"/>
                  <a:t>二つの優先キューにより</a:t>
                </a:r>
                <a:r>
                  <a:rPr lang="en-US" altLang="ja-JP" dirty="0"/>
                  <a:t>Target-cover-set</a:t>
                </a:r>
                <a:r>
                  <a:rPr lang="ja-JP" altLang="en-US" dirty="0"/>
                  <a:t>の最小化</a:t>
                </a:r>
                <a:endParaRPr lang="zh-CN" altLang="en-US" dirty="0"/>
              </a:p>
            </p:txBody>
          </p:sp>
          <p:sp>
            <p:nvSpPr>
              <p:cNvPr id="22" name="テキスト ボックス 21"/>
              <p:cNvSpPr txBox="1"/>
              <p:nvPr/>
            </p:nvSpPr>
            <p:spPr>
              <a:xfrm>
                <a:off x="5887310" y="2222885"/>
                <a:ext cx="2550187" cy="369332"/>
              </a:xfrm>
              <a:prstGeom prst="rect">
                <a:avLst/>
              </a:prstGeom>
              <a:noFill/>
            </p:spPr>
            <p:txBody>
              <a:bodyPr wrap="square" rtlCol="0">
                <a:spAutoFit/>
              </a:bodyPr>
              <a:lstStyle/>
              <a:p>
                <a:r>
                  <a:rPr lang="ja-JP" altLang="en-US" b="1" dirty="0"/>
                  <a:t>高速</a:t>
                </a:r>
                <a:r>
                  <a:rPr lang="en-US" altLang="ja-JP" b="1" dirty="0"/>
                  <a:t>Cover Heuristic</a:t>
                </a:r>
                <a:r>
                  <a:rPr lang="ja-JP" altLang="en-US" b="1" dirty="0"/>
                  <a:t>法</a:t>
                </a:r>
                <a:endParaRPr lang="zh-CN" altLang="en-US" b="1" dirty="0"/>
              </a:p>
            </p:txBody>
          </p:sp>
        </p:grpSp>
        <p:sp>
          <p:nvSpPr>
            <p:cNvPr id="23" name="テキスト ボックス 22"/>
            <p:cNvSpPr txBox="1"/>
            <p:nvPr/>
          </p:nvSpPr>
          <p:spPr>
            <a:xfrm>
              <a:off x="4537080" y="2552069"/>
              <a:ext cx="2502581" cy="369332"/>
            </a:xfrm>
            <a:prstGeom prst="rect">
              <a:avLst/>
            </a:prstGeom>
            <a:noFill/>
          </p:spPr>
          <p:txBody>
            <a:bodyPr wrap="square" rtlCol="0">
              <a:spAutoFit/>
            </a:bodyPr>
            <a:lstStyle/>
            <a:p>
              <a:r>
                <a:rPr lang="en-US" altLang="zh-CN" b="1" dirty="0"/>
                <a:t>Tie-Breaking </a:t>
              </a:r>
              <a:r>
                <a:rPr lang="ja-JP" altLang="en-US" b="1" dirty="0"/>
                <a:t>解決</a:t>
              </a:r>
              <a:endParaRPr lang="zh-CN" altLang="en-US" b="1" dirty="0"/>
            </a:p>
          </p:txBody>
        </p:sp>
        <p:sp>
          <p:nvSpPr>
            <p:cNvPr id="48" name="テキスト ボックス 47"/>
            <p:cNvSpPr txBox="1"/>
            <p:nvPr/>
          </p:nvSpPr>
          <p:spPr>
            <a:xfrm>
              <a:off x="4537080" y="3159679"/>
              <a:ext cx="2695824" cy="646331"/>
            </a:xfrm>
            <a:prstGeom prst="rect">
              <a:avLst/>
            </a:prstGeom>
            <a:noFill/>
          </p:spPr>
          <p:txBody>
            <a:bodyPr wrap="square" rtlCol="0">
              <a:spAutoFit/>
            </a:bodyPr>
            <a:lstStyle/>
            <a:p>
              <a:r>
                <a:rPr lang="ja-JP" altLang="en-US" dirty="0"/>
                <a:t>該当</a:t>
              </a:r>
              <a:r>
                <a:rPr lang="ja-JP" altLang="en-US" dirty="0" smtClean="0"/>
                <a:t>パーサ</a:t>
              </a:r>
              <a:endParaRPr lang="en-US" altLang="ja-JP" dirty="0"/>
            </a:p>
            <a:p>
              <a:r>
                <a:rPr lang="en-US" altLang="ja-JP" dirty="0">
                  <a:solidFill>
                    <a:srgbClr val="FF0000"/>
                  </a:solidFill>
                </a:rPr>
                <a:t>A star algorithm</a:t>
              </a:r>
              <a:r>
                <a:rPr lang="ja-JP" altLang="en-US" dirty="0"/>
                <a:t>を適用</a:t>
              </a:r>
            </a:p>
          </p:txBody>
        </p:sp>
      </p:grpSp>
      <p:sp>
        <p:nvSpPr>
          <p:cNvPr id="5" name="スライド番号プレースホルダー 4"/>
          <p:cNvSpPr>
            <a:spLocks noGrp="1"/>
          </p:cNvSpPr>
          <p:nvPr>
            <p:ph type="sldNum" sz="quarter" idx="12"/>
          </p:nvPr>
        </p:nvSpPr>
        <p:spPr/>
        <p:txBody>
          <a:bodyPr/>
          <a:lstStyle/>
          <a:p>
            <a:fld id="{F666435A-C67E-4182-841F-98B28F8E4D33}" type="slidenum">
              <a:rPr lang="en-US" smtClean="0"/>
              <a:t>15</a:t>
            </a:fld>
            <a:endParaRPr lang="en-US"/>
          </a:p>
        </p:txBody>
      </p:sp>
    </p:spTree>
    <p:extLst>
      <p:ext uri="{BB962C8B-B14F-4D97-AF65-F5344CB8AC3E}">
        <p14:creationId xmlns:p14="http://schemas.microsoft.com/office/powerpoint/2010/main" val="183680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grpSp>
        <p:nvGrpSpPr>
          <p:cNvPr id="6" name="グループ化 5"/>
          <p:cNvGrpSpPr/>
          <p:nvPr/>
        </p:nvGrpSpPr>
        <p:grpSpPr>
          <a:xfrm>
            <a:off x="969416" y="1729806"/>
            <a:ext cx="9780064" cy="4275409"/>
            <a:chOff x="969416" y="1729806"/>
            <a:chExt cx="9780064" cy="4275409"/>
          </a:xfrm>
        </p:grpSpPr>
        <p:sp>
          <p:nvSpPr>
            <p:cNvPr id="12" name="テキスト ボックス 11"/>
            <p:cNvSpPr txBox="1"/>
            <p:nvPr/>
          </p:nvSpPr>
          <p:spPr>
            <a:xfrm>
              <a:off x="969416" y="1729806"/>
              <a:ext cx="5545684"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ベンチマーク地図</a:t>
              </a:r>
              <a:r>
                <a:rPr lang="en-US" altLang="ja-JP" dirty="0"/>
                <a:t>[2]</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p:txBody>
        </p:sp>
        <p:pic>
          <p:nvPicPr>
            <p:cNvPr id="3" name="図 2"/>
            <p:cNvPicPr>
              <a:picLocks noChangeAspect="1"/>
            </p:cNvPicPr>
            <p:nvPr/>
          </p:nvPicPr>
          <p:blipFill rotWithShape="1">
            <a:blip r:embed="rId3"/>
            <a:srcRect r="1577"/>
            <a:stretch/>
          </p:blipFill>
          <p:spPr>
            <a:xfrm>
              <a:off x="4535766" y="2587013"/>
              <a:ext cx="2679972" cy="2667157"/>
            </a:xfrm>
            <a:prstGeom prst="rect">
              <a:avLst/>
            </a:prstGeom>
          </p:spPr>
        </p:pic>
        <p:pic>
          <p:nvPicPr>
            <p:cNvPr id="5" name="図 4"/>
            <p:cNvPicPr>
              <a:picLocks noChangeAspect="1"/>
            </p:cNvPicPr>
            <p:nvPr/>
          </p:nvPicPr>
          <p:blipFill>
            <a:blip r:embed="rId4"/>
            <a:stretch>
              <a:fillRect/>
            </a:stretch>
          </p:blipFill>
          <p:spPr>
            <a:xfrm>
              <a:off x="8097392" y="2587013"/>
              <a:ext cx="2652088" cy="2667157"/>
            </a:xfrm>
            <a:prstGeom prst="rect">
              <a:avLst/>
            </a:prstGeom>
          </p:spPr>
        </p:pic>
        <p:pic>
          <p:nvPicPr>
            <p:cNvPr id="7" name="図 6"/>
            <p:cNvPicPr>
              <a:picLocks noChangeAspect="1"/>
            </p:cNvPicPr>
            <p:nvPr/>
          </p:nvPicPr>
          <p:blipFill rotWithShape="1">
            <a:blip r:embed="rId5" cstate="print">
              <a:extLst>
                <a:ext uri="{28A0092B-C50C-407E-A947-70E740481C1C}">
                  <a14:useLocalDpi xmlns:a14="http://schemas.microsoft.com/office/drawing/2010/main" val="0"/>
                </a:ext>
              </a:extLst>
            </a:blip>
            <a:srcRect l="115" t="85" r="94961" b="96336"/>
            <a:stretch/>
          </p:blipFill>
          <p:spPr>
            <a:xfrm>
              <a:off x="1079500" y="2647950"/>
              <a:ext cx="2533650" cy="2571750"/>
            </a:xfrm>
            <a:prstGeom prst="rect">
              <a:avLst/>
            </a:prstGeom>
          </p:spPr>
        </p:pic>
        <p:sp>
          <p:nvSpPr>
            <p:cNvPr id="8" name="テキスト ボックス 7"/>
            <p:cNvSpPr txBox="1"/>
            <p:nvPr/>
          </p:nvSpPr>
          <p:spPr>
            <a:xfrm>
              <a:off x="1286395" y="5345668"/>
              <a:ext cx="2101537" cy="646331"/>
            </a:xfrm>
            <a:prstGeom prst="rect">
              <a:avLst/>
            </a:prstGeom>
            <a:noFill/>
          </p:spPr>
          <p:txBody>
            <a:bodyPr wrap="square" rtlCol="0">
              <a:spAutoFit/>
            </a:bodyPr>
            <a:lstStyle/>
            <a:p>
              <a:pPr algn="ctr"/>
              <a:r>
                <a:rPr lang="en-US" altLang="zh-CN" dirty="0"/>
                <a:t>Vacancy map</a:t>
              </a:r>
            </a:p>
            <a:p>
              <a:pPr algn="ctr"/>
              <a:r>
                <a:rPr lang="en-US" altLang="zh-CN" dirty="0"/>
                <a:t>(10x10)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0" name="テキスト ボックス 9"/>
            <p:cNvSpPr txBox="1"/>
            <p:nvPr/>
          </p:nvSpPr>
          <p:spPr>
            <a:xfrm>
              <a:off x="4966114" y="5358884"/>
              <a:ext cx="1819275" cy="646331"/>
            </a:xfrm>
            <a:prstGeom prst="rect">
              <a:avLst/>
            </a:prstGeom>
            <a:noFill/>
          </p:spPr>
          <p:txBody>
            <a:bodyPr wrap="square" rtlCol="0">
              <a:spAutoFit/>
            </a:bodyPr>
            <a:lstStyle/>
            <a:p>
              <a:r>
                <a:rPr lang="en-US" altLang="zh-CN" dirty="0"/>
                <a:t>Homemade map</a:t>
              </a:r>
            </a:p>
            <a:p>
              <a:pPr algn="ctr"/>
              <a:r>
                <a:rPr lang="en-US" altLang="zh-CN" dirty="0"/>
                <a:t>(12x10)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1" name="テキスト ボックス 10"/>
            <p:cNvSpPr txBox="1"/>
            <p:nvPr/>
          </p:nvSpPr>
          <p:spPr>
            <a:xfrm>
              <a:off x="8751147" y="5345668"/>
              <a:ext cx="1344577" cy="646331"/>
            </a:xfrm>
            <a:prstGeom prst="rect">
              <a:avLst/>
            </a:prstGeom>
            <a:noFill/>
          </p:spPr>
          <p:txBody>
            <a:bodyPr wrap="square" rtlCol="0">
              <a:spAutoFit/>
            </a:bodyPr>
            <a:lstStyle/>
            <a:p>
              <a:pPr algn="ctr"/>
              <a:r>
                <a:rPr lang="en-US" altLang="zh-CN" dirty="0"/>
                <a:t>Maze map</a:t>
              </a:r>
            </a:p>
            <a:p>
              <a:pPr algn="ctr"/>
              <a:r>
                <a:rPr lang="en-US" altLang="zh-CN" dirty="0"/>
                <a:t>(40x40)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grpSp>
      <p:sp>
        <p:nvSpPr>
          <p:cNvPr id="4" name="スライド番号プレースホルダー 3"/>
          <p:cNvSpPr>
            <a:spLocks noGrp="1"/>
          </p:cNvSpPr>
          <p:nvPr>
            <p:ph type="sldNum" sz="quarter" idx="12"/>
          </p:nvPr>
        </p:nvSpPr>
        <p:spPr/>
        <p:txBody>
          <a:bodyPr/>
          <a:lstStyle/>
          <a:p>
            <a:fld id="{F666435A-C67E-4182-841F-98B28F8E4D33}" type="slidenum">
              <a:rPr lang="en-US" smtClean="0"/>
              <a:t>16</a:t>
            </a:fld>
            <a:endParaRPr lang="en-US"/>
          </a:p>
        </p:txBody>
      </p:sp>
      <p:sp>
        <p:nvSpPr>
          <p:cNvPr id="14" name="文本框 7"/>
          <p:cNvSpPr txBox="1"/>
          <p:nvPr/>
        </p:nvSpPr>
        <p:spPr>
          <a:xfrm>
            <a:off x="838200" y="6444476"/>
            <a:ext cx="9572478" cy="276999"/>
          </a:xfrm>
          <a:prstGeom prst="rect">
            <a:avLst/>
          </a:prstGeom>
          <a:noFill/>
        </p:spPr>
        <p:txBody>
          <a:bodyPr wrap="square" rtlCol="0">
            <a:spAutoFit/>
          </a:bodyPr>
          <a:lstStyle/>
          <a:p>
            <a:r>
              <a:rPr lang="en-US" altLang="ja-JP" sz="1200" dirty="0"/>
              <a:t>[2] </a:t>
            </a:r>
            <a:r>
              <a:rPr lang="en-US" altLang="zh-CN" sz="1200" dirty="0"/>
              <a:t>Pathfinding Benchmarks: </a:t>
            </a:r>
            <a:r>
              <a:rPr lang="en-US" altLang="ja-JP" sz="1200" dirty="0"/>
              <a:t>http://www.movingai.com/benchmarks/</a:t>
            </a:r>
            <a:endParaRPr lang="en-US" sz="1200" dirty="0"/>
          </a:p>
        </p:txBody>
      </p:sp>
    </p:spTree>
    <p:extLst>
      <p:ext uri="{BB962C8B-B14F-4D97-AF65-F5344CB8AC3E}">
        <p14:creationId xmlns:p14="http://schemas.microsoft.com/office/powerpoint/2010/main" val="180303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sp>
        <p:nvSpPr>
          <p:cNvPr id="12" name="テキスト ボックス 11"/>
          <p:cNvSpPr txBox="1"/>
          <p:nvPr/>
        </p:nvSpPr>
        <p:spPr>
          <a:xfrm>
            <a:off x="969416" y="1729806"/>
            <a:ext cx="5545684" cy="461665"/>
          </a:xfrm>
          <a:prstGeom prst="rect">
            <a:avLst/>
          </a:prstGeom>
          <a:noFill/>
        </p:spPr>
        <p:txBody>
          <a:bodyPr wrap="square" rtlCol="0">
            <a:spAutoFit/>
          </a:bodyPr>
          <a:lstStyle/>
          <a:p>
            <a:r>
              <a:rPr lang="en-US" altLang="ja-JP" sz="2400" dirty="0" smtClean="0">
                <a:latin typeface="メイリオ" panose="020B0604030504040204" pitchFamily="50" charset="-128"/>
                <a:ea typeface="メイリオ" panose="020B0604030504040204" pitchFamily="50" charset="-128"/>
                <a:cs typeface="Times New Roman" panose="02020603050405020304" pitchFamily="18" charset="0"/>
              </a:rPr>
              <a:t>Python</a:t>
            </a:r>
            <a:r>
              <a:rPr lang="ja-JP" altLang="en-US" sz="2400" dirty="0" smtClean="0">
                <a:latin typeface="メイリオ" panose="020B0604030504040204" pitchFamily="50" charset="-128"/>
                <a:ea typeface="メイリオ" panose="020B0604030504040204" pitchFamily="50" charset="-128"/>
                <a:cs typeface="Times New Roman" panose="02020603050405020304" pitchFamily="18" charset="0"/>
              </a:rPr>
              <a:t>で開発した</a:t>
            </a:r>
            <a:r>
              <a:rPr lang="en-US" altLang="ja-JP" sz="2400" dirty="0" smtClean="0">
                <a:latin typeface="メイリオ" panose="020B0604030504040204" pitchFamily="50" charset="-128"/>
                <a:ea typeface="メイリオ" panose="020B0604030504040204" pitchFamily="50" charset="-128"/>
                <a:cs typeface="Times New Roman" panose="02020603050405020304" pitchFamily="18" charset="0"/>
              </a:rPr>
              <a:t>GUI</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17</a:t>
            </a:fld>
            <a:endParaRPr lang="en-US"/>
          </a:p>
        </p:txBody>
      </p:sp>
      <p:grpSp>
        <p:nvGrpSpPr>
          <p:cNvPr id="9" name="グループ化 8"/>
          <p:cNvGrpSpPr/>
          <p:nvPr/>
        </p:nvGrpSpPr>
        <p:grpSpPr>
          <a:xfrm>
            <a:off x="2228849" y="2586772"/>
            <a:ext cx="2733675" cy="3278485"/>
            <a:chOff x="2228849" y="2586772"/>
            <a:chExt cx="2733675" cy="3278485"/>
          </a:xfrm>
        </p:grpSpPr>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849" y="2586772"/>
              <a:ext cx="2733675" cy="2804326"/>
            </a:xfrm>
            <a:prstGeom prst="rect">
              <a:avLst/>
            </a:prstGeom>
          </p:spPr>
        </p:pic>
        <p:sp>
          <p:nvSpPr>
            <p:cNvPr id="6" name="テキスト ボックス 5"/>
            <p:cNvSpPr txBox="1"/>
            <p:nvPr/>
          </p:nvSpPr>
          <p:spPr>
            <a:xfrm>
              <a:off x="2228849" y="5495925"/>
              <a:ext cx="2733675" cy="369332"/>
            </a:xfrm>
            <a:prstGeom prst="rect">
              <a:avLst/>
            </a:prstGeom>
            <a:noFill/>
          </p:spPr>
          <p:txBody>
            <a:bodyPr wrap="square" rtlCol="0">
              <a:spAutoFit/>
            </a:bodyPr>
            <a:lstStyle/>
            <a:p>
              <a:pPr algn="ctr"/>
              <a:r>
                <a:rPr lang="en-US" altLang="zh-CN" dirty="0" smtClean="0"/>
                <a:t>Homemade Map (A star)</a:t>
              </a:r>
              <a:endParaRPr lang="zh-CN" altLang="en-US" dirty="0"/>
            </a:p>
          </p:txBody>
        </p:sp>
      </p:grpSp>
      <p:grpSp>
        <p:nvGrpSpPr>
          <p:cNvPr id="18" name="グループ化 17"/>
          <p:cNvGrpSpPr/>
          <p:nvPr/>
        </p:nvGrpSpPr>
        <p:grpSpPr>
          <a:xfrm>
            <a:off x="6841981" y="2586771"/>
            <a:ext cx="3049731" cy="3289014"/>
            <a:chOff x="6841981" y="2586771"/>
            <a:chExt cx="3049731" cy="3289014"/>
          </a:xfrm>
        </p:grpSpPr>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8194" y="2586771"/>
              <a:ext cx="2697306" cy="2808449"/>
            </a:xfrm>
            <a:prstGeom prst="rect">
              <a:avLst/>
            </a:prstGeom>
          </p:spPr>
        </p:pic>
        <p:sp>
          <p:nvSpPr>
            <p:cNvPr id="17" name="テキスト ボックス 16"/>
            <p:cNvSpPr txBox="1"/>
            <p:nvPr/>
          </p:nvSpPr>
          <p:spPr>
            <a:xfrm>
              <a:off x="6841981" y="5506453"/>
              <a:ext cx="3049731" cy="369332"/>
            </a:xfrm>
            <a:prstGeom prst="rect">
              <a:avLst/>
            </a:prstGeom>
            <a:noFill/>
          </p:spPr>
          <p:txBody>
            <a:bodyPr wrap="square" rtlCol="0">
              <a:spAutoFit/>
            </a:bodyPr>
            <a:lstStyle/>
            <a:p>
              <a:pPr algn="ctr"/>
              <a:r>
                <a:rPr lang="en-US" altLang="zh-CN" dirty="0" smtClean="0"/>
                <a:t>Homemade Map (</a:t>
              </a:r>
              <a:r>
                <a:rPr lang="ja-JP" altLang="en-US" dirty="0" smtClean="0"/>
                <a:t>提案手法</a:t>
              </a:r>
              <a:r>
                <a:rPr lang="en-US" altLang="zh-CN" dirty="0" smtClean="0"/>
                <a:t>)</a:t>
              </a:r>
              <a:endParaRPr lang="zh-CN" altLang="en-US" dirty="0"/>
            </a:p>
          </p:txBody>
        </p:sp>
      </p:grpSp>
    </p:spTree>
    <p:extLst>
      <p:ext uri="{BB962C8B-B14F-4D97-AF65-F5344CB8AC3E}">
        <p14:creationId xmlns:p14="http://schemas.microsoft.com/office/powerpoint/2010/main" val="30195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 </a:t>
            </a:r>
            <a:r>
              <a:rPr lang="en-US" altLang="ja-JP" sz="2800" dirty="0">
                <a:solidFill>
                  <a:schemeClr val="bg1"/>
                </a:solidFill>
              </a:rPr>
              <a:t>-</a:t>
            </a:r>
            <a:r>
              <a:rPr lang="ja-JP" altLang="en-US" dirty="0">
                <a:solidFill>
                  <a:schemeClr val="bg1"/>
                </a:solidFill>
              </a:rPr>
              <a:t> </a:t>
            </a:r>
            <a:r>
              <a:rPr lang="ja-JP" altLang="en-US" sz="2800" dirty="0">
                <a:solidFill>
                  <a:schemeClr val="bg1"/>
                </a:solidFill>
                <a:latin typeface="+mj-ea"/>
              </a:rPr>
              <a:t>提案手法と従来手法との比較実験</a:t>
            </a:r>
            <a:endParaRPr lang="en-US" sz="2800" dirty="0">
              <a:solidFill>
                <a:schemeClr val="bg1"/>
              </a:solidFill>
              <a:latin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894634426"/>
              </p:ext>
            </p:extLst>
          </p:nvPr>
        </p:nvGraphicFramePr>
        <p:xfrm>
          <a:off x="2077517" y="3284052"/>
          <a:ext cx="7904683" cy="2932850"/>
        </p:xfrm>
        <a:graphic>
          <a:graphicData uri="http://schemas.openxmlformats.org/drawingml/2006/table">
            <a:tbl>
              <a:tblPr firstRow="1" firstCol="1" bandRow="1">
                <a:tableStyleId>{5C22544A-7EE6-4342-B048-85BDC9FD1C3A}</a:tableStyleId>
              </a:tblPr>
              <a:tblGrid>
                <a:gridCol w="2080180">
                  <a:extLst>
                    <a:ext uri="{9D8B030D-6E8A-4147-A177-3AD203B41FA5}">
                      <a16:colId xmlns="" xmlns:a16="http://schemas.microsoft.com/office/drawing/2014/main" val="20000"/>
                    </a:ext>
                  </a:extLst>
                </a:gridCol>
                <a:gridCol w="1591663">
                  <a:extLst>
                    <a:ext uri="{9D8B030D-6E8A-4147-A177-3AD203B41FA5}">
                      <a16:colId xmlns="" xmlns:a16="http://schemas.microsoft.com/office/drawing/2014/main" val="20001"/>
                    </a:ext>
                  </a:extLst>
                </a:gridCol>
                <a:gridCol w="1856559">
                  <a:extLst>
                    <a:ext uri="{9D8B030D-6E8A-4147-A177-3AD203B41FA5}">
                      <a16:colId xmlns="" xmlns:a16="http://schemas.microsoft.com/office/drawing/2014/main" val="20002"/>
                    </a:ext>
                  </a:extLst>
                </a:gridCol>
                <a:gridCol w="2376281">
                  <a:extLst>
                    <a:ext uri="{9D8B030D-6E8A-4147-A177-3AD203B41FA5}">
                      <a16:colId xmlns="" xmlns:a16="http://schemas.microsoft.com/office/drawing/2014/main" val="20003"/>
                    </a:ext>
                  </a:extLst>
                </a:gridCol>
              </a:tblGrid>
              <a:tr h="649239">
                <a:tc>
                  <a:txBody>
                    <a:bodyPr/>
                    <a:lstStyle/>
                    <a:p>
                      <a:pPr algn="ctr">
                        <a:spcAft>
                          <a:spcPts val="0"/>
                        </a:spcAft>
                      </a:pPr>
                      <a:r>
                        <a:rPr lang="en-US" sz="2100" dirty="0">
                          <a:effectLst/>
                        </a:rPr>
                        <a:t> </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1700" dirty="0">
                          <a:effectLst/>
                        </a:rPr>
                        <a:t>CH</a:t>
                      </a:r>
                      <a:r>
                        <a:rPr lang="ja-JP" sz="1700" dirty="0">
                          <a:effectLst/>
                        </a:rPr>
                        <a:t>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提案</a:t>
                      </a:r>
                      <a:r>
                        <a:rPr lang="ja-JP" altLang="en-US" sz="1700" dirty="0">
                          <a:effectLst/>
                        </a:rPr>
                        <a:t>手法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高速化の割合 </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 xmlns:a16="http://schemas.microsoft.com/office/drawing/2014/main" val="10000"/>
                  </a:ext>
                </a:extLst>
              </a:tr>
              <a:tr h="777312">
                <a:tc>
                  <a:txBody>
                    <a:bodyPr/>
                    <a:lstStyle/>
                    <a:p>
                      <a:pPr algn="ctr" fontAlgn="auto">
                        <a:spcAft>
                          <a:spcPts val="0"/>
                        </a:spcAft>
                      </a:pPr>
                      <a:r>
                        <a:rPr lang="en-US" sz="1700" dirty="0">
                          <a:effectLst/>
                        </a:rPr>
                        <a:t>Vacancy map </a:t>
                      </a:r>
                    </a:p>
                    <a:p>
                      <a:pPr algn="ctr" fontAlgn="auto">
                        <a:spcAft>
                          <a:spcPts val="0"/>
                        </a:spcAft>
                      </a:pPr>
                      <a:r>
                        <a:rPr lang="en-US" sz="1700" dirty="0">
                          <a:effectLst/>
                        </a:rPr>
                        <a:t>(10x10)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0.513</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0.471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8.054%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 xmlns:a16="http://schemas.microsoft.com/office/drawing/2014/main" val="10001"/>
                  </a:ext>
                </a:extLst>
              </a:tr>
              <a:tr h="777312">
                <a:tc>
                  <a:txBody>
                    <a:bodyPr/>
                    <a:lstStyle/>
                    <a:p>
                      <a:pPr algn="ctr" fontAlgn="auto">
                        <a:spcAft>
                          <a:spcPts val="0"/>
                        </a:spcAft>
                      </a:pPr>
                      <a:r>
                        <a:rPr lang="en-US" sz="1700" dirty="0">
                          <a:effectLst/>
                        </a:rPr>
                        <a:t>Homemade map </a:t>
                      </a:r>
                    </a:p>
                    <a:p>
                      <a:pPr algn="ctr" fontAlgn="auto">
                        <a:spcAft>
                          <a:spcPts val="0"/>
                        </a:spcAft>
                      </a:pPr>
                      <a:r>
                        <a:rPr lang="en-US" sz="1700" dirty="0">
                          <a:effectLst/>
                        </a:rPr>
                        <a:t>(12x10)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0.331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0.324</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2.264%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 xmlns:a16="http://schemas.microsoft.com/office/drawing/2014/main" val="10002"/>
                  </a:ext>
                </a:extLst>
              </a:tr>
              <a:tr h="728987">
                <a:tc>
                  <a:txBody>
                    <a:bodyPr/>
                    <a:lstStyle/>
                    <a:p>
                      <a:pPr algn="ctr" fontAlgn="auto">
                        <a:spcAft>
                          <a:spcPts val="0"/>
                        </a:spcAft>
                      </a:pPr>
                      <a:r>
                        <a:rPr lang="en-US" sz="1700" dirty="0">
                          <a:effectLst/>
                        </a:rPr>
                        <a:t>Maze map</a:t>
                      </a:r>
                      <a:endParaRPr lang="ja-JP" sz="1700" dirty="0">
                        <a:effectLst/>
                      </a:endParaRPr>
                    </a:p>
                    <a:p>
                      <a:pPr algn="ctr" fontAlgn="auto">
                        <a:spcAft>
                          <a:spcPts val="0"/>
                        </a:spcAft>
                      </a:pPr>
                      <a:r>
                        <a:rPr lang="en-US" sz="1700" dirty="0">
                          <a:effectLst/>
                        </a:rPr>
                        <a:t>(40x40)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4.877</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4.751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2.586%</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 xmlns:a16="http://schemas.microsoft.com/office/drawing/2014/main" val="10003"/>
                  </a:ext>
                </a:extLst>
              </a:tr>
            </a:tbl>
          </a:graphicData>
        </a:graphic>
      </p:graphicFrame>
      <p:sp>
        <p:nvSpPr>
          <p:cNvPr id="6" name="正方形/長方形 5"/>
          <p:cNvSpPr/>
          <p:nvPr/>
        </p:nvSpPr>
        <p:spPr>
          <a:xfrm>
            <a:off x="4459538" y="2704831"/>
            <a:ext cx="3140640" cy="369332"/>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CH</a:t>
            </a:r>
            <a:r>
              <a:rPr lang="ja-JP" altLang="ja-JP" dirty="0">
                <a:latin typeface="メイリオ" panose="020B0604030504040204" pitchFamily="50" charset="-128"/>
                <a:ea typeface="メイリオ" panose="020B0604030504040204" pitchFamily="50" charset="-128"/>
                <a:cs typeface="Times New Roman" panose="02020603050405020304" pitchFamily="18" charset="0"/>
              </a:rPr>
              <a:t>法と提案手法の比較実験</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18</a:t>
            </a:fld>
            <a:endParaRPr lang="en-US"/>
          </a:p>
        </p:txBody>
      </p:sp>
      <p:sp>
        <p:nvSpPr>
          <p:cNvPr id="4" name="テキスト ボックス 3"/>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a:latin typeface="メイリオ" panose="020B0604030504040204" pitchFamily="50" charset="-128"/>
                <a:ea typeface="メイリオ" panose="020B0604030504040204" pitchFamily="50" charset="-128"/>
              </a:rPr>
              <a:t>実験回数：　</a:t>
            </a:r>
            <a:r>
              <a:rPr lang="en-US" altLang="zh-CN" sz="2000" dirty="0">
                <a:latin typeface="メイリオ" panose="020B0604030504040204" pitchFamily="50" charset="-128"/>
                <a:ea typeface="メイリオ" panose="020B0604030504040204" pitchFamily="50" charset="-128"/>
              </a:rPr>
              <a:t>- Vacancy map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Homemade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Maze map 50</a:t>
            </a:r>
            <a:r>
              <a:rPr lang="ja-JP" altLang="en-US" sz="2000" dirty="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4265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 </a:t>
            </a:r>
            <a:r>
              <a:rPr lang="en-US" altLang="ja-JP" sz="2800" dirty="0">
                <a:solidFill>
                  <a:schemeClr val="bg1"/>
                </a:solidFill>
              </a:rPr>
              <a:t>-</a:t>
            </a:r>
            <a:r>
              <a:rPr lang="ja-JP" altLang="en-US" dirty="0">
                <a:solidFill>
                  <a:schemeClr val="bg1"/>
                </a:solidFill>
              </a:rPr>
              <a:t> </a:t>
            </a:r>
            <a:r>
              <a:rPr lang="ja-JP" altLang="en-US" sz="2800" dirty="0">
                <a:solidFill>
                  <a:schemeClr val="bg1"/>
                </a:solidFill>
                <a:latin typeface="+mj-ea"/>
              </a:rPr>
              <a:t>提案手法と実応用手法との比較実験</a:t>
            </a:r>
            <a:endParaRPr lang="en-US" dirty="0">
              <a:solidFill>
                <a:schemeClr val="bg1"/>
              </a:solidFill>
            </a:endParaRPr>
          </a:p>
        </p:txBody>
      </p:sp>
      <p:graphicFrame>
        <p:nvGraphicFramePr>
          <p:cNvPr id="9" name="グラフ 8"/>
          <p:cNvGraphicFramePr>
            <a:graphicFrameLocks/>
          </p:cNvGraphicFramePr>
          <p:nvPr>
            <p:extLst>
              <p:ext uri="{D42A27DB-BD31-4B8C-83A1-F6EECF244321}">
                <p14:modId xmlns:p14="http://schemas.microsoft.com/office/powerpoint/2010/main" val="2626165032"/>
              </p:ext>
            </p:extLst>
          </p:nvPr>
        </p:nvGraphicFramePr>
        <p:xfrm>
          <a:off x="2804562" y="2430079"/>
          <a:ext cx="6354553" cy="4291396"/>
        </p:xfrm>
        <a:graphic>
          <a:graphicData uri="http://schemas.openxmlformats.org/drawingml/2006/chart">
            <c:chart xmlns:c="http://schemas.openxmlformats.org/drawingml/2006/chart" xmlns:r="http://schemas.openxmlformats.org/officeDocument/2006/relationships" r:id="rId3"/>
          </a:graphicData>
        </a:graphic>
      </p:graphicFrame>
      <p:sp>
        <p:nvSpPr>
          <p:cNvPr id="3" name="スライド番号プレースホルダー 2"/>
          <p:cNvSpPr>
            <a:spLocks noGrp="1"/>
          </p:cNvSpPr>
          <p:nvPr>
            <p:ph type="sldNum" sz="quarter" idx="12"/>
          </p:nvPr>
        </p:nvSpPr>
        <p:spPr/>
        <p:txBody>
          <a:bodyPr/>
          <a:lstStyle/>
          <a:p>
            <a:fld id="{F666435A-C67E-4182-841F-98B28F8E4D33}" type="slidenum">
              <a:rPr lang="en-US" smtClean="0"/>
              <a:t>19</a:t>
            </a:fld>
            <a:endParaRPr lang="en-US"/>
          </a:p>
        </p:txBody>
      </p:sp>
      <p:sp>
        <p:nvSpPr>
          <p:cNvPr id="12" name="テキスト ボックス 11"/>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a:latin typeface="メイリオ" panose="020B0604030504040204" pitchFamily="50" charset="-128"/>
                <a:ea typeface="メイリオ" panose="020B0604030504040204" pitchFamily="50" charset="-128"/>
              </a:rPr>
              <a:t>実験回数：　</a:t>
            </a:r>
            <a:r>
              <a:rPr lang="en-US" altLang="zh-CN" sz="2000" dirty="0">
                <a:latin typeface="メイリオ" panose="020B0604030504040204" pitchFamily="50" charset="-128"/>
                <a:ea typeface="メイリオ" panose="020B0604030504040204" pitchFamily="50" charset="-128"/>
              </a:rPr>
              <a:t>- Homemade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Maze map 50</a:t>
            </a:r>
            <a:r>
              <a:rPr lang="ja-JP" altLang="en-US" sz="2000" dirty="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96525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p:txBody>
          <a:bodyPr/>
          <a:lstStyle/>
          <a:p>
            <a:r>
              <a:rPr lang="ja-JP" altLang="en-US" dirty="0">
                <a:solidFill>
                  <a:schemeClr val="bg1"/>
                </a:solidFill>
              </a:rPr>
              <a:t>目次</a:t>
            </a:r>
            <a:endParaRPr lang="zh-CN" altLang="en-US" dirty="0">
              <a:solidFill>
                <a:schemeClr val="bg1"/>
              </a:solidFill>
            </a:endParaRPr>
          </a:p>
        </p:txBody>
      </p:sp>
      <p:sp>
        <p:nvSpPr>
          <p:cNvPr id="3" name="コンテンツ プレースホルダー 2"/>
          <p:cNvSpPr>
            <a:spLocks noGrp="1"/>
          </p:cNvSpPr>
          <p:nvPr>
            <p:ph idx="1"/>
          </p:nvPr>
        </p:nvSpPr>
        <p:spPr/>
        <p:txBody>
          <a:bodyPr>
            <a:normAutofit fontScale="85000" lnSpcReduction="20000"/>
          </a:bodyPr>
          <a:lstStyle/>
          <a:p>
            <a:pPr marL="514350" indent="-514350">
              <a:lnSpc>
                <a:spcPct val="120000"/>
              </a:lnSpc>
              <a:buAutoNum type="arabicPeriod"/>
            </a:pPr>
            <a:r>
              <a:rPr lang="ja-JP" altLang="en-US" dirty="0"/>
              <a:t>研究背景</a:t>
            </a:r>
            <a:endParaRPr lang="en-US" altLang="ja-JP" dirty="0"/>
          </a:p>
          <a:p>
            <a:pPr marL="514350" indent="-514350">
              <a:lnSpc>
                <a:spcPct val="120000"/>
              </a:lnSpc>
              <a:buAutoNum type="arabicPeriod"/>
            </a:pPr>
            <a:r>
              <a:rPr lang="ja-JP" altLang="en-US" dirty="0"/>
              <a:t>問題定義</a:t>
            </a:r>
            <a:endParaRPr lang="en-US" altLang="ja-JP" dirty="0"/>
          </a:p>
          <a:p>
            <a:pPr marL="514350" indent="-514350">
              <a:lnSpc>
                <a:spcPct val="120000"/>
              </a:lnSpc>
              <a:buAutoNum type="arabicPeriod"/>
            </a:pPr>
            <a:r>
              <a:rPr lang="ja-JP" altLang="en-US" dirty="0"/>
              <a:t>従来</a:t>
            </a:r>
            <a:r>
              <a:rPr lang="ja-JP" altLang="en-US" dirty="0" smtClean="0"/>
              <a:t>手法</a:t>
            </a:r>
            <a:endParaRPr lang="en-US" altLang="ja-JP" dirty="0" smtClean="0"/>
          </a:p>
          <a:p>
            <a:pPr marL="0" indent="0">
              <a:lnSpc>
                <a:spcPct val="120000"/>
              </a:lnSpc>
              <a:buNone/>
            </a:pPr>
            <a:r>
              <a:rPr lang="en-US" altLang="ja-JP" dirty="0"/>
              <a:t>	</a:t>
            </a:r>
            <a:r>
              <a:rPr lang="en-US" altLang="ja-JP" sz="2300" dirty="0" smtClean="0"/>
              <a:t>- Cover Heuristic </a:t>
            </a:r>
            <a:r>
              <a:rPr lang="ja-JP" altLang="en-US" sz="2300" dirty="0" smtClean="0"/>
              <a:t>法と問題点</a:t>
            </a:r>
            <a:endParaRPr lang="en-US" altLang="ja-JP" sz="2300" dirty="0"/>
          </a:p>
          <a:p>
            <a:pPr marL="514350" indent="-514350">
              <a:lnSpc>
                <a:spcPct val="120000"/>
              </a:lnSpc>
              <a:buFont typeface="+mj-lt"/>
              <a:buAutoNum type="arabicPeriod" startAt="4"/>
            </a:pPr>
            <a:r>
              <a:rPr lang="ja-JP" altLang="en-US" dirty="0"/>
              <a:t>提案</a:t>
            </a:r>
            <a:r>
              <a:rPr lang="ja-JP" altLang="en-US" dirty="0" smtClean="0"/>
              <a:t>手法</a:t>
            </a:r>
            <a:endParaRPr lang="en-US" altLang="ja-JP" dirty="0" smtClean="0"/>
          </a:p>
          <a:p>
            <a:pPr marL="0" indent="0">
              <a:lnSpc>
                <a:spcPct val="120000"/>
              </a:lnSpc>
              <a:buNone/>
            </a:pPr>
            <a:r>
              <a:rPr lang="en-US" altLang="ja-JP" dirty="0" smtClean="0"/>
              <a:t>	</a:t>
            </a:r>
            <a:r>
              <a:rPr lang="en-US" altLang="ja-JP" sz="2300" dirty="0" smtClean="0"/>
              <a:t>- </a:t>
            </a:r>
            <a:r>
              <a:rPr lang="ja-JP" altLang="en-US" sz="2300" dirty="0" smtClean="0"/>
              <a:t>従来手法の</a:t>
            </a:r>
            <a:r>
              <a:rPr lang="ja-JP" altLang="en-US" sz="2300" dirty="0" smtClean="0"/>
              <a:t>高速</a:t>
            </a:r>
            <a:r>
              <a:rPr lang="ja-JP" altLang="en-US" sz="2300" dirty="0"/>
              <a:t>化</a:t>
            </a:r>
            <a:endParaRPr lang="en-US" altLang="ja-JP" sz="2300" dirty="0" smtClean="0"/>
          </a:p>
          <a:p>
            <a:pPr marL="0" indent="0">
              <a:lnSpc>
                <a:spcPct val="120000"/>
              </a:lnSpc>
              <a:buNone/>
            </a:pPr>
            <a:r>
              <a:rPr lang="en-US" altLang="ja-JP" sz="2300" dirty="0"/>
              <a:t>	</a:t>
            </a:r>
            <a:r>
              <a:rPr lang="en-US" altLang="ja-JP" sz="2300" dirty="0" smtClean="0"/>
              <a:t>- Tie-Breaking </a:t>
            </a:r>
            <a:r>
              <a:rPr lang="ja-JP" altLang="en-US" sz="2300" dirty="0" smtClean="0"/>
              <a:t>問題の解決</a:t>
            </a:r>
            <a:endParaRPr lang="en-US" altLang="ja-JP" sz="2300" dirty="0"/>
          </a:p>
          <a:p>
            <a:pPr marL="0" indent="0">
              <a:lnSpc>
                <a:spcPct val="120000"/>
              </a:lnSpc>
              <a:buNone/>
            </a:pPr>
            <a:r>
              <a:rPr lang="en-US" altLang="ja-JP" dirty="0" smtClean="0"/>
              <a:t>5.    </a:t>
            </a:r>
            <a:r>
              <a:rPr lang="ja-JP" altLang="en-US" dirty="0" smtClean="0"/>
              <a:t>評価実験</a:t>
            </a:r>
            <a:endParaRPr lang="en-US" altLang="ja-JP" dirty="0"/>
          </a:p>
          <a:p>
            <a:pPr marL="0" indent="0">
              <a:lnSpc>
                <a:spcPct val="120000"/>
              </a:lnSpc>
              <a:buNone/>
            </a:pPr>
            <a:r>
              <a:rPr lang="en-US" altLang="ja-JP" dirty="0" smtClean="0"/>
              <a:t>6.    </a:t>
            </a:r>
            <a:r>
              <a:rPr lang="ja-JP" altLang="en-US" dirty="0" smtClean="0"/>
              <a:t>まとめ</a:t>
            </a:r>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a:t>
            </a:fld>
            <a:endParaRPr lang="en-US"/>
          </a:p>
        </p:txBody>
      </p:sp>
    </p:spTree>
    <p:extLst>
      <p:ext uri="{BB962C8B-B14F-4D97-AF65-F5344CB8AC3E}">
        <p14:creationId xmlns:p14="http://schemas.microsoft.com/office/powerpoint/2010/main" val="3906756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まとめ</a:t>
            </a:r>
            <a:endParaRPr lang="en-US" dirty="0">
              <a:solidFill>
                <a:schemeClr val="bg1"/>
              </a:solidFill>
            </a:endParaRPr>
          </a:p>
        </p:txBody>
      </p:sp>
      <p:sp>
        <p:nvSpPr>
          <p:cNvPr id="3" name="内容占位符 2"/>
          <p:cNvSpPr>
            <a:spLocks noGrp="1"/>
          </p:cNvSpPr>
          <p:nvPr>
            <p:ph idx="1"/>
          </p:nvPr>
        </p:nvSpPr>
        <p:spPr>
          <a:xfrm>
            <a:off x="838200" y="1825625"/>
            <a:ext cx="10515600" cy="2879110"/>
          </a:xfrm>
        </p:spPr>
        <p:txBody>
          <a:bodyPr/>
          <a:lstStyle/>
          <a:p>
            <a:r>
              <a:rPr lang="ja-JP" altLang="en-US" sz="2400" dirty="0">
                <a:latin typeface="メイリオ" panose="020B0604030504040204" pitchFamily="50" charset="-128"/>
                <a:ea typeface="メイリオ" panose="020B0604030504040204" pitchFamily="50" charset="-128"/>
              </a:rPr>
              <a:t>従来手法の</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計算量が多い</a:t>
            </a:r>
            <a:r>
              <a:rPr lang="en-US" altLang="ja-JP" sz="2400" dirty="0">
                <a:latin typeface="メイリオ" panose="020B0604030504040204" pitchFamily="50" charset="-128"/>
                <a:ea typeface="メイリオ" panose="020B0604030504040204" pitchFamily="50" charset="-128"/>
              </a:rPr>
              <a:t>2)Tie-Breaking</a:t>
            </a:r>
            <a:r>
              <a:rPr lang="ja-JP" altLang="en-US" sz="2400" dirty="0">
                <a:latin typeface="メイリオ" panose="020B0604030504040204" pitchFamily="50" charset="-128"/>
                <a:ea typeface="メイリオ" panose="020B0604030504040204" pitchFamily="50" charset="-128"/>
              </a:rPr>
              <a:t>問題の発見</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提案手法</a:t>
            </a:r>
            <a:endParaRPr lang="en-US" altLang="ja-JP" sz="2400" dirty="0">
              <a:latin typeface="メイリオ" panose="020B0604030504040204" pitchFamily="50" charset="-128"/>
              <a:ea typeface="メイリオ" panose="020B0604030504040204" pitchFamily="50" charset="-128"/>
            </a:endParaRPr>
          </a:p>
          <a:p>
            <a:pPr lvl="1"/>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計算量が多いに対して、二つ優先キューと</a:t>
            </a:r>
            <a:r>
              <a:rPr lang="en-US" altLang="ja-JP" sz="2000" dirty="0">
                <a:latin typeface="メイリオ" panose="020B0604030504040204" pitchFamily="50" charset="-128"/>
                <a:ea typeface="メイリオ" panose="020B0604030504040204" pitchFamily="50" charset="-128"/>
              </a:rPr>
              <a:t>Target-Cover-Set</a:t>
            </a:r>
            <a:r>
              <a:rPr lang="ja-JP" altLang="en-US" sz="2000" dirty="0">
                <a:latin typeface="メイリオ" panose="020B0604030504040204" pitchFamily="50" charset="-128"/>
                <a:ea typeface="メイリオ" panose="020B0604030504040204" pitchFamily="50" charset="-128"/>
              </a:rPr>
              <a:t>の最小化</a:t>
            </a:r>
            <a:endParaRPr lang="en-US" altLang="ja-JP" sz="2000" dirty="0">
              <a:latin typeface="メイリオ" panose="020B0604030504040204" pitchFamily="50" charset="-128"/>
              <a:ea typeface="メイリオ" panose="020B0604030504040204" pitchFamily="50" charset="-128"/>
            </a:endParaRPr>
          </a:p>
          <a:p>
            <a:pPr lvl="1"/>
            <a:r>
              <a:rPr lang="en-US" altLang="ja-JP" sz="2000" dirty="0" smtClean="0">
                <a:latin typeface="メイリオ" panose="020B0604030504040204" pitchFamily="50" charset="-128"/>
                <a:ea typeface="メイリオ" panose="020B0604030504040204" pitchFamily="50" charset="-128"/>
              </a:rPr>
              <a:t>2)Tie-Breaking</a:t>
            </a:r>
            <a:r>
              <a:rPr lang="ja-JP" altLang="en-US" sz="2000" dirty="0" smtClean="0">
                <a:latin typeface="メイリオ" panose="020B0604030504040204" pitchFamily="50" charset="-128"/>
                <a:ea typeface="メイリオ" panose="020B0604030504040204" pitchFamily="50" charset="-128"/>
              </a:rPr>
              <a:t>問題に対して</a:t>
            </a:r>
            <a:r>
              <a:rPr lang="ja-JP" altLang="en-US" sz="2000" dirty="0">
                <a:latin typeface="メイリオ" panose="020B0604030504040204" pitchFamily="50" charset="-128"/>
                <a:ea typeface="メイリオ" panose="020B0604030504040204" pitchFamily="50" charset="-128"/>
              </a:rPr>
              <a:t>、該当</a:t>
            </a:r>
            <a:r>
              <a:rPr lang="ja-JP" altLang="en-US" sz="2000" dirty="0" smtClean="0">
                <a:latin typeface="メイリオ" panose="020B0604030504040204" pitchFamily="50" charset="-128"/>
                <a:ea typeface="メイリオ" panose="020B0604030504040204" pitchFamily="50" charset="-128"/>
              </a:rPr>
              <a:t>パーサに</a:t>
            </a:r>
            <a:r>
              <a:rPr lang="en-US" altLang="ja-JP" sz="2000" dirty="0" smtClean="0">
                <a:latin typeface="メイリオ" panose="020B0604030504040204" pitchFamily="50" charset="-128"/>
                <a:ea typeface="メイリオ" panose="020B0604030504040204" pitchFamily="50" charset="-128"/>
              </a:rPr>
              <a:t>A </a:t>
            </a:r>
            <a:r>
              <a:rPr lang="en-US" altLang="ja-JP" sz="2000" dirty="0">
                <a:latin typeface="メイリオ" panose="020B0604030504040204" pitchFamily="50" charset="-128"/>
                <a:ea typeface="メイリオ" panose="020B0604030504040204" pitchFamily="50" charset="-128"/>
              </a:rPr>
              <a:t>star Algorithm</a:t>
            </a:r>
            <a:r>
              <a:rPr lang="ja-JP" altLang="en-US" sz="2000" dirty="0">
                <a:latin typeface="メイリオ" panose="020B0604030504040204" pitchFamily="50" charset="-128"/>
                <a:ea typeface="メイリオ" panose="020B0604030504040204" pitchFamily="50" charset="-128"/>
              </a:rPr>
              <a:t>を適用</a:t>
            </a: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評価実験</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提案手法と従来</a:t>
            </a:r>
            <a:r>
              <a:rPr lang="en-US" altLang="ja" sz="2000" dirty="0">
                <a:latin typeface="メイリオ" panose="020B0604030504040204" pitchFamily="50" charset="-128"/>
                <a:ea typeface="メイリオ" panose="020B0604030504040204" pitchFamily="50" charset="-128"/>
              </a:rPr>
              <a:t>CH</a:t>
            </a:r>
            <a:r>
              <a:rPr lang="zh-CN" altLang="en-US" sz="2000" dirty="0">
                <a:latin typeface="メイリオ" panose="020B0604030504040204" pitchFamily="50" charset="-128"/>
                <a:ea typeface="メイリオ" panose="020B0604030504040204" pitchFamily="50" charset="-128"/>
              </a:rPr>
              <a:t>法</a:t>
            </a:r>
            <a:r>
              <a:rPr lang="ja-JP" altLang="en-US" sz="2000" dirty="0">
                <a:latin typeface="メイリオ" panose="020B0604030504040204" pitchFamily="50" charset="-128"/>
                <a:ea typeface="メイリオ" panose="020B0604030504040204" pitchFamily="50" charset="-128"/>
              </a:rPr>
              <a:t>との</a:t>
            </a:r>
            <a:r>
              <a:rPr lang="zh-CN" altLang="en-US" sz="2000" dirty="0">
                <a:latin typeface="メイリオ" panose="020B0604030504040204" pitchFamily="50" charset="-128"/>
                <a:ea typeface="メイリオ" panose="020B0604030504040204" pitchFamily="50" charset="-128"/>
              </a:rPr>
              <a:t>比較</a:t>
            </a:r>
            <a:r>
              <a:rPr lang="ja-JP" altLang="en-US" sz="2000" dirty="0">
                <a:latin typeface="メイリオ" panose="020B0604030504040204" pitchFamily="50" charset="-128"/>
                <a:ea typeface="メイリオ" panose="020B0604030504040204" pitchFamily="50" charset="-128"/>
              </a:rPr>
              <a:t>実験　</a:t>
            </a:r>
            <a:r>
              <a:rPr lang="en-US" altLang="ja-JP" sz="2000" dirty="0">
                <a:latin typeface="メイリオ" panose="020B0604030504040204" pitchFamily="50" charset="-128"/>
                <a:ea typeface="メイリオ" panose="020B0604030504040204" pitchFamily="50" charset="-128"/>
              </a:rPr>
              <a:t>-&gt;</a:t>
            </a:r>
            <a:r>
              <a:rPr lang="ja-JP" altLang="en-US" sz="2000" dirty="0">
                <a:latin typeface="メイリオ" panose="020B0604030504040204" pitchFamily="50" charset="-128"/>
                <a:ea typeface="メイリオ" panose="020B0604030504040204" pitchFamily="50" charset="-128"/>
              </a:rPr>
              <a:t>　高速化ができた</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提案手法と実応用手法との比較実験　</a:t>
            </a:r>
            <a:r>
              <a:rPr lang="en-US" altLang="ja-JP" sz="2000" dirty="0">
                <a:latin typeface="メイリオ" panose="020B0604030504040204" pitchFamily="50" charset="-128"/>
                <a:ea typeface="メイリオ" panose="020B0604030504040204" pitchFamily="50" charset="-128"/>
              </a:rPr>
              <a:t>-&gt;</a:t>
            </a:r>
            <a:r>
              <a:rPr lang="ja-JP" altLang="en-US" sz="2000" dirty="0">
                <a:latin typeface="メイリオ" panose="020B0604030504040204" pitchFamily="50" charset="-128"/>
                <a:ea typeface="メイリオ" panose="020B0604030504040204" pitchFamily="50" charset="-128"/>
              </a:rPr>
              <a:t>　成功率が上がった</a:t>
            </a:r>
            <a:endParaRPr lang="en-US" altLang="ja-JP" sz="2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20</a:t>
            </a:fld>
            <a:endParaRPr lang="en-US"/>
          </a:p>
        </p:txBody>
      </p:sp>
      <p:sp>
        <p:nvSpPr>
          <p:cNvPr id="9" name="内容占位符 2"/>
          <p:cNvSpPr txBox="1">
            <a:spLocks/>
          </p:cNvSpPr>
          <p:nvPr/>
        </p:nvSpPr>
        <p:spPr>
          <a:xfrm>
            <a:off x="838200" y="4839672"/>
            <a:ext cx="10515600" cy="1236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dirty="0">
                <a:latin typeface="メイリオ" panose="020B0604030504040204" pitchFamily="50" charset="-128"/>
                <a:ea typeface="メイリオ" panose="020B0604030504040204" pitchFamily="50" charset="-128"/>
              </a:rPr>
              <a:t>今後の展望</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地図の</a:t>
            </a:r>
            <a:r>
              <a:rPr lang="en-US" altLang="ja-JP" sz="2000" dirty="0">
                <a:latin typeface="メイリオ" panose="020B0604030504040204" pitchFamily="50" charset="-128"/>
                <a:ea typeface="メイリオ" panose="020B0604030504040204" pitchFamily="50" charset="-128"/>
              </a:rPr>
              <a:t>Abstraction</a:t>
            </a:r>
            <a:r>
              <a:rPr lang="ja-JP" altLang="en-US" sz="2000" dirty="0">
                <a:latin typeface="メイリオ" panose="020B0604030504040204" pitchFamily="50" charset="-128"/>
                <a:ea typeface="メイリオ" panose="020B0604030504040204" pitchFamily="50" charset="-128"/>
              </a:rPr>
              <a:t>（抽象化）と</a:t>
            </a:r>
            <a:r>
              <a:rPr lang="en-US" altLang="ja-JP" sz="2000" dirty="0">
                <a:latin typeface="メイリオ" panose="020B0604030504040204" pitchFamily="50" charset="-128"/>
                <a:ea typeface="メイリオ" panose="020B0604030504040204" pitchFamily="50" charset="-128"/>
              </a:rPr>
              <a:t>Refinement</a:t>
            </a:r>
            <a:r>
              <a:rPr lang="ja-JP" altLang="en-US" sz="2000" dirty="0">
                <a:latin typeface="メイリオ" panose="020B0604030504040204" pitchFamily="50" charset="-128"/>
                <a:ea typeface="メイリオ" panose="020B0604030504040204" pitchFamily="50" charset="-128"/>
              </a:rPr>
              <a:t>（詳細化）</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ベンチマーク地図の検討</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64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500"/>
                                        <p:tgtEl>
                                          <p:spTgt spid="9">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665412"/>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a:xfrm>
            <a:off x="2374900" y="2714625"/>
            <a:ext cx="7175500" cy="1209675"/>
          </a:xfrm>
        </p:spPr>
        <p:txBody>
          <a:bodyPr>
            <a:normAutofit/>
          </a:bodyPr>
          <a:lstStyle/>
          <a:p>
            <a:pPr algn="ctr"/>
            <a:r>
              <a:rPr lang="ja-JP" altLang="en-US" sz="3600" dirty="0">
                <a:solidFill>
                  <a:schemeClr val="bg1"/>
                </a:solidFill>
              </a:rPr>
              <a:t>ご清聴ありがとうございました！</a:t>
            </a:r>
            <a:endParaRPr lang="zh-CN" altLang="en-US" sz="3600"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21</a:t>
            </a:fld>
            <a:endParaRPr lang="en-US"/>
          </a:p>
        </p:txBody>
      </p:sp>
    </p:spTree>
    <p:extLst>
      <p:ext uri="{BB962C8B-B14F-4D97-AF65-F5344CB8AC3E}">
        <p14:creationId xmlns:p14="http://schemas.microsoft.com/office/powerpoint/2010/main" val="3939144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3</a:t>
            </a:fld>
            <a:endParaRPr lang="en-US"/>
          </a:p>
        </p:txBody>
      </p:sp>
      <p:pic>
        <p:nvPicPr>
          <p:cNvPr id="24" name="图片 23"/>
          <p:cNvPicPr>
            <a:picLocks noChangeAspect="1"/>
          </p:cNvPicPr>
          <p:nvPr/>
        </p:nvPicPr>
        <p:blipFill>
          <a:blip r:embed="rId3"/>
          <a:stretch>
            <a:fillRect/>
          </a:stretch>
        </p:blipFill>
        <p:spPr>
          <a:xfrm>
            <a:off x="2427378" y="1587520"/>
            <a:ext cx="7337243" cy="4577536"/>
          </a:xfrm>
          <a:prstGeom prst="rect">
            <a:avLst/>
          </a:prstGeom>
        </p:spPr>
      </p:pic>
      <p:sp>
        <p:nvSpPr>
          <p:cNvPr id="26" name="文本框 7"/>
          <p:cNvSpPr txBox="1"/>
          <p:nvPr/>
        </p:nvSpPr>
        <p:spPr>
          <a:xfrm>
            <a:off x="838200" y="6444476"/>
            <a:ext cx="9572478" cy="276999"/>
          </a:xfrm>
          <a:prstGeom prst="rect">
            <a:avLst/>
          </a:prstGeom>
          <a:noFill/>
        </p:spPr>
        <p:txBody>
          <a:bodyPr wrap="square" rtlCol="0">
            <a:spAutoFit/>
          </a:bodyPr>
          <a:lstStyle/>
          <a:p>
            <a:r>
              <a:rPr lang="ja-JP" altLang="en-US" sz="1200" dirty="0"/>
              <a:t>「</a:t>
            </a:r>
            <a:r>
              <a:rPr lang="en-US" altLang="ja-JP" sz="1200" dirty="0"/>
              <a:t>2015-2019 GLOBAL GAMES MARKET</a:t>
            </a:r>
            <a:r>
              <a:rPr lang="ja-JP" altLang="en-US" sz="1200" dirty="0"/>
              <a:t>」出典：</a:t>
            </a:r>
            <a:r>
              <a:rPr lang="en-US" altLang="ja-JP" sz="1200" dirty="0"/>
              <a:t>newzoo.com/</a:t>
            </a:r>
            <a:r>
              <a:rPr lang="en-US" altLang="ja-JP" sz="1200" dirty="0" err="1"/>
              <a:t>globalreportpreminum</a:t>
            </a:r>
            <a:r>
              <a:rPr lang="en-US" altLang="ja-JP" sz="1200" dirty="0"/>
              <a:t>/</a:t>
            </a:r>
            <a:r>
              <a:rPr lang="en-US" altLang="zh-CN" sz="1200" dirty="0"/>
              <a:t> </a:t>
            </a:r>
            <a:endParaRPr lang="en-US" sz="1200" dirty="0"/>
          </a:p>
        </p:txBody>
      </p:sp>
    </p:spTree>
    <p:extLst>
      <p:ext uri="{BB962C8B-B14F-4D97-AF65-F5344CB8AC3E}">
        <p14:creationId xmlns:p14="http://schemas.microsoft.com/office/powerpoint/2010/main" val="2727305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408510" y="2534516"/>
            <a:ext cx="8835622" cy="3182158"/>
            <a:chOff x="1408510" y="2587600"/>
            <a:chExt cx="8835622" cy="3182158"/>
          </a:xfrm>
        </p:grpSpPr>
        <p:pic>
          <p:nvPicPr>
            <p:cNvPr id="5" name="图片 4"/>
            <p:cNvPicPr>
              <a:picLocks noChangeAspect="1"/>
            </p:cNvPicPr>
            <p:nvPr/>
          </p:nvPicPr>
          <p:blipFill>
            <a:blip r:embed="rId3"/>
            <a:stretch>
              <a:fillRect/>
            </a:stretch>
          </p:blipFill>
          <p:spPr>
            <a:xfrm>
              <a:off x="1408510" y="2587600"/>
              <a:ext cx="8835622" cy="2718653"/>
            </a:xfrm>
            <a:prstGeom prst="rect">
              <a:avLst/>
            </a:prstGeom>
          </p:spPr>
        </p:pic>
        <p:sp>
          <p:nvSpPr>
            <p:cNvPr id="8" name="矩形 7"/>
            <p:cNvSpPr/>
            <p:nvPr/>
          </p:nvSpPr>
          <p:spPr>
            <a:xfrm>
              <a:off x="5357122" y="5400426"/>
              <a:ext cx="938398" cy="369332"/>
            </a:xfrm>
            <a:prstGeom prst="rect">
              <a:avLst/>
            </a:prstGeom>
          </p:spPr>
          <p:txBody>
            <a:bodyPr wrap="none">
              <a:spAutoFit/>
            </a:bodyPr>
            <a:lstStyle/>
            <a:p>
              <a:pPr algn="ctr"/>
              <a:r>
                <a:rPr lang="en-US" b="1" dirty="0"/>
                <a:t>Pacman</a:t>
              </a:r>
            </a:p>
          </p:txBody>
        </p:sp>
      </p:grpSp>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sp>
        <p:nvSpPr>
          <p:cNvPr id="11" name="正方形/長方形 10"/>
          <p:cNvSpPr/>
          <p:nvPr/>
        </p:nvSpPr>
        <p:spPr>
          <a:xfrm>
            <a:off x="0" y="1700577"/>
            <a:ext cx="11925300" cy="400110"/>
          </a:xfrm>
          <a:prstGeom prst="rect">
            <a:avLst/>
          </a:prstGeom>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cs typeface="Times New Roman" panose="02020603050405020304" pitchFamily="18" charset="0"/>
              </a:rPr>
              <a:t>目的：マルチエージェントが協調して、単一移動対象に対する高速で有効な探索方法</a:t>
            </a:r>
            <a:endParaRPr lang="en-US" altLang="zh-CN" sz="20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4</a:t>
            </a:fld>
            <a:endParaRPr lang="en-US"/>
          </a:p>
        </p:txBody>
      </p:sp>
      <p:cxnSp>
        <p:nvCxnSpPr>
          <p:cNvPr id="18" name="直線コネクタ 17"/>
          <p:cNvCxnSpPr/>
          <p:nvPr/>
        </p:nvCxnSpPr>
        <p:spPr>
          <a:xfrm>
            <a:off x="1944312" y="2116118"/>
            <a:ext cx="2213162" cy="83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787182" y="2100687"/>
            <a:ext cx="1580006" cy="8399"/>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335236" y="5801472"/>
            <a:ext cx="2373351" cy="473407"/>
          </a:xfrm>
          <a:prstGeom prst="roundRect">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ea typeface="メイリオ" panose="020B0604030504040204" pitchFamily="50" charset="-128"/>
                <a:cs typeface="Times New Roman" panose="02020603050405020304" pitchFamily="18" charset="0"/>
              </a:rPr>
              <a:t>Moving Target Search</a:t>
            </a:r>
          </a:p>
        </p:txBody>
      </p:sp>
      <p:sp>
        <p:nvSpPr>
          <p:cNvPr id="25" name="文本框 7"/>
          <p:cNvSpPr txBox="1"/>
          <p:nvPr/>
        </p:nvSpPr>
        <p:spPr>
          <a:xfrm>
            <a:off x="838200" y="6444476"/>
            <a:ext cx="9572478" cy="276999"/>
          </a:xfrm>
          <a:prstGeom prst="rect">
            <a:avLst/>
          </a:prstGeom>
          <a:noFill/>
        </p:spPr>
        <p:txBody>
          <a:bodyPr wrap="square" rtlCol="0">
            <a:spAutoFit/>
          </a:bodyPr>
          <a:lstStyle/>
          <a:p>
            <a:r>
              <a:rPr lang="ja-JP" altLang="en-US" sz="1200" dirty="0"/>
              <a:t>「</a:t>
            </a:r>
            <a:r>
              <a:rPr lang="en-US" altLang="ja-JP" sz="1200" dirty="0"/>
              <a:t>Pacman</a:t>
            </a:r>
            <a:r>
              <a:rPr lang="ja-JP" altLang="en-US" sz="1200" dirty="0"/>
              <a:t>」出典：</a:t>
            </a:r>
            <a:r>
              <a:rPr lang="en-US" sz="1200" i="1" dirty="0">
                <a:solidFill>
                  <a:srgbClr val="222222"/>
                </a:solidFill>
                <a:latin typeface="arial" panose="020B0604020202020204" pitchFamily="34" charset="0"/>
              </a:rPr>
              <a:t>PAC-MAN™ &amp; ©1980 BANDAI NAMCO Entertainment Inc.</a:t>
            </a:r>
            <a:endParaRPr lang="en-US" sz="1200" dirty="0"/>
          </a:p>
        </p:txBody>
      </p:sp>
      <p:sp>
        <p:nvSpPr>
          <p:cNvPr id="12" name="円/楕円 11"/>
          <p:cNvSpPr/>
          <p:nvPr/>
        </p:nvSpPr>
        <p:spPr>
          <a:xfrm>
            <a:off x="6201809" y="3035186"/>
            <a:ext cx="1211491" cy="12114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円/楕円 19"/>
          <p:cNvSpPr/>
          <p:nvPr/>
        </p:nvSpPr>
        <p:spPr>
          <a:xfrm>
            <a:off x="6492041" y="4576256"/>
            <a:ext cx="631026" cy="631026"/>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618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2"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stretch>
            <a:fillRect/>
          </a:stretch>
        </p:blipFill>
        <p:spPr>
          <a:xfrm>
            <a:off x="7510447" y="2233612"/>
            <a:ext cx="3664688" cy="3671888"/>
          </a:xfrm>
          <a:prstGeom prst="rect">
            <a:avLst/>
          </a:prstGeom>
        </p:spPr>
      </p:pic>
      <p:sp>
        <p:nvSpPr>
          <p:cNvPr id="5" name="正方形/長方形 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問題定義</a:t>
            </a:r>
            <a:r>
              <a:rPr lang="en-US" altLang="ja-JP" sz="2400" dirty="0">
                <a:solidFill>
                  <a:schemeClr val="bg1"/>
                </a:solidFill>
              </a:rPr>
              <a:t>[1]</a:t>
            </a:r>
            <a:endParaRPr lang="en-US" sz="2400" dirty="0">
              <a:solidFill>
                <a:schemeClr val="bg1"/>
              </a:solidFill>
            </a:endParaRPr>
          </a:p>
        </p:txBody>
      </p:sp>
      <p:sp>
        <p:nvSpPr>
          <p:cNvPr id="3" name="内容占位符 2"/>
          <p:cNvSpPr>
            <a:spLocks noGrp="1"/>
          </p:cNvSpPr>
          <p:nvPr>
            <p:ph idx="1"/>
          </p:nvPr>
        </p:nvSpPr>
        <p:spPr>
          <a:xfrm>
            <a:off x="838200" y="1825625"/>
            <a:ext cx="10515600" cy="4649316"/>
          </a:xfrm>
        </p:spPr>
        <p:txBody>
          <a:bodyPr>
            <a:normAutofit fontScale="92500" lnSpcReduction="10000"/>
          </a:bodyPr>
          <a:lstStyle/>
          <a:p>
            <a:pPr marL="0" indent="0">
              <a:buNone/>
            </a:pPr>
            <a:r>
              <a:rPr lang="en-US" dirty="0"/>
              <a:t>1.</a:t>
            </a:r>
            <a:r>
              <a:rPr lang="ja-JP" altLang="en-US" dirty="0"/>
              <a:t> 構成要素</a:t>
            </a:r>
            <a:endParaRPr lang="en-US" altLang="ja-JP" dirty="0"/>
          </a:p>
          <a:p>
            <a:pPr lvl="1"/>
            <a:r>
              <a:rPr lang="en-US" dirty="0"/>
              <a:t>Grid map: </a:t>
            </a:r>
            <a:r>
              <a:rPr lang="en-US" b="1" i="1" dirty="0"/>
              <a:t>M</a:t>
            </a:r>
            <a:r>
              <a:rPr lang="en-US" dirty="0"/>
              <a:t> x </a:t>
            </a:r>
            <a:r>
              <a:rPr lang="en-US" b="1" i="1" dirty="0"/>
              <a:t>N</a:t>
            </a:r>
          </a:p>
          <a:p>
            <a:pPr lvl="1"/>
            <a:r>
              <a:rPr lang="en-US" altLang="zh-CN" dirty="0"/>
              <a:t>Agents: </a:t>
            </a:r>
            <a:r>
              <a:rPr lang="en-US" altLang="zh-CN" b="1" i="1" dirty="0"/>
              <a:t>1</a:t>
            </a:r>
            <a:r>
              <a:rPr lang="en-US" altLang="zh-CN" dirty="0"/>
              <a:t> Target</a:t>
            </a:r>
            <a:r>
              <a:rPr lang="ja-JP" altLang="en-US" dirty="0"/>
              <a:t>　</a:t>
            </a:r>
            <a:r>
              <a:rPr lang="en-US" altLang="zh-CN" dirty="0"/>
              <a:t> </a:t>
            </a:r>
            <a:r>
              <a:rPr lang="ja-JP" altLang="en-US" dirty="0"/>
              <a:t>  </a:t>
            </a:r>
            <a:r>
              <a:rPr lang="en-US" altLang="zh-CN" b="1" i="1" dirty="0"/>
              <a:t>n</a:t>
            </a:r>
            <a:r>
              <a:rPr lang="en-US" altLang="zh-CN" dirty="0"/>
              <a:t> Pursuers (</a:t>
            </a:r>
            <a:r>
              <a:rPr lang="en-US" altLang="zh-CN" b="1" i="1" dirty="0"/>
              <a:t>n</a:t>
            </a:r>
            <a:r>
              <a:rPr lang="en-US" altLang="zh-CN" dirty="0"/>
              <a:t> = 2,3…..N)</a:t>
            </a:r>
            <a:endParaRPr lang="en-US" b="1" i="1" dirty="0"/>
          </a:p>
          <a:p>
            <a:pPr lvl="1"/>
            <a:r>
              <a:rPr lang="en-US" dirty="0"/>
              <a:t>Obstacles</a:t>
            </a:r>
          </a:p>
          <a:p>
            <a:pPr marL="0" indent="0">
              <a:buNone/>
            </a:pPr>
            <a:r>
              <a:rPr lang="en-US" dirty="0"/>
              <a:t>2.</a:t>
            </a:r>
            <a:r>
              <a:rPr lang="ja-JP" altLang="en-US" dirty="0"/>
              <a:t> リアルタイム</a:t>
            </a:r>
            <a:endParaRPr lang="en-US" altLang="ja-JP" dirty="0"/>
          </a:p>
          <a:p>
            <a:pPr marL="0" indent="0">
              <a:buNone/>
            </a:pPr>
            <a:r>
              <a:rPr lang="en-US" altLang="ja-JP" dirty="0"/>
              <a:t>    Smooth frame rate for human eyes</a:t>
            </a:r>
          </a:p>
          <a:p>
            <a:pPr marL="0" indent="0">
              <a:buNone/>
            </a:pPr>
            <a:r>
              <a:rPr lang="ja-JP" altLang="en-US" sz="2600" dirty="0"/>
              <a:t>（今回は</a:t>
            </a:r>
            <a:r>
              <a:rPr lang="en-US" altLang="ja-JP" sz="2600" dirty="0"/>
              <a:t>0.1</a:t>
            </a:r>
            <a:r>
              <a:rPr lang="ja-JP" altLang="en-US" sz="2600" dirty="0"/>
              <a:t>秒に</a:t>
            </a:r>
            <a:r>
              <a:rPr lang="en-US" altLang="ja-JP" sz="2600" dirty="0"/>
              <a:t>1</a:t>
            </a:r>
            <a:r>
              <a:rPr lang="ja-JP" altLang="en-US" sz="2600" dirty="0"/>
              <a:t>タイルを移動する</a:t>
            </a:r>
            <a:r>
              <a:rPr lang="ja-JP" altLang="en-US" dirty="0"/>
              <a:t>）</a:t>
            </a:r>
            <a:endParaRPr lang="en-US" altLang="ja-JP" dirty="0"/>
          </a:p>
          <a:p>
            <a:pPr lvl="1"/>
            <a:r>
              <a:rPr lang="en-US" altLang="ja-JP" dirty="0"/>
              <a:t>Planning time </a:t>
            </a:r>
            <a:r>
              <a:rPr lang="ja-JP" altLang="en-US" dirty="0"/>
              <a:t>計画過程</a:t>
            </a:r>
            <a:endParaRPr lang="en-US" altLang="ja-JP" dirty="0"/>
          </a:p>
          <a:p>
            <a:pPr lvl="1"/>
            <a:r>
              <a:rPr lang="en-US" altLang="ja-JP" dirty="0"/>
              <a:t>Moving time</a:t>
            </a:r>
            <a:r>
              <a:rPr lang="ja-JP" altLang="en-US" dirty="0"/>
              <a:t> 移動過程（描画過程）</a:t>
            </a:r>
            <a:endParaRPr lang="en-US" altLang="ja-JP" dirty="0"/>
          </a:p>
          <a:p>
            <a:pPr marL="0" indent="0">
              <a:buNone/>
            </a:pPr>
            <a:r>
              <a:rPr lang="en-US" altLang="ja-JP" dirty="0"/>
              <a:t>3. </a:t>
            </a:r>
            <a:r>
              <a:rPr lang="ja-JP" altLang="en-US" dirty="0"/>
              <a:t>評価指標</a:t>
            </a:r>
            <a:endParaRPr lang="en-US" altLang="ja-JP" dirty="0"/>
          </a:p>
          <a:p>
            <a:pPr lvl="1"/>
            <a:r>
              <a:rPr lang="ja-JP" altLang="en-US" dirty="0"/>
              <a:t>計算時間</a:t>
            </a:r>
            <a:endParaRPr lang="en-US" altLang="ja-JP" dirty="0"/>
          </a:p>
          <a:p>
            <a:pPr lvl="1"/>
            <a:r>
              <a:rPr lang="ja-JP" altLang="en-US" dirty="0"/>
              <a:t>捕獲成功率</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5</a:t>
            </a:fld>
            <a:endParaRPr lang="en-US"/>
          </a:p>
        </p:txBody>
      </p:sp>
      <p:pic>
        <p:nvPicPr>
          <p:cNvPr id="6" name="図 5"/>
          <p:cNvPicPr>
            <a:picLocks noChangeAspect="1"/>
          </p:cNvPicPr>
          <p:nvPr/>
        </p:nvPicPr>
        <p:blipFill rotWithShape="1">
          <a:blip r:embed="rId4"/>
          <a:srcRect l="20767" t="40741" r="20219" b="11641"/>
          <a:stretch/>
        </p:blipFill>
        <p:spPr>
          <a:xfrm>
            <a:off x="8242300" y="3700304"/>
            <a:ext cx="2174240" cy="1793716"/>
          </a:xfrm>
          <a:prstGeom prst="rect">
            <a:avLst/>
          </a:prstGeom>
        </p:spPr>
      </p:pic>
      <p:pic>
        <p:nvPicPr>
          <p:cNvPr id="7" name="図 6"/>
          <p:cNvPicPr>
            <a:picLocks noChangeAspect="1"/>
          </p:cNvPicPr>
          <p:nvPr/>
        </p:nvPicPr>
        <p:blipFill>
          <a:blip r:embed="rId5"/>
          <a:stretch>
            <a:fillRect/>
          </a:stretch>
        </p:blipFill>
        <p:spPr>
          <a:xfrm>
            <a:off x="6621751" y="2524088"/>
            <a:ext cx="356858" cy="363855"/>
          </a:xfrm>
          <a:prstGeom prst="rect">
            <a:avLst/>
          </a:prstGeom>
        </p:spPr>
      </p:pic>
      <p:pic>
        <p:nvPicPr>
          <p:cNvPr id="12" name="図 11"/>
          <p:cNvPicPr>
            <a:picLocks noChangeAspect="1"/>
          </p:cNvPicPr>
          <p:nvPr/>
        </p:nvPicPr>
        <p:blipFill>
          <a:blip r:embed="rId5"/>
          <a:stretch>
            <a:fillRect/>
          </a:stretch>
        </p:blipFill>
        <p:spPr>
          <a:xfrm>
            <a:off x="7066099" y="2524088"/>
            <a:ext cx="356858" cy="363855"/>
          </a:xfrm>
          <a:prstGeom prst="rect">
            <a:avLst/>
          </a:prstGeom>
        </p:spPr>
      </p:pic>
      <p:pic>
        <p:nvPicPr>
          <p:cNvPr id="13" name="図 12"/>
          <p:cNvPicPr>
            <a:picLocks noChangeAspect="1"/>
          </p:cNvPicPr>
          <p:nvPr/>
        </p:nvPicPr>
        <p:blipFill rotWithShape="1">
          <a:blip r:embed="rId6"/>
          <a:srcRect l="4589" t="4588" r="4059" b="4060"/>
          <a:stretch/>
        </p:blipFill>
        <p:spPr>
          <a:xfrm>
            <a:off x="3481222" y="2524088"/>
            <a:ext cx="349226" cy="344595"/>
          </a:xfrm>
          <a:prstGeom prst="rect">
            <a:avLst/>
          </a:prstGeom>
        </p:spPr>
      </p:pic>
      <p:sp>
        <p:nvSpPr>
          <p:cNvPr id="11"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Tree>
    <p:extLst>
      <p:ext uri="{BB962C8B-B14F-4D97-AF65-F5344CB8AC3E}">
        <p14:creationId xmlns:p14="http://schemas.microsoft.com/office/powerpoint/2010/main" val="14346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path" presetSubtype="0" accel="50000" decel="50000" fill="hold" nodeType="clickEffect">
                                  <p:stCondLst>
                                    <p:cond delay="0"/>
                                  </p:stCondLst>
                                  <p:childTnLst>
                                    <p:animMotion origin="layout" path="M 2.08333E-7 4.44444E-6 L 0.26979 4.44444E-6 C 0.39076 4.44444E-6 0.53997 0.01851 0.53997 0.03356 L 0.53997 0.06736 " pathEditMode="relative" rAng="0" ptsTypes="AAAA">
                                      <p:cBhvr>
                                        <p:cTn id="37" dur="2000" fill="hold"/>
                                        <p:tgtEl>
                                          <p:spTgt spid="13"/>
                                        </p:tgtEl>
                                        <p:attrNameLst>
                                          <p:attrName>ppt_x</p:attrName>
                                          <p:attrName>ppt_y</p:attrName>
                                        </p:attrNameLst>
                                      </p:cBhvr>
                                      <p:rCtr x="26992" y="3356"/>
                                    </p:animMotion>
                                  </p:childTnLst>
                                </p:cTn>
                              </p:par>
                              <p:par>
                                <p:cTn id="38" presetID="50" presetClass="path" presetSubtype="0" accel="50000" decel="50000" fill="hold" nodeType="withEffect">
                                  <p:stCondLst>
                                    <p:cond delay="0"/>
                                  </p:stCondLst>
                                  <p:childTnLst>
                                    <p:animMotion origin="layout" path="M -2.29167E-6 -4.44444E-6 L 0.05183 -4.44444E-6 C 0.075 -4.44444E-6 0.10365 0.11922 0.10365 0.21621 L 0.10365 0.43264 " pathEditMode="relative" rAng="0" ptsTypes="AAAA">
                                      <p:cBhvr>
                                        <p:cTn id="39" dur="2000" fill="hold"/>
                                        <p:tgtEl>
                                          <p:spTgt spid="7"/>
                                        </p:tgtEl>
                                        <p:attrNameLst>
                                          <p:attrName>ppt_x</p:attrName>
                                          <p:attrName>ppt_y</p:attrName>
                                        </p:attrNameLst>
                                      </p:cBhvr>
                                      <p:rCtr x="5182" y="21620"/>
                                    </p:animMotion>
                                  </p:childTnLst>
                                </p:cTn>
                              </p:par>
                              <p:par>
                                <p:cTn id="40" presetID="50" presetClass="path" presetSubtype="0" accel="50000" decel="50000" fill="hold" nodeType="withEffect">
                                  <p:stCondLst>
                                    <p:cond delay="0"/>
                                  </p:stCondLst>
                                  <p:childTnLst>
                                    <p:animMotion origin="layout" path="M -6.25E-7 -4.44444E-6 L 0.10755 -4.44444E-6 C 0.15573 -4.44444E-6 0.21524 0.11991 0.21524 0.2176 L 0.21524 0.43519 " pathEditMode="relative" rAng="0" ptsTypes="AAAA">
                                      <p:cBhvr>
                                        <p:cTn id="41" dur="2000" fill="hold"/>
                                        <p:tgtEl>
                                          <p:spTgt spid="12"/>
                                        </p:tgtEl>
                                        <p:attrNameLst>
                                          <p:attrName>ppt_x</p:attrName>
                                          <p:attrName>ppt_y</p:attrName>
                                        </p:attrNameLst>
                                      </p:cBhvr>
                                      <p:rCtr x="10755" y="21759"/>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500"/>
                                        <p:tgtEl>
                                          <p:spTgt spid="3">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fade">
                                      <p:cBhvr>
                                        <p:cTn id="62" dur="500"/>
                                        <p:tgtEl>
                                          <p:spTgt spid="3">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fade">
                                      <p:cBhvr>
                                        <p:cTn id="65" dur="500"/>
                                        <p:tgtEl>
                                          <p:spTgt spid="3">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500"/>
                                        <p:tgtEl>
                                          <p:spTgt spid="3">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500"/>
                                        <p:tgtEl>
                                          <p:spTgt spid="3">
                                            <p:txEl>
                                              <p:pRg st="9" end="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10" end="10"/>
                                            </p:txEl>
                                          </p:spTgt>
                                        </p:tgtEl>
                                        <p:attrNameLst>
                                          <p:attrName>style.visibility</p:attrName>
                                        </p:attrNameLst>
                                      </p:cBhvr>
                                      <p:to>
                                        <p:strVal val="visible"/>
                                      </p:to>
                                    </p:set>
                                    <p:animEffect transition="in" filter="fade">
                                      <p:cBhvr>
                                        <p:cTn id="76" dur="500"/>
                                        <p:tgtEl>
                                          <p:spTgt spid="3">
                                            <p:txEl>
                                              <p:pRg st="10" end="1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Effect transition="in" filter="fade">
                                      <p:cBhvr>
                                        <p:cTn id="7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r>
              <a:rPr lang="en-US" altLang="ja-JP" sz="2400" dirty="0">
                <a:solidFill>
                  <a:schemeClr val="bg1"/>
                </a:solidFill>
              </a:rPr>
              <a:t>[1]</a:t>
            </a:r>
            <a:endParaRPr lang="en-US" dirty="0">
              <a:solidFill>
                <a:schemeClr val="bg1"/>
              </a:solidFill>
            </a:endParaRPr>
          </a:p>
        </p:txBody>
      </p:sp>
      <p:sp>
        <p:nvSpPr>
          <p:cNvPr id="3" name="内容占位符 2"/>
          <p:cNvSpPr>
            <a:spLocks noGrp="1"/>
          </p:cNvSpPr>
          <p:nvPr>
            <p:ph idx="1"/>
          </p:nvPr>
        </p:nvSpPr>
        <p:spPr>
          <a:xfrm>
            <a:off x="838200" y="1825625"/>
            <a:ext cx="10515600" cy="488950"/>
          </a:xfrm>
        </p:spPr>
        <p:txBody>
          <a:bodyPr>
            <a:normAutofit/>
          </a:bodyPr>
          <a:lstStyle/>
          <a:p>
            <a:pPr marL="0" indent="0">
              <a:buNone/>
            </a:pPr>
            <a:r>
              <a:rPr lang="ja-JP" altLang="en-US" sz="2400" dirty="0">
                <a:latin typeface="メイリオ" panose="020B0604030504040204" pitchFamily="50" charset="-128"/>
                <a:ea typeface="メイリオ" panose="020B0604030504040204" pitchFamily="50" charset="-128"/>
              </a:rPr>
              <a:t>目的</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　ターゲットの移動性を抑制</a:t>
            </a:r>
            <a:endParaRPr lang="en-US" altLang="ja-JP" sz="2400" dirty="0">
              <a:latin typeface="メイリオ" panose="020B0604030504040204" pitchFamily="50" charset="-128"/>
              <a:ea typeface="メイリオ" panose="020B0604030504040204" pitchFamily="50" charset="-128"/>
            </a:endParaRPr>
          </a:p>
        </p:txBody>
      </p:sp>
      <p:sp>
        <p:nvSpPr>
          <p:cNvPr id="5" name="右箭头 4"/>
          <p:cNvSpPr/>
          <p:nvPr/>
        </p:nvSpPr>
        <p:spPr>
          <a:xfrm>
            <a:off x="5493656" y="3830209"/>
            <a:ext cx="661336" cy="61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
        <p:nvSpPr>
          <p:cNvPr id="9" name="スライド番号プレースホルダー 8"/>
          <p:cNvSpPr>
            <a:spLocks noGrp="1"/>
          </p:cNvSpPr>
          <p:nvPr>
            <p:ph type="sldNum" sz="quarter" idx="12"/>
          </p:nvPr>
        </p:nvSpPr>
        <p:spPr/>
        <p:txBody>
          <a:bodyPr/>
          <a:lstStyle/>
          <a:p>
            <a:fld id="{F666435A-C67E-4182-841F-98B28F8E4D33}" type="slidenum">
              <a:rPr lang="en-US" smtClean="0"/>
              <a:t>6</a:t>
            </a:fld>
            <a:endParaRPr lang="en-US"/>
          </a:p>
        </p:txBody>
      </p:sp>
      <p:pic>
        <p:nvPicPr>
          <p:cNvPr id="10" name="図 9"/>
          <p:cNvPicPr>
            <a:picLocks noChangeAspect="1"/>
          </p:cNvPicPr>
          <p:nvPr/>
        </p:nvPicPr>
        <p:blipFill>
          <a:blip r:embed="rId3"/>
          <a:stretch>
            <a:fillRect/>
          </a:stretch>
        </p:blipFill>
        <p:spPr>
          <a:xfrm>
            <a:off x="1403433" y="2579479"/>
            <a:ext cx="3120441" cy="3120441"/>
          </a:xfrm>
          <a:prstGeom prst="rect">
            <a:avLst/>
          </a:prstGeom>
        </p:spPr>
      </p:pic>
      <p:pic>
        <p:nvPicPr>
          <p:cNvPr id="11" name="図 10"/>
          <p:cNvPicPr>
            <a:picLocks noChangeAspect="1"/>
          </p:cNvPicPr>
          <p:nvPr/>
        </p:nvPicPr>
        <p:blipFill>
          <a:blip r:embed="rId3"/>
          <a:stretch>
            <a:fillRect/>
          </a:stretch>
        </p:blipFill>
        <p:spPr>
          <a:xfrm>
            <a:off x="7124774" y="2579478"/>
            <a:ext cx="3120441" cy="3120441"/>
          </a:xfrm>
          <a:prstGeom prst="rect">
            <a:avLst/>
          </a:prstGeom>
        </p:spPr>
      </p:pic>
      <p:pic>
        <p:nvPicPr>
          <p:cNvPr id="12" name="図 11"/>
          <p:cNvPicPr>
            <a:picLocks noChangeAspect="1"/>
          </p:cNvPicPr>
          <p:nvPr/>
        </p:nvPicPr>
        <p:blipFill>
          <a:blip r:embed="rId4"/>
          <a:stretch>
            <a:fillRect/>
          </a:stretch>
        </p:blipFill>
        <p:spPr>
          <a:xfrm>
            <a:off x="3275548" y="5371045"/>
            <a:ext cx="300129" cy="306014"/>
          </a:xfrm>
          <a:prstGeom prst="rect">
            <a:avLst/>
          </a:prstGeom>
        </p:spPr>
      </p:pic>
      <p:pic>
        <p:nvPicPr>
          <p:cNvPr id="13" name="図 12"/>
          <p:cNvPicPr>
            <a:picLocks noChangeAspect="1"/>
          </p:cNvPicPr>
          <p:nvPr/>
        </p:nvPicPr>
        <p:blipFill>
          <a:blip r:embed="rId4"/>
          <a:stretch>
            <a:fillRect/>
          </a:stretch>
        </p:blipFill>
        <p:spPr>
          <a:xfrm>
            <a:off x="1426293" y="5372101"/>
            <a:ext cx="300129" cy="306014"/>
          </a:xfrm>
          <a:prstGeom prst="rect">
            <a:avLst/>
          </a:prstGeom>
        </p:spPr>
      </p:pic>
      <p:pic>
        <p:nvPicPr>
          <p:cNvPr id="14" name="図 13"/>
          <p:cNvPicPr>
            <a:picLocks noChangeAspect="1"/>
          </p:cNvPicPr>
          <p:nvPr/>
        </p:nvPicPr>
        <p:blipFill rotWithShape="1">
          <a:blip r:embed="rId5"/>
          <a:srcRect l="4589" t="4588" r="4059" b="4060"/>
          <a:stretch/>
        </p:blipFill>
        <p:spPr>
          <a:xfrm>
            <a:off x="3889375" y="2914650"/>
            <a:ext cx="301807" cy="290418"/>
          </a:xfrm>
          <a:prstGeom prst="rect">
            <a:avLst/>
          </a:prstGeom>
        </p:spPr>
      </p:pic>
      <p:pic>
        <p:nvPicPr>
          <p:cNvPr id="15" name="図 14"/>
          <p:cNvPicPr>
            <a:picLocks noChangeAspect="1"/>
          </p:cNvPicPr>
          <p:nvPr/>
        </p:nvPicPr>
        <p:blipFill>
          <a:blip r:embed="rId4"/>
          <a:stretch>
            <a:fillRect/>
          </a:stretch>
        </p:blipFill>
        <p:spPr>
          <a:xfrm>
            <a:off x="8999429" y="5365947"/>
            <a:ext cx="300129" cy="306014"/>
          </a:xfrm>
          <a:prstGeom prst="rect">
            <a:avLst/>
          </a:prstGeom>
        </p:spPr>
      </p:pic>
      <p:pic>
        <p:nvPicPr>
          <p:cNvPr id="16" name="図 15"/>
          <p:cNvPicPr>
            <a:picLocks noChangeAspect="1"/>
          </p:cNvPicPr>
          <p:nvPr/>
        </p:nvPicPr>
        <p:blipFill>
          <a:blip r:embed="rId4"/>
          <a:stretch>
            <a:fillRect/>
          </a:stretch>
        </p:blipFill>
        <p:spPr>
          <a:xfrm>
            <a:off x="7150174" y="5367003"/>
            <a:ext cx="300129" cy="306014"/>
          </a:xfrm>
          <a:prstGeom prst="rect">
            <a:avLst/>
          </a:prstGeom>
        </p:spPr>
      </p:pic>
      <p:pic>
        <p:nvPicPr>
          <p:cNvPr id="17" name="図 16"/>
          <p:cNvPicPr>
            <a:picLocks noChangeAspect="1"/>
          </p:cNvPicPr>
          <p:nvPr/>
        </p:nvPicPr>
        <p:blipFill rotWithShape="1">
          <a:blip r:embed="rId5"/>
          <a:srcRect l="4589" t="4588" r="4059" b="4060"/>
          <a:stretch/>
        </p:blipFill>
        <p:spPr>
          <a:xfrm>
            <a:off x="9613256" y="2909552"/>
            <a:ext cx="301807" cy="290418"/>
          </a:xfrm>
          <a:prstGeom prst="rect">
            <a:avLst/>
          </a:prstGeom>
        </p:spPr>
      </p:pic>
    </p:spTree>
    <p:extLst>
      <p:ext uri="{BB962C8B-B14F-4D97-AF65-F5344CB8AC3E}">
        <p14:creationId xmlns:p14="http://schemas.microsoft.com/office/powerpoint/2010/main" val="319361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81481E-6 L -0.15117 0.00024 " pathEditMode="relative" rAng="0" ptsTypes="AA">
                                      <p:cBhvr>
                                        <p:cTn id="6" dur="2000" fill="hold"/>
                                        <p:tgtEl>
                                          <p:spTgt spid="14"/>
                                        </p:tgtEl>
                                        <p:attrNameLst>
                                          <p:attrName>ppt_x</p:attrName>
                                          <p:attrName>ppt_y</p:attrName>
                                        </p:attrNameLst>
                                      </p:cBhvr>
                                      <p:rCtr x="-7565" y="0"/>
                                    </p:animMotion>
                                  </p:childTnLst>
                                </p:cTn>
                              </p:par>
                              <p:par>
                                <p:cTn id="7" presetID="0" presetClass="path" presetSubtype="0" accel="50000" decel="50000" fill="hold" nodeType="withEffect">
                                  <p:stCondLst>
                                    <p:cond delay="0"/>
                                  </p:stCondLst>
                                  <p:childTnLst>
                                    <p:animMotion origin="layout" path="M -0.00104 -4.07407E-6 L 0.05039 0.00186 L 0.05039 -0.18148 " pathEditMode="relative" rAng="0" ptsTypes="AAA">
                                      <p:cBhvr>
                                        <p:cTn id="8" dur="2000" fill="hold"/>
                                        <p:tgtEl>
                                          <p:spTgt spid="12"/>
                                        </p:tgtEl>
                                        <p:attrNameLst>
                                          <p:attrName>ppt_x</p:attrName>
                                          <p:attrName>ppt_y</p:attrName>
                                        </p:attrNameLst>
                                      </p:cBhvr>
                                      <p:rCtr x="2565" y="-8981"/>
                                    </p:animMotion>
                                  </p:childTnLst>
                                </p:cTn>
                              </p:par>
                              <p:par>
                                <p:cTn id="9" presetID="42" presetClass="path" presetSubtype="0" accel="50000" decel="50000" fill="hold" nodeType="withEffect">
                                  <p:stCondLst>
                                    <p:cond delay="0"/>
                                  </p:stCondLst>
                                  <p:childTnLst>
                                    <p:animMotion origin="layout" path="M 3.125E-6 4.44444E-6 L 0.15156 -0.00023 " pathEditMode="relative" rAng="0" ptsTypes="AA">
                                      <p:cBhvr>
                                        <p:cTn id="10" dur="2000" fill="hold"/>
                                        <p:tgtEl>
                                          <p:spTgt spid="13"/>
                                        </p:tgtEl>
                                        <p:attrNameLst>
                                          <p:attrName>ppt_x</p:attrName>
                                          <p:attrName>ppt_y</p:attrName>
                                        </p:attrNameLst>
                                      </p:cBhvr>
                                      <p:rCtr x="7591" y="208"/>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2.08333E-7 -2.22222E-6 L -0.15104 0.00185 L -0.07604 0.00185 " pathEditMode="relative" ptsTypes="AAA">
                                      <p:cBhvr>
                                        <p:cTn id="14" dur="2000" fill="hold"/>
                                        <p:tgtEl>
                                          <p:spTgt spid="17"/>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00039 0.00093 L 0.04961 0.00093 L 0.04961 -0.31389 " pathEditMode="relative" ptsTypes="AAA">
                                      <p:cBhvr>
                                        <p:cTn id="16" dur="2000" fill="hold"/>
                                        <p:tgtEl>
                                          <p:spTgt spid="15"/>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2.08333E-6 5.55556E-6 L -2.08333E-6 -0.31296 L 0.05 -0.31296 " pathEditMode="relative" ptsTypes="AAA">
                                      <p:cBhvr>
                                        <p:cTn id="18" dur="2000" fill="hold"/>
                                        <p:tgtEl>
                                          <p:spTgt spid="16"/>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図 4"/>
          <p:cNvPicPr>
            <a:picLocks noChangeAspect="1"/>
          </p:cNvPicPr>
          <p:nvPr/>
        </p:nvPicPr>
        <p:blipFill>
          <a:blip r:embed="rId3"/>
          <a:stretch>
            <a:fillRect/>
          </a:stretch>
        </p:blipFill>
        <p:spPr>
          <a:xfrm>
            <a:off x="1022765" y="1577748"/>
            <a:ext cx="3781652" cy="3781652"/>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18" name="グループ化 17"/>
          <p:cNvGrpSpPr/>
          <p:nvPr/>
        </p:nvGrpSpPr>
        <p:grpSpPr>
          <a:xfrm>
            <a:off x="1034119" y="5784300"/>
            <a:ext cx="6529589" cy="850505"/>
            <a:chOff x="1668550" y="24084029"/>
            <a:chExt cx="8852967" cy="1214560"/>
          </a:xfrm>
        </p:grpSpPr>
        <p:pic>
          <p:nvPicPr>
            <p:cNvPr id="19" name="図 18"/>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0" name="図 19"/>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1" name="図 20"/>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2" name="図 21"/>
            <p:cNvPicPr>
              <a:picLocks noChangeAspect="1"/>
            </p:cNvPicPr>
            <p:nvPr/>
          </p:nvPicPr>
          <p:blipFill rotWithShape="1">
            <a:blip r:embed="rId7"/>
            <a:srcRect t="847" b="847"/>
            <a:stretch/>
          </p:blipFill>
          <p:spPr>
            <a:xfrm>
              <a:off x="4522022" y="24098042"/>
              <a:ext cx="353897" cy="353898"/>
            </a:xfrm>
            <a:prstGeom prst="rect">
              <a:avLst/>
            </a:prstGeom>
          </p:spPr>
        </p:pic>
        <p:pic>
          <p:nvPicPr>
            <p:cNvPr id="23" name="図 22"/>
            <p:cNvPicPr>
              <a:picLocks noChangeAspect="1"/>
            </p:cNvPicPr>
            <p:nvPr/>
          </p:nvPicPr>
          <p:blipFill rotWithShape="1">
            <a:blip r:embed="rId8"/>
            <a:srcRect t="1250" b="1250"/>
            <a:stretch/>
          </p:blipFill>
          <p:spPr>
            <a:xfrm>
              <a:off x="4506562" y="24836132"/>
              <a:ext cx="360000" cy="360000"/>
            </a:xfrm>
            <a:prstGeom prst="rect">
              <a:avLst/>
            </a:prstGeom>
          </p:spPr>
        </p:pic>
        <p:pic>
          <p:nvPicPr>
            <p:cNvPr id="24" name="図 23"/>
            <p:cNvPicPr>
              <a:picLocks noChangeAspect="1"/>
            </p:cNvPicPr>
            <p:nvPr/>
          </p:nvPicPr>
          <p:blipFill rotWithShape="1">
            <a:blip r:embed="rId9"/>
            <a:srcRect l="1351" r="1351"/>
            <a:stretch/>
          </p:blipFill>
          <p:spPr>
            <a:xfrm>
              <a:off x="1670586" y="24838551"/>
              <a:ext cx="360000" cy="360000"/>
            </a:xfrm>
            <a:prstGeom prst="rect">
              <a:avLst/>
            </a:prstGeom>
          </p:spPr>
        </p:pic>
        <p:sp>
          <p:nvSpPr>
            <p:cNvPr id="25" name="テキスト ボックス 24"/>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6" name="テキスト ボックス 25"/>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7" name="テキスト ボックス 26"/>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29" name="テキスト ボックス 28"/>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grpSp>
        <p:nvGrpSpPr>
          <p:cNvPr id="37" name="グループ化 36"/>
          <p:cNvGrpSpPr/>
          <p:nvPr/>
        </p:nvGrpSpPr>
        <p:grpSpPr>
          <a:xfrm>
            <a:off x="1743006" y="1554725"/>
            <a:ext cx="1184928" cy="1178713"/>
            <a:chOff x="1538506" y="2503885"/>
            <a:chExt cx="893741" cy="882677"/>
          </a:xfrm>
        </p:grpSpPr>
        <p:sp>
          <p:nvSpPr>
            <p:cNvPr id="15" name="右矢印 14"/>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4" name="右矢印 33"/>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5" name="右矢印 34"/>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6" name="右矢印 35"/>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5277394" y="1601546"/>
            <a:ext cx="5103223" cy="3693319"/>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計算例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パーサ４つとターゲット１つ</a:t>
            </a:r>
            <a:endParaRPr lang="en-US" altLang="ja-JP" dirty="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パーサに対する上下左右４つ方向に移動可能</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a:t>
            </a:r>
            <a:r>
              <a:rPr lang="ja-JP" altLang="en-US" dirty="0" smtClean="0">
                <a:latin typeface="メイリオ" panose="020B0604030504040204" pitchFamily="50" charset="-128"/>
                <a:ea typeface="メイリオ" panose="020B0604030504040204" pitchFamily="50" charset="-128"/>
              </a:rPr>
              <a:t>する</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Pursuer-cover-set: 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より早く辿り着ける領域のタイルの</a:t>
            </a:r>
            <a:r>
              <a:rPr lang="ja-JP" altLang="en-US" dirty="0" smtClean="0">
                <a:latin typeface="メイリオ" panose="020B0604030504040204" pitchFamily="50" charset="-128"/>
                <a:ea typeface="メイリオ" panose="020B0604030504040204" pitchFamily="50" charset="-128"/>
              </a:rPr>
              <a:t>数</a:t>
            </a:r>
            <a:endParaRPr lang="en-US" altLang="ja-JP" dirty="0" smtClean="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ja-JP" altLang="en-US" b="1" dirty="0" smtClean="0">
                <a:solidFill>
                  <a:srgbClr val="FF0000"/>
                </a:solidFill>
                <a:latin typeface="メイリオ" panose="020B0604030504040204" pitchFamily="50" charset="-128"/>
                <a:ea typeface="メイリオ" panose="020B0604030504040204" pitchFamily="50" charset="-128"/>
              </a:rPr>
              <a:t>右</a:t>
            </a:r>
            <a:r>
              <a:rPr lang="ja-JP" altLang="en-US" dirty="0" smtClean="0">
                <a:latin typeface="メイリオ" panose="020B0604030504040204" pitchFamily="50" charset="-128"/>
                <a:ea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rPr>
              <a:t>Pursuer-cover-set</a:t>
            </a:r>
            <a:r>
              <a:rPr lang="ja-JP" altLang="en-US" dirty="0" smtClean="0">
                <a:latin typeface="メイリオ" panose="020B0604030504040204" pitchFamily="50" charset="-128"/>
                <a:ea typeface="メイリオ" panose="020B0604030504040204" pitchFamily="50" charset="-128"/>
              </a:rPr>
              <a:t>を計算します。</a:t>
            </a:r>
            <a:endParaRPr lang="en-US" altLang="zh-CN"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7</a:t>
            </a:fld>
            <a:endParaRPr lang="en-US"/>
          </a:p>
        </p:txBody>
      </p:sp>
      <p:sp>
        <p:nvSpPr>
          <p:cNvPr id="6" name="文本框 5"/>
          <p:cNvSpPr txBox="1"/>
          <p:nvPr/>
        </p:nvSpPr>
        <p:spPr>
          <a:xfrm>
            <a:off x="2118737" y="1982161"/>
            <a:ext cx="480447" cy="369332"/>
          </a:xfrm>
          <a:prstGeom prst="rect">
            <a:avLst/>
          </a:prstGeom>
          <a:noFill/>
        </p:spPr>
        <p:txBody>
          <a:bodyPr wrap="square" rtlCol="0">
            <a:spAutoFit/>
          </a:bodyPr>
          <a:lstStyle/>
          <a:p>
            <a:pPr algn="ctr"/>
            <a:r>
              <a:rPr lang="en-US" b="1" i="1" dirty="0"/>
              <a:t>P1</a:t>
            </a:r>
          </a:p>
        </p:txBody>
      </p:sp>
      <p:sp>
        <p:nvSpPr>
          <p:cNvPr id="32" name="文本框 31"/>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3" name="文本框 32"/>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
        <p:nvSpPr>
          <p:cNvPr id="38" name="文本框 37"/>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
        <p:nvSpPr>
          <p:cNvPr id="39" name="文本框 38"/>
          <p:cNvSpPr txBox="1"/>
          <p:nvPr/>
        </p:nvSpPr>
        <p:spPr>
          <a:xfrm>
            <a:off x="2868104" y="3469521"/>
            <a:ext cx="480447" cy="369332"/>
          </a:xfrm>
          <a:prstGeom prst="rect">
            <a:avLst/>
          </a:prstGeom>
          <a:noFill/>
        </p:spPr>
        <p:txBody>
          <a:bodyPr wrap="square" rtlCol="0">
            <a:spAutoFit/>
          </a:bodyPr>
          <a:lstStyle/>
          <a:p>
            <a:pPr algn="ctr"/>
            <a:r>
              <a:rPr lang="en-US" b="1" i="1" dirty="0"/>
              <a:t>T</a:t>
            </a:r>
          </a:p>
        </p:txBody>
      </p:sp>
      <p:sp>
        <p:nvSpPr>
          <p:cNvPr id="40" name="右矢印 39"/>
          <p:cNvSpPr/>
          <p:nvPr/>
        </p:nvSpPr>
        <p:spPr>
          <a:xfrm>
            <a:off x="2558909" y="2011832"/>
            <a:ext cx="369587" cy="245166"/>
          </a:xfrm>
          <a:prstGeom prst="rightArrow">
            <a:avLst/>
          </a:prstGeom>
          <a:solidFill>
            <a:schemeClr val="accent2">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60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図 15"/>
          <p:cNvPicPr>
            <a:picLocks noChangeAspect="1"/>
          </p:cNvPicPr>
          <p:nvPr/>
        </p:nvPicPr>
        <p:blipFill>
          <a:blip r:embed="rId3"/>
          <a:stretch>
            <a:fillRect/>
          </a:stretch>
        </p:blipFill>
        <p:spPr>
          <a:xfrm>
            <a:off x="1009308" y="1578548"/>
            <a:ext cx="3780368" cy="3780368"/>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363760" y="1578548"/>
            <a:ext cx="2875490"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 </a:t>
              </a:r>
              <a:r>
                <a:rPr kumimoji="1" lang="ja-JP" altLang="en-US" b="1" dirty="0">
                  <a:latin typeface="Meiryo" panose="020B0604030504040204" pitchFamily="50" charset="-128"/>
                  <a:ea typeface="Meiryo" panose="020B0604030504040204" pitchFamily="50" charset="-128"/>
                </a:rPr>
                <a:t>優先キュー</a:t>
              </a:r>
            </a:p>
          </p:txBody>
        </p:sp>
      </p:grpSp>
      <p:sp>
        <p:nvSpPr>
          <p:cNvPr id="87" name="テキスト ボックス 86"/>
          <p:cNvSpPr txBox="1"/>
          <p:nvPr/>
        </p:nvSpPr>
        <p:spPr>
          <a:xfrm>
            <a:off x="6690093" y="3515919"/>
            <a:ext cx="2436400" cy="1292662"/>
          </a:xfrm>
          <a:prstGeom prst="rect">
            <a:avLst/>
          </a:prstGeom>
          <a:noFill/>
        </p:spPr>
        <p:txBody>
          <a:bodyPr wrap="square" rtlCol="0">
            <a:spAutoFit/>
          </a:bodyPr>
          <a:lstStyle/>
          <a:p>
            <a:pPr>
              <a:lnSpc>
                <a:spcPct val="130000"/>
              </a:lnSpc>
            </a:pPr>
            <a:r>
              <a:rPr lang="en-US" altLang="ja-JP" sz="1500" dirty="0"/>
              <a:t>[(3,1), “Pursuer”, time = 1] </a:t>
            </a:r>
          </a:p>
          <a:p>
            <a:pPr>
              <a:lnSpc>
                <a:spcPct val="130000"/>
              </a:lnSpc>
            </a:pPr>
            <a:r>
              <a:rPr lang="en-US" altLang="ja-JP" sz="1500" dirty="0"/>
              <a:t>[(4,0), “Pursuer”, time = 1]</a:t>
            </a:r>
          </a:p>
          <a:p>
            <a:pPr>
              <a:lnSpc>
                <a:spcPct val="130000"/>
              </a:lnSpc>
            </a:pPr>
            <a:r>
              <a:rPr lang="en-US" altLang="ja-JP" sz="1500" dirty="0"/>
              <a:t>[(5,1), “Pursuer”, time = 1]</a:t>
            </a:r>
          </a:p>
          <a:p>
            <a:pPr>
              <a:lnSpc>
                <a:spcPct val="130000"/>
              </a:lnSpc>
            </a:pPr>
            <a:r>
              <a:rPr lang="en-US" altLang="ja-JP" sz="1500" dirty="0"/>
              <a:t>[(4,2), “Pursuer”, time = 1]</a:t>
            </a:r>
            <a:endParaRPr kumimoji="1" lang="ja-JP" altLang="en-US" sz="1500" dirty="0"/>
          </a:p>
        </p:txBody>
      </p:sp>
      <p:sp>
        <p:nvSpPr>
          <p:cNvPr id="93" name="テキスト ボックス 92"/>
          <p:cNvSpPr txBox="1"/>
          <p:nvPr/>
        </p:nvSpPr>
        <p:spPr>
          <a:xfrm>
            <a:off x="6690093" y="4609408"/>
            <a:ext cx="1950987" cy="369332"/>
          </a:xfrm>
          <a:prstGeom prst="rect">
            <a:avLst/>
          </a:prstGeom>
          <a:noFill/>
        </p:spPr>
        <p:txBody>
          <a:bodyPr wrap="square" rtlCol="0">
            <a:spAutoFit/>
          </a:bodyPr>
          <a:lstStyle/>
          <a:p>
            <a:pPr algn="ctr">
              <a:lnSpc>
                <a:spcPct val="150000"/>
              </a:lnSpc>
            </a:pPr>
            <a:r>
              <a:rPr kumimoji="1" lang="en-US" altLang="ja-JP" sz="1200" dirty="0"/>
              <a:t>…</a:t>
            </a:r>
            <a:endParaRPr kumimoji="1" lang="ja-JP" altLang="en-US" sz="1200"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8</a:t>
            </a:fld>
            <a:endParaRPr lang="en-US"/>
          </a:p>
        </p:txBody>
      </p:sp>
      <p:pic>
        <p:nvPicPr>
          <p:cNvPr id="128" name="図 127"/>
          <p:cNvPicPr>
            <a:picLocks noChangeAspect="1"/>
          </p:cNvPicPr>
          <p:nvPr/>
        </p:nvPicPr>
        <p:blipFill>
          <a:blip r:embed="rId4"/>
          <a:stretch>
            <a:fillRect/>
          </a:stretch>
        </p:blipFill>
        <p:spPr>
          <a:xfrm>
            <a:off x="2154222" y="1595438"/>
            <a:ext cx="1107280" cy="1107280"/>
          </a:xfrm>
          <a:prstGeom prst="rect">
            <a:avLst/>
          </a:prstGeom>
        </p:spPr>
      </p:pic>
      <p:pic>
        <p:nvPicPr>
          <p:cNvPr id="129" name="図 128"/>
          <p:cNvPicPr>
            <a:picLocks noChangeAspect="1"/>
          </p:cNvPicPr>
          <p:nvPr/>
        </p:nvPicPr>
        <p:blipFill>
          <a:blip r:embed="rId4"/>
          <a:stretch>
            <a:fillRect/>
          </a:stretch>
        </p:blipFill>
        <p:spPr>
          <a:xfrm>
            <a:off x="3645415" y="2337558"/>
            <a:ext cx="1107280" cy="1107280"/>
          </a:xfrm>
          <a:prstGeom prst="rect">
            <a:avLst/>
          </a:prstGeom>
        </p:spPr>
      </p:pic>
      <p:pic>
        <p:nvPicPr>
          <p:cNvPr id="130" name="図 129"/>
          <p:cNvPicPr>
            <a:picLocks noChangeAspect="1"/>
          </p:cNvPicPr>
          <p:nvPr/>
        </p:nvPicPr>
        <p:blipFill>
          <a:blip r:embed="rId4"/>
          <a:stretch>
            <a:fillRect/>
          </a:stretch>
        </p:blipFill>
        <p:spPr>
          <a:xfrm>
            <a:off x="3645415" y="4209589"/>
            <a:ext cx="1107280" cy="1107280"/>
          </a:xfrm>
          <a:prstGeom prst="rect">
            <a:avLst/>
          </a:prstGeom>
        </p:spPr>
      </p:pic>
      <p:pic>
        <p:nvPicPr>
          <p:cNvPr id="131" name="図 130"/>
          <p:cNvPicPr>
            <a:picLocks noChangeAspect="1"/>
          </p:cNvPicPr>
          <p:nvPr/>
        </p:nvPicPr>
        <p:blipFill>
          <a:blip r:embed="rId4"/>
          <a:stretch>
            <a:fillRect/>
          </a:stretch>
        </p:blipFill>
        <p:spPr>
          <a:xfrm>
            <a:off x="1035367" y="3460332"/>
            <a:ext cx="1107280" cy="1107280"/>
          </a:xfrm>
          <a:prstGeom prst="rect">
            <a:avLst/>
          </a:prstGeom>
        </p:spPr>
      </p:pic>
      <p:pic>
        <p:nvPicPr>
          <p:cNvPr id="133" name="図 132"/>
          <p:cNvPicPr>
            <a:picLocks noChangeAspect="1"/>
          </p:cNvPicPr>
          <p:nvPr/>
        </p:nvPicPr>
        <p:blipFill>
          <a:blip r:embed="rId5"/>
          <a:stretch>
            <a:fillRect/>
          </a:stretch>
        </p:blipFill>
        <p:spPr>
          <a:xfrm>
            <a:off x="2536086" y="3100850"/>
            <a:ext cx="1091256" cy="1085390"/>
          </a:xfrm>
          <a:prstGeom prst="rect">
            <a:avLst/>
          </a:prstGeom>
        </p:spPr>
      </p:pic>
      <p:grpSp>
        <p:nvGrpSpPr>
          <p:cNvPr id="21" name="グループ化 20"/>
          <p:cNvGrpSpPr/>
          <p:nvPr/>
        </p:nvGrpSpPr>
        <p:grpSpPr>
          <a:xfrm>
            <a:off x="1034119" y="5784300"/>
            <a:ext cx="6529589" cy="850505"/>
            <a:chOff x="1668550" y="24084029"/>
            <a:chExt cx="8852967" cy="1214560"/>
          </a:xfrm>
        </p:grpSpPr>
        <p:pic>
          <p:nvPicPr>
            <p:cNvPr id="22" name="図 21"/>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3" name="図 22"/>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4" name="図 23"/>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5" name="図 24"/>
            <p:cNvPicPr>
              <a:picLocks noChangeAspect="1"/>
            </p:cNvPicPr>
            <p:nvPr/>
          </p:nvPicPr>
          <p:blipFill rotWithShape="1">
            <a:blip r:embed="rId9"/>
            <a:srcRect t="847" b="847"/>
            <a:stretch/>
          </p:blipFill>
          <p:spPr>
            <a:xfrm>
              <a:off x="4522022" y="24098042"/>
              <a:ext cx="353897" cy="353898"/>
            </a:xfrm>
            <a:prstGeom prst="rect">
              <a:avLst/>
            </a:prstGeom>
          </p:spPr>
        </p:pic>
        <p:pic>
          <p:nvPicPr>
            <p:cNvPr id="26" name="図 25"/>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7" name="図 26"/>
            <p:cNvPicPr>
              <a:picLocks noChangeAspect="1"/>
            </p:cNvPicPr>
            <p:nvPr/>
          </p:nvPicPr>
          <p:blipFill rotWithShape="1">
            <a:blip r:embed="rId11"/>
            <a:srcRect l="1351" r="1351"/>
            <a:stretch/>
          </p:blipFill>
          <p:spPr>
            <a:xfrm>
              <a:off x="1670586" y="24838551"/>
              <a:ext cx="360000" cy="360000"/>
            </a:xfrm>
            <a:prstGeom prst="rect">
              <a:avLst/>
            </a:prstGeom>
          </p:spPr>
        </p:pic>
        <p:sp>
          <p:nvSpPr>
            <p:cNvPr id="28" name="テキスト ボックス 27"/>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9" name="テキスト ボックス 28"/>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0" name="テキスト ボックス 29"/>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2" name="テキスト ボックス 31"/>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3" name="テキスト ボックス 32"/>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40" name="テキスト ボックス 39"/>
          <p:cNvSpPr txBox="1"/>
          <p:nvPr/>
        </p:nvSpPr>
        <p:spPr>
          <a:xfrm>
            <a:off x="1596182" y="1922060"/>
            <a:ext cx="2436400" cy="415498"/>
          </a:xfrm>
          <a:prstGeom prst="rect">
            <a:avLst/>
          </a:prstGeom>
          <a:noFill/>
        </p:spPr>
        <p:txBody>
          <a:bodyPr wrap="square" rtlCol="0">
            <a:spAutoFit/>
          </a:bodyPr>
          <a:lstStyle/>
          <a:p>
            <a:pPr>
              <a:lnSpc>
                <a:spcPct val="150000"/>
              </a:lnSpc>
            </a:pPr>
            <a:r>
              <a:rPr lang="en-US" altLang="ja-JP" sz="1500" dirty="0"/>
              <a:t>[(4,1), “Pursuer”, time = 0] </a:t>
            </a:r>
            <a:endParaRPr kumimoji="1" lang="ja-JP" altLang="en-US" sz="1500" dirty="0"/>
          </a:p>
        </p:txBody>
      </p:sp>
      <p:sp>
        <p:nvSpPr>
          <p:cNvPr id="79" name="テキスト ボックス 78"/>
          <p:cNvSpPr txBox="1"/>
          <p:nvPr/>
        </p:nvSpPr>
        <p:spPr>
          <a:xfrm>
            <a:off x="3149410" y="2650326"/>
            <a:ext cx="2436400" cy="415498"/>
          </a:xfrm>
          <a:prstGeom prst="rect">
            <a:avLst/>
          </a:prstGeom>
          <a:noFill/>
        </p:spPr>
        <p:txBody>
          <a:bodyPr wrap="square" rtlCol="0">
            <a:spAutoFit/>
          </a:bodyPr>
          <a:lstStyle/>
          <a:p>
            <a:pPr>
              <a:lnSpc>
                <a:spcPct val="150000"/>
              </a:lnSpc>
            </a:pPr>
            <a:r>
              <a:rPr lang="en-US" altLang="ja-JP" sz="1500" dirty="0"/>
              <a:t>[(8,3), “Pursuer”, time = 0] </a:t>
            </a:r>
            <a:endParaRPr kumimoji="1" lang="ja-JP" altLang="en-US" sz="1500" dirty="0"/>
          </a:p>
        </p:txBody>
      </p:sp>
      <p:sp>
        <p:nvSpPr>
          <p:cNvPr id="80" name="テキスト ボックス 79"/>
          <p:cNvSpPr txBox="1"/>
          <p:nvPr/>
        </p:nvSpPr>
        <p:spPr>
          <a:xfrm>
            <a:off x="3209013" y="4558377"/>
            <a:ext cx="2436400" cy="402803"/>
          </a:xfrm>
          <a:prstGeom prst="rect">
            <a:avLst/>
          </a:prstGeom>
          <a:noFill/>
        </p:spPr>
        <p:txBody>
          <a:bodyPr wrap="square" rtlCol="0">
            <a:spAutoFit/>
          </a:bodyPr>
          <a:lstStyle/>
          <a:p>
            <a:pPr>
              <a:lnSpc>
                <a:spcPct val="150000"/>
              </a:lnSpc>
            </a:pPr>
            <a:r>
              <a:rPr lang="en-US" altLang="ja-JP" sz="1500" dirty="0"/>
              <a:t>[(8,8), “Pursuer”, time = 0] </a:t>
            </a:r>
            <a:endParaRPr kumimoji="1" lang="ja-JP" altLang="en-US" sz="1500" dirty="0"/>
          </a:p>
        </p:txBody>
      </p:sp>
      <p:sp>
        <p:nvSpPr>
          <p:cNvPr id="81" name="テキスト ボックス 80"/>
          <p:cNvSpPr txBox="1"/>
          <p:nvPr/>
        </p:nvSpPr>
        <p:spPr>
          <a:xfrm>
            <a:off x="431064" y="3790367"/>
            <a:ext cx="2436400" cy="415498"/>
          </a:xfrm>
          <a:prstGeom prst="rect">
            <a:avLst/>
          </a:prstGeom>
          <a:noFill/>
        </p:spPr>
        <p:txBody>
          <a:bodyPr wrap="square" rtlCol="0">
            <a:spAutoFit/>
          </a:bodyPr>
          <a:lstStyle/>
          <a:p>
            <a:pPr>
              <a:lnSpc>
                <a:spcPct val="150000"/>
              </a:lnSpc>
            </a:pPr>
            <a:r>
              <a:rPr lang="en-US" altLang="ja-JP" sz="1500" dirty="0"/>
              <a:t>[(1,6), “Pursuer”, time = 0] </a:t>
            </a:r>
            <a:endParaRPr kumimoji="1" lang="ja-JP" altLang="en-US" sz="1500" dirty="0"/>
          </a:p>
        </p:txBody>
      </p:sp>
      <p:sp>
        <p:nvSpPr>
          <p:cNvPr id="82" name="テキスト ボックス 81"/>
          <p:cNvSpPr txBox="1"/>
          <p:nvPr/>
        </p:nvSpPr>
        <p:spPr>
          <a:xfrm>
            <a:off x="2121004" y="3407929"/>
            <a:ext cx="2436400" cy="415498"/>
          </a:xfrm>
          <a:prstGeom prst="rect">
            <a:avLst/>
          </a:prstGeom>
          <a:noFill/>
        </p:spPr>
        <p:txBody>
          <a:bodyPr wrap="square" rtlCol="0">
            <a:spAutoFit/>
          </a:bodyPr>
          <a:lstStyle/>
          <a:p>
            <a:pPr>
              <a:lnSpc>
                <a:spcPct val="150000"/>
              </a:lnSpc>
            </a:pPr>
            <a:r>
              <a:rPr lang="en-US" altLang="ja-JP" sz="1500" dirty="0"/>
              <a:t>[(5,5), “Target”, time = 0] </a:t>
            </a:r>
            <a:endParaRPr kumimoji="1" lang="ja-JP" altLang="en-US" sz="1500" dirty="0"/>
          </a:p>
        </p:txBody>
      </p:sp>
      <p:sp>
        <p:nvSpPr>
          <p:cNvPr id="34" name="文本框 33"/>
          <p:cNvSpPr txBox="1"/>
          <p:nvPr/>
        </p:nvSpPr>
        <p:spPr>
          <a:xfrm>
            <a:off x="2443374" y="1964434"/>
            <a:ext cx="480447" cy="369332"/>
          </a:xfrm>
          <a:prstGeom prst="rect">
            <a:avLst/>
          </a:prstGeom>
          <a:noFill/>
        </p:spPr>
        <p:txBody>
          <a:bodyPr wrap="square" rtlCol="0">
            <a:spAutoFit/>
          </a:bodyPr>
          <a:lstStyle/>
          <a:p>
            <a:pPr algn="ctr"/>
            <a:r>
              <a:rPr lang="en-US" b="1" i="1" dirty="0"/>
              <a:t>P1</a:t>
            </a:r>
          </a:p>
        </p:txBody>
      </p:sp>
      <p:sp>
        <p:nvSpPr>
          <p:cNvPr id="35" name="文本框 34"/>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6" name="文本框 35"/>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
        <p:nvSpPr>
          <p:cNvPr id="37" name="文本框 36"/>
          <p:cNvSpPr txBox="1"/>
          <p:nvPr/>
        </p:nvSpPr>
        <p:spPr>
          <a:xfrm>
            <a:off x="2868104" y="3469521"/>
            <a:ext cx="480447" cy="369332"/>
          </a:xfrm>
          <a:prstGeom prst="rect">
            <a:avLst/>
          </a:prstGeom>
          <a:noFill/>
        </p:spPr>
        <p:txBody>
          <a:bodyPr wrap="square" rtlCol="0">
            <a:spAutoFit/>
          </a:bodyPr>
          <a:lstStyle/>
          <a:p>
            <a:pPr algn="ctr"/>
            <a:r>
              <a:rPr lang="en-US" b="1" i="1" dirty="0"/>
              <a:t>T</a:t>
            </a:r>
          </a:p>
        </p:txBody>
      </p:sp>
      <p:sp>
        <p:nvSpPr>
          <p:cNvPr id="41" name="文本框 40"/>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Tree>
    <p:extLst>
      <p:ext uri="{BB962C8B-B14F-4D97-AF65-F5344CB8AC3E}">
        <p14:creationId xmlns:p14="http://schemas.microsoft.com/office/powerpoint/2010/main" val="8940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2" nodeType="clickEffect">
                                  <p:stCondLst>
                                    <p:cond delay="0"/>
                                  </p:stCondLst>
                                  <p:childTnLst>
                                    <p:animMotion origin="layout" path="M 8.33333E-7 3.33333E-6 L 0.41588 0.02615 " pathEditMode="relative" rAng="0" ptsTypes="AA">
                                      <p:cBhvr>
                                        <p:cTn id="11" dur="2000" fill="hold"/>
                                        <p:tgtEl>
                                          <p:spTgt spid="40"/>
                                        </p:tgtEl>
                                        <p:attrNameLst>
                                          <p:attrName>ppt_x</p:attrName>
                                          <p:attrName>ppt_y</p:attrName>
                                        </p:attrNameLst>
                                      </p:cBhvr>
                                      <p:rCtr x="20794" y="1296"/>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down)">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3.125E-6 3.33333E-6 L 0.28841 -0.03542 " pathEditMode="relative" rAng="0" ptsTypes="AA">
                                      <p:cBhvr>
                                        <p:cTn id="20" dur="2000" fill="hold"/>
                                        <p:tgtEl>
                                          <p:spTgt spid="79"/>
                                        </p:tgtEl>
                                        <p:attrNameLst>
                                          <p:attrName>ppt_x</p:attrName>
                                          <p:attrName>ppt_y</p:attrName>
                                        </p:attrNameLst>
                                      </p:cBhvr>
                                      <p:rCtr x="14414" y="-1782"/>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wipe(down)">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2" nodeType="clickEffect">
                                  <p:stCondLst>
                                    <p:cond delay="0"/>
                                  </p:stCondLst>
                                  <p:childTnLst>
                                    <p:animMotion origin="layout" path="M -0.00469 -0.00417 L 0.28451 -0.27176 " pathEditMode="relative" rAng="0" ptsTypes="AA">
                                      <p:cBhvr>
                                        <p:cTn id="29" dur="2000" fill="hold"/>
                                        <p:tgtEl>
                                          <p:spTgt spid="80"/>
                                        </p:tgtEl>
                                        <p:attrNameLst>
                                          <p:attrName>ppt_x</p:attrName>
                                          <p:attrName>ppt_y</p:attrName>
                                        </p:attrNameLst>
                                      </p:cBhvr>
                                      <p:rCtr x="14453" y="-13380"/>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wipe(down)">
                                      <p:cBhvr>
                                        <p:cTn id="34" dur="500"/>
                                        <p:tgtEl>
                                          <p:spTgt spid="8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0.00117 -0.00417 L 0.5125 -0.12315 " pathEditMode="relative" rAng="0" ptsTypes="AA">
                                      <p:cBhvr>
                                        <p:cTn id="38" dur="2000" fill="hold"/>
                                        <p:tgtEl>
                                          <p:spTgt spid="81"/>
                                        </p:tgtEl>
                                        <p:attrNameLst>
                                          <p:attrName>ppt_x</p:attrName>
                                          <p:attrName>ppt_y</p:attrName>
                                        </p:attrNameLst>
                                      </p:cBhvr>
                                      <p:rCtr x="25560" y="-5949"/>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wipe(down)">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2" nodeType="clickEffect">
                                  <p:stCondLst>
                                    <p:cond delay="0"/>
                                  </p:stCondLst>
                                  <p:childTnLst>
                                    <p:animMotion origin="layout" path="M 0.00117 -0.00833 L 0.37396 -0.025 " pathEditMode="relative" rAng="0" ptsTypes="AA">
                                      <p:cBhvr>
                                        <p:cTn id="47" dur="2000" fill="hold"/>
                                        <p:tgtEl>
                                          <p:spTgt spid="82"/>
                                        </p:tgtEl>
                                        <p:attrNameLst>
                                          <p:attrName>ppt_x</p:attrName>
                                          <p:attrName>ppt_y</p:attrName>
                                        </p:attrNameLst>
                                      </p:cBhvr>
                                      <p:rCtr x="18633" y="-833"/>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3" nodeType="clickEffect">
                                  <p:stCondLst>
                                    <p:cond delay="0"/>
                                  </p:stCondLst>
                                  <p:childTnLst>
                                    <p:animMotion origin="layout" path="M 0.41588 0.02615 L 3.75E-6 -7.40741E-7 " pathEditMode="relative" rAng="0" ptsTypes="AA">
                                      <p:cBhvr>
                                        <p:cTn id="51" dur="2000" fill="hold"/>
                                        <p:tgtEl>
                                          <p:spTgt spid="40"/>
                                        </p:tgtEl>
                                        <p:attrNameLst>
                                          <p:attrName>ppt_x</p:attrName>
                                          <p:attrName>ppt_y</p:attrName>
                                        </p:attrNameLst>
                                      </p:cBhvr>
                                      <p:rCtr x="-20573" y="-1366"/>
                                    </p:animMotion>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 nodeType="clickEffect">
                                  <p:stCondLst>
                                    <p:cond delay="0"/>
                                  </p:stCondLst>
                                  <p:childTnLst>
                                    <p:animEffect transition="out" filter="wipe(down)">
                                      <p:cBhvr>
                                        <p:cTn id="55" dur="500"/>
                                        <p:tgtEl>
                                          <p:spTgt spid="40"/>
                                        </p:tgtEl>
                                      </p:cBhvr>
                                    </p:animEffect>
                                    <p:set>
                                      <p:cBhvr>
                                        <p:cTn id="56" dur="1" fill="hold">
                                          <p:stCondLst>
                                            <p:cond delay="499"/>
                                          </p:stCondLst>
                                        </p:cTn>
                                        <p:tgtEl>
                                          <p:spTgt spid="4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wipe(down)">
                                      <p:cBhvr>
                                        <p:cTn id="66" dur="500"/>
                                        <p:tgtEl>
                                          <p:spTgt spid="87"/>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3" nodeType="clickEffect">
                                  <p:stCondLst>
                                    <p:cond delay="0"/>
                                  </p:stCondLst>
                                  <p:childTnLst>
                                    <p:animMotion origin="layout" path="M 0.28841 -0.04144 L 1.45833E-6 -2.22222E-6 " pathEditMode="relative" rAng="0" ptsTypes="AA">
                                      <p:cBhvr>
                                        <p:cTn id="70" dur="2000" fill="hold"/>
                                        <p:tgtEl>
                                          <p:spTgt spid="79"/>
                                        </p:tgtEl>
                                        <p:attrNameLst>
                                          <p:attrName>ppt_x</p:attrName>
                                          <p:attrName>ppt_y</p:attrName>
                                        </p:attrNameLst>
                                      </p:cBhvr>
                                      <p:rCtr x="-14883" y="2037"/>
                                    </p:animMotion>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grpId="1" nodeType="clickEffect">
                                  <p:stCondLst>
                                    <p:cond delay="0"/>
                                  </p:stCondLst>
                                  <p:childTnLst>
                                    <p:animEffect transition="out" filter="wipe(down)">
                                      <p:cBhvr>
                                        <p:cTn id="74" dur="500"/>
                                        <p:tgtEl>
                                          <p:spTgt spid="79"/>
                                        </p:tgtEl>
                                      </p:cBhvr>
                                    </p:animEffect>
                                    <p:set>
                                      <p:cBhvr>
                                        <p:cTn id="75" dur="1" fill="hold">
                                          <p:stCondLst>
                                            <p:cond delay="499"/>
                                          </p:stCondLst>
                                        </p:cTn>
                                        <p:tgtEl>
                                          <p:spTgt spid="79"/>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29"/>
                                        </p:tgtEl>
                                        <p:attrNameLst>
                                          <p:attrName>style.visibility</p:attrName>
                                        </p:attrNameLst>
                                      </p:cBhvr>
                                      <p:to>
                                        <p:strVal val="visible"/>
                                      </p:to>
                                    </p:set>
                                    <p:animEffect transition="in" filter="fade">
                                      <p:cBhvr>
                                        <p:cTn id="80" dur="500"/>
                                        <p:tgtEl>
                                          <p:spTgt spid="1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wipe(down)">
                                      <p:cBhvr>
                                        <p:cTn id="85" dur="500"/>
                                        <p:tgtEl>
                                          <p:spTgt spid="93"/>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3" nodeType="clickEffect">
                                  <p:stCondLst>
                                    <p:cond delay="0"/>
                                  </p:stCondLst>
                                  <p:childTnLst>
                                    <p:animMotion origin="layout" path="M 0.28359 -0.27847 L -8.33333E-7 -1.48148E-6 " pathEditMode="relative" rAng="0" ptsTypes="AA">
                                      <p:cBhvr>
                                        <p:cTn id="89" dur="2000" fill="hold"/>
                                        <p:tgtEl>
                                          <p:spTgt spid="80"/>
                                        </p:tgtEl>
                                        <p:attrNameLst>
                                          <p:attrName>ppt_x</p:attrName>
                                          <p:attrName>ppt_y</p:attrName>
                                        </p:attrNameLst>
                                      </p:cBhvr>
                                      <p:rCtr x="-14180" y="13912"/>
                                    </p:animMotion>
                                  </p:childTnLst>
                                </p:cTn>
                              </p:par>
                            </p:childTnLst>
                          </p:cTn>
                        </p:par>
                      </p:childTnLst>
                    </p:cTn>
                  </p:par>
                  <p:par>
                    <p:cTn id="90" fill="hold">
                      <p:stCondLst>
                        <p:cond delay="indefinite"/>
                      </p:stCondLst>
                      <p:childTnLst>
                        <p:par>
                          <p:cTn id="91" fill="hold">
                            <p:stCondLst>
                              <p:cond delay="0"/>
                            </p:stCondLst>
                            <p:childTnLst>
                              <p:par>
                                <p:cTn id="92" presetID="22" presetClass="exit" presetSubtype="4" fill="hold" grpId="1" nodeType="clickEffect">
                                  <p:stCondLst>
                                    <p:cond delay="0"/>
                                  </p:stCondLst>
                                  <p:childTnLst>
                                    <p:animEffect transition="out" filter="wipe(down)">
                                      <p:cBhvr>
                                        <p:cTn id="93" dur="500"/>
                                        <p:tgtEl>
                                          <p:spTgt spid="80"/>
                                        </p:tgtEl>
                                      </p:cBhvr>
                                    </p:animEffect>
                                    <p:set>
                                      <p:cBhvr>
                                        <p:cTn id="94" dur="1" fill="hold">
                                          <p:stCondLst>
                                            <p:cond delay="499"/>
                                          </p:stCondLst>
                                        </p:cTn>
                                        <p:tgtEl>
                                          <p:spTgt spid="80"/>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fade">
                                      <p:cBhvr>
                                        <p:cTn id="99" dur="500"/>
                                        <p:tgtEl>
                                          <p:spTgt spid="130"/>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grpId="3" nodeType="clickEffect">
                                  <p:stCondLst>
                                    <p:cond delay="0"/>
                                  </p:stCondLst>
                                  <p:childTnLst>
                                    <p:animMotion origin="layout" path="M 0.51263 -0.12338 L 6.25E-7 1.11111E-6 " pathEditMode="relative" rAng="0" ptsTypes="AA">
                                      <p:cBhvr>
                                        <p:cTn id="103" dur="2000" fill="hold"/>
                                        <p:tgtEl>
                                          <p:spTgt spid="81"/>
                                        </p:tgtEl>
                                        <p:attrNameLst>
                                          <p:attrName>ppt_x</p:attrName>
                                          <p:attrName>ppt_y</p:attrName>
                                        </p:attrNameLst>
                                      </p:cBhvr>
                                      <p:rCtr x="-25859" y="6157"/>
                                    </p:animMotion>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grpId="1" nodeType="clickEffect">
                                  <p:stCondLst>
                                    <p:cond delay="0"/>
                                  </p:stCondLst>
                                  <p:childTnLst>
                                    <p:animEffect transition="out" filter="wipe(down)">
                                      <p:cBhvr>
                                        <p:cTn id="107" dur="500"/>
                                        <p:tgtEl>
                                          <p:spTgt spid="81"/>
                                        </p:tgtEl>
                                      </p:cBhvr>
                                    </p:animEffect>
                                    <p:set>
                                      <p:cBhvr>
                                        <p:cTn id="108" dur="1" fill="hold">
                                          <p:stCondLst>
                                            <p:cond delay="499"/>
                                          </p:stCondLst>
                                        </p:cTn>
                                        <p:tgtEl>
                                          <p:spTgt spid="8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131"/>
                                        </p:tgtEl>
                                        <p:attrNameLst>
                                          <p:attrName>style.visibility</p:attrName>
                                        </p:attrNameLst>
                                      </p:cBhvr>
                                      <p:to>
                                        <p:strVal val="visible"/>
                                      </p:to>
                                    </p:set>
                                    <p:animEffect transition="in" filter="fade">
                                      <p:cBhvr>
                                        <p:cTn id="113" dur="500"/>
                                        <p:tgtEl>
                                          <p:spTgt spid="131"/>
                                        </p:tgtEl>
                                      </p:cBhvr>
                                    </p:animEffect>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decel="50000" fill="hold" grpId="3" nodeType="clickEffect">
                                  <p:stCondLst>
                                    <p:cond delay="0"/>
                                  </p:stCondLst>
                                  <p:childTnLst>
                                    <p:animMotion origin="layout" path="M 0.37396 -0.02963 L 6.25E-7 -4.07407E-6 " pathEditMode="relative" rAng="0" ptsTypes="AA">
                                      <p:cBhvr>
                                        <p:cTn id="117" dur="2000" fill="hold"/>
                                        <p:tgtEl>
                                          <p:spTgt spid="82"/>
                                        </p:tgtEl>
                                        <p:attrNameLst>
                                          <p:attrName>ppt_x</p:attrName>
                                          <p:attrName>ppt_y</p:attrName>
                                        </p:attrNameLst>
                                      </p:cBhvr>
                                      <p:rCtr x="-18659" y="1644"/>
                                    </p:animMotion>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82"/>
                                        </p:tgtEl>
                                      </p:cBhvr>
                                    </p:animEffect>
                                    <p:set>
                                      <p:cBhvr>
                                        <p:cTn id="122" dur="1" fill="hold">
                                          <p:stCondLst>
                                            <p:cond delay="499"/>
                                          </p:stCondLst>
                                        </p:cTn>
                                        <p:tgtEl>
                                          <p:spTgt spid="8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33"/>
                                        </p:tgtEl>
                                        <p:attrNameLst>
                                          <p:attrName>style.visibility</p:attrName>
                                        </p:attrNameLst>
                                      </p:cBhvr>
                                      <p:to>
                                        <p:strVal val="visible"/>
                                      </p:to>
                                    </p:set>
                                    <p:animEffect transition="in" filter="fade">
                                      <p:cBhvr>
                                        <p:cTn id="127" dur="500"/>
                                        <p:tgtEl>
                                          <p:spTgt spid="133"/>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path" presetSubtype="0" accel="50000" decel="50000" fill="hold" grpId="1" nodeType="clickEffect">
                                  <p:stCondLst>
                                    <p:cond delay="0"/>
                                  </p:stCondLst>
                                  <p:childTnLst>
                                    <p:animMotion origin="layout" path="M 2.29167E-6 4.44444E-6 L -0.00052 -0.19537 " pathEditMode="relative" rAng="0" ptsTypes="AA">
                                      <p:cBhvr>
                                        <p:cTn id="131" dur="2000" fill="hold"/>
                                        <p:tgtEl>
                                          <p:spTgt spid="87"/>
                                        </p:tgtEl>
                                        <p:attrNameLst>
                                          <p:attrName>ppt_x</p:attrName>
                                          <p:attrName>ppt_y</p:attrName>
                                        </p:attrNameLst>
                                      </p:cBhvr>
                                      <p:rCtr x="-26" y="-9769"/>
                                    </p:animMotion>
                                  </p:childTnLst>
                                </p:cTn>
                              </p:par>
                            </p:childTnLst>
                          </p:cTn>
                        </p:par>
                      </p:childTnLst>
                    </p:cTn>
                  </p:par>
                  <p:par>
                    <p:cTn id="132" fill="hold">
                      <p:stCondLst>
                        <p:cond delay="indefinite"/>
                      </p:stCondLst>
                      <p:childTnLst>
                        <p:par>
                          <p:cTn id="133" fill="hold">
                            <p:stCondLst>
                              <p:cond delay="0"/>
                            </p:stCondLst>
                            <p:childTnLst>
                              <p:par>
                                <p:cTn id="134" presetID="42" presetClass="path" presetSubtype="0" accel="50000" decel="50000" fill="hold" grpId="1" nodeType="clickEffect">
                                  <p:stCondLst>
                                    <p:cond delay="0"/>
                                  </p:stCondLst>
                                  <p:childTnLst>
                                    <p:animMotion origin="layout" path="M 4.16667E-6 -4.07407E-6 L -0.00131 -0.15856 " pathEditMode="relative" rAng="0" ptsTypes="AA">
                                      <p:cBhvr>
                                        <p:cTn id="135" dur="2000" fill="hold"/>
                                        <p:tgtEl>
                                          <p:spTgt spid="93"/>
                                        </p:tgtEl>
                                        <p:attrNameLst>
                                          <p:attrName>ppt_x</p:attrName>
                                          <p:attrName>ppt_y</p:attrName>
                                        </p:attrNameLst>
                                      </p:cBhvr>
                                      <p:rCtr x="-65" y="-7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93" grpId="0"/>
      <p:bldP spid="93" grpId="1"/>
      <p:bldP spid="40" grpId="0"/>
      <p:bldP spid="40" grpId="1"/>
      <p:bldP spid="40" grpId="2"/>
      <p:bldP spid="40" grpId="3"/>
      <p:bldP spid="79" grpId="0"/>
      <p:bldP spid="79" grpId="1"/>
      <p:bldP spid="79" grpId="2"/>
      <p:bldP spid="79" grpId="3"/>
      <p:bldP spid="80" grpId="0"/>
      <p:bldP spid="80" grpId="1"/>
      <p:bldP spid="80" grpId="2"/>
      <p:bldP spid="80" grpId="3"/>
      <p:bldP spid="81" grpId="0"/>
      <p:bldP spid="81" grpId="1"/>
      <p:bldP spid="81" grpId="2"/>
      <p:bldP spid="81" grpId="3"/>
      <p:bldP spid="82" grpId="0"/>
      <p:bldP spid="82" grpId="1"/>
      <p:bldP spid="82" grpId="2"/>
      <p:bldP spid="82" grpId="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008838" y="1572317"/>
            <a:ext cx="3794069" cy="3786600"/>
          </a:xfrm>
          <a:prstGeom prst="rect">
            <a:avLst/>
          </a:prstGeom>
        </p:spPr>
      </p:pic>
      <p:pic>
        <p:nvPicPr>
          <p:cNvPr id="4" name="図 3"/>
          <p:cNvPicPr>
            <a:picLocks noChangeAspect="1"/>
          </p:cNvPicPr>
          <p:nvPr/>
        </p:nvPicPr>
        <p:blipFill>
          <a:blip r:embed="rId4"/>
          <a:stretch>
            <a:fillRect/>
          </a:stretch>
        </p:blipFill>
        <p:spPr>
          <a:xfrm>
            <a:off x="1009080" y="1578548"/>
            <a:ext cx="3780368" cy="3780368"/>
          </a:xfrm>
          <a:prstGeom prst="rect">
            <a:avLst/>
          </a:prstGeom>
        </p:spPr>
      </p:pic>
      <p:sp>
        <p:nvSpPr>
          <p:cNvPr id="35" name="正方形/長方形 3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235700" y="1578548"/>
            <a:ext cx="2933700"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 </a:t>
              </a:r>
              <a:r>
                <a:rPr kumimoji="1" lang="ja-JP" altLang="en-US"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6" name="グループ化 5"/>
          <p:cNvGrpSpPr/>
          <p:nvPr/>
        </p:nvGrpSpPr>
        <p:grpSpPr>
          <a:xfrm>
            <a:off x="6560550" y="2126789"/>
            <a:ext cx="2436400" cy="2677656"/>
            <a:chOff x="6675000" y="2123882"/>
            <a:chExt cx="2436400" cy="2677656"/>
          </a:xfrm>
        </p:grpSpPr>
        <p:sp>
          <p:nvSpPr>
            <p:cNvPr id="40" name="テキスト ボックス 39"/>
            <p:cNvSpPr txBox="1"/>
            <p:nvPr/>
          </p:nvSpPr>
          <p:spPr>
            <a:xfrm>
              <a:off x="6675000" y="2123882"/>
              <a:ext cx="2436400" cy="2677656"/>
            </a:xfrm>
            <a:prstGeom prst="rect">
              <a:avLst/>
            </a:prstGeom>
            <a:noFill/>
          </p:spPr>
          <p:txBody>
            <a:bodyPr wrap="square" rtlCol="0">
              <a:spAutoFit/>
            </a:bodyPr>
            <a:lstStyle/>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a:t>
              </a:r>
            </a:p>
            <a:p>
              <a:pPr algn="ctr">
                <a:lnSpc>
                  <a:spcPct val="150000"/>
                </a:lnSpc>
              </a:pPr>
              <a:r>
                <a:rPr lang="en-US" altLang="ja-JP" sz="1400" dirty="0"/>
                <a:t>…</a:t>
              </a:r>
            </a:p>
            <a:p>
              <a:pPr>
                <a:lnSpc>
                  <a:spcPct val="150000"/>
                </a:lnSpc>
              </a:pPr>
              <a:r>
                <a:rPr lang="en-US" altLang="ja-JP" sz="1400" dirty="0"/>
                <a:t>[location, “Target”, time = 3] </a:t>
              </a:r>
              <a:endParaRPr kumimoji="1" lang="ja-JP" altLang="en-US" sz="1400" dirty="0"/>
            </a:p>
            <a:p>
              <a:pPr>
                <a:lnSpc>
                  <a:spcPct val="150000"/>
                </a:lnSpc>
              </a:pPr>
              <a:r>
                <a:rPr lang="en-US" altLang="ja-JP" sz="1400" dirty="0"/>
                <a:t> </a:t>
              </a:r>
              <a:endParaRPr kumimoji="1" lang="ja-JP" altLang="en-US" sz="1400" dirty="0"/>
            </a:p>
            <a:p>
              <a:pPr>
                <a:lnSpc>
                  <a:spcPct val="150000"/>
                </a:lnSpc>
              </a:pPr>
              <a:endParaRPr kumimoji="1" lang="ja-JP" altLang="en-US" sz="1400" dirty="0"/>
            </a:p>
          </p:txBody>
        </p:sp>
        <p:sp>
          <p:nvSpPr>
            <p:cNvPr id="82" name="テキスト ボックス 81"/>
            <p:cNvSpPr txBox="1"/>
            <p:nvPr/>
          </p:nvSpPr>
          <p:spPr>
            <a:xfrm>
              <a:off x="6675000" y="3461020"/>
              <a:ext cx="2436400" cy="382092"/>
            </a:xfrm>
            <a:prstGeom prst="rect">
              <a:avLst/>
            </a:prstGeom>
            <a:noFill/>
          </p:spPr>
          <p:txBody>
            <a:bodyPr wrap="square" rtlCol="0">
              <a:spAutoFit/>
            </a:bodyPr>
            <a:lstStyle/>
            <a:p>
              <a:pPr>
                <a:lnSpc>
                  <a:spcPct val="150000"/>
                </a:lnSpc>
              </a:pPr>
              <a:endParaRPr kumimoji="1" lang="ja-JP" altLang="en-US" sz="1400" dirty="0"/>
            </a:p>
          </p:txBody>
        </p:sp>
      </p:grpSp>
      <p:sp>
        <p:nvSpPr>
          <p:cNvPr id="7" name="テキスト ボックス 6"/>
          <p:cNvSpPr txBox="1"/>
          <p:nvPr/>
        </p:nvSpPr>
        <p:spPr>
          <a:xfrm>
            <a:off x="9169400" y="3322520"/>
            <a:ext cx="3022599" cy="1200329"/>
          </a:xfrm>
          <a:prstGeom prst="rect">
            <a:avLst/>
          </a:prstGeom>
          <a:noFill/>
        </p:spPr>
        <p:txBody>
          <a:bodyPr wrap="square" rtlCol="0">
            <a:spAutoFit/>
          </a:bodyPr>
          <a:lstStyle/>
          <a:p>
            <a:pPr algn="ctr"/>
            <a:r>
              <a:rPr lang="en-US" altLang="zh-CN" dirty="0"/>
              <a:t>Pursuer-cover-set</a:t>
            </a:r>
          </a:p>
          <a:p>
            <a:pPr algn="ctr"/>
            <a:r>
              <a:rPr lang="ja-JP" altLang="en-US" dirty="0"/>
              <a:t>（</a:t>
            </a:r>
            <a:r>
              <a:rPr lang="en-US" altLang="ja-JP" dirty="0"/>
              <a:t>Pursuer</a:t>
            </a:r>
            <a:r>
              <a:rPr lang="ja-JP" altLang="en-US" dirty="0"/>
              <a:t>の到達可能領域タイルの数）</a:t>
            </a:r>
            <a:endParaRPr lang="en-US" altLang="zh-CN" dirty="0"/>
          </a:p>
          <a:p>
            <a:pPr algn="ctr"/>
            <a:r>
              <a:rPr lang="en-US" altLang="zh-CN" b="1" dirty="0"/>
              <a:t>85</a:t>
            </a:r>
            <a:endParaRPr lang="zh-CN" altLang="en-US" b="1"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9</a:t>
            </a:fld>
            <a:endParaRPr lang="en-US"/>
          </a:p>
        </p:txBody>
      </p:sp>
      <p:sp>
        <p:nvSpPr>
          <p:cNvPr id="33" name="テキスト ボックス 32"/>
          <p:cNvSpPr txBox="1"/>
          <p:nvPr/>
        </p:nvSpPr>
        <p:spPr>
          <a:xfrm>
            <a:off x="9516681" y="2576854"/>
            <a:ext cx="2305572" cy="646331"/>
          </a:xfrm>
          <a:prstGeom prst="rect">
            <a:avLst/>
          </a:prstGeom>
          <a:noFill/>
        </p:spPr>
        <p:txBody>
          <a:bodyPr wrap="square" rtlCol="0">
            <a:spAutoFit/>
          </a:bodyPr>
          <a:lstStyle/>
          <a:p>
            <a:pPr algn="ctr"/>
            <a:r>
              <a:rPr lang="en-US" altLang="zh-CN" dirty="0"/>
              <a:t>Priority Queue</a:t>
            </a:r>
          </a:p>
          <a:p>
            <a:pPr algn="ctr"/>
            <a:r>
              <a:rPr lang="ja-JP" altLang="en-US" dirty="0"/>
              <a:t>が空きになると終了</a:t>
            </a:r>
            <a:endParaRPr lang="zh-CN" altLang="en-US" dirty="0"/>
          </a:p>
        </p:txBody>
      </p:sp>
      <p:grpSp>
        <p:nvGrpSpPr>
          <p:cNvPr id="19" name="グループ化 18"/>
          <p:cNvGrpSpPr/>
          <p:nvPr/>
        </p:nvGrpSpPr>
        <p:grpSpPr>
          <a:xfrm>
            <a:off x="1034119" y="5784300"/>
            <a:ext cx="6529589" cy="850505"/>
            <a:chOff x="1668550" y="24084029"/>
            <a:chExt cx="8852967" cy="1214560"/>
          </a:xfrm>
        </p:grpSpPr>
        <p:pic>
          <p:nvPicPr>
            <p:cNvPr id="20" name="図 19"/>
            <p:cNvPicPr>
              <a:picLocks noChangeAspect="1"/>
            </p:cNvPicPr>
            <p:nvPr/>
          </p:nvPicPr>
          <p:blipFill rotWithShape="1">
            <a:blip r:embed="rId5"/>
            <a:srcRect l="3009" r="12977" b="12874"/>
            <a:stretch/>
          </p:blipFill>
          <p:spPr>
            <a:xfrm>
              <a:off x="1668550" y="24098042"/>
              <a:ext cx="360000" cy="360000"/>
            </a:xfrm>
            <a:prstGeom prst="rect">
              <a:avLst/>
            </a:prstGeom>
            <a:ln>
              <a:solidFill>
                <a:schemeClr val="tx1"/>
              </a:solidFill>
            </a:ln>
          </p:spPr>
        </p:pic>
        <p:pic>
          <p:nvPicPr>
            <p:cNvPr id="21" name="図 20"/>
            <p:cNvPicPr>
              <a:picLocks noChangeAspect="1"/>
            </p:cNvPicPr>
            <p:nvPr/>
          </p:nvPicPr>
          <p:blipFill rotWithShape="1">
            <a:blip r:embed="rId6"/>
            <a:srcRect t="1728" r="17634" b="15907"/>
            <a:stretch/>
          </p:blipFill>
          <p:spPr>
            <a:xfrm>
              <a:off x="6409175" y="24097313"/>
              <a:ext cx="359999" cy="360000"/>
            </a:xfrm>
            <a:prstGeom prst="rect">
              <a:avLst/>
            </a:prstGeom>
          </p:spPr>
        </p:pic>
        <p:pic>
          <p:nvPicPr>
            <p:cNvPr id="22" name="図 21"/>
            <p:cNvPicPr>
              <a:picLocks noChangeAspect="1"/>
            </p:cNvPicPr>
            <p:nvPr/>
          </p:nvPicPr>
          <p:blipFill rotWithShape="1">
            <a:blip r:embed="rId7"/>
            <a:srcRect l="1" t="15595" r="19537" b="10939"/>
            <a:stretch/>
          </p:blipFill>
          <p:spPr>
            <a:xfrm>
              <a:off x="6409174" y="24836132"/>
              <a:ext cx="359999" cy="360000"/>
            </a:xfrm>
            <a:prstGeom prst="rect">
              <a:avLst/>
            </a:prstGeom>
          </p:spPr>
        </p:pic>
        <p:pic>
          <p:nvPicPr>
            <p:cNvPr id="23" name="図 22"/>
            <p:cNvPicPr>
              <a:picLocks noChangeAspect="1"/>
            </p:cNvPicPr>
            <p:nvPr/>
          </p:nvPicPr>
          <p:blipFill rotWithShape="1">
            <a:blip r:embed="rId8"/>
            <a:srcRect t="847" b="847"/>
            <a:stretch/>
          </p:blipFill>
          <p:spPr>
            <a:xfrm>
              <a:off x="4522022" y="24098042"/>
              <a:ext cx="353897" cy="353898"/>
            </a:xfrm>
            <a:prstGeom prst="rect">
              <a:avLst/>
            </a:prstGeom>
          </p:spPr>
        </p:pic>
        <p:pic>
          <p:nvPicPr>
            <p:cNvPr id="24" name="図 23"/>
            <p:cNvPicPr>
              <a:picLocks noChangeAspect="1"/>
            </p:cNvPicPr>
            <p:nvPr/>
          </p:nvPicPr>
          <p:blipFill rotWithShape="1">
            <a:blip r:embed="rId9"/>
            <a:srcRect t="1250" b="1250"/>
            <a:stretch/>
          </p:blipFill>
          <p:spPr>
            <a:xfrm>
              <a:off x="4506562" y="24836132"/>
              <a:ext cx="360000" cy="360000"/>
            </a:xfrm>
            <a:prstGeom prst="rect">
              <a:avLst/>
            </a:prstGeom>
          </p:spPr>
        </p:pic>
        <p:pic>
          <p:nvPicPr>
            <p:cNvPr id="25" name="図 24"/>
            <p:cNvPicPr>
              <a:picLocks noChangeAspect="1"/>
            </p:cNvPicPr>
            <p:nvPr/>
          </p:nvPicPr>
          <p:blipFill rotWithShape="1">
            <a:blip r:embed="rId10"/>
            <a:srcRect l="1351" r="1351"/>
            <a:stretch/>
          </p:blipFill>
          <p:spPr>
            <a:xfrm>
              <a:off x="1670586" y="24838551"/>
              <a:ext cx="360000" cy="360000"/>
            </a:xfrm>
            <a:prstGeom prst="rect">
              <a:avLst/>
            </a:prstGeom>
          </p:spPr>
        </p:pic>
        <p:sp>
          <p:nvSpPr>
            <p:cNvPr id="26" name="テキスト ボックス 25"/>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7" name="テキスト ボックス 26"/>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8" name="テキスト ボックス 27"/>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9" name="テキスト ボックス 28"/>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0" name="テキスト ボックス 29"/>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32" name="文本框 31"/>
          <p:cNvSpPr txBox="1"/>
          <p:nvPr/>
        </p:nvSpPr>
        <p:spPr>
          <a:xfrm>
            <a:off x="1353232" y="3841939"/>
            <a:ext cx="480447" cy="369332"/>
          </a:xfrm>
          <a:prstGeom prst="rect">
            <a:avLst/>
          </a:prstGeom>
          <a:noFill/>
        </p:spPr>
        <p:txBody>
          <a:bodyPr wrap="square" rtlCol="0">
            <a:spAutoFit/>
          </a:bodyPr>
          <a:lstStyle/>
          <a:p>
            <a:pPr algn="ctr"/>
            <a:r>
              <a:rPr lang="en-US" b="1" i="1" dirty="0"/>
              <a:t>P4</a:t>
            </a:r>
          </a:p>
        </p:txBody>
      </p:sp>
      <p:sp>
        <p:nvSpPr>
          <p:cNvPr id="34" name="文本框 33"/>
          <p:cNvSpPr txBox="1"/>
          <p:nvPr/>
        </p:nvSpPr>
        <p:spPr>
          <a:xfrm>
            <a:off x="2852864" y="3469521"/>
            <a:ext cx="480447" cy="369332"/>
          </a:xfrm>
          <a:prstGeom prst="rect">
            <a:avLst/>
          </a:prstGeom>
          <a:noFill/>
        </p:spPr>
        <p:txBody>
          <a:bodyPr wrap="square" rtlCol="0">
            <a:spAutoFit/>
          </a:bodyPr>
          <a:lstStyle/>
          <a:p>
            <a:pPr algn="ctr"/>
            <a:r>
              <a:rPr lang="en-US" b="1" i="1" dirty="0"/>
              <a:t>T</a:t>
            </a:r>
          </a:p>
        </p:txBody>
      </p:sp>
      <p:sp>
        <p:nvSpPr>
          <p:cNvPr id="36" name="文本框 35"/>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7" name="文本框 36"/>
          <p:cNvSpPr txBox="1"/>
          <p:nvPr/>
        </p:nvSpPr>
        <p:spPr>
          <a:xfrm>
            <a:off x="2443374" y="1964434"/>
            <a:ext cx="480447" cy="369332"/>
          </a:xfrm>
          <a:prstGeom prst="rect">
            <a:avLst/>
          </a:prstGeom>
          <a:noFill/>
        </p:spPr>
        <p:txBody>
          <a:bodyPr wrap="square" rtlCol="0">
            <a:spAutoFit/>
          </a:bodyPr>
          <a:lstStyle/>
          <a:p>
            <a:pPr algn="ctr"/>
            <a:r>
              <a:rPr lang="en-US" b="1" i="1" dirty="0"/>
              <a:t>P1</a:t>
            </a:r>
          </a:p>
        </p:txBody>
      </p:sp>
      <p:sp>
        <p:nvSpPr>
          <p:cNvPr id="41" name="文本框 40"/>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Tree>
    <p:extLst>
      <p:ext uri="{BB962C8B-B14F-4D97-AF65-F5344CB8AC3E}">
        <p14:creationId xmlns:p14="http://schemas.microsoft.com/office/powerpoint/2010/main" val="416158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Tsukuba</Template>
  <TotalTime>2565</TotalTime>
  <Words>2598</Words>
  <Application>Microsoft Office PowerPoint</Application>
  <PresentationFormat>ワイド画面</PresentationFormat>
  <Paragraphs>411</Paragraphs>
  <Slides>21</Slides>
  <Notes>21</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21</vt:i4>
      </vt:variant>
    </vt:vector>
  </HeadingPairs>
  <TitlesOfParts>
    <vt:vector size="36" baseType="lpstr">
      <vt:lpstr>等线</vt:lpstr>
      <vt:lpstr>等线 Light</vt:lpstr>
      <vt:lpstr>ＭＳ 明朝</vt:lpstr>
      <vt:lpstr>宋体</vt:lpstr>
      <vt:lpstr>Meiryo</vt:lpstr>
      <vt:lpstr>Meiryo</vt:lpstr>
      <vt:lpstr>游ゴシック</vt:lpstr>
      <vt:lpstr>游ゴシック Light</vt:lpstr>
      <vt:lpstr>Arial</vt:lpstr>
      <vt:lpstr>Arial</vt:lpstr>
      <vt:lpstr>Calibri</vt:lpstr>
      <vt:lpstr>Calibri Light</vt:lpstr>
      <vt:lpstr>Cambria Math</vt:lpstr>
      <vt:lpstr>Times New Roman</vt:lpstr>
      <vt:lpstr>Office 主题​​</vt:lpstr>
      <vt:lpstr>リアルタイムグリッド環境における マルチエージェントの単一移動対象捕獲の探索法</vt:lpstr>
      <vt:lpstr>目次</vt:lpstr>
      <vt:lpstr>研究背景</vt:lpstr>
      <vt:lpstr>研究背景</vt:lpstr>
      <vt:lpstr>問題定義[1]</vt:lpstr>
      <vt:lpstr>従来手法 – Cover Heuristic 法[1]</vt:lpstr>
      <vt:lpstr>従来手法 – Cover Heuristic 法</vt:lpstr>
      <vt:lpstr>従来手法 – Cover Heuristic 法</vt:lpstr>
      <vt:lpstr>従来手法 – Cover Heuristic 法</vt:lpstr>
      <vt:lpstr>従来手法 – Cover Heuristic 法</vt:lpstr>
      <vt:lpstr>従来手法 – Cover Heuristic 法</vt:lpstr>
      <vt:lpstr>提案手法</vt:lpstr>
      <vt:lpstr>提案手法</vt:lpstr>
      <vt:lpstr>提案手法</vt:lpstr>
      <vt:lpstr>提案手法</vt:lpstr>
      <vt:lpstr>評価実験</vt:lpstr>
      <vt:lpstr>評価実験</vt:lpstr>
      <vt:lpstr>評価実験 - 提案手法と従来手法との比較実験</vt:lpstr>
      <vt:lpstr>評価実験 - 提案手法と実応用手法との比較実験</vt:lpstr>
      <vt:lpstr>まとめ</vt:lpstr>
      <vt:lpstr>ご清聴ありがとうございました！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リアルタイムグリッド環境におけるマルチエージェントの単一移動対象捕獲の探索法</dc:title>
  <dc:creator>唐霄</dc:creator>
  <cp:lastModifiedBy>tangxiao</cp:lastModifiedBy>
  <cp:revision>194</cp:revision>
  <dcterms:created xsi:type="dcterms:W3CDTF">2016-12-04T13:44:00Z</dcterms:created>
  <dcterms:modified xsi:type="dcterms:W3CDTF">2017-03-12T11:19:01Z</dcterms:modified>
</cp:coreProperties>
</file>