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85" r:id="rId17"/>
    <p:sldId id="292" r:id="rId18"/>
    <p:sldId id="286" r:id="rId19"/>
    <p:sldId id="287" r:id="rId20"/>
    <p:sldId id="266" r:id="rId21"/>
    <p:sldId id="289"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6" autoAdjust="0"/>
    <p:restoredTop sz="75465" autoAdjust="0"/>
  </p:normalViewPr>
  <p:slideViewPr>
    <p:cSldViewPr snapToGrid="0">
      <p:cViewPr varScale="1">
        <p:scale>
          <a:sx n="54" d="100"/>
          <a:sy n="54" d="100"/>
        </p:scale>
        <p:origin x="12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179970720"/>
        <c:axId val="-179965824"/>
      </c:barChart>
      <c:catAx>
        <c:axId val="-179970720"/>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crossAx val="-179965824"/>
        <c:crosses val="autoZero"/>
        <c:auto val="1"/>
        <c:lblAlgn val="ctr"/>
        <c:lblOffset val="100"/>
        <c:noMultiLvlLbl val="0"/>
      </c:catAx>
      <c:valAx>
        <c:axId val="-17996582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crossAx val="-179970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EFA1AD3-F180-4605-93C0-93DB7B54015F}" type="datetimeFigureOut">
              <a:rPr lang="zh-CN" altLang="en-US" smtClean="0"/>
              <a:t>2017/3/13</a:t>
            </a:fld>
            <a:endParaRPr lang="zh-CN" altLang="en-US"/>
          </a:p>
        </p:txBody>
      </p:sp>
      <p:sp>
        <p:nvSpPr>
          <p:cNvPr id="4" name="フッター プレースホルダー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F7653B4-C91C-4220-AA0E-6E76E768E15E}" type="slidenum">
              <a:rPr lang="zh-CN" altLang="en-US" smtClean="0"/>
              <a:t>‹#›</a:t>
            </a:fld>
            <a:endParaRPr lang="zh-CN" altLang="en-US"/>
          </a:p>
        </p:txBody>
      </p:sp>
    </p:spTree>
    <p:extLst>
      <p:ext uri="{BB962C8B-B14F-4D97-AF65-F5344CB8AC3E}">
        <p14:creationId xmlns:p14="http://schemas.microsoft.com/office/powerpoint/2010/main" val="881797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9E6A174-C216-4117-8692-1929BBE85188}" type="datetimeFigureOut">
              <a:rPr lang="en-US" smtClean="0"/>
              <a:t>3/13/2017</a:t>
            </a:fld>
            <a:endParaRPr 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筑波大学システム情報工学研究科知能機能システム専攻の唐霄が</a:t>
            </a:r>
            <a:r>
              <a:rPr lang="ja-JP" altLang="en-US" sz="1200" dirty="0"/>
              <a:t>リアルタイムグリッド環境におけるマルチエージェントの単一移動対象捕獲の探索法について発表させていただきます。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a:t>の情報を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203640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21</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endParaRPr lang="en-US" altLang="ja-JP" dirty="0"/>
          </a:p>
          <a:p>
            <a:r>
              <a:rPr lang="ja-JP" altLang="en-US" dirty="0"/>
              <a:t>スマートフォン、タブレット、</a:t>
            </a:r>
            <a:r>
              <a:rPr lang="en-US" altLang="ja-JP" dirty="0"/>
              <a:t>PC</a:t>
            </a:r>
            <a:r>
              <a:rPr lang="ja-JP" altLang="en-US" dirty="0"/>
              <a:t>などから構成されたグローバルゲーム市場の成長はこのようになっております。</a:t>
            </a:r>
            <a:endParaRPr lang="en-US" altLang="ja-JP" dirty="0"/>
          </a:p>
          <a:p>
            <a:r>
              <a:rPr lang="ja-JP" altLang="en-US" dirty="0"/>
              <a:t>年平均</a:t>
            </a:r>
            <a:r>
              <a:rPr lang="en-US" altLang="ja-JP" dirty="0"/>
              <a:t>6.6%</a:t>
            </a:r>
            <a:r>
              <a:rPr lang="ja-JP" altLang="en-US" dirty="0"/>
              <a:t>の伸び率で成長し、</a:t>
            </a:r>
            <a:r>
              <a:rPr lang="en-US" altLang="ja-JP" dirty="0"/>
              <a:t>2019</a:t>
            </a:r>
            <a:r>
              <a:rPr lang="ja-JP" altLang="en-US" dirty="0"/>
              <a:t>年の市場は</a:t>
            </a:r>
            <a:r>
              <a:rPr lang="en-US" altLang="ja-JP" dirty="0"/>
              <a:t>1186</a:t>
            </a:r>
            <a:r>
              <a:rPr lang="ja-JP" altLang="en-US" dirty="0"/>
              <a:t>億ドル（</a:t>
            </a:r>
            <a:r>
              <a:rPr lang="en-US" altLang="ja-JP" dirty="0"/>
              <a:t>11</a:t>
            </a:r>
            <a:r>
              <a:rPr lang="ja-JP" altLang="en-US" dirty="0"/>
              <a:t>兆億エン超え）と予測されています。</a:t>
            </a:r>
            <a:endParaRPr lang="en-US" altLang="ja-JP" dirty="0"/>
          </a:p>
          <a:p>
            <a:r>
              <a:rPr lang="ja-JP" altLang="en-US" dirty="0"/>
              <a:t>ゲーム市場が非常に速いスピードで発展していることがわかっています。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こちらの図に示したのは、ゲーム業界に大きなインパクトを与えた</a:t>
            </a:r>
            <a:r>
              <a:rPr lang="en-US" altLang="ja-JP" dirty="0"/>
              <a:t>Pacman</a:t>
            </a:r>
            <a:r>
              <a:rPr lang="ja-JP" altLang="en-US" dirty="0"/>
              <a:t>のゲームです。</a:t>
            </a:r>
            <a:endParaRPr lang="en-US" altLang="ja-JP" dirty="0"/>
          </a:p>
          <a:p>
            <a:r>
              <a:rPr lang="ja-JP" altLang="en-US" dirty="0"/>
              <a:t>プレーヤが操作する</a:t>
            </a:r>
            <a:r>
              <a:rPr lang="en-US" altLang="ja-JP" dirty="0"/>
              <a:t>Pacman</a:t>
            </a:r>
            <a:r>
              <a:rPr lang="ja-JP" altLang="en-US" dirty="0"/>
              <a:t>がグリッド環境の地図上で複数のゴーストから逃げられますゲームです。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このようなマルチエージェントがターゲットをサーチする問題は</a:t>
            </a:r>
            <a:r>
              <a:rPr lang="en-US" altLang="ja-JP" dirty="0"/>
              <a:t>Moving Target Search</a:t>
            </a:r>
            <a:r>
              <a:rPr lang="ja-JP" altLang="en-US" dirty="0"/>
              <a:t>と定義されています。</a:t>
            </a:r>
            <a:endParaRPr lang="en-US" altLang="ja-JP" dirty="0"/>
          </a:p>
          <a:p>
            <a:r>
              <a:rPr lang="ja-JP" altLang="en-US" dirty="0"/>
              <a:t>これもゲームにおいて代表的な課題となります。</a:t>
            </a:r>
            <a:endParaRPr lang="en-US" altLang="ja-JP" dirty="0"/>
          </a:p>
          <a:p>
            <a:r>
              <a:rPr lang="ja-JP" altLang="en-US" dirty="0"/>
              <a:t>本研究の目的は</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の例で、ゴーストがマルチエージェント、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a:t>三番目は評価指標です。計算時間と捕獲成功率。</a:t>
            </a:r>
            <a:endParaRPr lang="en-US" altLang="ja-JP" dirty="0"/>
          </a:p>
          <a:p>
            <a:r>
              <a:rPr lang="ja-JP" altLang="en-US" dirty="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a:t>こちらの図をご覧ください。</a:t>
            </a:r>
            <a:endParaRPr lang="en-US" altLang="ja-JP" dirty="0"/>
          </a:p>
          <a:p>
            <a:r>
              <a:rPr lang="ja-JP" altLang="en-US" dirty="0"/>
              <a:t>緑のエージェントターゲット、赤いのはパーサ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B0157BF-85EB-47DA-8888-DC859B55AE79}" type="datetime1">
              <a:rPr lang="en-US" altLang="zh-CN" smtClean="0"/>
              <a:t>3/13/2017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17F1332-7BFC-495E-BB9F-7305EFC785A7}" type="datetime1">
              <a:rPr lang="en-US" altLang="zh-CN" smtClean="0"/>
              <a:t>3/13/2017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422566-25DA-4D0C-A229-BD143767B404}" type="datetime1">
              <a:rPr lang="en-US" altLang="zh-CN" smtClean="0"/>
              <a:t>3/13/2017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FCDD59B-AF9E-454F-BB6B-7234123C86C5}" type="datetime1">
              <a:rPr lang="en-US" altLang="zh-CN" smtClean="0"/>
              <a:t>3/13/2017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0A1975-D413-4061-BAE0-6216BA5A8F72}" type="datetime1">
              <a:rPr lang="en-US" altLang="zh-CN" smtClean="0"/>
              <a:t>3/13/2017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10EC8538-6012-479B-BF2F-87AD64C0D37E}" type="datetime1">
              <a:rPr lang="en-US" altLang="zh-CN" smtClean="0"/>
              <a:t>3/13/2017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40CEF4C-6ADD-491B-A8D8-471C36A4BF02}" type="datetime1">
              <a:rPr lang="en-US" altLang="zh-CN" smtClean="0"/>
              <a:t>3/13/2017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D8F87D-2FDF-4F3A-AC0D-F6C54A24BFDE}" type="datetime1">
              <a:rPr lang="en-US" altLang="zh-CN" smtClean="0"/>
              <a:t>3/13/2017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110B23-F424-4B85-A33F-F04E3BE8C061}" type="datetime1">
              <a:rPr lang="en-US" altLang="zh-CN" smtClean="0"/>
              <a:t>3/13/2017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F74399-9783-43C6-8EC5-07F5D8B62813}" type="datetime1">
              <a:rPr lang="en-US" altLang="zh-CN" smtClean="0"/>
              <a:t>3/13/2017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76FD58-2418-43AE-94F5-6592D750A950}" type="datetime1">
              <a:rPr lang="en-US" altLang="zh-CN" smtClean="0"/>
              <a:t>3/13/2017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783E2-7E1A-4A79-BD39-B509BAA05FCE}" type="datetime1">
              <a:rPr lang="en-US" altLang="zh-CN" smtClean="0"/>
              <a:t>3/13/2017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7.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Tree>
    <p:extLst>
      <p:ext uri="{BB962C8B-B14F-4D97-AF65-F5344CB8AC3E}">
        <p14:creationId xmlns:p14="http://schemas.microsoft.com/office/powerpoint/2010/main" val="337967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2971799"/>
            <a:ext cx="5946569" cy="2696088"/>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sp>
        <p:nvSpPr>
          <p:cNvPr id="38" name="テキスト ボックス 37"/>
          <p:cNvSpPr txBox="1"/>
          <p:nvPr/>
        </p:nvSpPr>
        <p:spPr>
          <a:xfrm>
            <a:off x="6096000" y="4188714"/>
            <a:ext cx="2640272" cy="369332"/>
          </a:xfrm>
          <a:prstGeom prst="rect">
            <a:avLst/>
          </a:prstGeom>
          <a:noFill/>
        </p:spPr>
        <p:txBody>
          <a:bodyPr wrap="square" rtlCol="0">
            <a:spAutoFit/>
          </a:bodyPr>
          <a:lstStyle/>
          <a:p>
            <a:r>
              <a:rPr lang="ja-JP" altLang="en-US" b="1" dirty="0">
                <a:solidFill>
                  <a:srgbClr val="FF0000"/>
                </a:solidFill>
              </a:rPr>
              <a:t>下</a:t>
            </a:r>
            <a:r>
              <a:rPr lang="ja-JP" altLang="en-US" dirty="0"/>
              <a:t>のタイルに移動する</a:t>
            </a:r>
            <a:endParaRPr lang="zh-CN" altLang="en-US" dirty="0"/>
          </a:p>
        </p:txBody>
      </p:sp>
      <p:sp>
        <p:nvSpPr>
          <p:cNvPr id="39" name="下矢印 38"/>
          <p:cNvSpPr/>
          <p:nvPr/>
        </p:nvSpPr>
        <p:spPr>
          <a:xfrm rot="16200000">
            <a:off x="5381261" y="4181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2851396" y="521456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2914824" y="3772041"/>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5" name="正方形/長方形 4"/>
          <p:cNvSpPr/>
          <p:nvPr/>
        </p:nvSpPr>
        <p:spPr>
          <a:xfrm>
            <a:off x="2927934" y="3113643"/>
            <a:ext cx="5577891" cy="646331"/>
          </a:xfrm>
          <a:prstGeom prst="rect">
            <a:avLst/>
          </a:prstGeom>
        </p:spPr>
        <p:txBody>
          <a:bodyPr wrap="square">
            <a:spAutoFit/>
          </a:bodyPr>
          <a:lstStyle/>
          <a:p>
            <a:r>
              <a:rPr lang="en-US" altLang="ja-JP" dirty="0"/>
              <a:t>Pursuer-cover-set: Pursuer</a:t>
            </a:r>
            <a:r>
              <a:rPr lang="ja-JP" altLang="en-US" dirty="0"/>
              <a:t>が</a:t>
            </a:r>
            <a:r>
              <a:rPr lang="en-US" altLang="ja-JP" dirty="0"/>
              <a:t>Target</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anim calcmode="lin" valueType="num">
                                      <p:cBhvr>
                                        <p:cTn id="42" dur="1000" fill="hold"/>
                                        <p:tgtEl>
                                          <p:spTgt spid="38"/>
                                        </p:tgtEl>
                                        <p:attrNameLst>
                                          <p:attrName>ppt_x</p:attrName>
                                        </p:attrNameLst>
                                      </p:cBhvr>
                                      <p:tavLst>
                                        <p:tav tm="0">
                                          <p:val>
                                            <p:strVal val="#ppt_x"/>
                                          </p:val>
                                        </p:tav>
                                        <p:tav tm="100000">
                                          <p:val>
                                            <p:strVal val="#ppt_x"/>
                                          </p:val>
                                        </p:tav>
                                      </p:tavLst>
                                    </p:anim>
                                    <p:anim calcmode="lin" valueType="num">
                                      <p:cBhvr>
                                        <p:cTn id="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が移動できない状態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624436" y="2568602"/>
            <a:ext cx="2435647" cy="2333561"/>
            <a:chOff x="6624436" y="2568602"/>
            <a:chExt cx="2435647" cy="2333561"/>
          </a:xfrm>
        </p:grpSpPr>
        <p:sp>
          <p:nvSpPr>
            <p:cNvPr id="38" name="文本框 37"/>
            <p:cNvSpPr txBox="1"/>
            <p:nvPr/>
          </p:nvSpPr>
          <p:spPr>
            <a:xfrm>
              <a:off x="6624667" y="36886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24436" y="45322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95947" y="45328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4" name="グループ化 3"/>
          <p:cNvGrpSpPr/>
          <p:nvPr/>
        </p:nvGrpSpPr>
        <p:grpSpPr>
          <a:xfrm>
            <a:off x="5200205" y="1810653"/>
            <a:ext cx="5918900" cy="3679738"/>
            <a:chOff x="5200205" y="1810653"/>
            <a:chExt cx="5918900" cy="3679738"/>
          </a:xfrm>
        </p:grpSpPr>
        <p:grpSp>
          <p:nvGrpSpPr>
            <p:cNvPr id="35" name="グループ化 34"/>
            <p:cNvGrpSpPr/>
            <p:nvPr/>
          </p:nvGrpSpPr>
          <p:grpSpPr>
            <a:xfrm>
              <a:off x="5200205" y="1810653"/>
              <a:ext cx="2630107" cy="3679738"/>
              <a:chOff x="6469734" y="1578548"/>
              <a:chExt cx="2638220" cy="3905930"/>
            </a:xfrm>
          </p:grpSpPr>
          <p:sp>
            <p:nvSpPr>
              <p:cNvPr id="36" name="正方形/長方形 35"/>
              <p:cNvSpPr/>
              <p:nvPr/>
            </p:nvSpPr>
            <p:spPr>
              <a:xfrm>
                <a:off x="6469734" y="1578548"/>
                <a:ext cx="2638220"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469734" y="1578548"/>
                <a:ext cx="2638220"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0234 0.00209 L 0.35052 -0.05625 " pathEditMode="relative" rAng="0" ptsTypes="AA">
                                      <p:cBhvr>
                                        <p:cTn id="23" dur="2000" fill="hold"/>
                                        <p:tgtEl>
                                          <p:spTgt spid="51"/>
                                        </p:tgtEl>
                                        <p:attrNameLst>
                                          <p:attrName>ppt_x</p:attrName>
                                          <p:attrName>ppt_y</p:attrName>
                                        </p:attrNameLst>
                                      </p:cBhvr>
                                      <p:rCtr x="17409" y="-2917"/>
                                    </p:animMotion>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par>
                          <p:cTn id="28" fill="hold">
                            <p:stCondLst>
                              <p:cond delay="3000"/>
                            </p:stCondLst>
                            <p:childTnLst>
                              <p:par>
                                <p:cTn id="29" presetID="42" presetClass="path" presetSubtype="0" accel="50000" decel="50000" fill="hold" grpId="3" nodeType="afterEffect">
                                  <p:stCondLst>
                                    <p:cond delay="0"/>
                                  </p:stCondLst>
                                  <p:childTnLst>
                                    <p:animMotion origin="layout" path="M -4.375E-6 -0.00833 L 0.24558 -0.16829 " pathEditMode="relative" rAng="0" ptsTypes="AA">
                                      <p:cBhvr>
                                        <p:cTn id="30" dur="2000" fill="hold"/>
                                        <p:tgtEl>
                                          <p:spTgt spid="54"/>
                                        </p:tgtEl>
                                        <p:attrNameLst>
                                          <p:attrName>ppt_x</p:attrName>
                                          <p:attrName>ppt_y</p:attrName>
                                        </p:attrNameLst>
                                      </p:cBhvr>
                                      <p:rCtr x="12279" y="-8009"/>
                                    </p:animMotion>
                                  </p:childTnLst>
                                </p:cTn>
                              </p:par>
                            </p:childTnLst>
                          </p:cTn>
                        </p:par>
                        <p:par>
                          <p:cTn id="31" fill="hold">
                            <p:stCondLst>
                              <p:cond delay="5000"/>
                            </p:stCondLst>
                            <p:childTnLst>
                              <p:par>
                                <p:cTn id="32" presetID="22" presetClass="entr" presetSubtype="4"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5500"/>
                            </p:stCondLst>
                            <p:childTnLst>
                              <p:par>
                                <p:cTn id="36" presetID="42" presetClass="path" presetSubtype="0" accel="50000" decel="50000" fill="hold" grpId="2" nodeType="afterEffect">
                                  <p:stCondLst>
                                    <p:cond delay="0"/>
                                  </p:stCondLst>
                                  <p:childTnLst>
                                    <p:animMotion origin="layout" path="M 3.125E-6 -1.11111E-6 L 0.49453 -0.00324 " pathEditMode="relative" rAng="0" ptsTypes="AA">
                                      <p:cBhvr>
                                        <p:cTn id="37" dur="2000" fill="hold"/>
                                        <p:tgtEl>
                                          <p:spTgt spid="55"/>
                                        </p:tgtEl>
                                        <p:attrNameLst>
                                          <p:attrName>ppt_x</p:attrName>
                                          <p:attrName>ppt_y</p:attrName>
                                        </p:attrNameLst>
                                      </p:cBhvr>
                                      <p:rCtr x="24727" y="-162"/>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3" nodeType="clickEffect">
                                  <p:stCondLst>
                                    <p:cond delay="0"/>
                                  </p:stCondLst>
                                  <p:childTnLst>
                                    <p:animMotion origin="layout" path="M 0.35052 -0.05625 L -4.58333E-6 3.33333E-6 " pathEditMode="relative" rAng="0" ptsTypes="AA">
                                      <p:cBhvr>
                                        <p:cTn id="41" dur="2000" fill="hold"/>
                                        <p:tgtEl>
                                          <p:spTgt spid="51"/>
                                        </p:tgtEl>
                                        <p:attrNameLst>
                                          <p:attrName>ppt_x</p:attrName>
                                          <p:attrName>ppt_y</p:attrName>
                                        </p:attrNameLst>
                                      </p:cBhvr>
                                      <p:rCtr x="-17279" y="2986"/>
                                    </p:animMotion>
                                  </p:childTnLst>
                                </p:cTn>
                              </p:par>
                            </p:childTnLst>
                          </p:cTn>
                        </p:par>
                        <p:par>
                          <p:cTn id="42" fill="hold">
                            <p:stCondLst>
                              <p:cond delay="2000"/>
                            </p:stCondLst>
                            <p:childTnLst>
                              <p:par>
                                <p:cTn id="43" presetID="10" presetClass="exit" presetSubtype="0" fill="hold" grpId="1" nodeType="afterEffect">
                                  <p:stCondLst>
                                    <p:cond delay="0"/>
                                  </p:stCondLst>
                                  <p:childTnLst>
                                    <p:animEffect transition="out" filter="fade">
                                      <p:cBhvr>
                                        <p:cTn id="44" dur="500"/>
                                        <p:tgtEl>
                                          <p:spTgt spid="51"/>
                                        </p:tgtEl>
                                      </p:cBhvr>
                                    </p:animEffect>
                                    <p:set>
                                      <p:cBhvr>
                                        <p:cTn id="45" dur="1" fill="hold">
                                          <p:stCondLst>
                                            <p:cond delay="499"/>
                                          </p:stCondLst>
                                        </p:cTn>
                                        <p:tgtEl>
                                          <p:spTgt spid="51"/>
                                        </p:tgtEl>
                                        <p:attrNameLst>
                                          <p:attrName>style.visibility</p:attrName>
                                        </p:attrNameLst>
                                      </p:cBhvr>
                                      <p:to>
                                        <p:strVal val="hidden"/>
                                      </p:to>
                                    </p:se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3000"/>
                            </p:stCondLst>
                            <p:childTnLst>
                              <p:par>
                                <p:cTn id="51" presetID="22" presetClass="entr" presetSubtype="4"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500"/>
                                        <p:tgtEl>
                                          <p:spTgt spid="61"/>
                                        </p:tgtEl>
                                      </p:cBhvr>
                                    </p:animEffect>
                                  </p:childTnLst>
                                </p:cTn>
                              </p:par>
                            </p:childTnLst>
                          </p:cTn>
                        </p:par>
                        <p:par>
                          <p:cTn id="54" fill="hold">
                            <p:stCondLst>
                              <p:cond delay="3500"/>
                            </p:stCondLst>
                            <p:childTnLst>
                              <p:par>
                                <p:cTn id="55" presetID="42" presetClass="path" presetSubtype="0" accel="50000" decel="50000" fill="hold" grpId="4" nodeType="afterEffect">
                                  <p:stCondLst>
                                    <p:cond delay="0"/>
                                  </p:stCondLst>
                                  <p:childTnLst>
                                    <p:animMotion origin="layout" path="M 0.24558 -0.16944 L -6.25E-7 2.59259E-6 " pathEditMode="relative" rAng="0" ptsTypes="AA">
                                      <p:cBhvr>
                                        <p:cTn id="56" dur="2000" fill="hold"/>
                                        <p:tgtEl>
                                          <p:spTgt spid="54"/>
                                        </p:tgtEl>
                                        <p:attrNameLst>
                                          <p:attrName>ppt_x</p:attrName>
                                          <p:attrName>ppt_y</p:attrName>
                                        </p:attrNameLst>
                                      </p:cBhvr>
                                      <p:rCtr x="-12396" y="8356"/>
                                    </p:animMotion>
                                  </p:childTnLst>
                                </p:cTn>
                              </p:par>
                            </p:childTnLst>
                          </p:cTn>
                        </p:par>
                        <p:par>
                          <p:cTn id="57" fill="hold">
                            <p:stCondLst>
                              <p:cond delay="5500"/>
                            </p:stCondLst>
                            <p:childTnLst>
                              <p:par>
                                <p:cTn id="58" presetID="10" presetClass="exit" presetSubtype="0" fill="hold" grpId="1" nodeType="afterEffect">
                                  <p:stCondLst>
                                    <p:cond delay="0"/>
                                  </p:stCondLst>
                                  <p:childTnLst>
                                    <p:animEffect transition="out" filter="fade">
                                      <p:cBhvr>
                                        <p:cTn id="59" dur="500"/>
                                        <p:tgtEl>
                                          <p:spTgt spid="54"/>
                                        </p:tgtEl>
                                      </p:cBhvr>
                                    </p:animEffect>
                                    <p:set>
                                      <p:cBhvr>
                                        <p:cTn id="60" dur="1" fill="hold">
                                          <p:stCondLst>
                                            <p:cond delay="499"/>
                                          </p:stCondLst>
                                        </p:cTn>
                                        <p:tgtEl>
                                          <p:spTgt spid="54"/>
                                        </p:tgtEl>
                                        <p:attrNameLst>
                                          <p:attrName>style.visibility</p:attrName>
                                        </p:attrNameLst>
                                      </p:cBhvr>
                                      <p:to>
                                        <p:strVal val="hidden"/>
                                      </p:to>
                                    </p:se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par>
                          <p:cTn id="69" fill="hold">
                            <p:stCondLst>
                              <p:cond delay="7000"/>
                            </p:stCondLst>
                            <p:childTnLst>
                              <p:par>
                                <p:cTn id="70" presetID="42" presetClass="path" presetSubtype="0" accel="50000" decel="50000" fill="hold" grpId="3" nodeType="afterEffect">
                                  <p:stCondLst>
                                    <p:cond delay="0"/>
                                  </p:stCondLst>
                                  <p:childTnLst>
                                    <p:animMotion origin="layout" path="M 0.49453 -0.00324 L 4.375E-6 -2.22222E-6 " pathEditMode="relative" rAng="0" ptsTypes="AA">
                                      <p:cBhvr>
                                        <p:cTn id="71" dur="2000" fill="hold"/>
                                        <p:tgtEl>
                                          <p:spTgt spid="55"/>
                                        </p:tgtEl>
                                        <p:attrNameLst>
                                          <p:attrName>ppt_x</p:attrName>
                                          <p:attrName>ppt_y</p:attrName>
                                        </p:attrNameLst>
                                      </p:cBhvr>
                                      <p:rCtr x="-24766" y="0"/>
                                    </p:animMotion>
                                  </p:childTnLst>
                                </p:cTn>
                              </p:par>
                            </p:childTnLst>
                          </p:cTn>
                        </p:par>
                        <p:par>
                          <p:cTn id="72" fill="hold">
                            <p:stCondLst>
                              <p:cond delay="9000"/>
                            </p:stCondLst>
                            <p:childTnLst>
                              <p:par>
                                <p:cTn id="73" presetID="22" presetClass="exit" presetSubtype="4" fill="hold" grpId="1" nodeType="afterEffect">
                                  <p:stCondLst>
                                    <p:cond delay="0"/>
                                  </p:stCondLst>
                                  <p:childTnLst>
                                    <p:animEffect transition="out" filter="wipe(down)">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childTnLst>
                          </p:cTn>
                        </p:par>
                        <p:par>
                          <p:cTn id="76" fill="hold">
                            <p:stCondLst>
                              <p:cond delay="950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childTnLst>
                          </p:cTn>
                        </p:par>
                        <p:par>
                          <p:cTn id="80" fill="hold">
                            <p:stCondLst>
                              <p:cond delay="10000"/>
                            </p:stCondLst>
                            <p:childTnLst>
                              <p:par>
                                <p:cTn id="81" presetID="22" presetClass="entr" presetSubtype="4"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827627" y="3423354"/>
            <a:ext cx="2251019" cy="1200329"/>
          </a:xfrm>
          <a:prstGeom prst="rect">
            <a:avLst/>
          </a:prstGeom>
          <a:noFill/>
        </p:spPr>
        <p:txBody>
          <a:bodyPr wrap="square" rtlCol="0">
            <a:spAutoFit/>
          </a:bodyPr>
          <a:lstStyle/>
          <a:p>
            <a:pPr algn="ctr"/>
            <a:r>
              <a:rPr lang="en-US" altLang="ja-JP" dirty="0"/>
              <a:t>Target Priority Queue</a:t>
            </a:r>
          </a:p>
          <a:p>
            <a:pPr algn="ctr"/>
            <a:r>
              <a:rPr lang="ja-JP" altLang="en-US" dirty="0"/>
              <a:t>が空き状態になると</a:t>
            </a:r>
            <a:r>
              <a:rPr lang="ja-JP" altLang="en-US" dirty="0">
                <a:solidFill>
                  <a:srgbClr val="FF0000"/>
                </a:solidFill>
              </a:rPr>
              <a:t>終了</a:t>
            </a:r>
            <a:endParaRPr lang="en-US" altLang="ja-JP" dirty="0">
              <a:solidFill>
                <a:srgbClr val="FF0000"/>
              </a:solidFill>
            </a:endParaRPr>
          </a:p>
          <a:p>
            <a:pPr algn="ctr"/>
            <a:endParaRPr lang="en-US" altLang="ja-JP" dirty="0"/>
          </a:p>
        </p:txBody>
      </p:sp>
      <p:sp>
        <p:nvSpPr>
          <p:cNvPr id="40" name="角丸四角形 66"/>
          <p:cNvSpPr/>
          <p:nvPr/>
        </p:nvSpPr>
        <p:spPr>
          <a:xfrm>
            <a:off x="3092122" y="2787304"/>
            <a:ext cx="5851853" cy="2899089"/>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sp>
        <p:nvSpPr>
          <p:cNvPr id="41" name="テキスト ボックス 40"/>
          <p:cNvSpPr txBox="1"/>
          <p:nvPr/>
        </p:nvSpPr>
        <p:spPr>
          <a:xfrm>
            <a:off x="3127321" y="3659617"/>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274996" y="4189246"/>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566987" y="4197457"/>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dirty="0"/>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4" name="テキスト ボックス 33"/>
          <p:cNvSpPr txBox="1"/>
          <p:nvPr/>
        </p:nvSpPr>
        <p:spPr>
          <a:xfrm>
            <a:off x="3256852" y="5178300"/>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a:t>領域は探索無しにより、計算の削減ができた！</a:t>
            </a:r>
            <a:endParaRPr lang="en-US" altLang="ja-JP" dirty="0"/>
          </a:p>
        </p:txBody>
      </p:sp>
      <p:sp>
        <p:nvSpPr>
          <p:cNvPr id="7" name="正方形/長方形 6"/>
          <p:cNvSpPr/>
          <p:nvPr/>
        </p:nvSpPr>
        <p:spPr>
          <a:xfrm>
            <a:off x="3256852" y="2981270"/>
            <a:ext cx="4981114" cy="646331"/>
          </a:xfrm>
          <a:prstGeom prst="rect">
            <a:avLst/>
          </a:prstGeom>
        </p:spPr>
        <p:txBody>
          <a:bodyPr wrap="square">
            <a:spAutoFit/>
          </a:bodyPr>
          <a:lstStyle/>
          <a:p>
            <a:r>
              <a:rPr lang="en-US" altLang="ja-JP" dirty="0"/>
              <a:t>Target-cover-set: Target</a:t>
            </a:r>
            <a:r>
              <a:rPr lang="ja-JP" altLang="en-US" dirty="0"/>
              <a:t>が</a:t>
            </a:r>
            <a:r>
              <a:rPr lang="en-US" altLang="ja-JP" dirty="0"/>
              <a:t>Pursuer</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646331"/>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128031"/>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3796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
        <p:nvSpPr>
          <p:cNvPr id="4" name="正方形/長方形 3"/>
          <p:cNvSpPr/>
          <p:nvPr/>
        </p:nvSpPr>
        <p:spPr>
          <a:xfrm>
            <a:off x="5313167" y="2933001"/>
            <a:ext cx="6096000" cy="923330"/>
          </a:xfrm>
          <a:prstGeom prst="rect">
            <a:avLst/>
          </a:prstGeom>
        </p:spPr>
        <p:txBody>
          <a:bodyPr>
            <a:spAutoFit/>
          </a:bodyPr>
          <a:lstStyle/>
          <a:p>
            <a:r>
              <a:rPr lang="ja-JP" altLang="en-US" dirty="0"/>
              <a:t>該当パーサ（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a:t>Tie-Breaking </a:t>
              </a:r>
              <a:r>
                <a:rPr lang="ja-JP" altLang="en-US" b="1" dirty="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grpSp>
        <p:nvGrpSpPr>
          <p:cNvPr id="6" name="グループ化 5"/>
          <p:cNvGrpSpPr/>
          <p:nvPr/>
        </p:nvGrpSpPr>
        <p:grpSpPr>
          <a:xfrm>
            <a:off x="969416" y="1729806"/>
            <a:ext cx="9780064" cy="4275409"/>
            <a:chOff x="969416" y="1729806"/>
            <a:chExt cx="9780064" cy="4275409"/>
          </a:xfrm>
        </p:grpSpPr>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gr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Python</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で開発した</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GUI</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17</a:t>
            </a:fld>
            <a:endParaRPr lang="en-US"/>
          </a:p>
        </p:txBody>
      </p:sp>
      <p:grpSp>
        <p:nvGrpSpPr>
          <p:cNvPr id="9" name="グループ化 8"/>
          <p:cNvGrpSpPr/>
          <p:nvPr/>
        </p:nvGrpSpPr>
        <p:grpSpPr>
          <a:xfrm>
            <a:off x="2228849" y="2586772"/>
            <a:ext cx="2733675" cy="3278485"/>
            <a:chOff x="2228849" y="2586772"/>
            <a:chExt cx="2733675" cy="3278485"/>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49" y="2586772"/>
              <a:ext cx="2733675" cy="2804326"/>
            </a:xfrm>
            <a:prstGeom prst="rect">
              <a:avLst/>
            </a:prstGeom>
          </p:spPr>
        </p:pic>
        <p:sp>
          <p:nvSpPr>
            <p:cNvPr id="6" name="テキスト ボックス 5"/>
            <p:cNvSpPr txBox="1"/>
            <p:nvPr/>
          </p:nvSpPr>
          <p:spPr>
            <a:xfrm>
              <a:off x="2228849" y="5495925"/>
              <a:ext cx="2733675" cy="369332"/>
            </a:xfrm>
            <a:prstGeom prst="rect">
              <a:avLst/>
            </a:prstGeom>
            <a:noFill/>
          </p:spPr>
          <p:txBody>
            <a:bodyPr wrap="square" rtlCol="0">
              <a:spAutoFit/>
            </a:bodyPr>
            <a:lstStyle/>
            <a:p>
              <a:pPr algn="ctr"/>
              <a:r>
                <a:rPr lang="en-US" altLang="zh-CN" dirty="0"/>
                <a:t>Homemade Map (A star)</a:t>
              </a:r>
              <a:endParaRPr lang="zh-CN" altLang="en-US" dirty="0"/>
            </a:p>
          </p:txBody>
        </p:sp>
      </p:grpSp>
      <p:grpSp>
        <p:nvGrpSpPr>
          <p:cNvPr id="18" name="グループ化 17"/>
          <p:cNvGrpSpPr/>
          <p:nvPr/>
        </p:nvGrpSpPr>
        <p:grpSpPr>
          <a:xfrm>
            <a:off x="6841981" y="2586771"/>
            <a:ext cx="3049731" cy="3289014"/>
            <a:chOff x="6841981" y="2586771"/>
            <a:chExt cx="3049731" cy="3289014"/>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194" y="2586771"/>
              <a:ext cx="2697306" cy="2808449"/>
            </a:xfrm>
            <a:prstGeom prst="rect">
              <a:avLst/>
            </a:prstGeom>
          </p:spPr>
        </p:pic>
        <p:sp>
          <p:nvSpPr>
            <p:cNvPr id="17" name="テキスト ボックス 16"/>
            <p:cNvSpPr txBox="1"/>
            <p:nvPr/>
          </p:nvSpPr>
          <p:spPr>
            <a:xfrm>
              <a:off x="6841981" y="5506453"/>
              <a:ext cx="3049731" cy="369332"/>
            </a:xfrm>
            <a:prstGeom prst="rect">
              <a:avLst/>
            </a:prstGeom>
            <a:noFill/>
          </p:spPr>
          <p:txBody>
            <a:bodyPr wrap="square" rtlCol="0">
              <a:spAutoFit/>
            </a:bodyPr>
            <a:lstStyle/>
            <a:p>
              <a:pPr algn="ctr"/>
              <a:r>
                <a:rPr lang="en-US" altLang="zh-CN" dirty="0"/>
                <a:t>Homemade Map (</a:t>
              </a:r>
              <a:r>
                <a:rPr lang="ja-JP" altLang="en-US" dirty="0"/>
                <a:t>提案手法</a:t>
              </a:r>
              <a:r>
                <a:rPr lang="en-US" altLang="zh-CN" dirty="0"/>
                <a:t>)</a:t>
              </a:r>
              <a:endParaRPr lang="zh-CN" altLang="en-US" dirty="0"/>
            </a:p>
          </p:txBody>
        </p:sp>
      </p:grpSp>
    </p:spTree>
    <p:extLst>
      <p:ext uri="{BB962C8B-B14F-4D97-AF65-F5344CB8AC3E}">
        <p14:creationId xmlns:p14="http://schemas.microsoft.com/office/powerpoint/2010/main" val="30195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val="20000"/>
                    </a:ext>
                  </a:extLst>
                </a:gridCol>
                <a:gridCol w="1591663">
                  <a:extLst>
                    <a:ext uri="{9D8B030D-6E8A-4147-A177-3AD203B41FA5}">
                      <a16:colId xmlns:a16="http://schemas.microsoft.com/office/drawing/2014/main" val="20001"/>
                    </a:ext>
                  </a:extLst>
                </a:gridCol>
                <a:gridCol w="1856559">
                  <a:extLst>
                    <a:ext uri="{9D8B030D-6E8A-4147-A177-3AD203B41FA5}">
                      <a16:colId xmlns:a16="http://schemas.microsoft.com/office/drawing/2014/main" val="20002"/>
                    </a:ext>
                  </a:extLst>
                </a:gridCol>
                <a:gridCol w="2376281">
                  <a:extLst>
                    <a:ext uri="{9D8B030D-6E8A-4147-A177-3AD203B41FA5}">
                      <a16:colId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val="10003"/>
                  </a:ext>
                </a:extLst>
              </a:tr>
            </a:tbl>
          </a:graphicData>
        </a:graphic>
      </p:graphicFrame>
      <p:sp>
        <p:nvSpPr>
          <p:cNvPr id="6" name="正方形/長方形 5"/>
          <p:cNvSpPr/>
          <p:nvPr/>
        </p:nvSpPr>
        <p:spPr>
          <a:xfrm>
            <a:off x="4459538" y="2775272"/>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normAutofit fontScale="85000" lnSpcReduction="20000"/>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0" indent="0">
              <a:lnSpc>
                <a:spcPct val="120000"/>
              </a:lnSpc>
              <a:buNone/>
            </a:pPr>
            <a:r>
              <a:rPr lang="en-US" altLang="ja-JP" dirty="0"/>
              <a:t>	</a:t>
            </a:r>
            <a:r>
              <a:rPr lang="en-US" altLang="ja-JP" sz="2300" dirty="0"/>
              <a:t>- Cover Heuristic </a:t>
            </a:r>
            <a:r>
              <a:rPr lang="ja-JP" altLang="en-US" sz="2300" dirty="0"/>
              <a:t>法と問題点</a:t>
            </a:r>
            <a:endParaRPr lang="en-US" altLang="ja-JP" sz="2300" dirty="0"/>
          </a:p>
          <a:p>
            <a:pPr marL="514350" indent="-514350">
              <a:lnSpc>
                <a:spcPct val="120000"/>
              </a:lnSpc>
              <a:buFont typeface="+mj-lt"/>
              <a:buAutoNum type="arabicPeriod" startAt="4"/>
            </a:pPr>
            <a:r>
              <a:rPr lang="ja-JP" altLang="en-US" dirty="0"/>
              <a:t>提案手法</a:t>
            </a:r>
            <a:endParaRPr lang="en-US" altLang="ja-JP" dirty="0"/>
          </a:p>
          <a:p>
            <a:pPr marL="0" indent="0">
              <a:lnSpc>
                <a:spcPct val="120000"/>
              </a:lnSpc>
              <a:buNone/>
            </a:pPr>
            <a:r>
              <a:rPr lang="en-US" altLang="ja-JP" dirty="0"/>
              <a:t>	</a:t>
            </a:r>
            <a:r>
              <a:rPr lang="en-US" altLang="ja-JP" sz="2300" dirty="0"/>
              <a:t>- </a:t>
            </a:r>
            <a:r>
              <a:rPr lang="ja-JP" altLang="en-US" sz="2300" dirty="0"/>
              <a:t>従来手法の高速化</a:t>
            </a:r>
            <a:endParaRPr lang="en-US" altLang="ja-JP" sz="2300" dirty="0"/>
          </a:p>
          <a:p>
            <a:pPr marL="0" indent="0">
              <a:lnSpc>
                <a:spcPct val="120000"/>
              </a:lnSpc>
              <a:buNone/>
            </a:pPr>
            <a:r>
              <a:rPr lang="en-US" altLang="ja-JP" sz="2300" dirty="0"/>
              <a:t>	- Tie-Breaking </a:t>
            </a:r>
            <a:r>
              <a:rPr lang="ja-JP" altLang="en-US" sz="2300" dirty="0"/>
              <a:t>問題の解決</a:t>
            </a:r>
            <a:endParaRPr lang="en-US" altLang="ja-JP" sz="2300" dirty="0"/>
          </a:p>
          <a:p>
            <a:pPr marL="0" indent="0">
              <a:lnSpc>
                <a:spcPct val="120000"/>
              </a:lnSpc>
              <a:buNone/>
            </a:pPr>
            <a:r>
              <a:rPr lang="en-US" altLang="ja-JP" dirty="0"/>
              <a:t>5.    </a:t>
            </a:r>
            <a:r>
              <a:rPr lang="ja-JP" altLang="en-US" dirty="0"/>
              <a:t>評価実験</a:t>
            </a:r>
            <a:endParaRPr lang="en-US" altLang="ja-JP" dirty="0"/>
          </a:p>
          <a:p>
            <a:pPr marL="0" indent="0">
              <a:lnSpc>
                <a:spcPct val="120000"/>
              </a:lnSpc>
              <a:buNone/>
            </a:pPr>
            <a:r>
              <a:rPr lang="en-US" altLang="ja-JP" dirty="0"/>
              <a:t>6.    </a:t>
            </a:r>
            <a:r>
              <a:rPr lang="ja-JP" altLang="en-US" dirty="0"/>
              <a:t>まとめ</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Tree>
    <p:extLst>
      <p:ext uri="{BB962C8B-B14F-4D97-AF65-F5344CB8AC3E}">
        <p14:creationId xmlns:p14="http://schemas.microsoft.com/office/powerpoint/2010/main" val="390675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2)Tie-Breaking</a:t>
            </a:r>
            <a:r>
              <a:rPr lang="ja-JP" altLang="en-US" sz="2000" dirty="0">
                <a:latin typeface="メイリオ" panose="020B0604030504040204" pitchFamily="50" charset="-128"/>
                <a:ea typeface="メイリオ" panose="020B0604030504040204" pitchFamily="50" charset="-128"/>
              </a:rPr>
              <a:t>問題に対して、該当パーサに</a:t>
            </a:r>
            <a:r>
              <a:rPr lang="en-US" altLang="ja-JP" sz="2000" dirty="0">
                <a:latin typeface="メイリオ" panose="020B0604030504040204" pitchFamily="50" charset="-128"/>
                <a:ea typeface="メイリオ" panose="020B0604030504040204" pitchFamily="50" charset="-128"/>
              </a:rPr>
              <a:t>A 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高速化ができた</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成功率が上がった</a:t>
            </a:r>
            <a:endParaRPr lang="en-US" altLang="ja-JP"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21</a:t>
            </a:fld>
            <a:endParaRPr lang="en-US"/>
          </a:p>
        </p:txBody>
      </p:sp>
    </p:spTree>
    <p:extLst>
      <p:ext uri="{BB962C8B-B14F-4D97-AF65-F5344CB8AC3E}">
        <p14:creationId xmlns:p14="http://schemas.microsoft.com/office/powerpoint/2010/main" val="393914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587520"/>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Tree>
    <p:extLst>
      <p:ext uri="{BB962C8B-B14F-4D97-AF65-F5344CB8AC3E}">
        <p14:creationId xmlns:p14="http://schemas.microsoft.com/office/powerpoint/2010/main" val="272730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678189" y="2534516"/>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0" y="1700577"/>
            <a:ext cx="11925300" cy="400110"/>
          </a:xfrm>
          <a:prstGeom prst="rect">
            <a:avLst/>
          </a:prstGeom>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sz="20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944312" y="2116118"/>
            <a:ext cx="2213162" cy="83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87182" y="2100687"/>
            <a:ext cx="1580006" cy="839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470306" y="3017027"/>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736162" y="4580782"/>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Target</a:t>
            </a:r>
            <a:r>
              <a:rPr lang="ja-JP" altLang="en-US" dirty="0"/>
              <a:t>　</a:t>
            </a:r>
            <a:r>
              <a:rPr lang="en-US" altLang="zh-CN" dirty="0"/>
              <a:t> </a:t>
            </a:r>
            <a:r>
              <a:rPr lang="ja-JP" altLang="en-US" dirty="0"/>
              <a:t>  </a:t>
            </a:r>
            <a:r>
              <a:rPr lang="en-US" altLang="zh-CN" b="1" i="1" dirty="0"/>
              <a:t>n</a:t>
            </a:r>
            <a:r>
              <a:rPr lang="en-US" altLang="zh-CN" dirty="0"/>
              <a:t> Pursuers (</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目的</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ターゲットの移動性を抑制</a:t>
            </a:r>
            <a:endParaRPr lang="en-US" altLang="ja-JP" sz="2400"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より早く辿り着ける領域のタイルの数</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b="1" dirty="0">
                <a:solidFill>
                  <a:srgbClr val="FF0000"/>
                </a:solidFill>
                <a:latin typeface="メイリオ" panose="020B0604030504040204" pitchFamily="50" charset="-128"/>
                <a:ea typeface="メイリオ" panose="020B0604030504040204" pitchFamily="50" charset="-128"/>
              </a:rPr>
              <a:t>右</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を計算します。</a:t>
            </a:r>
            <a:endParaRPr lang="en-US" altLang="zh-CN"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0" name="右矢印 39"/>
          <p:cNvSpPr/>
          <p:nvPr/>
        </p:nvSpPr>
        <p:spPr>
          <a:xfrm>
            <a:off x="2558909" y="2011832"/>
            <a:ext cx="369587" cy="245166"/>
          </a:xfrm>
          <a:prstGeom prst="rightArrow">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363760" y="1578548"/>
            <a:ext cx="287549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par>
                          <p:cTn id="8" fill="hold">
                            <p:stCondLst>
                              <p:cond delay="500"/>
                            </p:stCondLst>
                            <p:childTnLst>
                              <p:par>
                                <p:cTn id="9" presetID="42" presetClass="path" presetSubtype="0" accel="50000" decel="50000" fill="hold" grpId="2" nodeType="afterEffect">
                                  <p:stCondLst>
                                    <p:cond delay="0"/>
                                  </p:stCondLst>
                                  <p:childTnLst>
                                    <p:animMotion origin="layout" path="M 8.33333E-7 3.33333E-6 L 0.41588 0.02615 " pathEditMode="relative" rAng="0" ptsTypes="AA">
                                      <p:cBhvr>
                                        <p:cTn id="10" dur="1500" fill="hold"/>
                                        <p:tgtEl>
                                          <p:spTgt spid="40"/>
                                        </p:tgtEl>
                                        <p:attrNameLst>
                                          <p:attrName>ppt_x</p:attrName>
                                          <p:attrName>ppt_y</p:attrName>
                                        </p:attrNameLst>
                                      </p:cBhvr>
                                      <p:rCtr x="20794" y="1296"/>
                                    </p:animMotion>
                                  </p:childTnLst>
                                </p:cTn>
                              </p:par>
                            </p:childTnLst>
                          </p:cTn>
                        </p:par>
                        <p:par>
                          <p:cTn id="11" fill="hold">
                            <p:stCondLst>
                              <p:cond delay="2000"/>
                            </p:stCondLst>
                            <p:childTnLst>
                              <p:par>
                                <p:cTn id="12" presetID="22" presetClass="entr" presetSubtype="4" fill="hold" grpId="0"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wipe(down)">
                                      <p:cBhvr>
                                        <p:cTn id="14" dur="500"/>
                                        <p:tgtEl>
                                          <p:spTgt spid="79"/>
                                        </p:tgtEl>
                                      </p:cBhvr>
                                    </p:animEffect>
                                  </p:childTnLst>
                                </p:cTn>
                              </p:par>
                            </p:childTnLst>
                          </p:cTn>
                        </p:par>
                        <p:par>
                          <p:cTn id="15" fill="hold">
                            <p:stCondLst>
                              <p:cond delay="2500"/>
                            </p:stCondLst>
                            <p:childTnLst>
                              <p:par>
                                <p:cTn id="16" presetID="42" presetClass="path" presetSubtype="0" accel="50000" decel="50000" fill="hold" grpId="2" nodeType="afterEffect">
                                  <p:stCondLst>
                                    <p:cond delay="0"/>
                                  </p:stCondLst>
                                  <p:childTnLst>
                                    <p:animMotion origin="layout" path="M -3.125E-6 3.33333E-6 L 0.28841 -0.03542 " pathEditMode="relative" rAng="0" ptsTypes="AA">
                                      <p:cBhvr>
                                        <p:cTn id="17" dur="1500" fill="hold"/>
                                        <p:tgtEl>
                                          <p:spTgt spid="79"/>
                                        </p:tgtEl>
                                        <p:attrNameLst>
                                          <p:attrName>ppt_x</p:attrName>
                                          <p:attrName>ppt_y</p:attrName>
                                        </p:attrNameLst>
                                      </p:cBhvr>
                                      <p:rCtr x="14414" y="-1782"/>
                                    </p:animMotion>
                                  </p:childTnLst>
                                </p:cTn>
                              </p:par>
                            </p:childTnLst>
                          </p:cTn>
                        </p:par>
                        <p:par>
                          <p:cTn id="18" fill="hold">
                            <p:stCondLst>
                              <p:cond delay="4000"/>
                            </p:stCondLst>
                            <p:childTnLst>
                              <p:par>
                                <p:cTn id="19" presetID="22" presetClass="entr" presetSubtype="4"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down)">
                                      <p:cBhvr>
                                        <p:cTn id="21" dur="500"/>
                                        <p:tgtEl>
                                          <p:spTgt spid="80"/>
                                        </p:tgtEl>
                                      </p:cBhvr>
                                    </p:animEffect>
                                  </p:childTnLst>
                                </p:cTn>
                              </p:par>
                            </p:childTnLst>
                          </p:cTn>
                        </p:par>
                        <p:par>
                          <p:cTn id="22" fill="hold">
                            <p:stCondLst>
                              <p:cond delay="4500"/>
                            </p:stCondLst>
                            <p:childTnLst>
                              <p:par>
                                <p:cTn id="23" presetID="42" presetClass="path" presetSubtype="0" accel="50000" decel="50000" fill="hold" grpId="2" nodeType="afterEffect">
                                  <p:stCondLst>
                                    <p:cond delay="0"/>
                                  </p:stCondLst>
                                  <p:childTnLst>
                                    <p:animMotion origin="layout" path="M -0.00469 -0.00417 L 0.28451 -0.27176 " pathEditMode="relative" rAng="0" ptsTypes="AA">
                                      <p:cBhvr>
                                        <p:cTn id="24" dur="1500" fill="hold"/>
                                        <p:tgtEl>
                                          <p:spTgt spid="80"/>
                                        </p:tgtEl>
                                        <p:attrNameLst>
                                          <p:attrName>ppt_x</p:attrName>
                                          <p:attrName>ppt_y</p:attrName>
                                        </p:attrNameLst>
                                      </p:cBhvr>
                                      <p:rCtr x="14453" y="-13380"/>
                                    </p:animMotion>
                                  </p:childTnLst>
                                </p:cTn>
                              </p:par>
                            </p:childTnLst>
                          </p:cTn>
                        </p:par>
                        <p:par>
                          <p:cTn id="25" fill="hold">
                            <p:stCondLst>
                              <p:cond delay="6000"/>
                            </p:stCondLst>
                            <p:childTnLst>
                              <p:par>
                                <p:cTn id="26" presetID="22" presetClass="entr" presetSubtype="4" fill="hold" grpId="0"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down)">
                                      <p:cBhvr>
                                        <p:cTn id="28" dur="500"/>
                                        <p:tgtEl>
                                          <p:spTgt spid="81"/>
                                        </p:tgtEl>
                                      </p:cBhvr>
                                    </p:animEffect>
                                  </p:childTnLst>
                                </p:cTn>
                              </p:par>
                            </p:childTnLst>
                          </p:cTn>
                        </p:par>
                        <p:par>
                          <p:cTn id="29" fill="hold">
                            <p:stCondLst>
                              <p:cond delay="6500"/>
                            </p:stCondLst>
                            <p:childTnLst>
                              <p:par>
                                <p:cTn id="30" presetID="42" presetClass="path" presetSubtype="0" accel="50000" decel="50000" fill="hold" grpId="2" nodeType="afterEffect">
                                  <p:stCondLst>
                                    <p:cond delay="0"/>
                                  </p:stCondLst>
                                  <p:childTnLst>
                                    <p:animMotion origin="layout" path="M 0.00117 -0.00417 L 0.5125 -0.12315 " pathEditMode="relative" rAng="0" ptsTypes="AA">
                                      <p:cBhvr>
                                        <p:cTn id="31" dur="1500" fill="hold"/>
                                        <p:tgtEl>
                                          <p:spTgt spid="81"/>
                                        </p:tgtEl>
                                        <p:attrNameLst>
                                          <p:attrName>ppt_x</p:attrName>
                                          <p:attrName>ppt_y</p:attrName>
                                        </p:attrNameLst>
                                      </p:cBhvr>
                                      <p:rCtr x="25560" y="-5949"/>
                                    </p:animMotion>
                                  </p:childTnLst>
                                </p:cTn>
                              </p:par>
                            </p:childTnLst>
                          </p:cTn>
                        </p:par>
                        <p:par>
                          <p:cTn id="32" fill="hold">
                            <p:stCondLst>
                              <p:cond delay="8000"/>
                            </p:stCondLst>
                            <p:childTnLst>
                              <p:par>
                                <p:cTn id="33" presetID="2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down)">
                                      <p:cBhvr>
                                        <p:cTn id="35" dur="500"/>
                                        <p:tgtEl>
                                          <p:spTgt spid="82"/>
                                        </p:tgtEl>
                                      </p:cBhvr>
                                    </p:animEffect>
                                  </p:childTnLst>
                                </p:cTn>
                              </p:par>
                            </p:childTnLst>
                          </p:cTn>
                        </p:par>
                        <p:par>
                          <p:cTn id="36" fill="hold">
                            <p:stCondLst>
                              <p:cond delay="8500"/>
                            </p:stCondLst>
                            <p:childTnLst>
                              <p:par>
                                <p:cTn id="37" presetID="42" presetClass="path" presetSubtype="0" accel="50000" decel="50000" fill="hold" grpId="2" nodeType="afterEffect">
                                  <p:stCondLst>
                                    <p:cond delay="0"/>
                                  </p:stCondLst>
                                  <p:childTnLst>
                                    <p:animMotion origin="layout" path="M 0.00117 -0.00833 L 0.37396 -0.025 " pathEditMode="relative" rAng="0" ptsTypes="AA">
                                      <p:cBhvr>
                                        <p:cTn id="38" dur="1500" fill="hold"/>
                                        <p:tgtEl>
                                          <p:spTgt spid="82"/>
                                        </p:tgtEl>
                                        <p:attrNameLst>
                                          <p:attrName>ppt_x</p:attrName>
                                          <p:attrName>ppt_y</p:attrName>
                                        </p:attrNameLst>
                                      </p:cBhvr>
                                      <p:rCtr x="18633" y="-83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41588 0.02615 L 3.75E-6 -7.40741E-7 " pathEditMode="relative" rAng="0" ptsTypes="AA">
                                      <p:cBhvr>
                                        <p:cTn id="42" dur="1500" fill="hold"/>
                                        <p:tgtEl>
                                          <p:spTgt spid="40"/>
                                        </p:tgtEl>
                                        <p:attrNameLst>
                                          <p:attrName>ppt_x</p:attrName>
                                          <p:attrName>ppt_y</p:attrName>
                                        </p:attrNameLst>
                                      </p:cBhvr>
                                      <p:rCtr x="-20573" y="-1366"/>
                                    </p:animMotion>
                                  </p:childTnLst>
                                </p:cTn>
                              </p:par>
                            </p:childTnLst>
                          </p:cTn>
                        </p:par>
                        <p:par>
                          <p:cTn id="43" fill="hold">
                            <p:stCondLst>
                              <p:cond delay="1500"/>
                            </p:stCondLst>
                            <p:childTnLst>
                              <p:par>
                                <p:cTn id="44" presetID="22" presetClass="exit" presetSubtype="4" fill="hold" grpId="1" nodeType="afterEffect">
                                  <p:stCondLst>
                                    <p:cond delay="0"/>
                                  </p:stCondLst>
                                  <p:childTnLst>
                                    <p:animEffect transition="out" filter="wipe(down)">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down)">
                                      <p:cBhvr>
                                        <p:cTn id="54" dur="500"/>
                                        <p:tgtEl>
                                          <p:spTgt spid="87"/>
                                        </p:tgtEl>
                                      </p:cBhvr>
                                    </p:animEffect>
                                  </p:childTnLst>
                                </p:cTn>
                              </p:par>
                            </p:childTnLst>
                          </p:cTn>
                        </p:par>
                        <p:par>
                          <p:cTn id="55" fill="hold">
                            <p:stCondLst>
                              <p:cond delay="3000"/>
                            </p:stCondLst>
                            <p:childTnLst>
                              <p:par>
                                <p:cTn id="56" presetID="42" presetClass="path" presetSubtype="0" accel="50000" decel="50000" fill="hold" grpId="3" nodeType="afterEffect">
                                  <p:stCondLst>
                                    <p:cond delay="0"/>
                                  </p:stCondLst>
                                  <p:childTnLst>
                                    <p:animMotion origin="layout" path="M 0.28841 -0.04144 L 1.45833E-6 -2.22222E-6 " pathEditMode="relative" rAng="0" ptsTypes="AA">
                                      <p:cBhvr>
                                        <p:cTn id="57" dur="1500" fill="hold"/>
                                        <p:tgtEl>
                                          <p:spTgt spid="79"/>
                                        </p:tgtEl>
                                        <p:attrNameLst>
                                          <p:attrName>ppt_x</p:attrName>
                                          <p:attrName>ppt_y</p:attrName>
                                        </p:attrNameLst>
                                      </p:cBhvr>
                                      <p:rCtr x="-14883" y="2037"/>
                                    </p:animMotion>
                                  </p:childTnLst>
                                </p:cTn>
                              </p:par>
                            </p:childTnLst>
                          </p:cTn>
                        </p:par>
                        <p:par>
                          <p:cTn id="58" fill="hold">
                            <p:stCondLst>
                              <p:cond delay="4500"/>
                            </p:stCondLst>
                            <p:childTnLst>
                              <p:par>
                                <p:cTn id="59" presetID="22" presetClass="exit" presetSubtype="4" fill="hold" grpId="1" nodeType="afterEffect">
                                  <p:stCondLst>
                                    <p:cond delay="0"/>
                                  </p:stCondLst>
                                  <p:childTnLst>
                                    <p:animEffect transition="out" filter="wipe(down)">
                                      <p:cBhvr>
                                        <p:cTn id="60" dur="500"/>
                                        <p:tgtEl>
                                          <p:spTgt spid="79"/>
                                        </p:tgtEl>
                                      </p:cBhvr>
                                    </p:animEffect>
                                    <p:set>
                                      <p:cBhvr>
                                        <p:cTn id="61" dur="1" fill="hold">
                                          <p:stCondLst>
                                            <p:cond delay="499"/>
                                          </p:stCondLst>
                                        </p:cTn>
                                        <p:tgtEl>
                                          <p:spTgt spid="79"/>
                                        </p:tgtEl>
                                        <p:attrNameLst>
                                          <p:attrName>style.visibility</p:attrName>
                                        </p:attrNameLst>
                                      </p:cBhvr>
                                      <p:to>
                                        <p:strVal val="hidden"/>
                                      </p:to>
                                    </p:se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fade">
                                      <p:cBhvr>
                                        <p:cTn id="65" dur="500"/>
                                        <p:tgtEl>
                                          <p:spTgt spid="129"/>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wipe(down)">
                                      <p:cBhvr>
                                        <p:cTn id="69" dur="500"/>
                                        <p:tgtEl>
                                          <p:spTgt spid="93"/>
                                        </p:tgtEl>
                                      </p:cBhvr>
                                    </p:animEffect>
                                  </p:childTnLst>
                                </p:cTn>
                              </p:par>
                            </p:childTnLst>
                          </p:cTn>
                        </p:par>
                        <p:par>
                          <p:cTn id="70" fill="hold">
                            <p:stCondLst>
                              <p:cond delay="6000"/>
                            </p:stCondLst>
                            <p:childTnLst>
                              <p:par>
                                <p:cTn id="71" presetID="42" presetClass="path" presetSubtype="0" accel="50000" decel="50000" fill="hold" grpId="3" nodeType="afterEffect">
                                  <p:stCondLst>
                                    <p:cond delay="0"/>
                                  </p:stCondLst>
                                  <p:childTnLst>
                                    <p:animMotion origin="layout" path="M 0.28359 -0.27847 L -8.33333E-7 -1.48148E-6 " pathEditMode="relative" rAng="0" ptsTypes="AA">
                                      <p:cBhvr>
                                        <p:cTn id="72" dur="1500" fill="hold"/>
                                        <p:tgtEl>
                                          <p:spTgt spid="80"/>
                                        </p:tgtEl>
                                        <p:attrNameLst>
                                          <p:attrName>ppt_x</p:attrName>
                                          <p:attrName>ppt_y</p:attrName>
                                        </p:attrNameLst>
                                      </p:cBhvr>
                                      <p:rCtr x="-14180" y="13912"/>
                                    </p:animMotion>
                                  </p:childTnLst>
                                </p:cTn>
                              </p:par>
                            </p:childTnLst>
                          </p:cTn>
                        </p:par>
                        <p:par>
                          <p:cTn id="73" fill="hold">
                            <p:stCondLst>
                              <p:cond delay="7500"/>
                            </p:stCondLst>
                            <p:childTnLst>
                              <p:par>
                                <p:cTn id="74" presetID="22" presetClass="exit" presetSubtype="4" fill="hold" grpId="1" nodeType="afterEffect">
                                  <p:stCondLst>
                                    <p:cond delay="0"/>
                                  </p:stCondLst>
                                  <p:childTnLst>
                                    <p:animEffect transition="out" filter="wipe(down)">
                                      <p:cBhvr>
                                        <p:cTn id="75" dur="500"/>
                                        <p:tgtEl>
                                          <p:spTgt spid="80"/>
                                        </p:tgtEl>
                                      </p:cBhvr>
                                    </p:animEffect>
                                    <p:set>
                                      <p:cBhvr>
                                        <p:cTn id="76" dur="1" fill="hold">
                                          <p:stCondLst>
                                            <p:cond delay="499"/>
                                          </p:stCondLst>
                                        </p:cTn>
                                        <p:tgtEl>
                                          <p:spTgt spid="80"/>
                                        </p:tgtEl>
                                        <p:attrNameLst>
                                          <p:attrName>style.visibility</p:attrName>
                                        </p:attrNameLst>
                                      </p:cBhvr>
                                      <p:to>
                                        <p:strVal val="hidden"/>
                                      </p:to>
                                    </p:se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500"/>
                                        <p:tgtEl>
                                          <p:spTgt spid="130"/>
                                        </p:tgtEl>
                                      </p:cBhvr>
                                    </p:animEffect>
                                  </p:childTnLst>
                                </p:cTn>
                              </p:par>
                            </p:childTnLst>
                          </p:cTn>
                        </p:par>
                        <p:par>
                          <p:cTn id="81" fill="hold">
                            <p:stCondLst>
                              <p:cond delay="8500"/>
                            </p:stCondLst>
                            <p:childTnLst>
                              <p:par>
                                <p:cTn id="82" presetID="42" presetClass="path" presetSubtype="0" accel="50000" decel="50000" fill="hold" grpId="3" nodeType="afterEffect">
                                  <p:stCondLst>
                                    <p:cond delay="0"/>
                                  </p:stCondLst>
                                  <p:childTnLst>
                                    <p:animMotion origin="layout" path="M 0.51263 -0.12338 L 6.25E-7 1.11111E-6 " pathEditMode="relative" rAng="0" ptsTypes="AA">
                                      <p:cBhvr>
                                        <p:cTn id="83" dur="1500" fill="hold"/>
                                        <p:tgtEl>
                                          <p:spTgt spid="81"/>
                                        </p:tgtEl>
                                        <p:attrNameLst>
                                          <p:attrName>ppt_x</p:attrName>
                                          <p:attrName>ppt_y</p:attrName>
                                        </p:attrNameLst>
                                      </p:cBhvr>
                                      <p:rCtr x="-25859" y="6157"/>
                                    </p:animMotion>
                                  </p:childTnLst>
                                </p:cTn>
                              </p:par>
                            </p:childTnLst>
                          </p:cTn>
                        </p:par>
                        <p:par>
                          <p:cTn id="84" fill="hold">
                            <p:stCondLst>
                              <p:cond delay="10000"/>
                            </p:stCondLst>
                            <p:childTnLst>
                              <p:par>
                                <p:cTn id="85" presetID="22" presetClass="exit" presetSubtype="4" fill="hold" grpId="1" nodeType="afterEffect">
                                  <p:stCondLst>
                                    <p:cond delay="0"/>
                                  </p:stCondLst>
                                  <p:childTnLst>
                                    <p:animEffect transition="out" filter="wipe(down)">
                                      <p:cBhvr>
                                        <p:cTn id="86" dur="500"/>
                                        <p:tgtEl>
                                          <p:spTgt spid="81"/>
                                        </p:tgtEl>
                                      </p:cBhvr>
                                    </p:animEffect>
                                    <p:set>
                                      <p:cBhvr>
                                        <p:cTn id="87" dur="1" fill="hold">
                                          <p:stCondLst>
                                            <p:cond delay="499"/>
                                          </p:stCondLst>
                                        </p:cTn>
                                        <p:tgtEl>
                                          <p:spTgt spid="81"/>
                                        </p:tgtEl>
                                        <p:attrNameLst>
                                          <p:attrName>style.visibility</p:attrName>
                                        </p:attrNameLst>
                                      </p:cBhvr>
                                      <p:to>
                                        <p:strVal val="hidden"/>
                                      </p:to>
                                    </p:se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1"/>
                                        </p:tgtEl>
                                        <p:attrNameLst>
                                          <p:attrName>style.visibility</p:attrName>
                                        </p:attrNameLst>
                                      </p:cBhvr>
                                      <p:to>
                                        <p:strVal val="visible"/>
                                      </p:to>
                                    </p:set>
                                    <p:animEffect transition="in" filter="fade">
                                      <p:cBhvr>
                                        <p:cTn id="91" dur="500"/>
                                        <p:tgtEl>
                                          <p:spTgt spid="131"/>
                                        </p:tgtEl>
                                      </p:cBhvr>
                                    </p:animEffect>
                                  </p:childTnLst>
                                </p:cTn>
                              </p:par>
                            </p:childTnLst>
                          </p:cTn>
                        </p:par>
                        <p:par>
                          <p:cTn id="92" fill="hold">
                            <p:stCondLst>
                              <p:cond delay="11000"/>
                            </p:stCondLst>
                            <p:childTnLst>
                              <p:par>
                                <p:cTn id="93" presetID="42" presetClass="path" presetSubtype="0" accel="50000" decel="50000" fill="hold" grpId="3" nodeType="afterEffect">
                                  <p:stCondLst>
                                    <p:cond delay="0"/>
                                  </p:stCondLst>
                                  <p:childTnLst>
                                    <p:animMotion origin="layout" path="M 0.37396 -0.02963 L 6.25E-7 -4.07407E-6 " pathEditMode="relative" rAng="0" ptsTypes="AA">
                                      <p:cBhvr>
                                        <p:cTn id="94" dur="1500" fill="hold"/>
                                        <p:tgtEl>
                                          <p:spTgt spid="82"/>
                                        </p:tgtEl>
                                        <p:attrNameLst>
                                          <p:attrName>ppt_x</p:attrName>
                                          <p:attrName>ppt_y</p:attrName>
                                        </p:attrNameLst>
                                      </p:cBhvr>
                                      <p:rCtr x="-18659" y="1644"/>
                                    </p:animMotion>
                                  </p:childTnLst>
                                </p:cTn>
                              </p:par>
                            </p:childTnLst>
                          </p:cTn>
                        </p:par>
                        <p:par>
                          <p:cTn id="95" fill="hold">
                            <p:stCondLst>
                              <p:cond delay="12500"/>
                            </p:stCondLst>
                            <p:childTnLst>
                              <p:par>
                                <p:cTn id="96" presetID="22" presetClass="exit" presetSubtype="4" fill="hold" grpId="1" nodeType="afterEffect">
                                  <p:stCondLst>
                                    <p:cond delay="0"/>
                                  </p:stCondLst>
                                  <p:childTnLst>
                                    <p:animEffect transition="out" filter="wipe(down)">
                                      <p:cBhvr>
                                        <p:cTn id="97" dur="500"/>
                                        <p:tgtEl>
                                          <p:spTgt spid="82"/>
                                        </p:tgtEl>
                                      </p:cBhvr>
                                    </p:animEffect>
                                    <p:set>
                                      <p:cBhvr>
                                        <p:cTn id="98" dur="1" fill="hold">
                                          <p:stCondLst>
                                            <p:cond delay="499"/>
                                          </p:stCondLst>
                                        </p:cTn>
                                        <p:tgtEl>
                                          <p:spTgt spid="82"/>
                                        </p:tgtEl>
                                        <p:attrNameLst>
                                          <p:attrName>style.visibility</p:attrName>
                                        </p:attrNameLst>
                                      </p:cBhvr>
                                      <p:to>
                                        <p:strVal val="hidden"/>
                                      </p:to>
                                    </p:set>
                                  </p:childTnLst>
                                </p:cTn>
                              </p:par>
                            </p:childTnLst>
                          </p:cTn>
                        </p:par>
                        <p:par>
                          <p:cTn id="99" fill="hold">
                            <p:stCondLst>
                              <p:cond delay="13000"/>
                            </p:stCondLst>
                            <p:childTnLst>
                              <p:par>
                                <p:cTn id="100" presetID="10" presetClass="entr" presetSubtype="0" fill="hold" nodeType="afterEffect">
                                  <p:stCondLst>
                                    <p:cond delay="0"/>
                                  </p:stCondLst>
                                  <p:childTnLst>
                                    <p:set>
                                      <p:cBhvr>
                                        <p:cTn id="101" dur="1" fill="hold">
                                          <p:stCondLst>
                                            <p:cond delay="0"/>
                                          </p:stCondLst>
                                        </p:cTn>
                                        <p:tgtEl>
                                          <p:spTgt spid="133"/>
                                        </p:tgtEl>
                                        <p:attrNameLst>
                                          <p:attrName>style.visibility</p:attrName>
                                        </p:attrNameLst>
                                      </p:cBhvr>
                                      <p:to>
                                        <p:strVal val="visible"/>
                                      </p:to>
                                    </p:set>
                                    <p:animEffect transition="in" filter="fade">
                                      <p:cBhvr>
                                        <p:cTn id="102" dur="500"/>
                                        <p:tgtEl>
                                          <p:spTgt spid="133"/>
                                        </p:tgtEl>
                                      </p:cBhvr>
                                    </p:animEffect>
                                  </p:childTnLst>
                                </p:cTn>
                              </p:par>
                            </p:childTnLst>
                          </p:cTn>
                        </p:par>
                        <p:par>
                          <p:cTn id="103" fill="hold">
                            <p:stCondLst>
                              <p:cond delay="13500"/>
                            </p:stCondLst>
                            <p:childTnLst>
                              <p:par>
                                <p:cTn id="104" presetID="42" presetClass="path" presetSubtype="0" accel="50000" decel="50000" fill="hold" grpId="1" nodeType="afterEffect">
                                  <p:stCondLst>
                                    <p:cond delay="0"/>
                                  </p:stCondLst>
                                  <p:childTnLst>
                                    <p:animMotion origin="layout" path="M 2.29167E-6 4.44444E-6 L -0.00052 -0.19537 " pathEditMode="relative" rAng="0" ptsTypes="AA">
                                      <p:cBhvr>
                                        <p:cTn id="105" dur="1500" fill="hold"/>
                                        <p:tgtEl>
                                          <p:spTgt spid="87"/>
                                        </p:tgtEl>
                                        <p:attrNameLst>
                                          <p:attrName>ppt_x</p:attrName>
                                          <p:attrName>ppt_y</p:attrName>
                                        </p:attrNameLst>
                                      </p:cBhvr>
                                      <p:rCtr x="-26" y="-9769"/>
                                    </p:animMotion>
                                  </p:childTnLst>
                                </p:cTn>
                              </p:par>
                              <p:par>
                                <p:cTn id="106" presetID="42" presetClass="path" presetSubtype="0" accel="50000" decel="50000" fill="hold" grpId="1" nodeType="withEffect">
                                  <p:stCondLst>
                                    <p:cond delay="0"/>
                                  </p:stCondLst>
                                  <p:childTnLst>
                                    <p:animMotion origin="layout" path="M 4.16667E-6 -4.07407E-6 L -0.00131 -0.15856 " pathEditMode="relative" rAng="0" ptsTypes="AA">
                                      <p:cBhvr>
                                        <p:cTn id="107" dur="15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a:t>
              </a:r>
            </a:p>
            <a:p>
              <a:pPr algn="ctr">
                <a:lnSpc>
                  <a:spcPct val="150000"/>
                </a:lnSpc>
              </a:pPr>
              <a:r>
                <a:rPr lang="en-US" altLang="ja-JP" sz="1400" dirty="0"/>
                <a:t>…</a:t>
              </a:r>
            </a:p>
            <a:p>
              <a:pPr>
                <a:lnSpc>
                  <a:spcPct val="150000"/>
                </a:lnSpc>
              </a:pPr>
              <a:r>
                <a:rPr lang="en-US" altLang="ja-JP" sz="1400" dirty="0"/>
                <a:t>[location, “Target”, time = 2]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2863762"/>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b="1" dirty="0"/>
              <a:t>85</a:t>
            </a:r>
            <a:endParaRPr lang="zh-CN" altLang="en-US" b="1"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6560550" y="3078337"/>
            <a:ext cx="2305572" cy="646331"/>
          </a:xfrm>
          <a:prstGeom prst="rect">
            <a:avLst/>
          </a:prstGeom>
          <a:noFill/>
        </p:spPr>
        <p:txBody>
          <a:bodyPr wrap="square" rtlCol="0">
            <a:spAutoFit/>
          </a:bodyPr>
          <a:lstStyle/>
          <a:p>
            <a:pPr algn="ctr"/>
            <a:r>
              <a:rPr lang="en-US" altLang="zh-CN" dirty="0"/>
              <a:t>Priority Queue</a:t>
            </a:r>
          </a:p>
          <a:p>
            <a:pPr algn="ctr"/>
            <a:r>
              <a:rPr lang="ja-JP" altLang="en-US" dirty="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2831</TotalTime>
  <Words>3012</Words>
  <Application>Microsoft Office PowerPoint</Application>
  <PresentationFormat>宽屏</PresentationFormat>
  <Paragraphs>411</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等线</vt:lpstr>
      <vt:lpstr>等线 Light</vt:lpstr>
      <vt:lpstr>ＭＳ 明朝</vt:lpstr>
      <vt:lpstr>宋体</vt:lpstr>
      <vt:lpstr>Meiryo</vt:lpstr>
      <vt:lpstr>Meiryo</vt:lpstr>
      <vt:lpstr>游ゴシック</vt:lpstr>
      <vt:lpstr>游ゴシック Light</vt:lpstr>
      <vt:lpstr>Arial</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唐霄</cp:lastModifiedBy>
  <cp:revision>203</cp:revision>
  <dcterms:created xsi:type="dcterms:W3CDTF">2016-12-04T13:44:00Z</dcterms:created>
  <dcterms:modified xsi:type="dcterms:W3CDTF">2017-03-12T17:35:39Z</dcterms:modified>
</cp:coreProperties>
</file>